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7" r:id="rId3"/>
    <p:sldId id="278" r:id="rId4"/>
    <p:sldId id="279" r:id="rId5"/>
    <p:sldId id="280" r:id="rId6"/>
    <p:sldId id="283" r:id="rId7"/>
    <p:sldId id="28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Winnow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1750"/>
            <a:ext cx="7886700" cy="1325563"/>
          </a:xfrm>
        </p:spPr>
        <p:txBody>
          <a:bodyPr/>
          <a:lstStyle/>
          <a:p>
            <a:r>
              <a:rPr lang="en-US" altLang="zh-CN" dirty="0"/>
              <a:t>Winnow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1304"/>
            <a:ext cx="7886700" cy="478853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x</a:t>
            </a:r>
            <a:r>
              <a:rPr lang="zh-CN" altLang="en-US" sz="3200" dirty="0"/>
              <a:t>取值：</a:t>
            </a:r>
            <a:r>
              <a:rPr lang="en-US" altLang="zh-CN" sz="3200" dirty="0"/>
              <a:t>0/1</a:t>
            </a:r>
          </a:p>
          <a:p>
            <a:r>
              <a:rPr lang="zh-CN" altLang="en-US" sz="3200" dirty="0"/>
              <a:t>初始化 </a:t>
            </a:r>
            <a:r>
              <a:rPr lang="en-US" altLang="zh-CN" sz="3200" dirty="0"/>
              <a:t>w </a:t>
            </a:r>
            <a:r>
              <a:rPr lang="zh-CN" altLang="en-US" sz="3200" dirty="0"/>
              <a:t>全</a:t>
            </a:r>
            <a:r>
              <a:rPr lang="en-US" altLang="zh-CN" sz="3200" dirty="0"/>
              <a:t>1</a:t>
            </a:r>
            <a:r>
              <a:rPr lang="zh-CN" altLang="en-US" sz="3200" dirty="0"/>
              <a:t>，    为</a:t>
            </a:r>
            <a:r>
              <a:rPr lang="en-US" altLang="zh-CN" sz="3200" dirty="0"/>
              <a:t>x</a:t>
            </a:r>
            <a:r>
              <a:rPr lang="zh-CN" altLang="en-US" sz="3200" dirty="0"/>
              <a:t>的长度</a:t>
            </a:r>
            <a:endParaRPr lang="en-US" altLang="zh-CN" sz="3200" dirty="0"/>
          </a:p>
          <a:p>
            <a:r>
              <a:rPr lang="zh-CN" altLang="en-US" sz="3200" dirty="0"/>
              <a:t>预测</a:t>
            </a:r>
            <a:endParaRPr lang="en-US" altLang="zh-CN" sz="3200" dirty="0"/>
          </a:p>
          <a:p>
            <a:r>
              <a:rPr lang="zh-CN" altLang="en-US" sz="3200" dirty="0"/>
              <a:t>预测对，</a:t>
            </a:r>
            <a:r>
              <a:rPr lang="en-US" altLang="zh-CN" sz="3200" dirty="0"/>
              <a:t>w</a:t>
            </a:r>
            <a:r>
              <a:rPr lang="zh-CN" altLang="en-US" sz="3200" dirty="0"/>
              <a:t>不动</a:t>
            </a:r>
            <a:endParaRPr lang="en-US" altLang="zh-CN" sz="3200" dirty="0"/>
          </a:p>
          <a:p>
            <a:r>
              <a:rPr lang="zh-CN" altLang="en-US" sz="3200" dirty="0"/>
              <a:t>预测错：</a:t>
            </a:r>
            <a:endParaRPr lang="en-US" altLang="zh-CN" sz="3200" dirty="0"/>
          </a:p>
          <a:p>
            <a:pPr lvl="1"/>
            <a:r>
              <a:rPr lang="en-US" altLang="zh-CN" sz="3200" dirty="0"/>
              <a:t>y</a:t>
            </a:r>
            <a:r>
              <a:rPr lang="zh-CN" altLang="en-US" sz="3200" dirty="0"/>
              <a:t>真值是</a:t>
            </a:r>
            <a:r>
              <a:rPr lang="en-US" altLang="zh-CN" sz="3200" dirty="0"/>
              <a:t>1</a:t>
            </a:r>
            <a:r>
              <a:rPr lang="zh-CN" altLang="en-US" sz="3200" dirty="0"/>
              <a:t>，可            ，说明</a:t>
            </a:r>
            <a:r>
              <a:rPr lang="en-US" altLang="zh-CN" sz="3200" dirty="0"/>
              <a:t>w</a:t>
            </a:r>
            <a:r>
              <a:rPr lang="zh-CN" altLang="en-US" sz="3200" dirty="0"/>
              <a:t>太小，看</a:t>
            </a:r>
            <a:r>
              <a:rPr lang="en-US" altLang="zh-CN" sz="3200" dirty="0"/>
              <a:t>x</a:t>
            </a:r>
            <a:r>
              <a:rPr lang="zh-CN" altLang="en-US" sz="3200" dirty="0"/>
              <a:t>中哪些值为</a:t>
            </a:r>
            <a:r>
              <a:rPr lang="en-US" altLang="zh-CN" sz="3200" dirty="0"/>
              <a:t>1</a:t>
            </a:r>
            <a:r>
              <a:rPr lang="zh-CN" altLang="en-US" sz="3200" dirty="0"/>
              <a:t>，把对应的</a:t>
            </a:r>
            <a:r>
              <a:rPr lang="en-US" altLang="zh-CN" sz="3200" dirty="0"/>
              <a:t>w</a:t>
            </a:r>
            <a:r>
              <a:rPr lang="zh-CN" altLang="en-US" sz="3200" dirty="0"/>
              <a:t>加倍</a:t>
            </a:r>
            <a:endParaRPr lang="en-US" altLang="zh-CN" sz="3200" dirty="0"/>
          </a:p>
          <a:p>
            <a:pPr lvl="1"/>
            <a:r>
              <a:rPr lang="en-US" altLang="zh-CN" sz="3200" dirty="0"/>
              <a:t>y</a:t>
            </a:r>
            <a:r>
              <a:rPr lang="zh-CN" altLang="en-US" sz="3200" dirty="0"/>
              <a:t>真值是</a:t>
            </a:r>
            <a:r>
              <a:rPr lang="en-US" altLang="zh-CN" sz="3200" dirty="0"/>
              <a:t>-1</a:t>
            </a:r>
            <a:r>
              <a:rPr lang="zh-CN" altLang="en-US" sz="3200" dirty="0"/>
              <a:t>，可                  ，说明</a:t>
            </a:r>
            <a:r>
              <a:rPr lang="en-US" altLang="zh-CN" sz="3200" dirty="0"/>
              <a:t>w</a:t>
            </a:r>
            <a:r>
              <a:rPr lang="zh-CN" altLang="en-US" sz="3200" dirty="0"/>
              <a:t>太大，看</a:t>
            </a:r>
            <a:r>
              <a:rPr lang="en-US" altLang="zh-CN" sz="3200" dirty="0"/>
              <a:t>x</a:t>
            </a:r>
            <a:r>
              <a:rPr lang="zh-CN" altLang="en-US" sz="3200" dirty="0"/>
              <a:t>中哪些值为</a:t>
            </a:r>
            <a:r>
              <a:rPr lang="en-US" altLang="zh-CN" sz="3200" dirty="0"/>
              <a:t>1</a:t>
            </a:r>
            <a:r>
              <a:rPr lang="zh-CN" altLang="en-US" sz="3200" dirty="0"/>
              <a:t>，把对应的</a:t>
            </a:r>
            <a:r>
              <a:rPr lang="en-US" altLang="zh-CN" sz="3200" dirty="0"/>
              <a:t>w</a:t>
            </a:r>
            <a:r>
              <a:rPr lang="zh-CN" altLang="en-US" sz="3200" dirty="0"/>
              <a:t>减半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48" y="2197342"/>
            <a:ext cx="338013" cy="353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60" y="2658157"/>
            <a:ext cx="3860483" cy="5136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073" y="4379780"/>
            <a:ext cx="1392739" cy="448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57" y="5266595"/>
            <a:ext cx="1565427" cy="3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54" y="374578"/>
            <a:ext cx="7886700" cy="1325563"/>
          </a:xfrm>
        </p:spPr>
        <p:txBody>
          <a:bodyPr/>
          <a:lstStyle/>
          <a:p>
            <a:r>
              <a:rPr lang="zh-CN" altLang="en-US" dirty="0"/>
              <a:t>    的调整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9790"/>
            <a:ext cx="7886700" cy="4351338"/>
          </a:xfrm>
        </p:spPr>
        <p:txBody>
          <a:bodyPr/>
          <a:lstStyle/>
          <a:p>
            <a:r>
              <a:rPr lang="zh-CN" altLang="en-US" dirty="0"/>
              <a:t>把它加到</a:t>
            </a:r>
            <a:r>
              <a:rPr lang="en-US" altLang="zh-CN" dirty="0"/>
              <a:t>w</a:t>
            </a:r>
            <a:r>
              <a:rPr lang="zh-CN" altLang="en-US" dirty="0"/>
              <a:t>里，一起变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34057"/>
            <a:ext cx="484823" cy="543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7" y="2092188"/>
            <a:ext cx="3991525" cy="585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47" y="2596020"/>
            <a:ext cx="3772086" cy="601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672" y="3383976"/>
            <a:ext cx="139065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558" y="3431918"/>
            <a:ext cx="1657350" cy="4095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611880" y="3383976"/>
            <a:ext cx="960120" cy="505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6846" y="4162071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     </a:t>
            </a:r>
            <a:r>
              <a:rPr lang="zh-CN" altLang="en-US" sz="2800" dirty="0"/>
              <a:t>      对应的</a:t>
            </a:r>
            <a:r>
              <a:rPr lang="en-US" altLang="zh-CN" sz="2800" dirty="0"/>
              <a:t>x</a:t>
            </a:r>
            <a:r>
              <a:rPr lang="zh-CN" altLang="en-US" sz="2800" dirty="0"/>
              <a:t>为</a:t>
            </a:r>
            <a:r>
              <a:rPr lang="en-US" altLang="zh-CN" sz="2800" dirty="0"/>
              <a:t> -1</a:t>
            </a:r>
            <a:r>
              <a:rPr lang="zh-CN" altLang="en-US" sz="2800" dirty="0"/>
              <a:t>，但调整方法反过来：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256846" y="4778316"/>
            <a:ext cx="8258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预测错：</a:t>
            </a:r>
            <a:endParaRPr lang="en-US" altLang="zh-CN" sz="3200" dirty="0"/>
          </a:p>
          <a:p>
            <a:pPr lvl="1"/>
            <a:r>
              <a:rPr lang="en-US" altLang="zh-CN" sz="3200" dirty="0"/>
              <a:t>y</a:t>
            </a:r>
            <a:r>
              <a:rPr lang="zh-CN" altLang="en-US" sz="3200" dirty="0"/>
              <a:t>真值是</a:t>
            </a:r>
            <a:r>
              <a:rPr lang="en-US" altLang="zh-CN" sz="3200" dirty="0"/>
              <a:t>1</a:t>
            </a:r>
            <a:r>
              <a:rPr lang="zh-CN" altLang="en-US" sz="3200" dirty="0"/>
              <a:t>，                 ，说明</a:t>
            </a:r>
            <a:r>
              <a:rPr lang="en-US" altLang="zh-CN" sz="3200" dirty="0"/>
              <a:t>    </a:t>
            </a:r>
            <a:r>
              <a:rPr lang="zh-CN" altLang="en-US" sz="3200" dirty="0"/>
              <a:t>太大，减半</a:t>
            </a:r>
            <a:endParaRPr lang="en-US" altLang="zh-CN" sz="3200" dirty="0"/>
          </a:p>
          <a:p>
            <a:pPr lvl="1"/>
            <a:r>
              <a:rPr lang="en-US" altLang="zh-CN" sz="3200" dirty="0"/>
              <a:t>y</a:t>
            </a:r>
            <a:r>
              <a:rPr lang="zh-CN" altLang="en-US" sz="3200" dirty="0"/>
              <a:t>真值是</a:t>
            </a:r>
            <a:r>
              <a:rPr lang="en-US" altLang="zh-CN" sz="3200" dirty="0"/>
              <a:t>-1</a:t>
            </a:r>
            <a:r>
              <a:rPr lang="zh-CN" altLang="en-US" sz="3200" dirty="0"/>
              <a:t>，            ，   说明</a:t>
            </a:r>
            <a:r>
              <a:rPr lang="en-US" altLang="zh-CN" sz="3200" dirty="0"/>
              <a:t>    </a:t>
            </a:r>
            <a:r>
              <a:rPr lang="zh-CN" altLang="en-US" sz="3200" dirty="0"/>
              <a:t>太小，加倍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446" y="5304438"/>
            <a:ext cx="1460492" cy="4707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446" y="5860179"/>
            <a:ext cx="1565427" cy="3757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0" y="4206349"/>
            <a:ext cx="348752" cy="390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23" y="5312510"/>
            <a:ext cx="348752" cy="3906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27" y="5818907"/>
            <a:ext cx="348752" cy="3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81" y="2568190"/>
            <a:ext cx="5977719" cy="3743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平衡</a:t>
            </a:r>
            <a:r>
              <a:rPr lang="en-US" altLang="zh-CN" sz="3200" dirty="0"/>
              <a:t>Winnow </a:t>
            </a:r>
            <a:r>
              <a:rPr lang="zh-CN" altLang="en-US" sz="3200" dirty="0"/>
              <a:t>（</a:t>
            </a:r>
            <a:r>
              <a:rPr lang="en-US" altLang="zh-CN" sz="3200" dirty="0"/>
              <a:t>Balanced Winnow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Thick Separator</a:t>
            </a:r>
          </a:p>
          <a:p>
            <a:pPr lvl="1"/>
            <a:r>
              <a:rPr lang="zh-CN" altLang="en-US" sz="2800" dirty="0"/>
              <a:t>界限（</a:t>
            </a:r>
            <a:r>
              <a:rPr lang="en-US" altLang="zh-CN" sz="2800" dirty="0"/>
              <a:t>Margin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放松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8" y="4067033"/>
            <a:ext cx="2985411" cy="19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感知机</a:t>
            </a:r>
            <a:endParaRPr lang="en-US" altLang="zh-CN" sz="3600" dirty="0"/>
          </a:p>
          <a:p>
            <a:pPr lvl="1"/>
            <a:r>
              <a:rPr lang="zh-CN" altLang="en-US" sz="3200" dirty="0"/>
              <a:t>加法更新</a:t>
            </a:r>
            <a:r>
              <a:rPr lang="en-US" altLang="zh-CN" sz="3200" dirty="0"/>
              <a:t>w</a:t>
            </a:r>
          </a:p>
          <a:p>
            <a:pPr lvl="1"/>
            <a:r>
              <a:rPr lang="zh-CN" altLang="en-US" sz="3200" dirty="0"/>
              <a:t>适合</a:t>
            </a:r>
            <a:r>
              <a:rPr lang="en-US" altLang="zh-CN" sz="3200" dirty="0"/>
              <a:t>x</a:t>
            </a:r>
            <a:r>
              <a:rPr lang="zh-CN" altLang="en-US" sz="3200" dirty="0"/>
              <a:t>少，互相有相关性</a:t>
            </a:r>
            <a:endParaRPr lang="en-US" altLang="zh-CN" sz="3200" dirty="0"/>
          </a:p>
          <a:p>
            <a:r>
              <a:rPr lang="en-US" altLang="zh-CN" sz="3600" dirty="0" err="1"/>
              <a:t>Winnonw</a:t>
            </a:r>
            <a:endParaRPr lang="en-US" altLang="zh-CN" sz="3600" dirty="0"/>
          </a:p>
          <a:p>
            <a:pPr lvl="1"/>
            <a:r>
              <a:rPr lang="zh-CN" altLang="en-US" sz="3200" dirty="0"/>
              <a:t>乘法更新</a:t>
            </a:r>
            <a:r>
              <a:rPr lang="en-US" altLang="zh-CN" sz="3200" dirty="0"/>
              <a:t>w</a:t>
            </a:r>
          </a:p>
          <a:p>
            <a:pPr lvl="1"/>
            <a:r>
              <a:rPr lang="zh-CN" altLang="en-US" sz="3200" dirty="0"/>
              <a:t>适合</a:t>
            </a:r>
            <a:r>
              <a:rPr lang="en-US" altLang="zh-CN" sz="3200" dirty="0"/>
              <a:t>x</a:t>
            </a:r>
            <a:r>
              <a:rPr lang="zh-CN" altLang="en-US" sz="3200" dirty="0"/>
              <a:t>多，互相无相关性</a:t>
            </a:r>
            <a:endParaRPr lang="en-US" altLang="zh-CN" sz="3200" dirty="0"/>
          </a:p>
          <a:p>
            <a:r>
              <a:rPr lang="zh-CN" altLang="en-US" sz="3600" dirty="0"/>
              <a:t>讨论</a:t>
            </a:r>
            <a:endParaRPr lang="en-US" altLang="zh-CN" sz="3600" dirty="0"/>
          </a:p>
          <a:p>
            <a:pPr lvl="1"/>
            <a:r>
              <a:rPr lang="zh-CN" altLang="en-US" sz="3200" dirty="0"/>
              <a:t>如何用</a:t>
            </a:r>
            <a:r>
              <a:rPr lang="en-US" altLang="zh-CN" sz="3200" dirty="0"/>
              <a:t>Map-Reduce</a:t>
            </a:r>
            <a:r>
              <a:rPr lang="zh-CN" altLang="en-US" sz="3200" dirty="0"/>
              <a:t>实现？</a:t>
            </a:r>
            <a:r>
              <a:rPr lang="en-US" altLang="zh-CN" sz="3200" dirty="0"/>
              <a:t>key</a:t>
            </a:r>
            <a:r>
              <a:rPr lang="zh-CN" altLang="en-US" sz="3200"/>
              <a:t>是？</a:t>
            </a:r>
            <a:endParaRPr lang="en-US" altLang="zh-CN" sz="3200" dirty="0"/>
          </a:p>
          <a:p>
            <a:pPr lvl="1"/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35" y="2376092"/>
            <a:ext cx="337185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35" y="3952677"/>
            <a:ext cx="4267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1478"/>
            <a:ext cx="7886700" cy="1325563"/>
          </a:xfrm>
        </p:spPr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每个机器处理部分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如果出错，生成键值对（</a:t>
            </a:r>
            <a:r>
              <a:rPr lang="en-US" altLang="zh-CN" dirty="0"/>
              <a:t>i, </a:t>
            </a:r>
            <a:r>
              <a:rPr lang="en-US" altLang="zh-CN" dirty="0" err="1"/>
              <a:t>cyx</a:t>
            </a:r>
            <a:r>
              <a:rPr lang="en-US" altLang="zh-CN" baseline="-25000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表示要对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zh-CN" altLang="en-US" dirty="0"/>
              <a:t>进行调整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为调整速度</a:t>
            </a:r>
            <a:endParaRPr lang="en-US" altLang="zh-CN" dirty="0"/>
          </a:p>
          <a:p>
            <a:r>
              <a:rPr lang="en-US" altLang="zh-CN" dirty="0"/>
              <a:t>Reduce</a:t>
            </a:r>
          </a:p>
          <a:p>
            <a:pPr lvl="1"/>
            <a:r>
              <a:rPr lang="zh-CN" altLang="en-US" dirty="0"/>
              <a:t>累积，实现对</a:t>
            </a:r>
            <a:r>
              <a:rPr lang="en-US" altLang="zh-CN" dirty="0"/>
              <a:t>w</a:t>
            </a:r>
            <a:r>
              <a:rPr lang="zh-CN" altLang="en-US" dirty="0"/>
              <a:t>的调整</a:t>
            </a:r>
            <a:endParaRPr lang="en-US" altLang="zh-CN" dirty="0"/>
          </a:p>
          <a:p>
            <a:r>
              <a:rPr lang="zh-CN" altLang="en-US" dirty="0"/>
              <a:t>重复，直到收敛，或到达停止的条件</a:t>
            </a:r>
          </a:p>
        </p:txBody>
      </p:sp>
    </p:spTree>
    <p:extLst>
      <p:ext uri="{BB962C8B-B14F-4D97-AF65-F5344CB8AC3E}">
        <p14:creationId xmlns:p14="http://schemas.microsoft.com/office/powerpoint/2010/main" val="274497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是一种</a:t>
            </a:r>
            <a:r>
              <a:rPr lang="en-US" altLang="zh-CN" sz="3600" dirty="0"/>
              <a:t>Online</a:t>
            </a:r>
            <a:r>
              <a:rPr lang="zh-CN" altLang="en-US" sz="3600" dirty="0"/>
              <a:t>算法</a:t>
            </a:r>
            <a:endParaRPr lang="en-US" altLang="zh-CN" sz="3600" dirty="0"/>
          </a:p>
          <a:p>
            <a:pPr lvl="1"/>
            <a:r>
              <a:rPr lang="zh-CN" altLang="en-US" sz="3200" dirty="0"/>
              <a:t>新</a:t>
            </a:r>
            <a:r>
              <a:rPr lang="en-US" altLang="zh-CN" sz="3200" dirty="0"/>
              <a:t>(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)</a:t>
            </a:r>
            <a:r>
              <a:rPr lang="zh-CN" altLang="en-US" sz="3200" dirty="0"/>
              <a:t>到达，更新</a:t>
            </a:r>
            <a:r>
              <a:rPr lang="en-US" altLang="zh-CN" sz="3200" dirty="0"/>
              <a:t>w</a:t>
            </a:r>
          </a:p>
          <a:p>
            <a:r>
              <a:rPr lang="zh-CN" altLang="en-US" sz="3600" dirty="0"/>
              <a:t>局限</a:t>
            </a:r>
            <a:endParaRPr lang="en-US" altLang="zh-CN" sz="3600" dirty="0"/>
          </a:p>
          <a:p>
            <a:pPr lvl="1"/>
            <a:r>
              <a:rPr lang="zh-CN" altLang="en-US" sz="3200" dirty="0"/>
              <a:t>线性分割</a:t>
            </a:r>
            <a:endParaRPr lang="en-US" altLang="zh-CN" sz="3200" dirty="0"/>
          </a:p>
          <a:p>
            <a:pPr lvl="1"/>
            <a:r>
              <a:rPr lang="zh-CN" altLang="en-US" sz="3200" dirty="0"/>
              <a:t>线性不可分的话，不收敛</a:t>
            </a:r>
            <a:endParaRPr lang="en-US" altLang="zh-CN" sz="3200" dirty="0"/>
          </a:p>
          <a:p>
            <a:pPr lvl="1"/>
            <a:r>
              <a:rPr lang="en-US" altLang="zh-CN" sz="3200" dirty="0"/>
              <a:t>Feature</a:t>
            </a:r>
            <a:r>
              <a:rPr lang="zh-CN" altLang="en-US" sz="3200" dirty="0"/>
              <a:t>多时，效果一般</a:t>
            </a:r>
          </a:p>
        </p:txBody>
      </p:sp>
    </p:spTree>
    <p:extLst>
      <p:ext uri="{BB962C8B-B14F-4D97-AF65-F5344CB8AC3E}">
        <p14:creationId xmlns:p14="http://schemas.microsoft.com/office/powerpoint/2010/main" val="50658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297</Words>
  <Application>Microsoft Macintosh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大数据存储与应用  大规模机器学习</vt:lpstr>
      <vt:lpstr>Winnow算法</vt:lpstr>
      <vt:lpstr>    的调整</vt:lpstr>
      <vt:lpstr>扩展</vt:lpstr>
      <vt:lpstr>更新总结</vt:lpstr>
      <vt:lpstr>Map-Reduce的实现</vt:lpstr>
      <vt:lpstr>感知机总结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2020-12-06T06:58:37Z</dcterms:modified>
</cp:coreProperties>
</file>