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3" r:id="rId11"/>
    <p:sldId id="284" r:id="rId12"/>
    <p:sldId id="267" r:id="rId13"/>
    <p:sldId id="268" r:id="rId14"/>
    <p:sldId id="269" r:id="rId15"/>
    <p:sldId id="28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431" r:id="rId24"/>
    <p:sldId id="421" r:id="rId25"/>
    <p:sldId id="422" r:id="rId26"/>
    <p:sldId id="423" r:id="rId27"/>
    <p:sldId id="424" r:id="rId28"/>
    <p:sldId id="425" r:id="rId29"/>
    <p:sldId id="345" r:id="rId30"/>
    <p:sldId id="278" r:id="rId31"/>
    <p:sldId id="413" r:id="rId32"/>
    <p:sldId id="414" r:id="rId33"/>
    <p:sldId id="415" r:id="rId34"/>
    <p:sldId id="416" r:id="rId35"/>
    <p:sldId id="280" r:id="rId36"/>
    <p:sldId id="281" r:id="rId37"/>
    <p:sldId id="417" r:id="rId38"/>
    <p:sldId id="418" r:id="rId39"/>
    <p:sldId id="426" r:id="rId40"/>
    <p:sldId id="427" r:id="rId41"/>
    <p:sldId id="428" r:id="rId42"/>
    <p:sldId id="429" r:id="rId43"/>
    <p:sldId id="430" r:id="rId44"/>
    <p:sldId id="432" r:id="rId45"/>
    <p:sldId id="419" r:id="rId46"/>
    <p:sldId id="420" r:id="rId47"/>
    <p:sldId id="433" r:id="rId48"/>
    <p:sldId id="434" r:id="rId49"/>
    <p:sldId id="437" r:id="rId50"/>
    <p:sldId id="435" r:id="rId51"/>
    <p:sldId id="436" r:id="rId52"/>
    <p:sldId id="438" r:id="rId53"/>
    <p:sldId id="439" r:id="rId54"/>
    <p:sldId id="440" r:id="rId55"/>
    <p:sldId id="441" r:id="rId56"/>
    <p:sldId id="442" r:id="rId57"/>
    <p:sldId id="443" r:id="rId58"/>
    <p:sldId id="279" r:id="rId59"/>
    <p:sldId id="444" r:id="rId60"/>
    <p:sldId id="445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52"/>
    <p:restoredTop sz="96291"/>
  </p:normalViewPr>
  <p:slideViewPr>
    <p:cSldViewPr snapToGrid="0" snapToObjects="1">
      <p:cViewPr varScale="1">
        <p:scale>
          <a:sx n="127" d="100"/>
          <a:sy n="127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EEC95-E011-6741-8BEC-507C58F722F3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60FA2-0A23-1846-ACB5-F6E105367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31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454FCF99-EB76-514B-BA7C-34A189B35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264B58-EBB9-324E-8992-1A67C9A0E24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A1980D5-5E5E-2A4C-B947-AE525E5A0F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A538479-1BA7-9C45-A758-66516B9A0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9134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E35EC054-CEBA-4D4C-8069-6385F2E0FB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70ED8F-6CC1-FA48-ACA6-2A9A70863E0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61B68CD4-0394-8D4D-82DB-576F2338F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AAE8E79-FB0A-5D4E-8440-599DBEEF8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8224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E58BFC24-81FD-7249-AE6B-44022A4FEB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2D66D2-F460-0B45-A615-0E40ABA7603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F05B7-C4F1-2D45-953E-D0DFA282FE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647DCB7-CD34-8C49-BF34-7E1A805B7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6901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CA3B86F-B196-514D-B88A-53B4F987A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4446781-C2BD-CD46-818C-C8CFA336D23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9D8C5399-9DBB-0449-A71E-DAC7D90B6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E2455CF-02A5-0442-A150-66A3CB494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7428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AEB445FC-300B-A649-943D-3FF392B0D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11CB63-3CAC-C74A-96A7-9361A418985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D2DE57D-A9B6-CE4B-B8E1-94CA6F0FEE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2B5BA12-7F07-D440-87C2-7122FB3D4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436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F9A6C2BB-C50F-C84A-AF33-19D16F5FC8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4637EE-E819-A942-BE4C-6FB8A873992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6D564BB-9216-7048-AF33-20A530E970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A78B2C-E16A-ED46-A811-FB7FC25C3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142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90D1CD32-EC7E-D548-8E53-BC0F7A455C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42038F-62D5-B747-89CB-2B50CF6CAB9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632BB69-2743-034F-8866-2113D33660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1993E84-E3FC-904D-BD97-CD74392D8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8940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7B26DBB9-7320-A84A-83F4-5ECAFED716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CC6186-28A8-2842-BFA2-7EF4630D071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D0863E85-D218-994F-80BE-929F10A26A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5FAC439-0083-194B-9F91-EA1BAD4BA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5703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4C6BA088-E7D1-A749-A89A-D08EBC53C8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65C35F-2F05-0B4A-B66F-C26A53B9BDBD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75323690-948F-3840-9AED-971AFA2A15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42E3B39-1C71-2349-96AD-D82E92161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2063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85E577E6-8737-1441-B3F0-9769DE4185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A08801-A101-4D47-B6A0-A0D17562573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960FA080-1F7B-C845-8104-59B5E006EF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5B9DE4B-B671-B742-971B-F1BA523D5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7147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956B4479-0E7D-5444-AB79-59B17DFC06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44A756-4981-FD4E-9D75-CC5E8DD3B080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D01FF937-67D5-3542-8F68-1801C98270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13B3FFD-EAE5-2447-8352-613780CDB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220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2906491A-B454-1B46-8544-5DF86A1BD8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D6142B-7EBE-6345-8BA2-B3D2603FD0A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BFA023E-97AE-024F-B95E-A0EA0592E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1BBBE46-D4E1-124E-B321-405EF916D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7355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5792735B-72CF-5343-808D-BD581D75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A9700D-E4CA-8647-81F4-AAC6240B0B82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AAA5625-F93D-B444-8B24-8915BA5CDB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5D65749-0FF6-6C4A-B008-7DC4BBC5F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0377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2769757E-5E4C-7D4F-9E98-DD64A75C7C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E50CBD-B872-C048-8951-F8E4A341A4E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C020CE0D-3C72-6A45-A4D2-B993B4091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A0C787C-687B-CB49-A656-26F2C0CBD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557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354C1839-79C8-4649-BD9C-1C22D4A389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17FB82-62EF-5E44-94AE-16A8DE328BD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B9449230-E689-CB4E-A16B-14C3B0FBC8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9E81A27-AA06-8947-AFB1-06113070D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4214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7B9B70D2-A571-1942-8A45-77A68922B0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C978742-056A-B04D-8D90-ADC3C1D7CA4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FCA3F8E3-2EE7-0344-BADB-3A385B5D6D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7205AE5-0462-5F42-86D1-586FBAF80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0404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57E5D793-2040-0D4E-90D8-5E54E50680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2E1E1F-43BA-9C47-B43B-EB7F593E7CB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385E946-3DAE-3E4A-8CE9-0A07F39D83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1D4D6F1-B8E0-1A44-A895-0A7D54AC0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1521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A0F5DC81-C08B-1C43-BE9D-D45A57A27A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98363E-5112-974A-9AAA-32BBD43C2A3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6AB6D6D-4125-B341-A18F-398CD7CF5F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F338018-CCEE-6145-BA80-4E1C71E33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1913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070FB8AD-47C7-944F-A478-4BD90587C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02C639-9D6C-084A-80E7-127A43A467C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DE03B31-3B1E-0A49-B221-594D2FEA4A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86AC80F-8F81-E54E-B1F5-9B3E794BF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5449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432560B0-9972-9F49-A997-A16F89F577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689DE2D-2BA5-2343-A8C8-E85B181D356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2772E6D-29B4-A845-B107-C1643967A2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A97F20A-9F52-124D-A6E2-1629CBBF8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734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16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39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48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41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94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02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4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1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01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0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1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6C6D-DA52-F446-AF2C-1275BD7C383D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57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>
            <a:extLst>
              <a:ext uri="{FF2B5EF4-FFF2-40B4-BE49-F238E27FC236}">
                <a16:creationId xmlns:a16="http://schemas.microsoft.com/office/drawing/2014/main" id="{EB686CB0-4643-6044-8462-366F813510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2455070"/>
            <a:ext cx="5829300" cy="1102519"/>
          </a:xfrm>
        </p:spPr>
        <p:txBody>
          <a:bodyPr anchor="ctr"/>
          <a:lstStyle/>
          <a:p>
            <a:pPr eaLnBrk="1" hangingPunct="1"/>
            <a:r>
              <a:rPr lang="zh-CN" altLang="en-US" sz="3300"/>
              <a:t>推荐</a:t>
            </a:r>
          </a:p>
        </p:txBody>
      </p:sp>
      <p:sp>
        <p:nvSpPr>
          <p:cNvPr id="3074" name="Rectangle 3">
            <a:extLst>
              <a:ext uri="{FF2B5EF4-FFF2-40B4-BE49-F238E27FC236}">
                <a16:creationId xmlns:a16="http://schemas.microsoft.com/office/drawing/2014/main" id="{51DAC805-20F3-2A4B-89A6-BECDDE78D3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71700" y="3771900"/>
            <a:ext cx="4800600" cy="1314450"/>
          </a:xfrm>
        </p:spPr>
        <p:txBody>
          <a:bodyPr/>
          <a:lstStyle/>
          <a:p>
            <a:pPr eaLnBrk="1" hangingPunct="1"/>
            <a:endParaRPr lang="zh-CN" altLang="zh-CN" sz="2400"/>
          </a:p>
        </p:txBody>
      </p:sp>
    </p:spTree>
    <p:extLst>
      <p:ext uri="{BB962C8B-B14F-4D97-AF65-F5344CB8AC3E}">
        <p14:creationId xmlns:p14="http://schemas.microsoft.com/office/powerpoint/2010/main" val="329261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9766EE1A-59F9-2D4D-8383-48F0573D4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推荐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2F1528BC-612F-8942-B91E-3EE3F138AD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三种方法</a:t>
            </a:r>
          </a:p>
          <a:p>
            <a:pPr lvl="1" eaLnBrk="1" hangingPunct="1"/>
            <a:r>
              <a:rPr lang="en-US" altLang="zh-CN"/>
              <a:t>Content-based</a:t>
            </a:r>
          </a:p>
          <a:p>
            <a:pPr lvl="1" eaLnBrk="1" hangingPunct="1"/>
            <a:r>
              <a:rPr lang="en-US" altLang="zh-CN"/>
              <a:t>Collaborative filtering</a:t>
            </a:r>
          </a:p>
          <a:p>
            <a:pPr lvl="1" eaLnBrk="1" hangingPunct="1"/>
            <a:r>
              <a:rPr lang="en-US" altLang="zh-CN"/>
              <a:t>Hybrid</a:t>
            </a:r>
          </a:p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38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9A305B71-DDDB-7D4E-BBF5-44016F4F5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Content-based</a:t>
            </a:r>
            <a:r>
              <a:rPr lang="zh-CN" altLang="en-US"/>
              <a:t>方法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5924F8B-2841-474D-900D-37C75AF668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推荐和用户看过的电影相似的电影</a:t>
            </a:r>
          </a:p>
          <a:p>
            <a:pPr lvl="1" eaLnBrk="1" hangingPunct="1"/>
            <a:r>
              <a:rPr lang="zh-CN" altLang="en-US"/>
              <a:t>比如同一个导演的电影</a:t>
            </a:r>
          </a:p>
          <a:p>
            <a:pPr lvl="1" eaLnBrk="1" hangingPunct="1"/>
            <a:r>
              <a:rPr lang="zh-CN" altLang="en-US"/>
              <a:t>同类型的电影</a:t>
            </a:r>
          </a:p>
        </p:txBody>
      </p:sp>
    </p:spTree>
    <p:extLst>
      <p:ext uri="{BB962C8B-B14F-4D97-AF65-F5344CB8AC3E}">
        <p14:creationId xmlns:p14="http://schemas.microsoft.com/office/powerpoint/2010/main" val="35743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81BB87CB-9932-364B-85A9-314934C5E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电影特征向量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030EC96-0A16-644B-9D42-BA56B7A3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作者，标题，演员，导演，内容简介中的重要词语，</a:t>
            </a:r>
            <a:r>
              <a:rPr lang="en-US" altLang="zh-CN"/>
              <a:t>Tag</a:t>
            </a:r>
          </a:p>
          <a:p>
            <a:pPr lvl="1" eaLnBrk="1" hangingPunct="1"/>
            <a:r>
              <a:rPr lang="zh-CN" altLang="en-US"/>
              <a:t>这些内容</a:t>
            </a:r>
            <a:r>
              <a:rPr lang="en-US" altLang="zh-CN"/>
              <a:t>PP</a:t>
            </a:r>
            <a:r>
              <a:rPr lang="zh-CN" altLang="en-US"/>
              <a:t>的网站上有</a:t>
            </a:r>
          </a:p>
          <a:p>
            <a:pPr eaLnBrk="1" hangingPunct="1"/>
            <a:r>
              <a:rPr lang="zh-CN" altLang="en-US"/>
              <a:t>内容简介中的重要词语的衡量方法</a:t>
            </a:r>
          </a:p>
          <a:p>
            <a:pPr lvl="1" eaLnBrk="1" hangingPunct="1"/>
            <a:r>
              <a:rPr lang="zh-CN" altLang="en-US"/>
              <a:t>文本分析</a:t>
            </a:r>
          </a:p>
          <a:p>
            <a:pPr lvl="1" eaLnBrk="1" hangingPunct="1"/>
            <a:r>
              <a:rPr lang="zh-CN" altLang="en-US"/>
              <a:t>最常用的判断方法是</a:t>
            </a:r>
            <a:r>
              <a:rPr lang="en-US" altLang="zh-CN"/>
              <a:t>TF.IDF</a:t>
            </a:r>
            <a:r>
              <a:rPr lang="zh-CN" altLang="en-US"/>
              <a:t>方法 </a:t>
            </a:r>
            <a:r>
              <a:rPr lang="en-US" altLang="zh-CN"/>
              <a:t>(Term Frequency times Inverse Doc Frequency)</a:t>
            </a:r>
          </a:p>
          <a:p>
            <a:pPr eaLnBrk="1" hangingPunct="1"/>
            <a:r>
              <a:rPr lang="en-US" altLang="zh-CN"/>
              <a:t>1/0</a:t>
            </a:r>
          </a:p>
        </p:txBody>
      </p:sp>
    </p:spTree>
    <p:extLst>
      <p:ext uri="{BB962C8B-B14F-4D97-AF65-F5344CB8AC3E}">
        <p14:creationId xmlns:p14="http://schemas.microsoft.com/office/powerpoint/2010/main" val="267193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F202EC77-190D-C243-8BDC-23B51A975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0323" y="550962"/>
            <a:ext cx="6172200" cy="857250"/>
          </a:xfrm>
        </p:spPr>
        <p:txBody>
          <a:bodyPr/>
          <a:lstStyle/>
          <a:p>
            <a:pPr eaLnBrk="1" hangingPunct="1"/>
            <a:r>
              <a:rPr lang="zh-CN" altLang="en-US" dirty="0"/>
              <a:t>文本特征字提取：</a:t>
            </a:r>
            <a:r>
              <a:rPr lang="en-US" altLang="zh-CN" dirty="0"/>
              <a:t>TF.IDF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1274F09D-2BF2-CE47-AC29-4CCF428B1D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3723" y="1714500"/>
            <a:ext cx="7857811" cy="479683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err="1"/>
              <a:t>f</a:t>
            </a:r>
            <a:r>
              <a:rPr lang="en-US" altLang="zh-CN" baseline="-25000" dirty="0" err="1"/>
              <a:t>ij</a:t>
            </a:r>
            <a:r>
              <a:rPr lang="en-US" altLang="zh-CN" dirty="0"/>
              <a:t> = frequency of term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 in document 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j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err="1"/>
              <a:t>n</a:t>
            </a:r>
            <a:r>
              <a:rPr lang="en-US" altLang="zh-CN" baseline="-25000" dirty="0" err="1"/>
              <a:t>i</a:t>
            </a:r>
            <a:r>
              <a:rPr lang="en-US" altLang="zh-CN" dirty="0"/>
              <a:t> = number of docs that mention term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N = total number of docs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TF.IDF score  </a:t>
            </a:r>
            <a:r>
              <a:rPr lang="en-US" altLang="zh-CN" i="1" dirty="0" err="1"/>
              <a:t>w</a:t>
            </a:r>
            <a:r>
              <a:rPr lang="en-US" altLang="zh-CN" i="1" baseline="-25000" dirty="0" err="1"/>
              <a:t>ij</a:t>
            </a:r>
            <a:r>
              <a:rPr lang="en-US" altLang="zh-CN" i="1" dirty="0"/>
              <a:t> = </a:t>
            </a:r>
            <a:r>
              <a:rPr lang="en-US" altLang="zh-CN" i="1" dirty="0" err="1"/>
              <a:t>TF</a:t>
            </a:r>
            <a:r>
              <a:rPr lang="en-US" altLang="zh-CN" i="1" baseline="-25000" dirty="0" err="1"/>
              <a:t>ij</a:t>
            </a:r>
            <a:r>
              <a:rPr lang="en-US" altLang="zh-CN" i="1" baseline="-25000" dirty="0"/>
              <a:t> </a:t>
            </a:r>
            <a:r>
              <a:rPr lang="en-US" altLang="zh-CN" i="1" dirty="0">
                <a:latin typeface="cmsy10" pitchFamily="1" charset="0"/>
              </a:rPr>
              <a:t>£</a:t>
            </a:r>
            <a:r>
              <a:rPr lang="en-US" altLang="zh-CN" i="1" dirty="0"/>
              <a:t> </a:t>
            </a:r>
            <a:r>
              <a:rPr lang="en-US" altLang="zh-CN" i="1" dirty="0" err="1"/>
              <a:t>IDF</a:t>
            </a:r>
            <a:r>
              <a:rPr lang="en-US" altLang="zh-CN" i="1" baseline="-25000" dirty="0" err="1"/>
              <a:t>i</a:t>
            </a:r>
            <a:endParaRPr lang="en-US" altLang="zh-CN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Doc profile = set of words with highest TF.IDF scores, together with their scores</a:t>
            </a:r>
          </a:p>
        </p:txBody>
      </p:sp>
      <p:pic>
        <p:nvPicPr>
          <p:cNvPr id="22531" name="Picture 4" descr="txp_fig">
            <a:extLst>
              <a:ext uri="{FF2B5EF4-FFF2-40B4-BE49-F238E27FC236}">
                <a16:creationId xmlns:a16="http://schemas.microsoft.com/office/drawing/2014/main" id="{E295BB90-C446-3347-9276-602B9645E56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308" y="2327076"/>
            <a:ext cx="2531525" cy="677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5" descr="txp_fig">
            <a:extLst>
              <a:ext uri="{FF2B5EF4-FFF2-40B4-BE49-F238E27FC236}">
                <a16:creationId xmlns:a16="http://schemas.microsoft.com/office/drawing/2014/main" id="{B69896E5-A793-1E40-B3BD-9559114EABB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307" y="4108012"/>
            <a:ext cx="2138233" cy="52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56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D1BEA41B-D4FA-0D42-872C-EE80A24C9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用户特征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2731255-F421-504B-A4C4-219F5312B0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将一个用户看过的电影的特征进行统计</a:t>
            </a:r>
          </a:p>
          <a:p>
            <a:pPr eaLnBrk="1" hangingPunct="1"/>
            <a:r>
              <a:rPr lang="zh-CN" altLang="en-US" dirty="0"/>
              <a:t>看过</a:t>
            </a:r>
            <a:r>
              <a:rPr lang="en-US" altLang="zh-CN" dirty="0"/>
              <a:t>10</a:t>
            </a:r>
            <a:r>
              <a:rPr lang="zh-CN" altLang="en-US" dirty="0"/>
              <a:t>部，其中</a:t>
            </a:r>
            <a:r>
              <a:rPr lang="en-US" altLang="zh-CN" dirty="0"/>
              <a:t>5</a:t>
            </a:r>
            <a:r>
              <a:rPr lang="zh-CN" altLang="en-US" dirty="0"/>
              <a:t>部为李连杰的电影，则李连杰这个词的值为</a:t>
            </a:r>
            <a:r>
              <a:rPr lang="en-US" altLang="zh-CN" dirty="0"/>
              <a:t>0.5</a:t>
            </a:r>
          </a:p>
          <a:p>
            <a:pPr eaLnBrk="1" hangingPunct="1"/>
            <a:r>
              <a:rPr lang="zh-CN" altLang="en-US" dirty="0"/>
              <a:t>如果用户对电影有评分。平均评分为</a:t>
            </a:r>
            <a:r>
              <a:rPr lang="en-US" altLang="zh-CN" dirty="0"/>
              <a:t>3</a:t>
            </a:r>
            <a:r>
              <a:rPr lang="zh-CN" altLang="en-US" dirty="0"/>
              <a:t>。而对李连杰的</a:t>
            </a:r>
            <a:r>
              <a:rPr lang="en-US" altLang="zh-CN" dirty="0"/>
              <a:t>5</a:t>
            </a:r>
            <a:r>
              <a:rPr lang="zh-CN" altLang="en-US" dirty="0"/>
              <a:t>部电影的平均评分为</a:t>
            </a:r>
            <a:r>
              <a:rPr lang="en-US" altLang="zh-CN" dirty="0"/>
              <a:t>4</a:t>
            </a:r>
            <a:r>
              <a:rPr lang="zh-CN" altLang="en-US" dirty="0"/>
              <a:t>。那么李连杰这个词的值为</a:t>
            </a:r>
            <a:r>
              <a:rPr lang="en-US" altLang="zh-CN" dirty="0"/>
              <a:t>4-3=1</a:t>
            </a:r>
          </a:p>
        </p:txBody>
      </p:sp>
    </p:spTree>
    <p:extLst>
      <p:ext uri="{BB962C8B-B14F-4D97-AF65-F5344CB8AC3E}">
        <p14:creationId xmlns:p14="http://schemas.microsoft.com/office/powerpoint/2010/main" val="429393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C51750FE-47BB-9B45-BA28-C138E34F3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基于内容的推荐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B14309D4-91D0-8C41-B827-02F5144C5E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计算电影特征向量和用户特征向量的</a:t>
            </a:r>
            <a:r>
              <a:rPr lang="en-US" altLang="zh-CN"/>
              <a:t>Cos</a:t>
            </a:r>
            <a:r>
              <a:rPr lang="zh-CN" altLang="en-US"/>
              <a:t>距离。即点积</a:t>
            </a:r>
            <a:r>
              <a:rPr lang="en-US" altLang="zh-CN"/>
              <a:t>/</a:t>
            </a:r>
            <a:r>
              <a:rPr lang="zh-CN" altLang="en-US"/>
              <a:t>长度的积</a:t>
            </a:r>
          </a:p>
          <a:p>
            <a:pPr lvl="1" eaLnBrk="1" hangingPunct="1"/>
            <a:r>
              <a:rPr lang="zh-CN" altLang="en-US"/>
              <a:t>值在</a:t>
            </a:r>
            <a:r>
              <a:rPr lang="en-US" altLang="zh-CN"/>
              <a:t>0-1</a:t>
            </a:r>
            <a:r>
              <a:rPr lang="zh-CN" altLang="en-US"/>
              <a:t>之间</a:t>
            </a:r>
          </a:p>
          <a:p>
            <a:pPr eaLnBrk="1" hangingPunct="1"/>
            <a:r>
              <a:rPr lang="zh-CN" altLang="en-US"/>
              <a:t>越大越好。</a:t>
            </a:r>
          </a:p>
        </p:txBody>
      </p:sp>
    </p:spTree>
    <p:extLst>
      <p:ext uri="{BB962C8B-B14F-4D97-AF65-F5344CB8AC3E}">
        <p14:creationId xmlns:p14="http://schemas.microsoft.com/office/powerpoint/2010/main" val="156568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7DF9AFB6-A97F-5F4A-BDA8-CD60C83C8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基于模型的方法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98386B2-B22D-344D-BE48-39F389ACA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给每一个用户，根据他看过的电影的特征向量，训练一个分类器</a:t>
            </a:r>
          </a:p>
          <a:p>
            <a:pPr lvl="1" eaLnBrk="1" hangingPunct="1"/>
            <a:r>
              <a:rPr lang="zh-CN" altLang="en-US"/>
              <a:t>分为两类：喜欢的，不喜欢的</a:t>
            </a:r>
          </a:p>
          <a:p>
            <a:pPr lvl="1" eaLnBrk="1" hangingPunct="1"/>
            <a:r>
              <a:rPr lang="zh-CN" altLang="en-US"/>
              <a:t>方法：</a:t>
            </a:r>
            <a:r>
              <a:rPr lang="en-US" altLang="zh-CN"/>
              <a:t>Bayesian, regression, SVM</a:t>
            </a:r>
          </a:p>
          <a:p>
            <a:pPr eaLnBrk="1" hangingPunct="1"/>
            <a:r>
              <a:rPr lang="zh-CN" altLang="en-US"/>
              <a:t>概率测量</a:t>
            </a:r>
          </a:p>
          <a:p>
            <a:pPr eaLnBrk="1" hangingPunct="1"/>
            <a:r>
              <a:rPr lang="zh-CN" altLang="en-US"/>
              <a:t>用这个预测</a:t>
            </a:r>
          </a:p>
          <a:p>
            <a:pPr eaLnBrk="1" hangingPunct="1"/>
            <a:r>
              <a:rPr lang="zh-CN" altLang="en-US"/>
              <a:t>可以用来处理那些看电影比较多的用户，预测他对目前热门的电影，是否感兴趣</a:t>
            </a:r>
          </a:p>
        </p:txBody>
      </p:sp>
    </p:spTree>
    <p:extLst>
      <p:ext uri="{BB962C8B-B14F-4D97-AF65-F5344CB8AC3E}">
        <p14:creationId xmlns:p14="http://schemas.microsoft.com/office/powerpoint/2010/main" val="279560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E545E3C2-B3EA-1C45-A211-2030D3579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4006" y="1028700"/>
            <a:ext cx="6000750" cy="628650"/>
          </a:xfrm>
        </p:spPr>
        <p:txBody>
          <a:bodyPr/>
          <a:lstStyle/>
          <a:p>
            <a:pPr eaLnBrk="1" hangingPunct="1"/>
            <a:r>
              <a:rPr lang="zh-CN" altLang="en-US" sz="3000"/>
              <a:t>基于内容的推荐的缺点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A0FE102-92FF-494A-BD27-EC05E64B29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基于用户的</a:t>
            </a:r>
          </a:p>
          <a:p>
            <a:pPr eaLnBrk="1" hangingPunct="1"/>
            <a:r>
              <a:rPr lang="zh-CN" altLang="en-US"/>
              <a:t>推荐的内容对用户来说缺乏新奇感，会觉得烦。</a:t>
            </a:r>
          </a:p>
        </p:txBody>
      </p:sp>
    </p:spTree>
    <p:extLst>
      <p:ext uri="{BB962C8B-B14F-4D97-AF65-F5344CB8AC3E}">
        <p14:creationId xmlns:p14="http://schemas.microsoft.com/office/powerpoint/2010/main" val="332113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9C717036-0E8D-764A-8D20-CBF4FA4CD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Collaborative Filtering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A7CF552C-B723-5346-BF76-05DF0F0F61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找和用户观看历史类似的用户，看他们看了些啥，或喜欢看啥</a:t>
            </a:r>
          </a:p>
        </p:txBody>
      </p:sp>
    </p:spTree>
    <p:extLst>
      <p:ext uri="{BB962C8B-B14F-4D97-AF65-F5344CB8AC3E}">
        <p14:creationId xmlns:p14="http://schemas.microsoft.com/office/powerpoint/2010/main" val="3193950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4AE4426F-4760-084B-8C2A-3EFBEEC5D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找相似的用户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8F9638C-9A5E-2D43-BF47-676D452CB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89212" y="1620441"/>
            <a:ext cx="7426138" cy="3960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err="1"/>
              <a:t>r</a:t>
            </a:r>
            <a:r>
              <a:rPr lang="en-US" altLang="zh-CN" baseline="-25000" dirty="0" err="1"/>
              <a:t>x</a:t>
            </a:r>
            <a:r>
              <a:rPr lang="en-US" altLang="zh-CN" dirty="0"/>
              <a:t> </a:t>
            </a:r>
            <a:r>
              <a:rPr lang="zh-CN" altLang="en-US" dirty="0"/>
              <a:t>是用户</a:t>
            </a:r>
            <a:r>
              <a:rPr lang="en-US" altLang="zh-CN" dirty="0"/>
              <a:t>x</a:t>
            </a:r>
            <a:r>
              <a:rPr lang="zh-CN" altLang="en-US" dirty="0"/>
              <a:t>对所有电影的评分向量</a:t>
            </a:r>
          </a:p>
          <a:p>
            <a:pPr eaLnBrk="1" hangingPunct="1"/>
            <a:r>
              <a:rPr lang="en-US" altLang="zh-CN" dirty="0"/>
              <a:t>Jaccard Distance</a:t>
            </a:r>
          </a:p>
          <a:p>
            <a:pPr lvl="1" eaLnBrk="1" hangingPunct="1"/>
            <a:r>
              <a:rPr lang="zh-CN" altLang="en-US" sz="2000" dirty="0"/>
              <a:t>共同看过的电影数目</a:t>
            </a:r>
            <a:r>
              <a:rPr lang="en-US" altLang="zh-CN" sz="2000" dirty="0"/>
              <a:t>/</a:t>
            </a:r>
            <a:r>
              <a:rPr lang="zh-CN" altLang="en-US" sz="2000" dirty="0"/>
              <a:t>两人看过的总电影个数</a:t>
            </a:r>
          </a:p>
          <a:p>
            <a:pPr eaLnBrk="1" hangingPunct="1"/>
            <a:r>
              <a:rPr lang="zh-CN" altLang="en-US" dirty="0"/>
              <a:t>计算</a:t>
            </a:r>
            <a:r>
              <a:rPr lang="en-US" altLang="zh-CN" dirty="0"/>
              <a:t>Cosine similarity measure</a:t>
            </a:r>
          </a:p>
          <a:p>
            <a:pPr lvl="1" eaLnBrk="1" hangingPunct="1"/>
            <a:r>
              <a:rPr lang="en-US" altLang="zh-CN" sz="2000" dirty="0"/>
              <a:t>sim(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) = cos(</a:t>
            </a:r>
            <a:r>
              <a:rPr lang="en-US" altLang="zh-CN" sz="2000" dirty="0" err="1"/>
              <a:t>r</a:t>
            </a:r>
            <a:r>
              <a:rPr lang="en-US" altLang="zh-CN" sz="2000" baseline="-25000" dirty="0" err="1"/>
              <a:t>x</a:t>
            </a:r>
            <a:r>
              <a:rPr lang="en-US" altLang="zh-CN" sz="2000" baseline="-25000" dirty="0"/>
              <a:t> 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</a:t>
            </a:r>
            <a:r>
              <a:rPr lang="en-US" altLang="zh-CN" sz="2000" baseline="-25000" dirty="0" err="1"/>
              <a:t>y</a:t>
            </a:r>
            <a:r>
              <a:rPr lang="en-US" altLang="zh-CN" sz="2000" dirty="0"/>
              <a:t>)</a:t>
            </a:r>
          </a:p>
          <a:p>
            <a:pPr lvl="1" eaLnBrk="1" hangingPunct="1"/>
            <a:r>
              <a:rPr lang="zh-CN" altLang="en-US" sz="2000" dirty="0"/>
              <a:t>如果里面有很多</a:t>
            </a:r>
            <a:r>
              <a:rPr lang="en-US" altLang="zh-CN" sz="2000" dirty="0"/>
              <a:t>0</a:t>
            </a:r>
            <a:r>
              <a:rPr lang="zh-CN" altLang="en-US" sz="2000" dirty="0"/>
              <a:t>，不太好</a:t>
            </a:r>
          </a:p>
          <a:p>
            <a:pPr eaLnBrk="1" hangingPunct="1"/>
            <a:r>
              <a:rPr lang="zh-CN" altLang="en-US" dirty="0"/>
              <a:t>或</a:t>
            </a:r>
            <a:r>
              <a:rPr lang="en-US" altLang="zh-CN" dirty="0"/>
              <a:t>Pearson</a:t>
            </a:r>
            <a:r>
              <a:rPr lang="zh-CN" altLang="en-US" dirty="0"/>
              <a:t>相关系数</a:t>
            </a:r>
          </a:p>
          <a:p>
            <a:pPr lvl="1" eaLnBrk="1" hangingPunct="1"/>
            <a:r>
              <a:rPr lang="en-US" altLang="zh-CN" sz="2000" dirty="0" err="1"/>
              <a:t>S</a:t>
            </a:r>
            <a:r>
              <a:rPr lang="en-US" altLang="zh-CN" sz="2000" baseline="-25000" dirty="0" err="1"/>
              <a:t>xy</a:t>
            </a:r>
            <a:r>
              <a:rPr lang="en-US" altLang="zh-CN" sz="2000" dirty="0"/>
              <a:t> </a:t>
            </a:r>
            <a:r>
              <a:rPr lang="zh-CN" altLang="en-US" sz="2000" dirty="0"/>
              <a:t>对两人都看过的电影</a:t>
            </a:r>
          </a:p>
        </p:txBody>
      </p:sp>
      <p:pic>
        <p:nvPicPr>
          <p:cNvPr id="36868" name="Picture 4" descr="txp_fig">
            <a:extLst>
              <a:ext uri="{FF2B5EF4-FFF2-40B4-BE49-F238E27FC236}">
                <a16:creationId xmlns:a16="http://schemas.microsoft.com/office/drawing/2014/main" id="{43C39242-508B-4A4B-BF75-D425F66AC20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53" y="5220673"/>
            <a:ext cx="4470680" cy="71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06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D03839BB-AF41-0046-B99B-3A40380AB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Index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5F7F405D-9590-324D-924F-A7698B7900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功能</a:t>
            </a:r>
          </a:p>
          <a:p>
            <a:pPr eaLnBrk="1" hangingPunct="1"/>
            <a:r>
              <a:rPr lang="zh-CN" altLang="en-US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019448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56B712AC-CB19-014F-826E-EAB3EA2F1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预测评分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EF4BF64-7530-D74F-B801-EF9774D6B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找出看过电影</a:t>
            </a:r>
            <a:r>
              <a:rPr lang="en-US" altLang="zh-CN" sz="3200" dirty="0"/>
              <a:t>s</a:t>
            </a:r>
            <a:r>
              <a:rPr lang="zh-CN" altLang="en-US" sz="3200" dirty="0"/>
              <a:t>的和用户</a:t>
            </a:r>
            <a:r>
              <a:rPr lang="en-US" altLang="zh-CN" sz="3200" dirty="0"/>
              <a:t>c</a:t>
            </a:r>
            <a:r>
              <a:rPr lang="zh-CN" altLang="en-US" sz="3200" dirty="0"/>
              <a:t>最相似的</a:t>
            </a:r>
            <a:r>
              <a:rPr lang="en-US" altLang="zh-CN" sz="3200" dirty="0"/>
              <a:t>k</a:t>
            </a:r>
            <a:r>
              <a:rPr lang="zh-CN" altLang="en-US" sz="3200" dirty="0"/>
              <a:t>个用户，形成集合</a:t>
            </a:r>
            <a:r>
              <a:rPr lang="en-US" altLang="zh-CN" sz="3200" dirty="0"/>
              <a:t>D</a:t>
            </a:r>
            <a:endParaRPr lang="en-US" altLang="zh-CN" sz="3200" i="1" dirty="0"/>
          </a:p>
          <a:p>
            <a:pPr eaLnBrk="1" hangingPunct="1"/>
            <a:r>
              <a:rPr lang="en-US" altLang="zh-CN" sz="3200" dirty="0"/>
              <a:t>c</a:t>
            </a:r>
            <a:r>
              <a:rPr lang="zh-CN" altLang="en-US" sz="3200" dirty="0"/>
              <a:t>看</a:t>
            </a:r>
            <a:r>
              <a:rPr lang="en-US" altLang="zh-CN" sz="3200" dirty="0"/>
              <a:t>s</a:t>
            </a:r>
            <a:r>
              <a:rPr lang="zh-CN" altLang="en-US" sz="3200" dirty="0"/>
              <a:t>的可能性：</a:t>
            </a:r>
          </a:p>
          <a:p>
            <a:pPr lvl="1" eaLnBrk="1" hangingPunct="1"/>
            <a:r>
              <a:rPr lang="en-US" altLang="zh-CN" sz="2800" dirty="0" err="1"/>
              <a:t>r</a:t>
            </a:r>
            <a:r>
              <a:rPr lang="en-US" altLang="zh-CN" sz="2800" baseline="-25000" dirty="0" err="1"/>
              <a:t>cs</a:t>
            </a:r>
            <a:r>
              <a:rPr lang="en-US" altLang="zh-CN" sz="2800" dirty="0"/>
              <a:t> = 1/k </a:t>
            </a:r>
            <a:r>
              <a:rPr lang="en-US" altLang="zh-CN" sz="2800" dirty="0">
                <a:latin typeface="Symbol" pitchFamily="2" charset="2"/>
                <a:sym typeface="Symbol" pitchFamily="2" charset="2"/>
              </a:rPr>
              <a:t></a:t>
            </a:r>
            <a:r>
              <a:rPr lang="en-US" altLang="zh-CN" sz="2800" baseline="-25000" dirty="0">
                <a:sym typeface="Symbol" pitchFamily="2" charset="2"/>
              </a:rPr>
              <a:t>d in D</a:t>
            </a:r>
            <a:r>
              <a:rPr lang="en-US" altLang="zh-CN" sz="2800" dirty="0"/>
              <a:t> </a:t>
            </a:r>
            <a:r>
              <a:rPr lang="en-US" altLang="zh-CN" sz="2800" dirty="0" err="1"/>
              <a:t>r</a:t>
            </a:r>
            <a:r>
              <a:rPr lang="en-US" altLang="zh-CN" sz="2800" baseline="-25000" dirty="0" err="1"/>
              <a:t>ds</a:t>
            </a:r>
            <a:r>
              <a:rPr lang="en-US" altLang="zh-CN" sz="2800" baseline="-25000" dirty="0"/>
              <a:t> </a:t>
            </a:r>
            <a:r>
              <a:rPr lang="zh-CN" altLang="en-US" sz="2800" baseline="-25000" dirty="0"/>
              <a:t>：</a:t>
            </a:r>
            <a:r>
              <a:rPr lang="zh-CN" altLang="en-US" sz="2800" dirty="0"/>
              <a:t>简单加权平均</a:t>
            </a:r>
            <a:endParaRPr lang="zh-CN" altLang="en-US" sz="2800" baseline="-25000" dirty="0"/>
          </a:p>
          <a:p>
            <a:pPr lvl="1" eaLnBrk="1" hangingPunct="1"/>
            <a:endParaRPr lang="zh-CN" altLang="en-US" sz="2800" baseline="-25000" dirty="0"/>
          </a:p>
          <a:p>
            <a:pPr lvl="1" eaLnBrk="1" hangingPunct="1"/>
            <a:r>
              <a:rPr lang="en-US" altLang="zh-CN" sz="2800" dirty="0" err="1"/>
              <a:t>r</a:t>
            </a:r>
            <a:r>
              <a:rPr lang="en-US" altLang="zh-CN" sz="2800" baseline="-25000" dirty="0" err="1"/>
              <a:t>cs</a:t>
            </a:r>
            <a:r>
              <a:rPr lang="en-US" altLang="zh-CN" sz="2800" dirty="0"/>
              <a:t> = (</a:t>
            </a:r>
            <a:r>
              <a:rPr lang="en-US" altLang="zh-CN" sz="2800" dirty="0">
                <a:latin typeface="Symbol" pitchFamily="2" charset="2"/>
                <a:sym typeface="Symbol" pitchFamily="2" charset="2"/>
              </a:rPr>
              <a:t></a:t>
            </a:r>
            <a:r>
              <a:rPr lang="en-US" altLang="zh-CN" sz="2800" baseline="-25000" dirty="0">
                <a:sym typeface="Symbol" pitchFamily="2" charset="2"/>
              </a:rPr>
              <a:t>d in D</a:t>
            </a:r>
            <a:r>
              <a:rPr lang="en-US" altLang="zh-CN" sz="2800" dirty="0"/>
              <a:t> sim(</a:t>
            </a:r>
            <a:r>
              <a:rPr lang="en-US" altLang="zh-CN" sz="2800" dirty="0" err="1"/>
              <a:t>c,d</a:t>
            </a:r>
            <a:r>
              <a:rPr lang="en-US" altLang="zh-CN" sz="2800" dirty="0"/>
              <a:t>)×</a:t>
            </a:r>
            <a:r>
              <a:rPr lang="en-US" altLang="zh-CN" sz="2800" dirty="0" err="1"/>
              <a:t>r</a:t>
            </a:r>
            <a:r>
              <a:rPr lang="en-US" altLang="zh-CN" sz="2800" baseline="-25000" dirty="0" err="1"/>
              <a:t>ds</a:t>
            </a:r>
            <a:r>
              <a:rPr lang="en-US" altLang="zh-CN" sz="2800" dirty="0"/>
              <a:t>)/(</a:t>
            </a:r>
            <a:r>
              <a:rPr lang="en-US" altLang="zh-CN" sz="2800" dirty="0">
                <a:latin typeface="Symbol" pitchFamily="2" charset="2"/>
                <a:sym typeface="Symbol" pitchFamily="2" charset="2"/>
              </a:rPr>
              <a:t></a:t>
            </a:r>
            <a:r>
              <a:rPr lang="en-US" altLang="zh-CN" sz="2800" baseline="-50000" dirty="0">
                <a:sym typeface="Symbol" pitchFamily="2" charset="2"/>
              </a:rPr>
              <a:t>d</a:t>
            </a:r>
            <a:r>
              <a:rPr lang="en-US" altLang="zh-CN" sz="2800" baseline="-25000" dirty="0">
                <a:sym typeface="Symbol" pitchFamily="2" charset="2"/>
              </a:rPr>
              <a:t> in </a:t>
            </a:r>
            <a:r>
              <a:rPr lang="en-US" altLang="zh-CN" sz="2800" baseline="-50000" dirty="0">
                <a:sym typeface="Symbol" pitchFamily="2" charset="2"/>
              </a:rPr>
              <a:t> D</a:t>
            </a:r>
            <a:r>
              <a:rPr lang="en-US" altLang="zh-CN" sz="2800" dirty="0">
                <a:latin typeface="Times" pitchFamily="2" charset="0"/>
                <a:sym typeface="Symbol" pitchFamily="2" charset="2"/>
              </a:rPr>
              <a:t> </a:t>
            </a:r>
            <a:r>
              <a:rPr lang="en-US" altLang="zh-CN" sz="2800" dirty="0"/>
              <a:t>sim(</a:t>
            </a:r>
            <a:r>
              <a:rPr lang="en-US" altLang="zh-CN" sz="2800" dirty="0" err="1"/>
              <a:t>c,d</a:t>
            </a:r>
            <a:r>
              <a:rPr lang="en-US" altLang="zh-CN" sz="2800" dirty="0"/>
              <a:t>))</a:t>
            </a:r>
            <a:r>
              <a:rPr lang="zh-CN" altLang="en-US" sz="2800" dirty="0"/>
              <a:t>：</a:t>
            </a:r>
          </a:p>
          <a:p>
            <a:pPr lvl="1" eaLnBrk="1" hangingPunct="1"/>
            <a:r>
              <a:rPr lang="zh-CN" altLang="en-US" sz="2800" dirty="0"/>
              <a:t>考虑用户间相似性的加权平均</a:t>
            </a:r>
          </a:p>
          <a:p>
            <a:pPr eaLnBrk="1" hangingPunct="1"/>
            <a:endParaRPr lang="zh-CN" altLang="en-US" sz="3200" dirty="0"/>
          </a:p>
          <a:p>
            <a:pPr lvl="1"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904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5E861F9-A9FB-2A44-8294-0249584F8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复杂性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372A0F2-D0A0-1046-9434-65422A0246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找</a:t>
            </a:r>
            <a:r>
              <a:rPr lang="en-US" altLang="zh-CN" sz="3200" dirty="0"/>
              <a:t>k</a:t>
            </a:r>
            <a:r>
              <a:rPr lang="zh-CN" altLang="en-US" sz="3200" dirty="0"/>
              <a:t>个相似的用户计算量比较大</a:t>
            </a:r>
          </a:p>
          <a:p>
            <a:pPr lvl="1" eaLnBrk="1" hangingPunct="1"/>
            <a:r>
              <a:rPr lang="zh-CN" altLang="en-US" sz="2800" dirty="0"/>
              <a:t>因为用户数多</a:t>
            </a:r>
          </a:p>
          <a:p>
            <a:pPr eaLnBrk="1" hangingPunct="1"/>
            <a:r>
              <a:rPr lang="zh-CN" altLang="en-US" sz="3200" dirty="0"/>
              <a:t>考虑聚类。但准确度下降</a:t>
            </a:r>
          </a:p>
          <a:p>
            <a:pPr lvl="1" eaLnBrk="1" hangingPunct="1">
              <a:buFontTx/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1806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E3F41A3C-56B9-7645-B2B6-D979F38D6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/>
              <a:t>Item-Item Collaborative Filtering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5A7D6B6-123A-944A-BBCB-1596B12EAB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找和电影</a:t>
            </a:r>
            <a:r>
              <a:rPr lang="en-US" altLang="zh-CN"/>
              <a:t>s</a:t>
            </a:r>
            <a:r>
              <a:rPr lang="zh-CN" altLang="en-US"/>
              <a:t>最类似的</a:t>
            </a:r>
            <a:r>
              <a:rPr lang="en-US" altLang="zh-CN"/>
              <a:t>K</a:t>
            </a:r>
            <a:r>
              <a:rPr lang="zh-CN" altLang="en-US"/>
              <a:t>电影</a:t>
            </a:r>
            <a:r>
              <a:rPr lang="en-US" altLang="zh-CN"/>
              <a:t>D</a:t>
            </a:r>
          </a:p>
          <a:p>
            <a:pPr eaLnBrk="1" hangingPunct="1"/>
            <a:r>
              <a:rPr lang="zh-CN" altLang="en-US"/>
              <a:t>看用户喜不喜欢这些电影</a:t>
            </a:r>
            <a:r>
              <a:rPr lang="en-US" altLang="zh-CN"/>
              <a:t>D</a:t>
            </a:r>
            <a:r>
              <a:rPr lang="zh-CN" altLang="en-US"/>
              <a:t>，从而估计他是否喜欢电影</a:t>
            </a:r>
            <a:r>
              <a:rPr lang="en-US" altLang="zh-CN"/>
              <a:t>s</a:t>
            </a:r>
          </a:p>
          <a:p>
            <a:pPr eaLnBrk="1" hangingPunct="1"/>
            <a:r>
              <a:rPr lang="zh-CN" altLang="en-US"/>
              <a:t>算法和</a:t>
            </a:r>
            <a:r>
              <a:rPr lang="en-US" altLang="zh-CN"/>
              <a:t>User-user</a:t>
            </a:r>
            <a:r>
              <a:rPr lang="zh-CN" altLang="en-US"/>
              <a:t>的类似</a:t>
            </a:r>
          </a:p>
          <a:p>
            <a:pPr eaLnBrk="1" hangingPunct="1"/>
            <a:r>
              <a:rPr lang="zh-CN" altLang="en-US"/>
              <a:t>电影数少，一般效果比</a:t>
            </a:r>
            <a:r>
              <a:rPr lang="en-US" altLang="zh-CN"/>
              <a:t>User-User</a:t>
            </a:r>
            <a:r>
              <a:rPr lang="zh-CN" altLang="en-US"/>
              <a:t>方法好</a:t>
            </a:r>
          </a:p>
          <a:p>
            <a:pPr lvl="1" eaLnBrk="1" hangingPunct="1"/>
            <a:r>
              <a:rPr lang="en-US" altLang="zh-CN"/>
              <a:t>Amazon</a:t>
            </a:r>
            <a:r>
              <a:rPr lang="zh-CN" altLang="en-US"/>
              <a:t>用这种算法</a:t>
            </a:r>
          </a:p>
        </p:txBody>
      </p:sp>
    </p:spTree>
    <p:extLst>
      <p:ext uri="{BB962C8B-B14F-4D97-AF65-F5344CB8AC3E}">
        <p14:creationId xmlns:p14="http://schemas.microsoft.com/office/powerpoint/2010/main" val="311300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EEC10-1FB5-8741-A656-3B4FF554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Netflix</a:t>
            </a:r>
            <a:r>
              <a:rPr kumimoji="1" lang="zh-CN" altLang="en-US" dirty="0"/>
              <a:t>竞赛方案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58357-06ED-E346-8E87-A01685BA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3A651B-55D0-A640-ACD4-E27AD3523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64" y="1690688"/>
            <a:ext cx="7506448" cy="490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2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33709-2FE4-EC42-8788-5C0C6754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找相似的电影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F4BCB4-2186-9949-BF34-DFB7C4EC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80" y="2013883"/>
            <a:ext cx="8468840" cy="328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2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54DE6-9D42-1F43-B520-72A31985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模型偏差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A2684-349E-1C49-8921-AE49F751C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105206-B507-6D48-8D1F-4E0BFA61A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82" y="1690689"/>
            <a:ext cx="8104468" cy="48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02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30932-127F-CA46-9465-33748145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059456" cy="1325563"/>
          </a:xfrm>
        </p:spPr>
        <p:txBody>
          <a:bodyPr/>
          <a:lstStyle/>
          <a:p>
            <a:r>
              <a:rPr kumimoji="1" lang="zh-CN" altLang="en-US" dirty="0"/>
              <a:t>加权和形式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EC1EA-95D3-C644-B9BB-73D1FEA8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506F0B-A601-6C4D-A3C9-8651AC16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552382" cy="46832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8C7B56-E003-8343-9923-A8C259593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557" y="520584"/>
            <a:ext cx="2783243" cy="97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14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3C6CD-0768-E945-AACC-66B235E0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优化问题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82E8A-2B2E-A540-BB83-7E8F88ADE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目标函数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5791CE-8CF5-0F46-B22C-FCACBBD4C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16411"/>
            <a:ext cx="8294644" cy="25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33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27942-2B42-1D43-A448-7C9BF2B9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梯度下降求解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60CAC-FE6F-ED48-A2E1-72816E0D4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6D08CD-2E4B-6444-9C7B-E656E36DF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73678"/>
            <a:ext cx="7886700" cy="518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40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F8A270D1-3AE7-6445-86E4-1BF97071E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基于模型的方法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51F80E12-36DF-444E-BB59-5F7F416FD6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聚类</a:t>
            </a:r>
          </a:p>
          <a:p>
            <a:pPr eaLnBrk="1" hangingPunct="1"/>
            <a:r>
              <a:rPr lang="zh-CN" altLang="en-US" dirty="0"/>
              <a:t>贝叶斯网络</a:t>
            </a:r>
          </a:p>
        </p:txBody>
      </p:sp>
    </p:spTree>
    <p:extLst>
      <p:ext uri="{BB962C8B-B14F-4D97-AF65-F5344CB8AC3E}">
        <p14:creationId xmlns:p14="http://schemas.microsoft.com/office/powerpoint/2010/main" val="16787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4E27936-57B6-164E-A1A0-7A5308177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功能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18E4665C-3847-0F42-BE4F-E375D1CBC8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看完一部电影后接着推荐</a:t>
            </a:r>
          </a:p>
          <a:p>
            <a:pPr eaLnBrk="1" hangingPunct="1"/>
            <a:r>
              <a:rPr lang="zh-CN" altLang="en-US"/>
              <a:t>针对用户的推荐</a:t>
            </a:r>
          </a:p>
        </p:txBody>
      </p:sp>
    </p:spTree>
    <p:extLst>
      <p:ext uri="{BB962C8B-B14F-4D97-AF65-F5344CB8AC3E}">
        <p14:creationId xmlns:p14="http://schemas.microsoft.com/office/powerpoint/2010/main" val="429560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3B1EC508-F28F-BA45-AD07-EFBC70F92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混合方法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9F58EF7-4279-5F40-9F38-2022058E86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都用</a:t>
            </a:r>
          </a:p>
          <a:p>
            <a:pPr lvl="1" eaLnBrk="1" hangingPunct="1"/>
            <a:r>
              <a:rPr lang="zh-CN" altLang="en-US"/>
              <a:t>线性组合</a:t>
            </a:r>
          </a:p>
          <a:p>
            <a:pPr lvl="1" eaLnBrk="1" hangingPunct="1"/>
            <a:r>
              <a:rPr lang="en-US" altLang="zh-CN"/>
              <a:t>Voting</a:t>
            </a:r>
          </a:p>
          <a:p>
            <a:pPr eaLnBrk="1" hangingPunct="1"/>
            <a:r>
              <a:rPr lang="en-US" altLang="zh-CN"/>
              <a:t>Collaborative + content based</a:t>
            </a:r>
          </a:p>
          <a:p>
            <a:pPr lvl="1" eaLnBrk="1" hangingPunct="1"/>
            <a:r>
              <a:rPr lang="zh-CN" altLang="en-US"/>
              <a:t>一个电影刚上线时，没有</a:t>
            </a:r>
            <a:r>
              <a:rPr lang="en-US" altLang="zh-CN"/>
              <a:t>User List</a:t>
            </a:r>
            <a:r>
              <a:rPr lang="zh-CN" altLang="en-US"/>
              <a:t>，做不了</a:t>
            </a:r>
            <a:r>
              <a:rPr lang="en-US" altLang="zh-CN"/>
              <a:t>Item-Item</a:t>
            </a:r>
            <a:r>
              <a:rPr lang="zh-CN" altLang="en-US"/>
              <a:t>的推荐</a:t>
            </a:r>
          </a:p>
          <a:p>
            <a:pPr lvl="1" eaLnBrk="1" hangingPunct="1"/>
            <a:r>
              <a:rPr lang="zh-CN" altLang="en-US"/>
              <a:t>观看量比较少的电影，不好做</a:t>
            </a:r>
            <a:r>
              <a:rPr lang="en-US" altLang="zh-CN"/>
              <a:t>Collaborative Filtering</a:t>
            </a:r>
          </a:p>
          <a:p>
            <a:pPr lvl="1" eaLnBrk="1" hangingPunct="1"/>
            <a:r>
              <a:rPr lang="zh-CN" altLang="en-US"/>
              <a:t>这时用</a:t>
            </a:r>
            <a:r>
              <a:rPr lang="en-US" altLang="zh-CN"/>
              <a:t>Content based</a:t>
            </a:r>
          </a:p>
          <a:p>
            <a:pPr lvl="1" eaLnBrk="1" hangingPunct="1"/>
            <a:r>
              <a:rPr lang="en-US" altLang="zh-TW"/>
              <a:t>Use content-based profile to calculate similarity between users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03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4488" y="4890838"/>
            <a:ext cx="5915025" cy="599135"/>
          </a:xfrm>
        </p:spPr>
        <p:txBody>
          <a:bodyPr/>
          <a:lstStyle/>
          <a:p>
            <a:r>
              <a:rPr kumimoji="1" lang="en-US" altLang="zh-CN" dirty="0"/>
              <a:t>Skewed</a:t>
            </a:r>
            <a:r>
              <a:rPr kumimoji="1" lang="zh-CN" altLang="en-US" dirty="0"/>
              <a:t>类不适用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31" y="1841082"/>
            <a:ext cx="6429375" cy="1533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244" y="3374607"/>
            <a:ext cx="40957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42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4488" y="1131096"/>
            <a:ext cx="5915025" cy="799306"/>
          </a:xfrm>
        </p:spPr>
        <p:txBody>
          <a:bodyPr/>
          <a:lstStyle/>
          <a:p>
            <a:r>
              <a:rPr kumimoji="1" lang="en-US" altLang="zh-CN" dirty="0"/>
              <a:t>Metric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066006"/>
            <a:ext cx="66484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66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判决门限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66" y="2125268"/>
            <a:ext cx="6858000" cy="20448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896" y="4404122"/>
            <a:ext cx="5572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2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ROC</a:t>
            </a:r>
            <a:r>
              <a:rPr kumimoji="1" lang="zh-CN" altLang="en-US" dirty="0"/>
              <a:t>曲线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4488" y="4908884"/>
            <a:ext cx="5915025" cy="767013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如何比较不同分类器的性能？</a:t>
            </a:r>
          </a:p>
          <a:p>
            <a:r>
              <a:rPr kumimoji="1" lang="en-US" altLang="zh-CN" dirty="0"/>
              <a:t>AUC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Area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071" y="1058905"/>
            <a:ext cx="3859129" cy="374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92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66C8D996-335B-3C44-8F4C-050B64BFC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这些测量方法的不足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2B6E5F79-22D7-AA40-BC7B-346E42C1C3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实际上，我们只需要知道前</a:t>
            </a:r>
            <a:r>
              <a:rPr lang="en-US" altLang="zh-CN"/>
              <a:t>5</a:t>
            </a:r>
            <a:r>
              <a:rPr lang="zh-CN" altLang="en-US"/>
              <a:t>名就好了。</a:t>
            </a:r>
          </a:p>
        </p:txBody>
      </p:sp>
    </p:spTree>
    <p:extLst>
      <p:ext uri="{BB962C8B-B14F-4D97-AF65-F5344CB8AC3E}">
        <p14:creationId xmlns:p14="http://schemas.microsoft.com/office/powerpoint/2010/main" val="2607279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86CA35E5-A548-EB4C-872B-EFA545D7B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建议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15697486-2C59-1849-BD6D-9FA749B07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用所有的数据。</a:t>
            </a:r>
          </a:p>
          <a:p>
            <a:pPr eaLnBrk="1" hangingPunct="1"/>
            <a:r>
              <a:rPr lang="zh-CN" altLang="en-US"/>
              <a:t>方法越简单越好</a:t>
            </a:r>
          </a:p>
          <a:p>
            <a:pPr eaLnBrk="1" hangingPunct="1"/>
            <a:r>
              <a:rPr lang="zh-CN" altLang="en-US"/>
              <a:t>利用</a:t>
            </a:r>
            <a:r>
              <a:rPr lang="en-US" altLang="zh-CN"/>
              <a:t>IMDB</a:t>
            </a:r>
            <a:r>
              <a:rPr lang="zh-CN" altLang="en-US"/>
              <a:t>等关于电影的数据</a:t>
            </a:r>
          </a:p>
          <a:p>
            <a:pPr eaLnBrk="1" hangingPunct="1"/>
            <a:r>
              <a:rPr lang="zh-CN" altLang="en-US"/>
              <a:t>数据越多，效果越好</a:t>
            </a:r>
          </a:p>
        </p:txBody>
      </p:sp>
    </p:spTree>
    <p:extLst>
      <p:ext uri="{BB962C8B-B14F-4D97-AF65-F5344CB8AC3E}">
        <p14:creationId xmlns:p14="http://schemas.microsoft.com/office/powerpoint/2010/main" val="596422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90EB4-065B-504E-8707-245726F3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降维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0D059-3592-0042-A0CF-5B8D0903D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UV</a:t>
            </a:r>
            <a:r>
              <a:rPr kumimoji="1" lang="zh-CN" altLang="en-US" dirty="0"/>
              <a:t>分解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1081DC-9935-504F-ACAB-BA877B9B9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70" y="2589171"/>
            <a:ext cx="8338648" cy="209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76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909EC-1F9D-FF4A-83EB-BB2F1DC6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增量计算</a:t>
            </a:r>
            <a:r>
              <a:rPr kumimoji="1" lang="en-US" altLang="zh-CN" dirty="0"/>
              <a:t>UV</a:t>
            </a:r>
            <a:r>
              <a:rPr kumimoji="1" lang="zh-CN" altLang="en-US" dirty="0"/>
              <a:t>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7C19F-63D5-6244-8E6F-ECD9F6499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从随机开始的</a:t>
            </a:r>
            <a:r>
              <a:rPr kumimoji="1" lang="en-US" altLang="zh-CN" dirty="0"/>
              <a:t>U</a:t>
            </a:r>
            <a:r>
              <a:rPr kumimoji="1" lang="zh-CN" altLang="en-US" dirty="0"/>
              <a:t>，</a:t>
            </a:r>
            <a:r>
              <a:rPr kumimoji="1" lang="en-US" altLang="zh-CN" dirty="0"/>
              <a:t>V</a:t>
            </a:r>
            <a:r>
              <a:rPr kumimoji="1" lang="zh-CN" altLang="en-US" dirty="0"/>
              <a:t>开始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为了防止陷入局部最优，挑很多不同的起始点</a:t>
            </a:r>
          </a:p>
          <a:p>
            <a:r>
              <a:rPr kumimoji="1" lang="zh-CN" altLang="en-US" dirty="0"/>
              <a:t>重复调整</a:t>
            </a:r>
            <a:r>
              <a:rPr kumimoji="1" lang="en-US" altLang="zh-CN" dirty="0"/>
              <a:t>U</a:t>
            </a:r>
            <a:r>
              <a:rPr kumimoji="1" lang="zh-CN" altLang="en-US" dirty="0"/>
              <a:t>和</a:t>
            </a:r>
            <a:r>
              <a:rPr kumimoji="1" lang="en-US" altLang="zh-CN" dirty="0"/>
              <a:t>V</a:t>
            </a:r>
          </a:p>
          <a:p>
            <a:pPr lvl="1"/>
            <a:r>
              <a:rPr kumimoji="1" lang="zh-CN" altLang="en-US" dirty="0"/>
              <a:t>每次改一个值，让</a:t>
            </a:r>
            <a:r>
              <a:rPr kumimoji="1" lang="en-US" altLang="zh-CN" dirty="0"/>
              <a:t>RMSE</a:t>
            </a:r>
            <a:r>
              <a:rPr kumimoji="1" lang="zh-CN" altLang="en-US" dirty="0"/>
              <a:t>下降最多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4585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1DD6C-527B-F84B-A94B-6A3E62DD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</a:t>
            </a:r>
            <a:r>
              <a:rPr kumimoji="1"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0E1EC-13FF-E940-8217-232DA831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06D250-191E-1745-9BD8-619B92AF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2" y="1690689"/>
            <a:ext cx="8530004" cy="497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2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258C7998-7324-B047-8672-1C94AF898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概述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B5419A30-0FC3-7943-A4DF-98C834C3C9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个性化推荐</a:t>
            </a:r>
          </a:p>
          <a:p>
            <a:pPr lvl="1" eaLnBrk="1" hangingPunct="1"/>
            <a:r>
              <a:rPr lang="zh-CN" altLang="en-US"/>
              <a:t>根据用户的历史</a:t>
            </a:r>
          </a:p>
          <a:p>
            <a:pPr lvl="1"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53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1E3D0-B024-094C-9373-2F5EC5E8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不能直接用</a:t>
            </a:r>
            <a:r>
              <a:rPr kumimoji="1" lang="en-US" altLang="zh-CN" dirty="0"/>
              <a:t>SVD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8378EC-361E-F64F-9A16-0F4710E7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</a:t>
            </a:r>
            <a:r>
              <a:rPr kumimoji="1" lang="en-US" altLang="zh-CN" dirty="0"/>
              <a:t>Missing</a:t>
            </a:r>
            <a:r>
              <a:rPr kumimoji="1" lang="zh-CN" altLang="en-US" dirty="0"/>
              <a:t>值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6D4BB1-D9C1-3C4D-AEBA-A30A317F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18" y="2585243"/>
            <a:ext cx="8042424" cy="405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30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6F6F8-2FB3-C447-AE70-AD6818D8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防止过拟合，加正则项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E673E-5FFF-8649-BFA9-C8D482DDC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1D19C-D21F-3347-A026-30B3AB07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22027"/>
            <a:ext cx="8102792" cy="52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00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095EB-20CB-D942-9025-8C950A8E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梯度下降优化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D2BEF-9C48-0649-A7A5-C27A35296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0E2B33-7E70-BD49-A2B4-5306DFEF3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4" y="1474367"/>
            <a:ext cx="8109671" cy="50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44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7BF82-C0A4-1147-B5DB-7EC6FBBA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SGD</a:t>
            </a:r>
            <a:r>
              <a:rPr kumimoji="1" lang="zh-CN" altLang="en-US" dirty="0"/>
              <a:t>加速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61DA5-41C1-C340-8C78-F5F7DDEA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C0B560-A20C-8441-9922-2BABD4CF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54" y="1432742"/>
            <a:ext cx="8098491" cy="513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10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B4DAF-BD10-B44E-A949-907441BC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SGD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23AF0-1959-1144-B4A2-E5B191CFD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075F78-ED1D-AF44-8AC4-4C9C93C9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73" y="1551640"/>
            <a:ext cx="8601986" cy="484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82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9017D-9E09-294C-A78D-FC160EDA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8C6C8-0EC2-AE40-BC4C-B8B3C84E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4EF774-A041-8749-A8A4-8B62C9EC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2" y="76573"/>
            <a:ext cx="8994098" cy="67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075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FD2C3-6AB3-D045-BFEE-45E1F84A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51" y="57373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7B6F1-FE27-0148-9241-00E05404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AA09AF-E526-BC4E-9258-C1A6A37A9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26" y="1382936"/>
            <a:ext cx="6915150" cy="523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342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0FCA0-BB74-3040-BE9D-E71D3238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考虑用户和电影</a:t>
            </a:r>
            <a:r>
              <a:rPr kumimoji="1" lang="en-US" altLang="zh-CN" dirty="0"/>
              <a:t>Bias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1147A-20B6-3243-8AE1-8EACCD5C6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CA9A4E-C697-7E47-86BF-F910E237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6" y="1572932"/>
            <a:ext cx="8009964" cy="514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31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5A7E2-6878-9A4D-8241-3EB9BAC9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优化问题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AF768-42C8-0041-8737-C2456BA7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4B45F0-7ECD-E149-A935-5F266459B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67" y="1690689"/>
            <a:ext cx="8630254" cy="465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74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7139B-913F-CD40-B262-39BCCC78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数据分析（时间特性）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B95CE-99E4-6146-9B28-064AB805A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BC52A2-105F-8941-BC85-7B1FCCBB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67" y="1690689"/>
            <a:ext cx="6753785" cy="489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7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4C3A235D-49D3-6547-8482-82A03FCA4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输入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4F47058F-58E2-4B41-B350-C673B3FC8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i="1"/>
              <a:t>U</a:t>
            </a:r>
            <a:r>
              <a:rPr lang="zh-CN" altLang="en-US"/>
              <a:t>：</a:t>
            </a:r>
            <a:r>
              <a:rPr lang="en-US" altLang="zh-CN"/>
              <a:t>Users</a:t>
            </a:r>
          </a:p>
          <a:p>
            <a:pPr eaLnBrk="1" hangingPunct="1"/>
            <a:r>
              <a:rPr lang="en-US" altLang="zh-CN" i="1"/>
              <a:t>I</a:t>
            </a:r>
            <a:r>
              <a:rPr lang="zh-CN" altLang="en-US"/>
              <a:t>：</a:t>
            </a:r>
            <a:r>
              <a:rPr lang="en-US" altLang="zh-CN"/>
              <a:t>Items</a:t>
            </a:r>
          </a:p>
          <a:p>
            <a:pPr eaLnBrk="1" hangingPunct="1"/>
            <a:r>
              <a:rPr lang="en-US" altLang="zh-CN"/>
              <a:t>Utility function </a:t>
            </a:r>
            <a:r>
              <a:rPr lang="en-US" altLang="zh-CN" i="1"/>
              <a:t>u</a:t>
            </a:r>
            <a:r>
              <a:rPr lang="en-US" altLang="zh-CN"/>
              <a:t>: </a:t>
            </a:r>
            <a:r>
              <a:rPr lang="en-US" altLang="zh-CN" i="1"/>
              <a:t>U</a:t>
            </a:r>
            <a:r>
              <a:rPr lang="en-US" altLang="zh-CN"/>
              <a:t> </a:t>
            </a:r>
            <a:r>
              <a:rPr lang="en-US" altLang="zh-CN">
                <a:latin typeface="cmsy10" pitchFamily="1" charset="0"/>
              </a:rPr>
              <a:t>×</a:t>
            </a:r>
            <a:r>
              <a:rPr lang="en-US" altLang="zh-CN" i="1"/>
              <a:t>I -&gt;</a:t>
            </a:r>
            <a:r>
              <a:rPr lang="en-US" altLang="zh-CN"/>
              <a:t> </a:t>
            </a:r>
            <a:r>
              <a:rPr lang="en-US" altLang="zh-CN" i="1"/>
              <a:t>R</a:t>
            </a:r>
          </a:p>
          <a:p>
            <a:pPr lvl="1" eaLnBrk="1" hangingPunct="1"/>
            <a:r>
              <a:rPr lang="en-US" altLang="zh-CN" i="1"/>
              <a:t>R: </a:t>
            </a:r>
            <a:r>
              <a:rPr lang="zh-CN" altLang="en-US"/>
              <a:t>用户的打分</a:t>
            </a:r>
          </a:p>
          <a:p>
            <a:pPr lvl="1" eaLnBrk="1" hangingPunct="1"/>
            <a:r>
              <a:rPr lang="en-US" altLang="zh-CN"/>
              <a:t>PPLive</a:t>
            </a:r>
            <a:r>
              <a:rPr lang="zh-CN" altLang="en-US"/>
              <a:t>用户的历史</a:t>
            </a:r>
          </a:p>
          <a:p>
            <a:pPr lvl="1" eaLnBrk="1" hangingPunct="1">
              <a:buFontTx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3070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448FD-ED2A-BE40-850F-9FB9B2EF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考虑时间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62673-93A9-4E44-84F5-9E6E29EA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C94289-A779-1948-8B90-D7AC48FA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68823"/>
            <a:ext cx="7748868" cy="485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99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0B001-D4FF-DE44-A38A-3DC90DD3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8862E-9D1C-D74A-8338-6533063E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C2CF95-CF83-B046-9DD7-B5E93F989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34" y="365125"/>
            <a:ext cx="8423371" cy="625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73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3422E-A095-2245-9B05-80D78F85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B422B-B81C-5A4B-B1CF-DF951286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425116-AE9B-7347-A132-764F4026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44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155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4737C-16D6-9246-AD48-07668286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91D1D-AE68-9048-9F26-9E02CB8D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67B3BB-6478-3646-91F0-E5A14C3D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690688"/>
            <a:ext cx="7691005" cy="501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22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0EAF7-CFDA-384F-B85E-4F1EB9B5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869C1-D3D2-2F43-A365-D9BC6084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A4FE60-6F19-0242-851C-F1949A69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0" y="107576"/>
            <a:ext cx="8813147" cy="657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32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AA2E3-E355-1840-B89C-32AA1731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0863C-82BE-CB40-8AF9-511A7DEA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C6DA4C-0234-9B4F-8DE1-C24EFD435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431"/>
            <a:ext cx="9043772" cy="58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59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64F29-A47A-764F-8124-C739094A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D5166-E832-8F41-9CEF-7F41A24C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85D58E-8423-2744-898B-BCFF9EEC3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03" y="365126"/>
            <a:ext cx="8717055" cy="59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642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9172F-0D90-C044-A61D-ECE59EF9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A9B6D-213F-9C41-B3E1-16CEEDCA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8677D3-2F4F-4F4F-BD00-1BC550A68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56" y="1197163"/>
            <a:ext cx="7357483" cy="43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953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6AF27918-4460-C143-89D2-81CFD6EC3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4006" y="1028700"/>
            <a:ext cx="6000750" cy="628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/>
              <a:t>评估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733C7E6-B978-AC43-A579-907F004E5C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如果知道</a:t>
            </a:r>
            <a:r>
              <a:rPr lang="en-US" altLang="zh-CN"/>
              <a:t>Rating</a:t>
            </a:r>
            <a:r>
              <a:rPr lang="zh-CN" altLang="en-US"/>
              <a:t>了，计算</a:t>
            </a:r>
            <a:r>
              <a:rPr lang="en-US" altLang="zh-CN"/>
              <a:t>Root-mean-square error (RMSE)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如果不知道</a:t>
            </a:r>
            <a:r>
              <a:rPr lang="en-US" altLang="zh-CN"/>
              <a:t>Rating</a:t>
            </a:r>
            <a:r>
              <a:rPr lang="zh-CN" altLang="en-US"/>
              <a:t>，</a:t>
            </a:r>
            <a:r>
              <a:rPr lang="en-US" altLang="zh-CN"/>
              <a:t>0/1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Coverage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Number of items/users for which system can make predictions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Precision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Accuracy of predictions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Receiver operating characteristic (ROC)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Tradeoff curve between false positives and 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341045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8211C-A7C3-5E40-B83F-400811F6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0492E-DB7B-7042-BC38-62E057D3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Some slides and plots borrowed from Yehuda </a:t>
            </a:r>
            <a:r>
              <a:rPr lang="en-US" altLang="zh-CN" dirty="0" err="1"/>
              <a:t>Koren</a:t>
            </a:r>
            <a:r>
              <a:rPr lang="en-US" altLang="zh-CN" dirty="0"/>
              <a:t>, Robert Bell and Padhraic Smyth, Jure </a:t>
            </a:r>
            <a:r>
              <a:rPr lang="en-US" altLang="zh-CN" dirty="0" err="1"/>
              <a:t>Leskovec</a:t>
            </a:r>
            <a:r>
              <a:rPr lang="en-US" altLang="zh-CN" dirty="0"/>
              <a:t>, </a:t>
            </a:r>
          </a:p>
          <a:p>
            <a:endParaRPr lang="en-US" altLang="zh-CN" dirty="0"/>
          </a:p>
          <a:p>
            <a:r>
              <a:rPr lang="en-US" altLang="zh-CN" dirty="0"/>
              <a:t>¡ </a:t>
            </a:r>
            <a:r>
              <a:rPr lang="en-US" altLang="zh-CN" b="1" dirty="0"/>
              <a:t>Further reading:</a:t>
            </a:r>
            <a:br>
              <a:rPr lang="en-US" altLang="zh-CN" b="1" dirty="0"/>
            </a:br>
            <a:r>
              <a:rPr lang="en-US" altLang="zh-CN" dirty="0"/>
              <a:t>§ Y. </a:t>
            </a:r>
            <a:r>
              <a:rPr lang="en-US" altLang="zh-CN" dirty="0" err="1"/>
              <a:t>Koren</a:t>
            </a:r>
            <a:r>
              <a:rPr lang="en-US" altLang="zh-CN" dirty="0"/>
              <a:t>, Collaborative filtering with temporal </a:t>
            </a:r>
          </a:p>
          <a:p>
            <a:r>
              <a:rPr lang="en-US" altLang="zh-CN" dirty="0"/>
              <a:t>dynamics, KDD ’09 </a:t>
            </a:r>
          </a:p>
          <a:p>
            <a:r>
              <a:rPr lang="en-US" altLang="zh-CN" dirty="0"/>
              <a:t>¡ https://</a:t>
            </a:r>
            <a:r>
              <a:rPr lang="en-US" altLang="zh-CN" dirty="0" err="1"/>
              <a:t>web.archive.org</a:t>
            </a:r>
            <a:r>
              <a:rPr lang="en-US" altLang="zh-CN" dirty="0"/>
              <a:t>/web/20141130213501/http://www2.research.at </a:t>
            </a:r>
            <a:r>
              <a:rPr lang="en-US" altLang="zh-CN" dirty="0" err="1"/>
              <a:t>t.com</a:t>
            </a:r>
            <a:r>
              <a:rPr lang="en-US" altLang="zh-CN" dirty="0"/>
              <a:t>/~</a:t>
            </a:r>
            <a:r>
              <a:rPr lang="en-US" altLang="zh-CN" dirty="0" err="1"/>
              <a:t>volinsky</a:t>
            </a:r>
            <a:r>
              <a:rPr lang="en-US" altLang="zh-CN" dirty="0"/>
              <a:t>/</a:t>
            </a:r>
            <a:r>
              <a:rPr lang="en-US" altLang="zh-CN" dirty="0" err="1"/>
              <a:t>netflix</a:t>
            </a:r>
            <a:r>
              <a:rPr lang="en-US" altLang="zh-CN" dirty="0"/>
              <a:t>/</a:t>
            </a:r>
            <a:r>
              <a:rPr lang="en-US" altLang="zh-CN" dirty="0" err="1"/>
              <a:t>bpc.html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¡ https://</a:t>
            </a:r>
            <a:r>
              <a:rPr lang="en-US" altLang="zh-CN" dirty="0" err="1"/>
              <a:t>web.archive.org</a:t>
            </a:r>
            <a:r>
              <a:rPr lang="en-US" altLang="zh-CN" dirty="0"/>
              <a:t>/web/20141227110702/http://</a:t>
            </a:r>
            <a:r>
              <a:rPr lang="en-US" altLang="zh-CN" dirty="0" err="1"/>
              <a:t>www.the</a:t>
            </a:r>
            <a:r>
              <a:rPr lang="en-US" altLang="zh-CN" dirty="0"/>
              <a:t>- </a:t>
            </a:r>
            <a:r>
              <a:rPr lang="en-US" altLang="zh-CN" dirty="0" err="1"/>
              <a:t>ensemble.com</a:t>
            </a:r>
            <a:r>
              <a:rPr lang="en-US" altLang="zh-CN" dirty="0"/>
              <a:t>/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41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D8D7E3EC-E5AB-5940-838D-9F65C7CB1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971550"/>
            <a:ext cx="6172200" cy="85725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</a:p>
        </p:txBody>
      </p:sp>
      <p:graphicFrame>
        <p:nvGraphicFramePr>
          <p:cNvPr id="9218" name="Object 3">
            <a:extLst>
              <a:ext uri="{FF2B5EF4-FFF2-40B4-BE49-F238E27FC236}">
                <a16:creationId xmlns:a16="http://schemas.microsoft.com/office/drawing/2014/main" id="{371322B1-B0EC-0E46-8E22-899E9578953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836863" y="2457450"/>
          <a:ext cx="3405187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4" imgW="28384500" imgH="20485100" progId="Equation.3">
                  <p:embed/>
                </p:oleObj>
              </mc:Choice>
              <mc:Fallback>
                <p:oleObj name="Equation" r:id="rId4" imgW="28384500" imgH="20485100" progId="Equation.3">
                  <p:embed/>
                  <p:pic>
                    <p:nvPicPr>
                      <p:cNvPr id="9218" name="Object 3">
                        <a:extLst>
                          <a:ext uri="{FF2B5EF4-FFF2-40B4-BE49-F238E27FC236}">
                            <a16:creationId xmlns:a16="http://schemas.microsoft.com/office/drawing/2014/main" id="{371322B1-B0EC-0E46-8E22-899E957895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2457450"/>
                        <a:ext cx="3405187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>
            <a:extLst>
              <a:ext uri="{FF2B5EF4-FFF2-40B4-BE49-F238E27FC236}">
                <a16:creationId xmlns:a16="http://schemas.microsoft.com/office/drawing/2014/main" id="{064531EE-88B8-5742-96EF-3FEFE17F5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109196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King Kong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9A288C4E-BC89-C34F-B8AA-2EB49F6B1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6" y="1828800"/>
            <a:ext cx="65114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LOTR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5F7DC213-5C8F-9C46-8DD3-9BF37DE08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033" y="1828801"/>
            <a:ext cx="74892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Matrix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8AFE5839-C9B0-D24C-B6D6-93060AA92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881" y="1828800"/>
            <a:ext cx="123623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Nacho Libre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7E74FED0-2CA7-5A41-A9D2-862CE49DC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2559844"/>
            <a:ext cx="60625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Alice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7B648289-F88B-A24D-B6E3-D0A9BEF8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6" y="3188494"/>
            <a:ext cx="53091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Bob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535A2693-FD03-364B-8222-813545F61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6" y="3931444"/>
            <a:ext cx="64152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Carol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CFE2C14A-6233-0C40-9349-AA9D645E6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4560095"/>
            <a:ext cx="68640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2134430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07041-E65E-FC45-B447-F09B6EE7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5668F-63AB-764B-AFD9-A396A1964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斯坦福 </a:t>
            </a:r>
            <a:r>
              <a:rPr kumimoji="1" lang="en-US" altLang="zh-CN" dirty="0"/>
              <a:t>hw2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Latent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recommendation</a:t>
            </a:r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，</a:t>
            </a:r>
            <a:r>
              <a:rPr lang="en-US" altLang="zh-CN" dirty="0"/>
              <a:t>Recommendation Systems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65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FE2DC902-D726-BF4D-9941-CC6DED177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问题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58A4A02-A680-5445-B285-ABEC309CF5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根据已知的打分，推测未知的打分</a:t>
            </a:r>
          </a:p>
          <a:p>
            <a:pPr eaLnBrk="1" hangingPunct="1"/>
            <a:r>
              <a:rPr lang="zh-CN" altLang="en-US" dirty="0"/>
              <a:t>推测打分最高的几个，推荐给用户</a:t>
            </a:r>
          </a:p>
          <a:p>
            <a:pPr lvl="1" eaLnBrk="1" hangingPunct="1"/>
            <a:r>
              <a:rPr lang="zh-CN" altLang="en-US" dirty="0"/>
              <a:t>所以，这是相对的</a:t>
            </a:r>
          </a:p>
          <a:p>
            <a:pPr eaLnBrk="1" hangingPunct="1"/>
            <a:r>
              <a:rPr lang="zh-CN" altLang="en-US" dirty="0"/>
              <a:t>这和</a:t>
            </a:r>
            <a:r>
              <a:rPr lang="en-US" altLang="zh-CN" dirty="0"/>
              <a:t>Netflix</a:t>
            </a:r>
            <a:r>
              <a:rPr lang="zh-CN" altLang="en-US" dirty="0"/>
              <a:t>场景不同</a:t>
            </a:r>
          </a:p>
          <a:p>
            <a:pPr lvl="1" eaLnBrk="1" hangingPunct="1"/>
            <a:r>
              <a:rPr lang="zh-CN" altLang="en-US" dirty="0"/>
              <a:t>它是进行</a:t>
            </a:r>
            <a:r>
              <a:rPr lang="en-US" altLang="zh-CN" dirty="0"/>
              <a:t>RMSE</a:t>
            </a:r>
            <a:r>
              <a:rPr lang="zh-CN" altLang="en-US" dirty="0"/>
              <a:t>最小</a:t>
            </a:r>
          </a:p>
        </p:txBody>
      </p:sp>
    </p:spTree>
    <p:extLst>
      <p:ext uri="{BB962C8B-B14F-4D97-AF65-F5344CB8AC3E}">
        <p14:creationId xmlns:p14="http://schemas.microsoft.com/office/powerpoint/2010/main" val="269642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E1E8DAAA-2182-BE4E-AAA1-608E4E47F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如何收集用户打分？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3E03E43-63EA-CD45-9832-D7854DD4FA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从用户观看历史进行推测</a:t>
            </a:r>
          </a:p>
          <a:p>
            <a:pPr lvl="1" eaLnBrk="1" hangingPunct="1"/>
            <a:r>
              <a:rPr lang="zh-CN" altLang="en-US"/>
              <a:t>是否点击</a:t>
            </a:r>
          </a:p>
          <a:p>
            <a:pPr lvl="1" eaLnBrk="1" hangingPunct="1"/>
            <a:r>
              <a:rPr lang="zh-CN" altLang="en-US"/>
              <a:t>是否看完</a:t>
            </a:r>
          </a:p>
          <a:p>
            <a:pPr lvl="1" eaLnBrk="1" hangingPunct="1"/>
            <a:r>
              <a:rPr lang="zh-CN" altLang="en-US"/>
              <a:t>观看时间</a:t>
            </a:r>
          </a:p>
          <a:p>
            <a:pPr eaLnBrk="1" hangingPunct="1"/>
            <a:r>
              <a:rPr lang="zh-CN" altLang="en-US"/>
              <a:t>如何转换为一个数字</a:t>
            </a:r>
          </a:p>
          <a:p>
            <a:pPr lvl="1" eaLnBrk="1" hangingPunct="1"/>
            <a:r>
              <a:rPr lang="zh-CN" altLang="en-US"/>
              <a:t>需要一个公式</a:t>
            </a:r>
          </a:p>
        </p:txBody>
      </p:sp>
    </p:spTree>
    <p:extLst>
      <p:ext uri="{BB962C8B-B14F-4D97-AF65-F5344CB8AC3E}">
        <p14:creationId xmlns:p14="http://schemas.microsoft.com/office/powerpoint/2010/main" val="140823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BBA94A3-D640-0B4B-816A-F16CB20D7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数据的预处理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267A2A0-08DE-804D-81F9-D7F4E874BB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</a:t>
            </a:r>
            <a:r>
              <a:rPr lang="zh-CN" altLang="en-US"/>
              <a:t>矩阵很稀疏</a:t>
            </a:r>
          </a:p>
          <a:p>
            <a:pPr eaLnBrk="1" hangingPunct="1"/>
            <a:r>
              <a:rPr lang="zh-CN" altLang="en-US"/>
              <a:t>用户数太多</a:t>
            </a:r>
          </a:p>
          <a:p>
            <a:pPr lvl="1" eaLnBrk="1" hangingPunct="1"/>
            <a:r>
              <a:rPr lang="zh-CN" altLang="en-US"/>
              <a:t>上千万用户</a:t>
            </a:r>
          </a:p>
          <a:p>
            <a:pPr lvl="1" eaLnBrk="1" hangingPunct="1"/>
            <a:r>
              <a:rPr lang="en-US" altLang="zh-CN"/>
              <a:t>Netflix</a:t>
            </a:r>
            <a:r>
              <a:rPr lang="zh-CN" altLang="en-US"/>
              <a:t>用户</a:t>
            </a:r>
            <a:r>
              <a:rPr lang="en-US" altLang="zh-CN"/>
              <a:t>50</a:t>
            </a:r>
            <a:r>
              <a:rPr lang="zh-CN" altLang="en-US"/>
              <a:t>万不到</a:t>
            </a:r>
          </a:p>
          <a:p>
            <a:pPr lvl="1" eaLnBrk="1" hangingPunct="1"/>
            <a:r>
              <a:rPr lang="zh-CN" altLang="en-US"/>
              <a:t>如何缩小用户范围？</a:t>
            </a:r>
          </a:p>
        </p:txBody>
      </p:sp>
    </p:spTree>
    <p:extLst>
      <p:ext uri="{BB962C8B-B14F-4D97-AF65-F5344CB8AC3E}">
        <p14:creationId xmlns:p14="http://schemas.microsoft.com/office/powerpoint/2010/main" val="319878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TF_{ij} = \frac{f_{ij}}{\max_k f_{kj}}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6"/>
  <p:tag name="PICTUREFILESIZE" val="96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IDF_i = \log\frac{N}{n_i}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0"/>
  <p:tag name="PICTUREFILESIZE" val="73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sim(x,y) = \frac{\sum_{s\in S_{xy}} (r_{xs}-\bar{r_{x}})(r_{ys}-\bar{r_{y}})} {\sqrt{\sum_{s\in S_{xy}}(r_{xs}-\bar{r_{x}})^2 (r_{ys}-\bar{r_{y}})^2}}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08"/>
  <p:tag name="BOXHEIGHT" val="324"/>
  <p:tag name="BOXFONT" val="10"/>
  <p:tag name="BOXWRAP" val="False"/>
  <p:tag name="WORKAROUNDTRANSPARENCYBUG" val="False"/>
  <p:tag name="ALLOWFONTSUBSTITUTION" val="False"/>
  <p:tag name="BITMAPFORMAT" val="pngmono"/>
  <p:tag name="ORIGWIDTH" val="354"/>
  <p:tag name="PICTUREFILESIZE" val="35148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1125</Words>
  <Application>Microsoft Macintosh PowerPoint</Application>
  <PresentationFormat>全屏显示(4:3)</PresentationFormat>
  <Paragraphs>207</Paragraphs>
  <Slides>60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3" baseType="lpstr">
      <vt:lpstr>等线</vt:lpstr>
      <vt:lpstr>等线 Light</vt:lpstr>
      <vt:lpstr>宋体</vt:lpstr>
      <vt:lpstr>cmsy10</vt:lpstr>
      <vt:lpstr>ＭＳ Ｐゴシック</vt:lpstr>
      <vt:lpstr>新細明體</vt:lpstr>
      <vt:lpstr>Arial</vt:lpstr>
      <vt:lpstr>Calibri</vt:lpstr>
      <vt:lpstr>Calibri Light</vt:lpstr>
      <vt:lpstr>Symbol</vt:lpstr>
      <vt:lpstr>Times</vt:lpstr>
      <vt:lpstr>Office 主题​​</vt:lpstr>
      <vt:lpstr>Equation</vt:lpstr>
      <vt:lpstr>推荐</vt:lpstr>
      <vt:lpstr>Index</vt:lpstr>
      <vt:lpstr>功能</vt:lpstr>
      <vt:lpstr>概述</vt:lpstr>
      <vt:lpstr>输入</vt:lpstr>
      <vt:lpstr>例</vt:lpstr>
      <vt:lpstr>问题</vt:lpstr>
      <vt:lpstr>如何收集用户打分？</vt:lpstr>
      <vt:lpstr>数据的预处理</vt:lpstr>
      <vt:lpstr>推荐</vt:lpstr>
      <vt:lpstr>Content-based方法</vt:lpstr>
      <vt:lpstr>电影特征向量</vt:lpstr>
      <vt:lpstr>文本特征字提取：TF.IDF</vt:lpstr>
      <vt:lpstr>用户特征</vt:lpstr>
      <vt:lpstr>基于内容的推荐</vt:lpstr>
      <vt:lpstr>基于模型的方法</vt:lpstr>
      <vt:lpstr>基于内容的推荐的缺点</vt:lpstr>
      <vt:lpstr>Collaborative Filtering</vt:lpstr>
      <vt:lpstr>找相似的用户</vt:lpstr>
      <vt:lpstr>预测评分</vt:lpstr>
      <vt:lpstr>复杂性</vt:lpstr>
      <vt:lpstr>Item-Item Collaborative Filtering</vt:lpstr>
      <vt:lpstr>Netflix竞赛方案</vt:lpstr>
      <vt:lpstr>找相似的电影</vt:lpstr>
      <vt:lpstr>模型偏差</vt:lpstr>
      <vt:lpstr>加权和形式</vt:lpstr>
      <vt:lpstr>优化问题</vt:lpstr>
      <vt:lpstr>梯度下降求解</vt:lpstr>
      <vt:lpstr>基于模型的方法</vt:lpstr>
      <vt:lpstr>混合方法</vt:lpstr>
      <vt:lpstr>2类</vt:lpstr>
      <vt:lpstr>Metric</vt:lpstr>
      <vt:lpstr>判决门限</vt:lpstr>
      <vt:lpstr>ROC曲线</vt:lpstr>
      <vt:lpstr>这些测量方法的不足</vt:lpstr>
      <vt:lpstr>建议</vt:lpstr>
      <vt:lpstr>降维</vt:lpstr>
      <vt:lpstr>增量计算UV分解</vt:lpstr>
      <vt:lpstr>Latent Factor模型</vt:lpstr>
      <vt:lpstr>不能直接用SVD</vt:lpstr>
      <vt:lpstr>防止过拟合，加正则项</vt:lpstr>
      <vt:lpstr>梯度下降优化</vt:lpstr>
      <vt:lpstr>SGD加速</vt:lpstr>
      <vt:lpstr>SGD</vt:lpstr>
      <vt:lpstr>PowerPoint 演示文稿</vt:lpstr>
      <vt:lpstr>效果</vt:lpstr>
      <vt:lpstr>考虑用户和电影Bias</vt:lpstr>
      <vt:lpstr>优化问题</vt:lpstr>
      <vt:lpstr>数据分析（时间特性）</vt:lpstr>
      <vt:lpstr>考虑时间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评估</vt:lpstr>
      <vt:lpstr>PowerPoint 演示文稿</vt:lpstr>
      <vt:lpstr>练习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推荐</dc:title>
  <dc:creator>Yishuai Chen</dc:creator>
  <cp:lastModifiedBy>Yishuai Chen</cp:lastModifiedBy>
  <cp:revision>45</cp:revision>
  <dcterms:created xsi:type="dcterms:W3CDTF">2020-10-10T08:54:26Z</dcterms:created>
  <dcterms:modified xsi:type="dcterms:W3CDTF">2022-09-20T23:59:19Z</dcterms:modified>
</cp:coreProperties>
</file>