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77" r:id="rId4"/>
    <p:sldId id="293" r:id="rId5"/>
    <p:sldId id="283" r:id="rId6"/>
    <p:sldId id="284" r:id="rId7"/>
    <p:sldId id="285" r:id="rId8"/>
    <p:sldId id="288" r:id="rId9"/>
    <p:sldId id="287" r:id="rId10"/>
    <p:sldId id="289" r:id="rId11"/>
    <p:sldId id="290" r:id="rId12"/>
    <p:sldId id="291" r:id="rId13"/>
    <p:sldId id="278" r:id="rId14"/>
    <p:sldId id="294" r:id="rId15"/>
    <p:sldId id="310" r:id="rId16"/>
    <p:sldId id="295" r:id="rId17"/>
    <p:sldId id="312" r:id="rId18"/>
    <p:sldId id="261" r:id="rId19"/>
    <p:sldId id="397" r:id="rId20"/>
    <p:sldId id="262" r:id="rId21"/>
    <p:sldId id="270" r:id="rId22"/>
    <p:sldId id="269" r:id="rId23"/>
    <p:sldId id="267" r:id="rId24"/>
    <p:sldId id="322" r:id="rId25"/>
    <p:sldId id="268" r:id="rId26"/>
    <p:sldId id="271" r:id="rId27"/>
    <p:sldId id="398" r:id="rId28"/>
    <p:sldId id="399" r:id="rId29"/>
    <p:sldId id="400" r:id="rId30"/>
    <p:sldId id="304" r:id="rId31"/>
    <p:sldId id="279" r:id="rId32"/>
    <p:sldId id="301" r:id="rId33"/>
    <p:sldId id="394" r:id="rId34"/>
    <p:sldId id="395" r:id="rId35"/>
    <p:sldId id="396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8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8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74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8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5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54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4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0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8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52CF-EB17-BC4A-9A2F-CB5D72CE5B16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CF9A-4C63-6E44-BB68-1863E8C37B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97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f4f4e1e89f4a4672a6a4b412439234ce" TargetMode="External"/><Relationship Id="rId2" Type="http://schemas.openxmlformats.org/officeDocument/2006/relationships/hyperlink" Target="https://courses.edx.org/courses/course-v1:UCSanDiegoX+DSE230x+1T2018/jump_to/block-v1:UCSanDiegoX+DSE230x+1T2018+type@vertical+block@d5bab721380d4c678e63eabfbc6535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2.2.0/mllib-dimensionality-reductio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CSanDiegoX+DSE230x+1T2018/jump_to/block-v1:UCSanDiegoX+DSE230x+1T2018+type@vertical+block@f474014ecdc8412c94985852b260b62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17D7-7D76-7F4F-A462-2B46B7B66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</a:t>
            </a:r>
            <a:r>
              <a:rPr kumimoji="1" lang="en-US" altLang="zh-CN" dirty="0"/>
              <a:t>SVD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F1A09-A0C4-7248-BDE0-2628D0F9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SVD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69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降维结果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7" y="1476191"/>
            <a:ext cx="8025046" cy="33533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3" y="5503255"/>
            <a:ext cx="3045209" cy="11048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5592188"/>
            <a:ext cx="4419600" cy="1038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77478" y="49184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误差评估</a:t>
            </a:r>
          </a:p>
        </p:txBody>
      </p:sp>
    </p:spTree>
    <p:extLst>
      <p:ext uri="{BB962C8B-B14F-4D97-AF65-F5344CB8AC3E}">
        <p14:creationId xmlns:p14="http://schemas.microsoft.com/office/powerpoint/2010/main" val="130382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2" y="1690689"/>
            <a:ext cx="7799696" cy="46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2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保持</a:t>
            </a:r>
            <a:r>
              <a:rPr lang="en-US" altLang="zh-CN" dirty="0"/>
              <a:t>80</a:t>
            </a:r>
            <a:r>
              <a:rPr lang="zh-CN" altLang="en-US" dirty="0"/>
              <a:t>～</a:t>
            </a:r>
            <a:r>
              <a:rPr lang="en-US" altLang="zh-CN" dirty="0"/>
              <a:t>90%</a:t>
            </a:r>
            <a:r>
              <a:rPr lang="zh-CN" altLang="en-US" dirty="0"/>
              <a:t>的能量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计算复杂度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看哪个小</a:t>
            </a:r>
            <a:endParaRPr lang="en-US" altLang="zh-CN" dirty="0"/>
          </a:p>
          <a:p>
            <a:r>
              <a:rPr lang="en-US" altLang="zh-CN" dirty="0"/>
              <a:t>LINPACK, </a:t>
            </a:r>
            <a:r>
              <a:rPr lang="en-US" altLang="zh-CN" dirty="0" err="1"/>
              <a:t>Matlab</a:t>
            </a:r>
            <a:r>
              <a:rPr lang="en-US" altLang="zh-CN" dirty="0"/>
              <a:t>, </a:t>
            </a:r>
            <a:r>
              <a:rPr lang="en-US" altLang="zh-CN" dirty="0" err="1"/>
              <a:t>SPlus</a:t>
            </a:r>
            <a:r>
              <a:rPr lang="en-US" altLang="zh-CN" dirty="0"/>
              <a:t>, </a:t>
            </a:r>
            <a:r>
              <a:rPr lang="en-US" altLang="zh-CN" dirty="0" err="1"/>
              <a:t>Mathematica</a:t>
            </a:r>
            <a:r>
              <a:rPr lang="zh-CN" altLang="en-US" dirty="0"/>
              <a:t>都有实现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167" y="2427668"/>
            <a:ext cx="885825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9" y="3730815"/>
            <a:ext cx="332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已知：李老师喜欢</a:t>
            </a:r>
            <a:r>
              <a:rPr lang="en-US" altLang="zh-CN" dirty="0"/>
              <a:t>Matrix</a:t>
            </a:r>
            <a:r>
              <a:rPr lang="zh-CN" altLang="en-US" dirty="0"/>
              <a:t>，给它评分为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问：李老师喜欢什么类型的片</a:t>
            </a:r>
            <a:r>
              <a:rPr lang="en-US" altLang="zh-CN" dirty="0"/>
              <a:t>?</a:t>
            </a:r>
          </a:p>
          <a:p>
            <a:r>
              <a:rPr lang="en-US" altLang="zh-CN" dirty="0" err="1"/>
              <a:t>qV</a:t>
            </a:r>
            <a:r>
              <a:rPr lang="zh-CN" altLang="en-US" dirty="0"/>
              <a:t>计算，把李老师投影到概念空间上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1" y="3457423"/>
            <a:ext cx="7887909" cy="30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4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3142"/>
            <a:ext cx="7886700" cy="4593823"/>
          </a:xfrm>
        </p:spPr>
        <p:txBody>
          <a:bodyPr>
            <a:normAutofit/>
          </a:bodyPr>
          <a:lstStyle/>
          <a:p>
            <a:r>
              <a:rPr lang="zh-CN" altLang="en-US" dirty="0"/>
              <a:t>给李老师推荐什么片？</a:t>
            </a:r>
            <a:endParaRPr lang="en-US" altLang="zh-CN" dirty="0"/>
          </a:p>
          <a:p>
            <a:r>
              <a:rPr lang="zh-CN" altLang="en-US" dirty="0"/>
              <a:t>把李老师的概念向量</a:t>
            </a:r>
            <a:r>
              <a:rPr lang="en-US" altLang="zh-CN" dirty="0" err="1"/>
              <a:t>qV</a:t>
            </a:r>
            <a:r>
              <a:rPr lang="zh-CN" altLang="en-US" dirty="0"/>
              <a:t>，乘视频的概念向量</a:t>
            </a:r>
            <a:r>
              <a:rPr lang="en-US" altLang="zh-CN" dirty="0"/>
              <a:t>V</a:t>
            </a:r>
            <a:r>
              <a:rPr lang="en-US" altLang="zh-CN" baseline="30000" dirty="0"/>
              <a:t>T</a:t>
            </a:r>
            <a:r>
              <a:rPr lang="zh-CN" altLang="en-US" dirty="0"/>
              <a:t>，得到推荐的视频向量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sz="3200" dirty="0"/>
              <a:t>   = [1.64    1.64    1.64   -0.16   -0.16]</a:t>
            </a:r>
            <a:endParaRPr lang="en-US" altLang="zh-CN" dirty="0"/>
          </a:p>
          <a:p>
            <a:r>
              <a:rPr lang="zh-CN" altLang="en-US" dirty="0"/>
              <a:t>给他推荐</a:t>
            </a:r>
            <a:r>
              <a:rPr lang="en-US" altLang="zh-CN" dirty="0"/>
              <a:t>《</a:t>
            </a:r>
            <a:r>
              <a:rPr lang="zh-CN" altLang="en-US" dirty="0"/>
              <a:t>异形</a:t>
            </a:r>
            <a:r>
              <a:rPr lang="en-US" altLang="zh-CN" dirty="0"/>
              <a:t>》 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6" y="3622772"/>
            <a:ext cx="1855243" cy="7452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259" y="3819193"/>
            <a:ext cx="447675" cy="35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75" y="3276267"/>
            <a:ext cx="47720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11.3.2</a:t>
            </a:r>
          </a:p>
          <a:p>
            <a:endParaRPr lang="en-US" altLang="zh-CN" dirty="0"/>
          </a:p>
          <a:p>
            <a:r>
              <a:rPr lang="en-US" altLang="zh-CN" dirty="0"/>
              <a:t>Exercise 11.3.2 : Use the SVD from Fig. 11.7. Suppose Leslie assigns rating 3 to Alien and rating 4 to Titanic, giving us a representation of Leslie in “movie space” of [0, 3, 0, 0, 4]. Find the  representation of Leslie in concept space. What does that representation predict about how well Leslie would like the other movies appearing in our example data?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94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寻找和李老师兴趣相同的人</a:t>
            </a:r>
            <a:endParaRPr lang="en-US" altLang="zh-CN" dirty="0"/>
          </a:p>
          <a:p>
            <a:pPr lvl="1"/>
            <a:r>
              <a:rPr lang="zh-CN" altLang="en-US" sz="2800" dirty="0"/>
              <a:t>他们虽然看的是不同的片，但发现了他们的兴趣相同</a:t>
            </a:r>
            <a:endParaRPr lang="en-US" altLang="zh-CN" sz="2800" dirty="0"/>
          </a:p>
          <a:p>
            <a:pPr lvl="1"/>
            <a:r>
              <a:rPr lang="zh-CN" altLang="en-US" sz="2800" dirty="0"/>
              <a:t>通过</a:t>
            </a:r>
            <a:r>
              <a:rPr lang="en-US" altLang="zh-CN" sz="2800" dirty="0"/>
              <a:t>UI</a:t>
            </a:r>
            <a:r>
              <a:rPr lang="zh-CN" altLang="en-US" sz="2800" dirty="0"/>
              <a:t>矩阵发现的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02" y="3698945"/>
            <a:ext cx="7094348" cy="261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SVD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SVD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是             的特征值对角阵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是            的特征向量矩阵</a:t>
            </a:r>
            <a:endParaRPr lang="en-US" altLang="zh-CN" dirty="0"/>
          </a:p>
          <a:p>
            <a:r>
              <a:rPr lang="en-US" altLang="zh-CN" dirty="0"/>
              <a:t>V</a:t>
            </a:r>
            <a:r>
              <a:rPr lang="zh-CN" altLang="en-US" dirty="0"/>
              <a:t>是            的特征向量矩阵</a:t>
            </a:r>
            <a:endParaRPr lang="en-US" altLang="zh-CN" dirty="0"/>
          </a:p>
          <a:p>
            <a:pPr lvl="1"/>
            <a:r>
              <a:rPr lang="zh-CN" altLang="en-US" sz="2800" dirty="0"/>
              <a:t>就是</a:t>
            </a:r>
            <a:r>
              <a:rPr lang="en-US" altLang="zh-CN" sz="2800" dirty="0"/>
              <a:t>PCA</a:t>
            </a:r>
            <a:r>
              <a:rPr lang="zh-CN" altLang="en-US" sz="2800" dirty="0"/>
              <a:t>的那个旋转矩阵</a:t>
            </a:r>
            <a:r>
              <a:rPr lang="en-US" altLang="zh-CN" sz="2800" dirty="0"/>
              <a:t>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16" y="1763440"/>
            <a:ext cx="2171700" cy="485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8" y="2557214"/>
            <a:ext cx="7917053" cy="8866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85" y="3848718"/>
            <a:ext cx="695325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403" y="3844936"/>
            <a:ext cx="885825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33" y="4406875"/>
            <a:ext cx="773587" cy="3826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233" y="4893343"/>
            <a:ext cx="773587" cy="4147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186" y="4560909"/>
            <a:ext cx="2371725" cy="457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89716" y="5977248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就可以用</a:t>
            </a:r>
            <a:r>
              <a:rPr lang="en-US" altLang="zh-CN" sz="2800" b="1" dirty="0">
                <a:solidFill>
                  <a:schemeClr val="accent5"/>
                </a:solidFill>
              </a:rPr>
              <a:t>Power Iteration</a:t>
            </a:r>
            <a:r>
              <a:rPr lang="zh-CN" altLang="en-US" sz="2800" b="1" dirty="0">
                <a:solidFill>
                  <a:schemeClr val="accent5"/>
                </a:solidFill>
              </a:rPr>
              <a:t>的方法解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87275" y="40522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特征值分解</a:t>
            </a:r>
          </a:p>
        </p:txBody>
      </p:sp>
    </p:spTree>
    <p:extLst>
      <p:ext uri="{BB962C8B-B14F-4D97-AF65-F5344CB8AC3E}">
        <p14:creationId xmlns:p14="http://schemas.microsoft.com/office/powerpoint/2010/main" val="1252545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特征值与特征向量的计算方法</a:t>
            </a:r>
          </a:p>
        </p:txBody>
      </p:sp>
    </p:spTree>
    <p:extLst>
      <p:ext uri="{BB962C8B-B14F-4D97-AF65-F5344CB8AC3E}">
        <p14:creationId xmlns:p14="http://schemas.microsoft.com/office/powerpoint/2010/main" val="97283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8DB61-21F1-2941-85AD-2231B312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88D28-0A8E-5A48-B52E-A0CD8FCE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一个实数、对称、方阵</a:t>
            </a:r>
            <a:r>
              <a:rPr kumimoji="1" lang="en-US" altLang="zh-CN" dirty="0"/>
              <a:t>B</a:t>
            </a:r>
            <a:r>
              <a:rPr kumimoji="1" lang="zh-CN" altLang="en-US" dirty="0"/>
              <a:t>可以写作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其中对角阵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包括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的特征值</a:t>
            </a:r>
            <a:endParaRPr kumimoji="1" lang="en-US" altLang="zh-CN" dirty="0"/>
          </a:p>
          <a:p>
            <a:r>
              <a:rPr kumimoji="1" lang="en-US" altLang="zh-CN" dirty="0"/>
              <a:t>Q</a:t>
            </a:r>
            <a:r>
              <a:rPr kumimoji="1" lang="zh-CN" altLang="en-US" dirty="0"/>
              <a:t>是正交矩阵，它的列是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的特征向量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95E90F-5CFF-2B44-BCE3-854FD155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1" y="2319050"/>
            <a:ext cx="1895061" cy="7667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37A4AD-7F15-5A4E-848A-85A440EB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59" y="3890996"/>
            <a:ext cx="2561593" cy="4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降维</a:t>
            </a:r>
            <a:endParaRPr lang="en-US" altLang="zh-CN" dirty="0"/>
          </a:p>
          <a:p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781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特征值与特征向量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计算方法</a:t>
            </a:r>
            <a:endParaRPr lang="en-US" altLang="zh-CN" dirty="0"/>
          </a:p>
          <a:p>
            <a:r>
              <a:rPr lang="en-US" altLang="zh-CN" dirty="0"/>
              <a:t>Power Iteration</a:t>
            </a:r>
            <a:r>
              <a:rPr lang="zh-CN" altLang="en-US" dirty="0"/>
              <a:t>寻找特征对（</a:t>
            </a:r>
            <a:r>
              <a:rPr lang="en-US" altLang="zh-CN" dirty="0" err="1"/>
              <a:t>Eigenpairs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特征向量矩阵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29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M </a:t>
            </a:r>
            <a:r>
              <a:rPr lang="zh-CN" altLang="en-US" dirty="0"/>
              <a:t>矩阵，</a:t>
            </a:r>
            <a:r>
              <a:rPr lang="el-GR" altLang="zh-CN" i="1" dirty="0"/>
              <a:t> λ</a:t>
            </a:r>
            <a:r>
              <a:rPr lang="zh-CN" altLang="en-US" dirty="0"/>
              <a:t>常数，</a:t>
            </a:r>
            <a:r>
              <a:rPr lang="en-US" altLang="zh-CN" dirty="0"/>
              <a:t>e</a:t>
            </a:r>
            <a:r>
              <a:rPr lang="zh-CN" altLang="en-US" dirty="0"/>
              <a:t>非零列向量</a:t>
            </a:r>
            <a:endParaRPr lang="en-US" altLang="zh-CN" dirty="0"/>
          </a:p>
          <a:p>
            <a:r>
              <a:rPr lang="en-US" altLang="zh-CN" i="1" dirty="0"/>
              <a:t>M</a:t>
            </a:r>
            <a:r>
              <a:rPr lang="en-US" altLang="zh-CN" dirty="0"/>
              <a:t>e = </a:t>
            </a:r>
            <a:r>
              <a:rPr lang="el-GR" altLang="zh-CN" i="1" dirty="0"/>
              <a:t>λ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唯一确定一个</a:t>
            </a:r>
            <a:r>
              <a:rPr lang="en-US" altLang="zh-CN" dirty="0"/>
              <a:t>e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为</a:t>
            </a:r>
            <a:r>
              <a:rPr lang="en-US" altLang="zh-CN" dirty="0"/>
              <a:t>unit vector</a:t>
            </a:r>
          </a:p>
          <a:p>
            <a:pPr lvl="1"/>
            <a:r>
              <a:rPr lang="zh-CN" altLang="en-US" dirty="0"/>
              <a:t>第一个非零元素为正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91" y="4328331"/>
            <a:ext cx="4476182" cy="10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特征向量矩阵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特征向量是单位向量</a:t>
            </a:r>
            <a:endParaRPr lang="en-US" altLang="zh-CN" dirty="0"/>
          </a:p>
          <a:p>
            <a:r>
              <a:rPr lang="zh-CN" altLang="en-US" dirty="0"/>
              <a:t>特征向量之间正交</a:t>
            </a:r>
            <a:endParaRPr lang="en-US" altLang="zh-CN" dirty="0"/>
          </a:p>
          <a:p>
            <a:r>
              <a:rPr lang="zh-CN" altLang="en-US" dirty="0"/>
              <a:t>特征向量矩阵 </a:t>
            </a:r>
            <a:r>
              <a:rPr lang="en-US" altLang="zh-CN" dirty="0"/>
              <a:t>E </a:t>
            </a:r>
            <a:r>
              <a:rPr lang="zh-CN" altLang="en-US" dirty="0"/>
              <a:t>的特点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99" y="3781437"/>
            <a:ext cx="3224569" cy="4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7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一般计算方法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80217"/>
            <a:ext cx="7886700" cy="4351338"/>
          </a:xfrm>
        </p:spPr>
        <p:txBody>
          <a:bodyPr/>
          <a:lstStyle/>
          <a:p>
            <a:r>
              <a:rPr lang="zh-CN" altLang="en-US" dirty="0"/>
              <a:t>要                               ，                  的行列式等于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求得</a:t>
            </a:r>
            <a:r>
              <a:rPr lang="el-GR" altLang="zh-CN" i="1" dirty="0"/>
              <a:t>λ</a:t>
            </a:r>
            <a:endParaRPr lang="en-US" altLang="zh-CN" i="1" dirty="0"/>
          </a:p>
          <a:p>
            <a:r>
              <a:rPr lang="zh-CN" altLang="en-US" dirty="0"/>
              <a:t>然后通过</a:t>
            </a:r>
            <a:r>
              <a:rPr lang="en-US" altLang="zh-CN" i="1" dirty="0"/>
              <a:t>M</a:t>
            </a:r>
            <a:r>
              <a:rPr lang="en-US" altLang="zh-CN" dirty="0"/>
              <a:t>e = </a:t>
            </a:r>
            <a:r>
              <a:rPr lang="el-GR" altLang="zh-CN" i="1" dirty="0"/>
              <a:t>λ</a:t>
            </a:r>
            <a:r>
              <a:rPr lang="en-US" altLang="zh-CN" dirty="0"/>
              <a:t>e</a:t>
            </a:r>
            <a:r>
              <a:rPr lang="zh-CN" altLang="en-US" dirty="0"/>
              <a:t>求</a:t>
            </a:r>
            <a:r>
              <a:rPr lang="en-US" altLang="zh-CN" dirty="0"/>
              <a:t>e</a:t>
            </a:r>
          </a:p>
          <a:p>
            <a:r>
              <a:rPr lang="zh-CN" altLang="en-US" dirty="0"/>
              <a:t>计算复杂度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47" y="1825625"/>
            <a:ext cx="2443235" cy="496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09" y="1892776"/>
            <a:ext cx="1424844" cy="374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09" y="4055886"/>
            <a:ext cx="1981200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34" y="5115145"/>
            <a:ext cx="19716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1244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3" y="1098488"/>
            <a:ext cx="7506034" cy="14811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2220" y="2673046"/>
            <a:ext cx="2959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2800" i="1">
                <a:solidFill>
                  <a:srgbClr val="222222"/>
                </a:solidFill>
                <a:latin typeface="Arial" charset="0"/>
              </a:rPr>
              <a:t>λ</a:t>
            </a:r>
            <a:r>
              <a:rPr lang="is-IS" altLang="zh-CN" sz="2800">
                <a:solidFill>
                  <a:srgbClr val="222222"/>
                </a:solidFill>
                <a:latin typeface="Arial" charset="0"/>
              </a:rPr>
              <a:t> = 1 and </a:t>
            </a:r>
            <a:r>
              <a:rPr lang="is-IS" altLang="zh-CN" sz="2800" i="1">
                <a:solidFill>
                  <a:srgbClr val="222222"/>
                </a:solidFill>
                <a:latin typeface="Arial" charset="0"/>
              </a:rPr>
              <a:t>λ</a:t>
            </a:r>
            <a:r>
              <a:rPr lang="is-IS" altLang="zh-CN" sz="2800">
                <a:solidFill>
                  <a:srgbClr val="222222"/>
                </a:solidFill>
                <a:latin typeface="Arial" charset="0"/>
              </a:rPr>
              <a:t> = 3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06" y="3116600"/>
            <a:ext cx="5956300" cy="1308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616" y="3196266"/>
            <a:ext cx="2705100" cy="124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06" y="4365333"/>
            <a:ext cx="6858000" cy="1384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5897" y="4374900"/>
            <a:ext cx="2120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Iteration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任选一个向量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</a:p>
          <a:p>
            <a:r>
              <a:rPr lang="zh-CN" altLang="en-US" dirty="0"/>
              <a:t>递归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误差 </a:t>
            </a:r>
            <a:r>
              <a:rPr lang="en-US" altLang="zh-CN" dirty="0" err="1"/>
              <a:t>Frobenius</a:t>
            </a:r>
            <a:r>
              <a:rPr lang="en-US" altLang="zh-CN" dirty="0"/>
              <a:t> norm                           </a:t>
            </a:r>
            <a:r>
              <a:rPr lang="zh-CN" altLang="en-US" dirty="0"/>
              <a:t>足够小时，停止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k</a:t>
            </a:r>
            <a:r>
              <a:rPr lang="zh-CN" altLang="en-US" dirty="0"/>
              <a:t>就是</a:t>
            </a:r>
            <a:r>
              <a:rPr lang="en-US" altLang="zh-CN" dirty="0"/>
              <a:t>M</a:t>
            </a:r>
            <a:r>
              <a:rPr lang="zh-CN" altLang="en-US" dirty="0"/>
              <a:t>的主特征向量</a:t>
            </a:r>
            <a:endParaRPr lang="en-US" altLang="zh-CN" dirty="0"/>
          </a:p>
          <a:p>
            <a:r>
              <a:rPr lang="zh-CN" altLang="en-US" dirty="0"/>
              <a:t>然后通过 </a:t>
            </a:r>
            <a:r>
              <a:rPr lang="en-US" altLang="zh-CN" i="1" dirty="0" err="1"/>
              <a:t>M</a:t>
            </a:r>
            <a:r>
              <a:rPr lang="en-US" altLang="zh-CN" dirty="0" err="1"/>
              <a:t>x</a:t>
            </a:r>
            <a:r>
              <a:rPr lang="en-US" altLang="zh-CN" dirty="0"/>
              <a:t> = </a:t>
            </a:r>
            <a:r>
              <a:rPr lang="el-GR" altLang="zh-CN" i="1" dirty="0"/>
              <a:t>λ</a:t>
            </a:r>
            <a:r>
              <a:rPr lang="en-US" altLang="zh-CN" dirty="0"/>
              <a:t>x </a:t>
            </a:r>
            <a:r>
              <a:rPr lang="zh-CN" altLang="en-US" dirty="0"/>
              <a:t>求 </a:t>
            </a:r>
            <a:r>
              <a:rPr lang="el-GR" altLang="zh-CN" i="1" dirty="0"/>
              <a:t>λ</a:t>
            </a:r>
            <a:endParaRPr lang="en-US" altLang="zh-CN" i="1" dirty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是一个单位向量：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en-US" altLang="zh-CN" dirty="0"/>
              <a:t> = X</a:t>
            </a:r>
            <a:r>
              <a:rPr lang="en-US" altLang="zh-CN" baseline="30000" dirty="0"/>
              <a:t>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58" y="2394187"/>
            <a:ext cx="2334188" cy="881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984" y="3329149"/>
            <a:ext cx="2088284" cy="4807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99" y="5591790"/>
            <a:ext cx="1782735" cy="58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Iteration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再找第二个特征对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中去掉第一个主特征向量的因素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然后类似计算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84" y="2798287"/>
            <a:ext cx="2944932" cy="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50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: </a:t>
            </a:r>
            <a:r>
              <a:rPr lang="zh-CN" altLang="en-US" dirty="0"/>
              <a:t>矩阵乘法</a:t>
            </a:r>
          </a:p>
        </p:txBody>
      </p:sp>
    </p:spTree>
    <p:extLst>
      <p:ext uri="{BB962C8B-B14F-4D97-AF65-F5344CB8AC3E}">
        <p14:creationId xmlns:p14="http://schemas.microsoft.com/office/powerpoint/2010/main" val="2709829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PageRank</a:t>
            </a:r>
          </a:p>
          <a:p>
            <a:r>
              <a:rPr lang="en-US" altLang="zh-CN" dirty="0"/>
              <a:t>n × n </a:t>
            </a:r>
            <a:r>
              <a:rPr lang="zh-CN" altLang="en-US" dirty="0"/>
              <a:t>矩阵 </a:t>
            </a:r>
            <a:r>
              <a:rPr lang="en-US" altLang="zh-CN" dirty="0"/>
              <a:t>M</a:t>
            </a:r>
          </a:p>
          <a:p>
            <a:r>
              <a:rPr lang="en-US" altLang="zh-CN" dirty="0"/>
              <a:t>n × 1 </a:t>
            </a:r>
            <a:r>
              <a:rPr lang="zh-CN" altLang="en-US" dirty="0"/>
              <a:t>向量 </a:t>
            </a:r>
            <a:r>
              <a:rPr lang="en-US" altLang="zh-CN" dirty="0"/>
              <a:t>V</a:t>
            </a:r>
          </a:p>
          <a:p>
            <a:r>
              <a:rPr lang="en-US" altLang="zh-CN" dirty="0"/>
              <a:t>M ×V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" pitchFamily="18" charset="0"/>
              </a:rPr>
              <a:t>通过</a:t>
            </a:r>
            <a:r>
              <a:rPr lang="en-US" altLang="zh-CN" dirty="0">
                <a:latin typeface="Times" pitchFamily="18" charset="0"/>
              </a:rPr>
              <a:t>key</a:t>
            </a:r>
            <a:r>
              <a:rPr lang="zh-CN" altLang="en-US" dirty="0">
                <a:latin typeface="Times" pitchFamily="18" charset="0"/>
              </a:rPr>
              <a:t>，把计算元素（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i="1" dirty="0" err="1">
                <a:latin typeface="Times" pitchFamily="18" charset="0"/>
              </a:rPr>
              <a:t>m</a:t>
            </a:r>
            <a:r>
              <a:rPr lang="en-US" altLang="zh-CN" i="1" baseline="-25000" dirty="0" err="1">
                <a:latin typeface="Times" pitchFamily="18" charset="0"/>
              </a:rPr>
              <a:t>ij</a:t>
            </a:r>
            <a:r>
              <a:rPr lang="en-US" altLang="zh-CN" i="1" dirty="0" err="1">
                <a:latin typeface="Times" pitchFamily="18" charset="0"/>
              </a:rPr>
              <a:t>v</a:t>
            </a:r>
            <a:r>
              <a:rPr lang="en-US" altLang="zh-CN" i="1" baseline="-25000" dirty="0" err="1">
                <a:latin typeface="Times" pitchFamily="18" charset="0"/>
              </a:rPr>
              <a:t>j</a:t>
            </a:r>
            <a:r>
              <a:rPr lang="en-US" altLang="zh-CN" i="1" baseline="-25000" dirty="0">
                <a:latin typeface="Times" pitchFamily="18" charset="0"/>
              </a:rPr>
              <a:t> </a:t>
            </a:r>
            <a:r>
              <a:rPr lang="zh-CN" altLang="en-US" dirty="0">
                <a:latin typeface="Times" pitchFamily="18" charset="0"/>
              </a:rPr>
              <a:t>）</a:t>
            </a:r>
            <a:r>
              <a:rPr lang="en-US" altLang="zh-CN" dirty="0">
                <a:latin typeface="Times" pitchFamily="18" charset="0"/>
              </a:rPr>
              <a:t>Partition</a:t>
            </a:r>
            <a:r>
              <a:rPr lang="zh-CN" altLang="en-US" dirty="0">
                <a:latin typeface="Times" pitchFamily="18" charset="0"/>
              </a:rPr>
              <a:t>到一个</a:t>
            </a:r>
            <a:r>
              <a:rPr lang="en-US" altLang="zh-CN" dirty="0">
                <a:latin typeface="Times" pitchFamily="18" charset="0"/>
              </a:rPr>
              <a:t>Reducer</a:t>
            </a:r>
            <a:r>
              <a:rPr lang="zh-CN" altLang="en-US" dirty="0">
                <a:latin typeface="Times" pitchFamily="18" charset="0"/>
              </a:rPr>
              <a:t>去</a:t>
            </a:r>
            <a:endParaRPr lang="en-US" altLang="zh-CN" dirty="0">
              <a:latin typeface="Times" pitchFamily="18" charset="0"/>
            </a:endParaRPr>
          </a:p>
          <a:p>
            <a:pPr lvl="1"/>
            <a:r>
              <a:rPr lang="en-US" altLang="zh-CN" sz="3000" dirty="0">
                <a:latin typeface="Times" pitchFamily="18" charset="0"/>
              </a:rPr>
              <a:t>Key</a:t>
            </a:r>
            <a:r>
              <a:rPr lang="zh-CN" altLang="en-US" sz="3000" dirty="0">
                <a:latin typeface="Times" pitchFamily="18" charset="0"/>
              </a:rPr>
              <a:t>： </a:t>
            </a:r>
            <a:r>
              <a:rPr lang="en-US" altLang="zh-CN" sz="3000" i="1" dirty="0" err="1">
                <a:latin typeface="Times" pitchFamily="18" charset="0"/>
              </a:rPr>
              <a:t>i</a:t>
            </a:r>
            <a:endParaRPr lang="en-US" altLang="zh-CN" sz="3000" i="1" dirty="0">
              <a:latin typeface="Times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391694"/>
            <a:ext cx="2515162" cy="13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28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特别大</a:t>
            </a:r>
            <a:endParaRPr lang="en-US" altLang="zh-CN" dirty="0"/>
          </a:p>
          <a:p>
            <a:r>
              <a:rPr lang="en-US" altLang="zh-CN" dirty="0"/>
              <a:t>PageRank</a:t>
            </a:r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= 20+ Billion</a:t>
            </a:r>
          </a:p>
          <a:p>
            <a:r>
              <a:rPr lang="zh-CN" altLang="en-US" dirty="0"/>
              <a:t>怎么办？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分块</a:t>
            </a:r>
            <a:endParaRPr lang="en-US" altLang="zh-CN" dirty="0"/>
          </a:p>
          <a:p>
            <a:pPr lvl="1"/>
            <a:r>
              <a:rPr lang="en-US" altLang="zh-CN" dirty="0">
                <a:latin typeface="Times" pitchFamily="18" charset="0"/>
              </a:rPr>
              <a:t>(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i="1" dirty="0" err="1">
                <a:latin typeface="Times" pitchFamily="18" charset="0"/>
              </a:rPr>
              <a:t>i</a:t>
            </a:r>
            <a:r>
              <a:rPr lang="en-US" altLang="zh-CN" i="1" dirty="0">
                <a:latin typeface="Times" pitchFamily="18" charset="0"/>
              </a:rPr>
              <a:t> , </a:t>
            </a:r>
            <a:r>
              <a:rPr lang="en-US" altLang="zh-CN" i="1" dirty="0" err="1">
                <a:latin typeface="Times" pitchFamily="18" charset="0"/>
              </a:rPr>
              <a:t>m</a:t>
            </a:r>
            <a:r>
              <a:rPr lang="en-US" altLang="zh-CN" i="1" baseline="-25000" dirty="0" err="1">
                <a:latin typeface="Times" pitchFamily="18" charset="0"/>
              </a:rPr>
              <a:t>ij</a:t>
            </a:r>
            <a:r>
              <a:rPr lang="en-US" altLang="zh-CN" i="1" dirty="0" err="1">
                <a:latin typeface="Times" pitchFamily="18" charset="0"/>
              </a:rPr>
              <a:t>v</a:t>
            </a:r>
            <a:r>
              <a:rPr lang="en-US" altLang="zh-CN" i="1" baseline="-25000" dirty="0" err="1">
                <a:latin typeface="Times" pitchFamily="18" charset="0"/>
              </a:rPr>
              <a:t>j</a:t>
            </a:r>
            <a:r>
              <a:rPr lang="en-US" altLang="zh-CN" i="1" dirty="0">
                <a:latin typeface="Times" pitchFamily="18" charset="0"/>
              </a:rPr>
              <a:t> </a:t>
            </a:r>
            <a:r>
              <a:rPr lang="en-US" altLang="zh-CN" dirty="0">
                <a:latin typeface="Times" pitchFamily="18" charset="0"/>
              </a:rPr>
              <a:t>)</a:t>
            </a:r>
            <a:endParaRPr lang="zh-CN" altLang="en-US" baseline="-25000" dirty="0">
              <a:latin typeface="Times" pitchFamily="18" charset="0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82" y="1825625"/>
            <a:ext cx="54483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 </a:t>
            </a:r>
            <a:r>
              <a:rPr lang="zh-CN" altLang="en-US" dirty="0"/>
              <a:t>是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Rank </a:t>
            </a:r>
            <a:r>
              <a:rPr lang="zh-CN" altLang="en-US" dirty="0"/>
              <a:t>（秩）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U</a:t>
            </a:r>
            <a:r>
              <a:rPr lang="zh-CN" altLang="en-US" sz="2400" dirty="0"/>
              <a:t>：左奇异向量 </a:t>
            </a:r>
            <a:r>
              <a:rPr lang="en-US" altLang="zh-CN" sz="2400" dirty="0"/>
              <a:t>Left singular vectors </a:t>
            </a:r>
            <a:r>
              <a:rPr lang="zh-CN" altLang="en-US" sz="2400" dirty="0"/>
              <a:t>单位正交矩阵</a:t>
            </a:r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：奇异值 </a:t>
            </a:r>
            <a:r>
              <a:rPr lang="en-US" altLang="zh-CN" sz="2400" dirty="0"/>
              <a:t>Singular values</a:t>
            </a:r>
            <a:r>
              <a:rPr lang="zh-CN" altLang="en-US" sz="2400" dirty="0"/>
              <a:t>对角阵，</a:t>
            </a:r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zh-CN" altLang="en-US" sz="2400" dirty="0"/>
              <a:t>：右奇异向量 </a:t>
            </a:r>
            <a:r>
              <a:rPr lang="en-US" altLang="zh-CN" sz="2400" dirty="0"/>
              <a:t>Right singular vectors </a:t>
            </a:r>
            <a:r>
              <a:rPr lang="zh-CN" altLang="en-US" sz="2400" dirty="0"/>
              <a:t>单位正交矩阵</a:t>
            </a:r>
            <a:endParaRPr lang="en-US" altLang="zh-CN" sz="2400" dirty="0"/>
          </a:p>
          <a:p>
            <a:r>
              <a:rPr lang="zh-CN" altLang="en-US" dirty="0"/>
              <a:t>得到了原矩阵的</a:t>
            </a:r>
            <a:r>
              <a:rPr lang="en-US" altLang="zh-CN" dirty="0"/>
              <a:t>m</a:t>
            </a:r>
            <a:r>
              <a:rPr lang="zh-CN" altLang="en-US" dirty="0"/>
              <a:t>行，</a:t>
            </a:r>
            <a:r>
              <a:rPr lang="en-US" altLang="zh-CN" dirty="0"/>
              <a:t>n</a:t>
            </a:r>
            <a:r>
              <a:rPr lang="zh-CN" altLang="en-US" dirty="0"/>
              <a:t>列元素的</a:t>
            </a:r>
            <a:r>
              <a:rPr lang="en-US" altLang="zh-CN" dirty="0"/>
              <a:t>r</a:t>
            </a:r>
            <a:r>
              <a:rPr lang="zh-CN" altLang="en-US" dirty="0"/>
              <a:t>维隐式表征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7" y="2412482"/>
            <a:ext cx="8048625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67" y="4309993"/>
            <a:ext cx="356199" cy="395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625" y="4309991"/>
            <a:ext cx="2135235" cy="3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4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Map-Reduce: 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Key:  (</a:t>
            </a:r>
            <a:r>
              <a:rPr lang="en-US" altLang="zh-CN" sz="4000" dirty="0" err="1"/>
              <a:t>i,k</a:t>
            </a:r>
            <a:r>
              <a:rPr lang="en-US" altLang="zh-CN" sz="4000" dirty="0"/>
              <a:t>)</a:t>
            </a:r>
          </a:p>
          <a:p>
            <a:endParaRPr lang="en-US" altLang="zh-CN" sz="4000" dirty="0"/>
          </a:p>
          <a:p>
            <a:pPr lvl="1"/>
            <a:endParaRPr lang="zh-CN" altLang="en-US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237105"/>
            <a:ext cx="3134728" cy="1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46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结果难以解释</a:t>
            </a:r>
            <a:endParaRPr lang="en-US" altLang="zh-CN" dirty="0"/>
          </a:p>
          <a:p>
            <a:pPr lvl="1"/>
            <a:r>
              <a:rPr lang="zh-CN" altLang="en-US" dirty="0"/>
              <a:t>为什么这么多维？</a:t>
            </a:r>
            <a:endParaRPr lang="en-US" altLang="zh-CN" dirty="0"/>
          </a:p>
          <a:p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很</a:t>
            </a:r>
            <a:r>
              <a:rPr lang="en-US" altLang="zh-CN" dirty="0"/>
              <a:t>Dense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zh-CN" altLang="en-US" dirty="0"/>
              <a:t>占空间多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22" y="3181168"/>
            <a:ext cx="6182547" cy="32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45" y="1557160"/>
            <a:ext cx="6008356" cy="488827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F96112C-7069-4243-A1EC-0500C48BF353}"/>
              </a:ext>
            </a:extLst>
          </p:cNvPr>
          <p:cNvSpPr/>
          <p:nvPr/>
        </p:nvSpPr>
        <p:spPr>
          <a:xfrm>
            <a:off x="3598704" y="591811"/>
            <a:ext cx="416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https://www.pnas.org/content/106/3/697</a:t>
            </a:r>
          </a:p>
        </p:txBody>
      </p:sp>
    </p:spTree>
    <p:extLst>
      <p:ext uri="{BB962C8B-B14F-4D97-AF65-F5344CB8AC3E}">
        <p14:creationId xmlns:p14="http://schemas.microsoft.com/office/powerpoint/2010/main" val="1767734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自学</a:t>
            </a:r>
            <a:r>
              <a:rPr kumimoji="1" lang="en-US" altLang="zh-CN" dirty="0"/>
              <a:t>UCSD</a:t>
            </a:r>
            <a:r>
              <a:rPr kumimoji="1" lang="zh-CN" altLang="en-US" dirty="0"/>
              <a:t> 天气降维分析部分视频，简答题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https://courses.edx.org/courses/course-v1:UCSanDiegoX+DSE230x+1T2018/jump_to/block-v1:UCSanDiegoX+DSE230x+1T2018+type@vertical+block@d5bab721380d4c678e63eabfbc653572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https://courses.edx.org/courses/course-v1:UCSanDiegoX+DSE230x+1T2018/jump_to/block-v1:UCSanDiegoX+DSE230x+1T2018+type@vertical+block@f4f4e1e89f4a4672a6a4b412439234ce</a:t>
            </a:r>
            <a:endParaRPr kumimoji="1" lang="en-US" altLang="zh-CN" dirty="0"/>
          </a:p>
          <a:p>
            <a:r>
              <a:rPr kumimoji="1" lang="zh-CN" altLang="en-US" dirty="0"/>
              <a:t>练习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Section2-Weather-PCA/</a:t>
            </a:r>
            <a:r>
              <a:rPr kumimoji="1" lang="zh-CN" altLang="en-US" dirty="0"/>
              <a:t>目录下</a:t>
            </a:r>
            <a:r>
              <a:rPr kumimoji="1" lang="en-US" altLang="zh-CN" dirty="0" err="1"/>
              <a:t>ipynb</a:t>
            </a:r>
            <a:endParaRPr kumimoji="1" lang="en-US" altLang="zh-CN" dirty="0"/>
          </a:p>
          <a:p>
            <a:pPr lvl="1"/>
            <a:r>
              <a:rPr lang="en-US" altLang="zh-CN" dirty="0">
                <a:hlinkClick r:id="rId4"/>
              </a:rPr>
              <a:t>https://spark.apache.org/docs/2.2.0/mllib-dimensionality-reduction.html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3676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 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</a:t>
            </a:r>
            <a:r>
              <a:rPr kumimoji="1" lang="en-US" altLang="zh-CN" dirty="0"/>
              <a:t>PCA</a:t>
            </a:r>
            <a:r>
              <a:rPr kumimoji="1" lang="zh-CN" altLang="en-US" dirty="0"/>
              <a:t>华盛顿州天气时间序列降维分析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https://courses.edx.org/courses/course-v1:UCSanDiegoX+DSE230x+1T2018/jump_to/block-v1:UCSanDiegoX+DSE230x+1T2018+type@vertical+block@f474014ecdc8412c94985852b260b62f</a:t>
            </a:r>
            <a:endParaRPr kumimoji="1" lang="en-US" altLang="zh-CN" dirty="0"/>
          </a:p>
          <a:p>
            <a:pPr lvl="1"/>
            <a:r>
              <a:rPr kumimoji="1" lang="zh-CN" altLang="en-US"/>
              <a:t>回答</a:t>
            </a:r>
            <a:r>
              <a:rPr kumimoji="1" lang="zh-CN" altLang="en-US" dirty="0"/>
              <a:t>作业问题，完成实验报告（建议使用作业模板）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337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C95B9-1548-0548-854A-70CB3BC4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99FF4-4117-3146-811B-E20B77E9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斯坦福</a:t>
            </a:r>
            <a:r>
              <a:rPr kumimoji="1" lang="en-US" altLang="zh-CN" dirty="0"/>
              <a:t>hw2</a:t>
            </a:r>
            <a:r>
              <a:rPr kumimoji="1" lang="zh-CN" altLang="en-US"/>
              <a:t>，第一题</a:t>
            </a:r>
          </a:p>
        </p:txBody>
      </p:sp>
    </p:spTree>
    <p:extLst>
      <p:ext uri="{BB962C8B-B14F-4D97-AF65-F5344CB8AC3E}">
        <p14:creationId xmlns:p14="http://schemas.microsoft.com/office/powerpoint/2010/main" val="328432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13" y="392424"/>
            <a:ext cx="7886700" cy="1325563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313" y="1852921"/>
            <a:ext cx="7886700" cy="4351338"/>
          </a:xfrm>
        </p:spPr>
        <p:txBody>
          <a:bodyPr/>
          <a:lstStyle/>
          <a:p>
            <a:r>
              <a:rPr lang="zh-CN" altLang="en-US" dirty="0"/>
              <a:t>二维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的秩 </a:t>
            </a:r>
            <a:r>
              <a:rPr lang="en-US" altLang="zh-CN" dirty="0"/>
              <a:t>r = 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7" y="3302207"/>
            <a:ext cx="8473412" cy="27792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56639" y="2959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14912" y="29596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30333" y="608143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用户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64449" y="3566927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概念强度矩阵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96120" y="5022846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电影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2979" y="487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53229" y="48703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96069" y="402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94465" y="44091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</p:spTree>
    <p:extLst>
      <p:ext uri="{BB962C8B-B14F-4D97-AF65-F5344CB8AC3E}">
        <p14:creationId xmlns:p14="http://schemas.microsoft.com/office/powerpoint/2010/main" val="195653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1825626"/>
            <a:ext cx="8088927" cy="42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9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355" y="262251"/>
            <a:ext cx="7886700" cy="1325563"/>
          </a:xfrm>
        </p:spPr>
        <p:txBody>
          <a:bodyPr/>
          <a:lstStyle/>
          <a:p>
            <a:r>
              <a:rPr lang="zh-CN" altLang="en-US" dirty="0"/>
              <a:t>用户电影观看矩阵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355" y="1566318"/>
            <a:ext cx="78867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8" y="1566318"/>
            <a:ext cx="8816677" cy="46741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57101" y="2251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15374" y="225188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57099" y="1655282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用户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13948" y="262121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概念强度矩阵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13946" y="6330130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电影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06138" y="5199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02932" y="556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35222" y="4612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科幻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97075" y="461294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</a:rPr>
              <a:t>浪漫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1691" y="5778823"/>
            <a:ext cx="4435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5"/>
                </a:solidFill>
              </a:rPr>
              <a:t>在实际中，</a:t>
            </a:r>
            <a:r>
              <a:rPr lang="en-US" altLang="zh-CN" sz="2400" b="1" dirty="0">
                <a:solidFill>
                  <a:schemeClr val="accent5"/>
                </a:solidFill>
              </a:rPr>
              <a:t>U</a:t>
            </a:r>
            <a:r>
              <a:rPr lang="zh-CN" altLang="en-US" sz="2400" b="1" dirty="0">
                <a:solidFill>
                  <a:schemeClr val="accent5"/>
                </a:solidFill>
              </a:rPr>
              <a:t>，</a:t>
            </a:r>
            <a:r>
              <a:rPr lang="en-US" altLang="zh-CN" sz="2400" b="1" dirty="0">
                <a:solidFill>
                  <a:schemeClr val="accent5"/>
                </a:solidFill>
              </a:rPr>
              <a:t>V</a:t>
            </a:r>
            <a:r>
              <a:rPr lang="zh-CN" altLang="en-US" sz="2400" b="1" dirty="0">
                <a:solidFill>
                  <a:schemeClr val="accent5"/>
                </a:solidFill>
              </a:rPr>
              <a:t>中没有这么多</a:t>
            </a:r>
            <a:r>
              <a:rPr lang="en-US" altLang="zh-CN" sz="2400" b="1" dirty="0">
                <a:solidFill>
                  <a:schemeClr val="accent5"/>
                </a:solidFill>
              </a:rPr>
              <a:t>0</a:t>
            </a:r>
          </a:p>
          <a:p>
            <a:pPr algn="ctr"/>
            <a:r>
              <a:rPr lang="zh-CN" altLang="en-US" sz="2400" b="1" dirty="0">
                <a:solidFill>
                  <a:schemeClr val="accent5"/>
                </a:solidFill>
              </a:rPr>
              <a:t>概念分得没有这么清</a:t>
            </a:r>
          </a:p>
        </p:txBody>
      </p:sp>
      <p:sp>
        <p:nvSpPr>
          <p:cNvPr id="17" name="矩形 16"/>
          <p:cNvSpPr/>
          <p:nvPr/>
        </p:nvSpPr>
        <p:spPr>
          <a:xfrm>
            <a:off x="1282892" y="4148921"/>
            <a:ext cx="354841" cy="1050879"/>
          </a:xfrm>
          <a:prstGeom prst="rect">
            <a:avLst/>
          </a:prstGeom>
          <a:gradFill>
            <a:gsLst>
              <a:gs pos="10000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0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是把电影按照用户进行概念分类后的结果</a:t>
            </a:r>
            <a:endParaRPr lang="en-US" altLang="zh-CN" dirty="0"/>
          </a:p>
          <a:p>
            <a:r>
              <a:rPr lang="zh-CN" altLang="en-US" dirty="0"/>
              <a:t>五部电影，投影到“科幻”“浪漫”两个概念上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18" y="3583604"/>
            <a:ext cx="4905375" cy="142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2" y="3028879"/>
            <a:ext cx="2369618" cy="314808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2998270" y="4086808"/>
            <a:ext cx="700275" cy="53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0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      </a:t>
            </a:r>
            <a:r>
              <a:rPr lang="zh-CN" altLang="en-US" dirty="0"/>
              <a:t>是将用户按照电影进行概念分类后的结果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个用户，投影到“科幻”“浪漫”两个概念上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4" y="1825625"/>
            <a:ext cx="14097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803" y="3493827"/>
            <a:ext cx="2982390" cy="2982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3" y="3582134"/>
            <a:ext cx="2308356" cy="296788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998793" y="4722125"/>
            <a:ext cx="805218" cy="532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6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80" y="365770"/>
            <a:ext cx="7886700" cy="132556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SVD</a:t>
            </a:r>
            <a:r>
              <a:rPr lang="zh-CN" altLang="en-US" dirty="0"/>
              <a:t>的降维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480" y="1787229"/>
            <a:ext cx="7886700" cy="4024609"/>
          </a:xfrm>
        </p:spPr>
        <p:txBody>
          <a:bodyPr/>
          <a:lstStyle/>
          <a:p>
            <a:r>
              <a:rPr lang="zh-CN" altLang="en-US" dirty="0"/>
              <a:t>降概念强度最低那一维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0" y="2951064"/>
            <a:ext cx="8004376" cy="29957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15905" y="2489399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用户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17526" y="307319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概念强度矩阵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27593" y="604267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电影 </a:t>
            </a:r>
            <a:r>
              <a:rPr lang="en-US" altLang="zh-CN" sz="2400" b="1" dirty="0">
                <a:solidFill>
                  <a:schemeClr val="accent2"/>
                </a:solidFill>
              </a:rPr>
              <a:t>– </a:t>
            </a:r>
            <a:r>
              <a:rPr lang="zh-CN" altLang="en-US" sz="2400" b="1" dirty="0">
                <a:solidFill>
                  <a:schemeClr val="accent2"/>
                </a:solidFill>
              </a:rPr>
              <a:t>概念 矩阵</a:t>
            </a:r>
          </a:p>
        </p:txBody>
      </p:sp>
    </p:spTree>
    <p:extLst>
      <p:ext uri="{BB962C8B-B14F-4D97-AF65-F5344CB8AC3E}">
        <p14:creationId xmlns:p14="http://schemas.microsoft.com/office/powerpoint/2010/main" val="19529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927</Words>
  <Application>Microsoft Office PowerPoint</Application>
  <PresentationFormat>全屏显示(4:3)</PresentationFormat>
  <Paragraphs>189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</vt:lpstr>
      <vt:lpstr>Office 主题​​</vt:lpstr>
      <vt:lpstr>3.2 SVD</vt:lpstr>
      <vt:lpstr>SVD</vt:lpstr>
      <vt:lpstr>定义</vt:lpstr>
      <vt:lpstr>例</vt:lpstr>
      <vt:lpstr>SVD</vt:lpstr>
      <vt:lpstr>用户电影观看矩阵</vt:lpstr>
      <vt:lpstr>SVD的理解</vt:lpstr>
      <vt:lpstr>SVD的理解</vt:lpstr>
      <vt:lpstr>基于SVD的降维</vt:lpstr>
      <vt:lpstr>降维结果</vt:lpstr>
      <vt:lpstr>降维</vt:lpstr>
      <vt:lpstr>实践中</vt:lpstr>
      <vt:lpstr>应用</vt:lpstr>
      <vt:lpstr>应用</vt:lpstr>
      <vt:lpstr>练习</vt:lpstr>
      <vt:lpstr>应用</vt:lpstr>
      <vt:lpstr>求SVD</vt:lpstr>
      <vt:lpstr>实现</vt:lpstr>
      <vt:lpstr>实现</vt:lpstr>
      <vt:lpstr>特征值与特征向量</vt:lpstr>
      <vt:lpstr>定义</vt:lpstr>
      <vt:lpstr>特征向量矩阵</vt:lpstr>
      <vt:lpstr>一般计算方法</vt:lpstr>
      <vt:lpstr>PowerPoint 演示文稿</vt:lpstr>
      <vt:lpstr>Power Iteration方法</vt:lpstr>
      <vt:lpstr>Power Iteration方法</vt:lpstr>
      <vt:lpstr>Map-Reduce</vt:lpstr>
      <vt:lpstr>Map-Reduce: 矩阵乘法</vt:lpstr>
      <vt:lpstr>Map-Reduce: 矩阵乘法</vt:lpstr>
      <vt:lpstr>Map-Reduce: 矩阵乘法</vt:lpstr>
      <vt:lpstr>SVD的问题</vt:lpstr>
      <vt:lpstr>比较</vt:lpstr>
      <vt:lpstr>自学</vt:lpstr>
      <vt:lpstr>自学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第十一章 降维</dc:title>
  <dc:creator>Yishuai Chen</dc:creator>
  <cp:lastModifiedBy>Chen Yishuai</cp:lastModifiedBy>
  <cp:revision>7</cp:revision>
  <dcterms:created xsi:type="dcterms:W3CDTF">2019-09-16T13:39:08Z</dcterms:created>
  <dcterms:modified xsi:type="dcterms:W3CDTF">2024-09-14T05:40:31Z</dcterms:modified>
</cp:coreProperties>
</file>