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0" r:id="rId1"/>
  </p:sldMasterIdLst>
  <p:notesMasterIdLst>
    <p:notesMasterId r:id="rId12"/>
  </p:notesMasterIdLst>
  <p:handoutMasterIdLst>
    <p:handoutMasterId r:id="rId13"/>
  </p:handoutMasterIdLst>
  <p:sldIdLst>
    <p:sldId id="809" r:id="rId2"/>
    <p:sldId id="852" r:id="rId3"/>
    <p:sldId id="424" r:id="rId4"/>
    <p:sldId id="854" r:id="rId5"/>
    <p:sldId id="853" r:id="rId6"/>
    <p:sldId id="867" r:id="rId7"/>
    <p:sldId id="872" r:id="rId8"/>
    <p:sldId id="871" r:id="rId9"/>
    <p:sldId id="873" r:id="rId10"/>
    <p:sldId id="892" r:id="rId1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A50021"/>
    <a:srgbClr val="CC0000"/>
    <a:srgbClr val="A4001D"/>
    <a:srgbClr val="000099"/>
    <a:srgbClr val="A4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83597" autoAdjust="0"/>
  </p:normalViewPr>
  <p:slideViewPr>
    <p:cSldViewPr>
      <p:cViewPr varScale="1">
        <p:scale>
          <a:sx n="88" d="100"/>
          <a:sy n="88" d="100"/>
        </p:scale>
        <p:origin x="58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this lecture we'll see how to do classification with logistic regression and introduce the important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338697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The sigmoid function  The 1/1+e^-z (so-named because it looks like an s) is also called the logistic function. It takes a real value and maps it to the range [0, 1</a:t>
            </a:r>
            <a:endParaRPr lang="en-US" dirty="0"/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It is nearly linear around 0 but outlier values get squashed toward 0 or 1.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0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Let's now turn to learning the parameters for logistic regression.  We'll start with the cross-entropy loss function</a:t>
            </a:r>
          </a:p>
        </p:txBody>
      </p:sp>
    </p:spTree>
    <p:extLst>
      <p:ext uri="{BB962C8B-B14F-4D97-AF65-F5344CB8AC3E}">
        <p14:creationId xmlns:p14="http://schemas.microsoft.com/office/powerpoint/2010/main" val="321180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Let’s derive this loss function, applied to a single observation 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x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We’d like to learn weights that maximize the probability of the correct label, that's 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(</a:t>
            </a:r>
            <a:r>
              <a:rPr kumimoji="1" lang="en-US" sz="1200" i="1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y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i="1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x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).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In order to update </a:t>
            </a:r>
            <a:r>
              <a:rPr kumimoji="1" lang="el-G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θ ,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we need a definition for the gradient ∇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( 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f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(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x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; </a:t>
            </a:r>
            <a:r>
              <a:rPr kumimoji="1" lang="el-G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θ ), 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y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). Recall that for logistic regression, the cross-entropy loss function is:  EQ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It turns out that the derivative of this function for one observation vector 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x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is  EQ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Note that the gradient with respect to a single weight 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 j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represents a very intuitive value: the difference between the true 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y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and our estimated 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y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ˆ = </a:t>
            </a:r>
            <a:r>
              <a:rPr kumimoji="1" lang="el-G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σ (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· 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x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+ 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) for that observation, multiplied by the corresponding input value </a:t>
            </a:r>
            <a:r>
              <a:rPr kumimoji="1" lang="en-US" sz="1200" i="1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x j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52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4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6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2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0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buNone/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18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7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9/11/2024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Logistic Regression</a:t>
            </a:r>
            <a:endParaRPr lang="en-US" sz="40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3124200" y="133350"/>
            <a:ext cx="5943600" cy="428244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Classification in Logistic Regression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E758-8FF7-844F-B7CF-E09260561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17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9E07-E7A5-2643-AB39-A58D67F4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9702"/>
            <a:ext cx="8796130" cy="680397"/>
          </a:xfrm>
        </p:spPr>
        <p:txBody>
          <a:bodyPr>
            <a:normAutofit/>
          </a:bodyPr>
          <a:lstStyle/>
          <a:p>
            <a:r>
              <a:rPr lang="en-US" sz="3000" dirty="0">
                <a:cs typeface="Calibri" panose="020F0502020204030204" pitchFamily="34" charset="0"/>
              </a:rPr>
              <a:t>What are these partial derivatives for logistic regression?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8BFD3-B4CB-B14D-8B26-2158BD64750A}"/>
              </a:ext>
            </a:extLst>
          </p:cNvPr>
          <p:cNvSpPr txBox="1"/>
          <p:nvPr/>
        </p:nvSpPr>
        <p:spPr>
          <a:xfrm>
            <a:off x="457200" y="1237925"/>
            <a:ext cx="885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loss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9FAA3-B4AA-FE48-A523-1C313584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15" y="1743165"/>
            <a:ext cx="8186859" cy="461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BD547B-91E1-E54B-8265-778F073F4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87652"/>
            <a:ext cx="45720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1F3C01-18AE-C645-873B-6D77B41D3A04}"/>
              </a:ext>
            </a:extLst>
          </p:cNvPr>
          <p:cNvSpPr txBox="1"/>
          <p:nvPr/>
        </p:nvSpPr>
        <p:spPr>
          <a:xfrm>
            <a:off x="457200" y="2599083"/>
            <a:ext cx="885828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The elegant derivative of this function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(see textbook 5.8 for derivation)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7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CA7E-4D65-7F4C-A69B-001032AA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a probabilistic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DD0F-7B83-A74A-9403-D475D03C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want a model that can tell us:</a:t>
            </a:r>
          </a:p>
          <a:p>
            <a:pPr marL="457200" lvl="1" indent="0">
              <a:buNone/>
            </a:pPr>
            <a:r>
              <a:rPr lang="en-US" sz="2800" dirty="0"/>
              <a:t>p(y=1|x;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p(y=0|x; </a:t>
            </a:r>
            <a:r>
              <a:rPr lang="en-US" sz="2800" dirty="0" err="1">
                <a:latin typeface="Calibri" charset="0"/>
              </a:rPr>
              <a:t>θ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779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C978-3BD6-A448-8D02-2A5030CB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very useful sigmoid or logistic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52895-6ACF-7747-84BE-4D66CBE1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41492-92D7-0843-886C-F81DEAD3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44038"/>
            <a:ext cx="7970496" cy="38168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F5679F-01C2-1542-9FCF-DE147F85918C}"/>
              </a:ext>
            </a:extLst>
          </p:cNvPr>
          <p:cNvSpPr/>
          <p:nvPr/>
        </p:nvSpPr>
        <p:spPr>
          <a:xfrm>
            <a:off x="1447800" y="2423371"/>
            <a:ext cx="2514600" cy="453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F7416-2114-F34A-B323-A70C4910D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038350"/>
            <a:ext cx="3959946" cy="15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0FBA-B963-034D-8645-74ACA251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3DBF-FEB8-CE4C-8B4B-B26F1636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We’ll compute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w∙x+b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And then we’ll pass it through the sigmoid function: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w∙x+b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And we'll just treat it as a probability</a:t>
            </a:r>
          </a:p>
        </p:txBody>
      </p:sp>
    </p:spTree>
    <p:extLst>
      <p:ext uri="{BB962C8B-B14F-4D97-AF65-F5344CB8AC3E}">
        <p14:creationId xmlns:p14="http://schemas.microsoft.com/office/powerpoint/2010/main" val="360451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7C93-E309-6343-A358-E23B17E1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75932"/>
            <a:ext cx="7543800" cy="680397"/>
          </a:xfrm>
        </p:spPr>
        <p:txBody>
          <a:bodyPr>
            <a:normAutofit/>
          </a:bodyPr>
          <a:lstStyle/>
          <a:p>
            <a:r>
              <a:rPr lang="en-US" dirty="0"/>
              <a:t>Turning a probability into a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790B0-B70D-DE45-B74A-BF4E26C7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885950"/>
            <a:ext cx="5684517" cy="1470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4B33F4-F8C2-6C41-81BF-2E682B84AEFE}"/>
              </a:ext>
            </a:extLst>
          </p:cNvPr>
          <p:cNvSpPr txBox="1"/>
          <p:nvPr/>
        </p:nvSpPr>
        <p:spPr>
          <a:xfrm>
            <a:off x="5522429" y="2065874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w∙x+b</a:t>
            </a:r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E9240-84DA-3740-A782-131A1694D5F4}"/>
              </a:ext>
            </a:extLst>
          </p:cNvPr>
          <p:cNvSpPr txBox="1"/>
          <p:nvPr/>
        </p:nvSpPr>
        <p:spPr>
          <a:xfrm>
            <a:off x="5511479" y="264471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w∙x+b</a:t>
            </a:r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0</a:t>
            </a:r>
          </a:p>
        </p:txBody>
      </p:sp>
    </p:spTree>
    <p:extLst>
      <p:ext uri="{BB962C8B-B14F-4D97-AF65-F5344CB8AC3E}">
        <p14:creationId xmlns:p14="http://schemas.microsoft.com/office/powerpoint/2010/main" val="42787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Logistic Regression</a:t>
            </a:r>
            <a:endParaRPr lang="en-US" sz="40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3460238" y="133350"/>
            <a:ext cx="5009393" cy="435864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Learning: Cross-Entropy Loss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86D2AA-7DCE-C444-8EFA-3A65F532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224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8A5C-A74B-4548-9168-2F02477F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98" y="133350"/>
            <a:ext cx="8490004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Deriving cross-entropy loss for a single observation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60" y="1200150"/>
                <a:ext cx="8092440" cy="4038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Goal</a:t>
                </a:r>
                <a:r>
                  <a:rPr lang="en-US" dirty="0"/>
                  <a:t>: maximize probability of the correct label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 err="1"/>
                  <a:t>y</a:t>
                </a:r>
                <a:r>
                  <a:rPr lang="en-US" dirty="0" err="1"/>
                  <a:t>|</a:t>
                </a:r>
                <a:r>
                  <a:rPr lang="en-US" i="1" dirty="0" err="1"/>
                  <a:t>x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Since there are only 2 discrete outcomes (0 or 1) we can express the probability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 err="1"/>
                  <a:t>y</a:t>
                </a:r>
                <a:r>
                  <a:rPr lang="en-US" dirty="0" err="1"/>
                  <a:t>|</a:t>
                </a:r>
                <a:r>
                  <a:rPr lang="en-US" i="1" dirty="0" err="1"/>
                  <a:t>x</a:t>
                </a:r>
                <a:r>
                  <a:rPr lang="en-US" dirty="0"/>
                  <a:t>) from our classifier (the thing we want to maximize) as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noting:</a:t>
                </a:r>
              </a:p>
              <a:p>
                <a:r>
                  <a:rPr lang="en-US" dirty="0"/>
                  <a:t>			if y=1, this simplifies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		if y=0, this simplifies to 1</a:t>
                </a:r>
                <a:r>
                  <a:rPr lang="en-US" dirty="0">
                    <a:latin typeface="Courier" pitchFamily="2" charset="0"/>
                  </a:rPr>
                  <a:t>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200150"/>
                <a:ext cx="8092440" cy="4038600"/>
              </a:xfrm>
              <a:blipFill>
                <a:blip r:embed="rId3"/>
                <a:stretch>
                  <a:fillRect l="-2504" t="-2508" r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76BB387-4CC2-2242-91E1-77BEEA67B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78150"/>
            <a:ext cx="3412671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2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8A5C-A74B-4548-9168-2F02477F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5755"/>
            <a:ext cx="8947204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Deriving cross-entropy loss for a single observation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8A0A-540E-8C44-97A2-550CF8D0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055314"/>
            <a:ext cx="8039101" cy="35644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take the log of both sides (mathematically handy)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Whatever values maximize log p(</a:t>
            </a:r>
            <a:r>
              <a:rPr lang="en-US" dirty="0" err="1"/>
              <a:t>y|x</a:t>
            </a:r>
            <a:r>
              <a:rPr lang="en-US" dirty="0"/>
              <a:t>) will also maximize p(</a:t>
            </a:r>
            <a:r>
              <a:rPr lang="en-US" dirty="0" err="1"/>
              <a:t>y|x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BB387-4CC2-2242-91E1-77BEEA67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39806"/>
            <a:ext cx="3412671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53533-FE33-AE4B-8FED-4FBDAB8C7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411" y="2571750"/>
            <a:ext cx="5704489" cy="990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D3DA4-2153-104D-9424-4F0F007BF8B6}"/>
              </a:ext>
            </a:extLst>
          </p:cNvPr>
          <p:cNvSpPr/>
          <p:nvPr/>
        </p:nvSpPr>
        <p:spPr>
          <a:xfrm>
            <a:off x="760674" y="878244"/>
            <a:ext cx="830712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maximize probability of the correct label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BC0A9-E82A-4843-A897-1448E165EC7A}"/>
              </a:ext>
            </a:extLst>
          </p:cNvPr>
          <p:cNvSpPr txBox="1"/>
          <p:nvPr/>
        </p:nvSpPr>
        <p:spPr>
          <a:xfrm>
            <a:off x="533400" y="1439806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BAC0C-41A2-D14D-8714-99A5AD4E4D88}"/>
              </a:ext>
            </a:extLst>
          </p:cNvPr>
          <p:cNvSpPr txBox="1"/>
          <p:nvPr/>
        </p:nvSpPr>
        <p:spPr>
          <a:xfrm>
            <a:off x="533399" y="260538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Maximize:</a:t>
            </a:r>
          </a:p>
        </p:txBody>
      </p:sp>
    </p:spTree>
    <p:extLst>
      <p:ext uri="{BB962C8B-B14F-4D97-AF65-F5344CB8AC3E}">
        <p14:creationId xmlns:p14="http://schemas.microsoft.com/office/powerpoint/2010/main" val="123136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8A5C-A74B-4548-9168-2F02477F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5755"/>
            <a:ext cx="8947204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Deriving cross-entropy loss for a single observation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369" y="2615248"/>
                <a:ext cx="8591551" cy="3564436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Now flip sign to turn this into a loss: something to minimize</a:t>
                </a:r>
              </a:p>
              <a:p>
                <a:r>
                  <a:rPr lang="en-US" sz="2600" b="1" dirty="0">
                    <a:solidFill>
                      <a:srgbClr val="0000CC"/>
                    </a:solidFill>
                  </a:rPr>
                  <a:t>Cross-entropy loss </a:t>
                </a:r>
                <a:r>
                  <a:rPr lang="en-US" sz="2600" dirty="0">
                    <a:solidFill>
                      <a:schemeClr val="tx1"/>
                    </a:solidFill>
                  </a:rPr>
                  <a:t>(because is formula for cross-entropy(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600" dirty="0">
                    <a:solidFill>
                      <a:schemeClr val="tx1"/>
                    </a:solidFill>
                  </a:rPr>
                  <a:t>,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))</a:t>
                </a:r>
                <a:endParaRPr lang="en-US" sz="2600" dirty="0">
                  <a:solidFill>
                    <a:srgbClr val="0000CC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Or, plugging in definition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369" y="2615248"/>
                <a:ext cx="8591551" cy="3564436"/>
              </a:xfrm>
              <a:blipFill>
                <a:blip r:embed="rId2"/>
                <a:stretch>
                  <a:fillRect l="-2659" t="-2482" r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4353533-FE33-AE4B-8FED-4FBDAB8C7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575979"/>
            <a:ext cx="5475889" cy="950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D3DA4-2153-104D-9424-4F0F007BF8B6}"/>
              </a:ext>
            </a:extLst>
          </p:cNvPr>
          <p:cNvSpPr/>
          <p:nvPr/>
        </p:nvSpPr>
        <p:spPr>
          <a:xfrm>
            <a:off x="418437" y="898406"/>
            <a:ext cx="830712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maximize probability of the correct label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09887-909E-654B-BA33-1A38B6B8143F}"/>
              </a:ext>
            </a:extLst>
          </p:cNvPr>
          <p:cNvSpPr txBox="1"/>
          <p:nvPr/>
        </p:nvSpPr>
        <p:spPr>
          <a:xfrm>
            <a:off x="609599" y="1513557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Maximize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3E6DD-65C6-CC48-BDBB-432C36D03972}"/>
              </a:ext>
            </a:extLst>
          </p:cNvPr>
          <p:cNvSpPr txBox="1"/>
          <p:nvPr/>
        </p:nvSpPr>
        <p:spPr>
          <a:xfrm>
            <a:off x="423965" y="3557964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Minimize</a:t>
            </a:r>
            <a:r>
              <a:rPr lang="en-US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C3AE84-CA1F-A941-B242-9345FAECD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090" y="3562507"/>
            <a:ext cx="6703853" cy="452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9FBB92-A787-3A43-A9DB-B4BD635BD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813" y="4574407"/>
            <a:ext cx="7530894" cy="4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7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23830</TotalTime>
  <Words>577</Words>
  <Application>Microsoft Office PowerPoint</Application>
  <PresentationFormat>全屏显示(16:9)</PresentationFormat>
  <Paragraphs>63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Courier</vt:lpstr>
      <vt:lpstr>Arial</vt:lpstr>
      <vt:lpstr>Calibri</vt:lpstr>
      <vt:lpstr>Calibri Light</vt:lpstr>
      <vt:lpstr>Cambria Math</vt:lpstr>
      <vt:lpstr>Lucida Sans</vt:lpstr>
      <vt:lpstr>Tahoma</vt:lpstr>
      <vt:lpstr>Times</vt:lpstr>
      <vt:lpstr>Times New Roman</vt:lpstr>
      <vt:lpstr>1_Retrospect</vt:lpstr>
      <vt:lpstr>Logistic Regression</vt:lpstr>
      <vt:lpstr>we want a probabilistic classifier</vt:lpstr>
      <vt:lpstr>The very useful sigmoid or logistic function</vt:lpstr>
      <vt:lpstr>Idea of logistic regression</vt:lpstr>
      <vt:lpstr>Turning a probability into a classifier</vt:lpstr>
      <vt:lpstr>Logistic Regression</vt:lpstr>
      <vt:lpstr>Deriving cross-entropy loss for a single observation x</vt:lpstr>
      <vt:lpstr>Deriving cross-entropy loss for a single observation x</vt:lpstr>
      <vt:lpstr>Deriving cross-entropy loss for a single observation x</vt:lpstr>
      <vt:lpstr>What are these partial derivatives for logistic regression?</vt:lpstr>
    </vt:vector>
  </TitlesOfParts>
  <Manager/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subject>cs124</dc:subject>
  <dc:creator>Dan Jurafsky</dc:creator>
  <cp:keywords/>
  <dc:description/>
  <cp:lastModifiedBy>Chen Yishuai</cp:lastModifiedBy>
  <cp:revision>559</cp:revision>
  <cp:lastPrinted>2020-01-23T22:37:17Z</cp:lastPrinted>
  <dcterms:created xsi:type="dcterms:W3CDTF">2010-04-19T15:31:24Z</dcterms:created>
  <dcterms:modified xsi:type="dcterms:W3CDTF">2024-09-11T05:32:51Z</dcterms:modified>
  <cp:category/>
</cp:coreProperties>
</file>