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7"/>
  </p:notesMasterIdLst>
  <p:sldIdLst>
    <p:sldId id="257" r:id="rId2"/>
    <p:sldId id="787" r:id="rId3"/>
    <p:sldId id="800" r:id="rId4"/>
    <p:sldId id="803" r:id="rId5"/>
    <p:sldId id="806" r:id="rId6"/>
    <p:sldId id="804" r:id="rId7"/>
    <p:sldId id="805" r:id="rId8"/>
    <p:sldId id="788" r:id="rId9"/>
    <p:sldId id="780" r:id="rId10"/>
    <p:sldId id="908" r:id="rId11"/>
    <p:sldId id="791" r:id="rId12"/>
    <p:sldId id="909" r:id="rId13"/>
    <p:sldId id="792" r:id="rId14"/>
    <p:sldId id="793" r:id="rId15"/>
    <p:sldId id="779" r:id="rId16"/>
    <p:sldId id="799" r:id="rId17"/>
    <p:sldId id="798" r:id="rId18"/>
    <p:sldId id="807" r:id="rId19"/>
    <p:sldId id="808" r:id="rId20"/>
    <p:sldId id="809" r:id="rId21"/>
    <p:sldId id="910" r:id="rId22"/>
    <p:sldId id="810" r:id="rId23"/>
    <p:sldId id="911" r:id="rId24"/>
    <p:sldId id="811" r:id="rId25"/>
    <p:sldId id="797" r:id="rId26"/>
    <p:sldId id="795" r:id="rId27"/>
    <p:sldId id="812" r:id="rId28"/>
    <p:sldId id="813" r:id="rId29"/>
    <p:sldId id="822" r:id="rId30"/>
    <p:sldId id="823" r:id="rId31"/>
    <p:sldId id="825" r:id="rId32"/>
    <p:sldId id="826" r:id="rId33"/>
    <p:sldId id="824" r:id="rId34"/>
    <p:sldId id="827" r:id="rId35"/>
    <p:sldId id="82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3629"/>
    <p:restoredTop sz="94699"/>
  </p:normalViewPr>
  <p:slideViewPr>
    <p:cSldViewPr snapToGrid="0" snapToObjects="1">
      <p:cViewPr varScale="1">
        <p:scale>
          <a:sx n="160" d="100"/>
          <a:sy n="160" d="100"/>
        </p:scale>
        <p:origin x="4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6F33F2-6F3A-9149-8C00-162DF2F47FDB}" type="datetimeFigureOut">
              <a:rPr lang="en-US" smtClean="0"/>
              <a:t>9/14/22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1A5331-BC6D-4E40-8FBC-5C548FE256F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同学们好！我叫袁春，来自清华大学深圳研究生院，欢迎来到统计学习方法的课堂。</a:t>
            </a:r>
            <a:endParaRPr lang="en-US" altLang="zh-C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F6292-CFE9-1B49-A9F3-08B94B8117A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56CDC-AC91-3140-A634-9705444F0A6D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051E2-4736-284D-9237-A790F9A668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56CDC-AC91-3140-A634-9705444F0A6D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051E2-4736-284D-9237-A790F9A668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56CDC-AC91-3140-A634-9705444F0A6D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051E2-4736-284D-9237-A790F9A668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56CDC-AC91-3140-A634-9705444F0A6D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051E2-4736-284D-9237-A790F9A668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56CDC-AC91-3140-A634-9705444F0A6D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051E2-4736-284D-9237-A790F9A668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56CDC-AC91-3140-A634-9705444F0A6D}" type="datetimeFigureOut">
              <a:rPr lang="en-US" smtClean="0"/>
              <a:t>9/14/22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051E2-4736-284D-9237-A790F9A668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56CDC-AC91-3140-A634-9705444F0A6D}" type="datetimeFigureOut">
              <a:rPr lang="en-US" smtClean="0"/>
              <a:t>9/14/22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051E2-4736-284D-9237-A790F9A668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56CDC-AC91-3140-A634-9705444F0A6D}" type="datetimeFigureOut">
              <a:rPr lang="en-US" smtClean="0"/>
              <a:t>9/14/22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051E2-4736-284D-9237-A790F9A668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56CDC-AC91-3140-A634-9705444F0A6D}" type="datetimeFigureOut">
              <a:rPr lang="en-US" smtClean="0"/>
              <a:t>9/14/22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051E2-4736-284D-9237-A790F9A668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56CDC-AC91-3140-A634-9705444F0A6D}" type="datetimeFigureOut">
              <a:rPr lang="en-US" smtClean="0"/>
              <a:t>9/14/22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051E2-4736-284D-9237-A790F9A668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56CDC-AC91-3140-A634-9705444F0A6D}" type="datetimeFigureOut">
              <a:rPr lang="en-US" smtClean="0"/>
              <a:t>9/14/22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051E2-4736-284D-9237-A790F9A668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56CDC-AC91-3140-A634-9705444F0A6D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051E2-4736-284D-9237-A790F9A6680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5015" y="0"/>
            <a:ext cx="1216197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1.png"/><Relationship Id="rId5" Type="http://schemas.openxmlformats.org/officeDocument/2006/relationships/image" Target="../media/image24.png"/><Relationship Id="rId10" Type="http://schemas.openxmlformats.org/officeDocument/2006/relationships/image" Target="../media/image30.png"/><Relationship Id="rId4" Type="http://schemas.openxmlformats.org/officeDocument/2006/relationships/image" Target="../media/image23.png"/><Relationship Id="rId9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6.png"/><Relationship Id="rId7" Type="http://schemas.openxmlformats.org/officeDocument/2006/relationships/image" Target="../media/image64.png"/><Relationship Id="rId12" Type="http://schemas.openxmlformats.org/officeDocument/2006/relationships/image" Target="../media/image6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7.png"/><Relationship Id="rId5" Type="http://schemas.openxmlformats.org/officeDocument/2006/relationships/image" Target="../media/image59.png"/><Relationship Id="rId10" Type="http://schemas.openxmlformats.org/officeDocument/2006/relationships/image" Target="../media/image66.png"/><Relationship Id="rId4" Type="http://schemas.openxmlformats.org/officeDocument/2006/relationships/image" Target="../media/image57.png"/><Relationship Id="rId9" Type="http://schemas.openxmlformats.org/officeDocument/2006/relationships/image" Target="../media/image6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99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12" Type="http://schemas.openxmlformats.org/officeDocument/2006/relationships/image" Target="../media/image9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5" Type="http://schemas.openxmlformats.org/officeDocument/2006/relationships/image" Target="../media/image91.png"/><Relationship Id="rId10" Type="http://schemas.openxmlformats.org/officeDocument/2006/relationships/image" Target="../media/image96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Relationship Id="rId14" Type="http://schemas.openxmlformats.org/officeDocument/2006/relationships/image" Target="../media/image10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7" Type="http://schemas.openxmlformats.org/officeDocument/2006/relationships/image" Target="../media/image10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7" Type="http://schemas.openxmlformats.org/officeDocument/2006/relationships/image" Target="../media/image1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7" Type="http://schemas.openxmlformats.org/officeDocument/2006/relationships/image" Target="../media/image1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4" Type="http://schemas.openxmlformats.org/officeDocument/2006/relationships/image" Target="../media/image12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3" Type="http://schemas.openxmlformats.org/officeDocument/2006/relationships/image" Target="../media/image124.png"/><Relationship Id="rId7" Type="http://schemas.openxmlformats.org/officeDocument/2006/relationships/image" Target="../media/image1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7.png"/><Relationship Id="rId5" Type="http://schemas.openxmlformats.org/officeDocument/2006/relationships/image" Target="../media/image126.png"/><Relationship Id="rId4" Type="http://schemas.openxmlformats.org/officeDocument/2006/relationships/image" Target="../media/image125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3" Type="http://schemas.openxmlformats.org/officeDocument/2006/relationships/image" Target="../media/image71.png"/><Relationship Id="rId7" Type="http://schemas.openxmlformats.org/officeDocument/2006/relationships/image" Target="../media/image7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10" Type="http://schemas.openxmlformats.org/officeDocument/2006/relationships/image" Target="../media/image126.png"/><Relationship Id="rId4" Type="http://schemas.openxmlformats.org/officeDocument/2006/relationships/image" Target="../media/image72.png"/><Relationship Id="rId9" Type="http://schemas.openxmlformats.org/officeDocument/2006/relationships/image" Target="../media/image12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7" Type="http://schemas.openxmlformats.org/officeDocument/2006/relationships/image" Target="../media/image13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9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4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5" Type="http://schemas.openxmlformats.org/officeDocument/2006/relationships/image" Target="../media/image15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1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png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528205" y="0"/>
            <a:ext cx="9144000" cy="2223458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TextBox 5"/>
          <p:cNvSpPr txBox="1"/>
          <p:nvPr/>
        </p:nvSpPr>
        <p:spPr>
          <a:xfrm>
            <a:off x="2755270" y="3600190"/>
            <a:ext cx="33570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第</a:t>
            </a:r>
            <a:r>
              <a:rPr lang="ja-JP" altLang="en-US" sz="3600">
                <a:latin typeface="DengXian" panose="02010600030101010101" pitchFamily="2" charset="-122"/>
                <a:ea typeface="DengXian" panose="02010600030101010101" pitchFamily="2" charset="-122"/>
              </a:rPr>
              <a:t>七</a:t>
            </a:r>
            <a:r>
              <a:rPr lang="zh-CN" altLang="en-US" sz="3600" dirty="0"/>
              <a:t>章</a:t>
            </a:r>
            <a:br>
              <a:rPr lang="en-US" altLang="zh-CN" sz="3600" dirty="0"/>
            </a:br>
            <a:r>
              <a:rPr lang="en-US" altLang="zh-CN" sz="3600" dirty="0"/>
              <a:t>SVM</a:t>
            </a:r>
            <a:r>
              <a:rPr lang="zh-CN" altLang="en-US" sz="3600" dirty="0"/>
              <a:t>支持向量机</a:t>
            </a:r>
            <a:endParaRPr lang="en-US" altLang="zh-CN" sz="3600" dirty="0"/>
          </a:p>
        </p:txBody>
      </p:sp>
      <p:sp>
        <p:nvSpPr>
          <p:cNvPr id="10" name="矩形 9"/>
          <p:cNvSpPr/>
          <p:nvPr/>
        </p:nvSpPr>
        <p:spPr>
          <a:xfrm>
            <a:off x="10181131" y="5523423"/>
            <a:ext cx="318257" cy="318257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7" name="直接连接符 6"/>
          <p:cNvCxnSpPr/>
          <p:nvPr/>
        </p:nvCxnSpPr>
        <p:spPr>
          <a:xfrm>
            <a:off x="6874960" y="5834491"/>
            <a:ext cx="3306170" cy="0"/>
          </a:xfrm>
          <a:prstGeom prst="line">
            <a:avLst/>
          </a:prstGeom>
          <a:ln w="19050">
            <a:solidFill>
              <a:srgbClr val="782C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277248" y="2255492"/>
            <a:ext cx="7050146" cy="385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0" name="矩形 29"/>
          <p:cNvSpPr/>
          <p:nvPr/>
        </p:nvSpPr>
        <p:spPr>
          <a:xfrm>
            <a:off x="8328711" y="2255408"/>
            <a:ext cx="2302809" cy="38599"/>
          </a:xfrm>
          <a:prstGeom prst="rect">
            <a:avLst/>
          </a:prstGeom>
          <a:solidFill>
            <a:srgbClr val="782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727" y="1171646"/>
            <a:ext cx="2777692" cy="9338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2338" y="2193926"/>
            <a:ext cx="10515600" cy="4351338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、原始问题</a:t>
            </a:r>
            <a:endParaRPr lang="en-US" altLang="zh-CN" dirty="0"/>
          </a:p>
          <a:p>
            <a:pPr lvl="1"/>
            <a:r>
              <a:rPr lang="zh-CN" altLang="en-US" dirty="0"/>
              <a:t>设</a:t>
            </a:r>
            <a:r>
              <a:rPr lang="en-US" altLang="zh-CN" dirty="0"/>
              <a:t>f(x),c(x),h(x)</a:t>
            </a:r>
            <a:r>
              <a:rPr lang="zh-CN" altLang="en-US" dirty="0"/>
              <a:t>是定义在</a:t>
            </a:r>
            <a:r>
              <a:rPr lang="en-US" altLang="zh-CN" dirty="0" err="1"/>
              <a:t>R</a:t>
            </a:r>
            <a:r>
              <a:rPr lang="en-US" altLang="zh-CN" baseline="30000" dirty="0" err="1"/>
              <a:t>n</a:t>
            </a:r>
            <a:r>
              <a:rPr lang="zh-CN" altLang="en-US" dirty="0"/>
              <a:t>上的连续可微函数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引进拉格朗日函数               为乘子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考虑</a:t>
            </a:r>
            <a:r>
              <a:rPr lang="en-US" altLang="zh-CN" dirty="0"/>
              <a:t>x</a:t>
            </a:r>
            <a:r>
              <a:rPr lang="zh-CN" altLang="en-US" dirty="0"/>
              <a:t>的函数，</a:t>
            </a:r>
            <a:r>
              <a:rPr lang="en-US" altLang="zh-CN" dirty="0"/>
              <a:t>P</a:t>
            </a:r>
            <a:r>
              <a:rPr lang="zh-CN" altLang="en-US" dirty="0"/>
              <a:t>为原始问题</a:t>
            </a:r>
          </a:p>
        </p:txBody>
      </p:sp>
      <p:pic>
        <p:nvPicPr>
          <p:cNvPr id="1904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446" y="3094878"/>
            <a:ext cx="1498166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04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917" y="3609333"/>
            <a:ext cx="3438399" cy="362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046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529" y="4180231"/>
            <a:ext cx="2805786" cy="365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046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439" y="4994250"/>
            <a:ext cx="5431398" cy="781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047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446" y="4623900"/>
            <a:ext cx="845206" cy="429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047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516" y="4668388"/>
            <a:ext cx="738188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353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917" y="6254396"/>
            <a:ext cx="2976324" cy="514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标题 1"/>
          <p:cNvSpPr txBox="1"/>
          <p:nvPr/>
        </p:nvSpPr>
        <p:spPr>
          <a:xfrm>
            <a:off x="838200" y="11628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拉格朗日对偶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488406"/>
            <a:ext cx="10515600" cy="4351338"/>
          </a:xfrm>
        </p:spPr>
        <p:txBody>
          <a:bodyPr/>
          <a:lstStyle/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en-US" altLang="zh-CN" dirty="0"/>
              <a:t>                       </a:t>
            </a:r>
            <a:r>
              <a:rPr lang="zh-CN" altLang="en-US" dirty="0"/>
              <a:t>为乘子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GB" altLang="zh-CN" dirty="0"/>
          </a:p>
          <a:p>
            <a:pPr lvl="1"/>
            <a:r>
              <a:rPr lang="zh-CN" altLang="en-US" dirty="0"/>
              <a:t>假设给定某个</a:t>
            </a:r>
            <a:r>
              <a:rPr lang="en-US" altLang="zh-CN" dirty="0"/>
              <a:t>x</a:t>
            </a:r>
            <a:r>
              <a:rPr lang="zh-CN" altLang="en-US" dirty="0"/>
              <a:t>，如果</a:t>
            </a:r>
            <a:r>
              <a:rPr lang="en-US" altLang="zh-CN" dirty="0"/>
              <a:t>x</a:t>
            </a:r>
            <a:r>
              <a:rPr lang="zh-CN" altLang="en-US" dirty="0"/>
              <a:t>违反约束条件：</a:t>
            </a:r>
            <a:endParaRPr lang="en-US" altLang="zh-CN" dirty="0"/>
          </a:p>
        </p:txBody>
      </p:sp>
      <p:pic>
        <p:nvPicPr>
          <p:cNvPr id="1904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822" y="2245230"/>
            <a:ext cx="1498166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04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822" y="2763525"/>
            <a:ext cx="3438399" cy="362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046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666" y="3257685"/>
            <a:ext cx="2805786" cy="365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046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054" y="3980489"/>
            <a:ext cx="5431398" cy="781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047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315" y="3680306"/>
            <a:ext cx="845206" cy="429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047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077" y="3694739"/>
            <a:ext cx="738188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275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598" y="5320995"/>
            <a:ext cx="1151691" cy="379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2755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230" y="5320996"/>
            <a:ext cx="1242657" cy="457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2756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533" y="5778817"/>
            <a:ext cx="6344933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标题 1"/>
          <p:cNvSpPr txBox="1"/>
          <p:nvPr/>
        </p:nvSpPr>
        <p:spPr>
          <a:xfrm>
            <a:off x="838200" y="11628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拉格朗日对偶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341440"/>
            <a:ext cx="10515600" cy="4351338"/>
          </a:xfrm>
        </p:spPr>
        <p:txBody>
          <a:bodyPr/>
          <a:lstStyle/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考虑极小问题：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与原始最优化问题等价</a:t>
            </a:r>
            <a:endParaRPr lang="en-US" altLang="zh-CN" dirty="0"/>
          </a:p>
        </p:txBody>
      </p:sp>
      <p:pic>
        <p:nvPicPr>
          <p:cNvPr id="1935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609" y="2288632"/>
            <a:ext cx="4805418" cy="81942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377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768" y="3910118"/>
            <a:ext cx="4301100" cy="602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377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847" y="5240959"/>
            <a:ext cx="1944216" cy="589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标题 1"/>
          <p:cNvSpPr txBox="1"/>
          <p:nvPr/>
        </p:nvSpPr>
        <p:spPr>
          <a:xfrm>
            <a:off x="838200" y="11628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拉格朗日对偶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488406"/>
            <a:ext cx="10515600" cy="4351338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、原始问题</a:t>
            </a:r>
            <a:endParaRPr lang="en-US" altLang="zh-CN" dirty="0"/>
          </a:p>
          <a:p>
            <a:pPr lvl="1"/>
            <a:r>
              <a:rPr lang="zh-CN" altLang="en-US" dirty="0"/>
              <a:t>则：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称为广义拉格朗日函数的极小极大问题</a:t>
            </a:r>
            <a:endParaRPr lang="en-US" altLang="zh-CN" dirty="0"/>
          </a:p>
          <a:p>
            <a:pPr lvl="1"/>
            <a:r>
              <a:rPr lang="zh-CN" altLang="en-US" dirty="0"/>
              <a:t>定义原始问题的最优值</a:t>
            </a:r>
            <a:endParaRPr lang="en-US" altLang="zh-CN" dirty="0"/>
          </a:p>
        </p:txBody>
      </p:sp>
      <p:pic>
        <p:nvPicPr>
          <p:cNvPr id="1945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377" y="2909021"/>
            <a:ext cx="4032448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792" y="4481764"/>
            <a:ext cx="200222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标题 1"/>
          <p:cNvSpPr txBox="1"/>
          <p:nvPr/>
        </p:nvSpPr>
        <p:spPr>
          <a:xfrm>
            <a:off x="838200" y="11628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拉格朗日对偶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83532" y="2223339"/>
            <a:ext cx="8424936" cy="5184576"/>
          </a:xfrm>
        </p:spPr>
        <p:txBody>
          <a:bodyPr>
            <a:norm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、对偶问题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定义：</a:t>
            </a:r>
            <a:endParaRPr lang="en-GB" altLang="zh-CN" dirty="0"/>
          </a:p>
          <a:p>
            <a:endParaRPr lang="en-US" altLang="zh-CN" dirty="0"/>
          </a:p>
          <a:p>
            <a:r>
              <a:rPr lang="zh-CN" altLang="en-US" dirty="0"/>
              <a:t>则最大值问题：</a:t>
            </a:r>
            <a:endParaRPr lang="en-US" altLang="zh-CN" dirty="0"/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zh-CN" altLang="en-US" dirty="0"/>
              <a:t>称为广义拉格朗日函数的极大极小问题</a:t>
            </a:r>
            <a:endParaRPr lang="en-US" altLang="zh-CN" dirty="0"/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zh-CN" altLang="en-US" dirty="0"/>
              <a:t>表示为约束最优化问题：</a:t>
            </a:r>
            <a:endParaRPr lang="en-US" altLang="zh-CN" dirty="0"/>
          </a:p>
          <a:p>
            <a:pPr marL="0" lvl="1" indent="0">
              <a:buClr>
                <a:schemeClr val="accent3"/>
              </a:buClr>
              <a:buSzPct val="95000"/>
              <a:buNone/>
            </a:pPr>
            <a:endParaRPr lang="en-US" altLang="zh-CN" dirty="0"/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zh-CN" altLang="en-US" dirty="0"/>
              <a:t>称为原始问题的对偶问题，</a:t>
            </a:r>
            <a:endParaRPr lang="en-US" altLang="zh-CN" dirty="0"/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zh-CN" altLang="en-US" dirty="0"/>
              <a:t>对偶问题的最优值</a:t>
            </a:r>
            <a:endParaRPr lang="en-US" altLang="zh-CN" dirty="0"/>
          </a:p>
          <a:p>
            <a:pPr marL="274320" lvl="1" indent="-274320">
              <a:buClr>
                <a:schemeClr val="accent3"/>
              </a:buClr>
              <a:buSzPct val="95000"/>
            </a:pPr>
            <a:endParaRPr lang="en-US" altLang="zh-CN" dirty="0"/>
          </a:p>
          <a:p>
            <a:pPr marL="274320" lvl="1" indent="-274320">
              <a:buClr>
                <a:schemeClr val="accent3"/>
              </a:buClr>
              <a:buSzPct val="95000"/>
            </a:pPr>
            <a:endParaRPr lang="en-US" altLang="zh-CN" dirty="0"/>
          </a:p>
          <a:p>
            <a:endParaRPr lang="en-US" altLang="zh-CN" dirty="0"/>
          </a:p>
        </p:txBody>
      </p:sp>
      <p:pic>
        <p:nvPicPr>
          <p:cNvPr id="1955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732" y="2727395"/>
            <a:ext cx="2962866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55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522" y="3175879"/>
            <a:ext cx="5113485" cy="555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558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677" y="4610886"/>
            <a:ext cx="4334940" cy="509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558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842" y="5137338"/>
            <a:ext cx="3348154" cy="381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559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749" y="5788942"/>
            <a:ext cx="242650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标题 1"/>
          <p:cNvSpPr txBox="1"/>
          <p:nvPr/>
        </p:nvSpPr>
        <p:spPr>
          <a:xfrm>
            <a:off x="838200" y="11628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拉格朗日对偶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193926"/>
            <a:ext cx="10515600" cy="4351338"/>
          </a:xfrm>
        </p:spPr>
        <p:txBody>
          <a:bodyPr/>
          <a:lstStyle/>
          <a:p>
            <a:r>
              <a:rPr lang="zh-CN" altLang="en-US" b="1" dirty="0"/>
              <a:t>定理：</a:t>
            </a:r>
            <a:endParaRPr lang="en-US" altLang="zh-CN" b="1" dirty="0"/>
          </a:p>
          <a:p>
            <a:r>
              <a:rPr lang="zh-CN" altLang="en-US" dirty="0"/>
              <a:t>若原始问题和对偶问题都有最优值，则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推论：</a:t>
            </a:r>
            <a:endParaRPr lang="en-US" altLang="zh-CN" dirty="0"/>
          </a:p>
          <a:p>
            <a:r>
              <a:rPr lang="zh-CN" altLang="en-US" dirty="0"/>
              <a:t>设</a:t>
            </a:r>
            <a:r>
              <a:rPr lang="en-US" altLang="zh-CN" dirty="0"/>
              <a:t>x</a:t>
            </a:r>
            <a:r>
              <a:rPr lang="zh-CN" altLang="en-US" dirty="0"/>
              <a:t>*，和</a:t>
            </a:r>
            <a:r>
              <a:rPr lang="el-GR" altLang="zh-CN" dirty="0"/>
              <a:t>α</a:t>
            </a:r>
            <a:r>
              <a:rPr lang="zh-CN" altLang="en-US" dirty="0"/>
              <a:t>*，</a:t>
            </a:r>
            <a:r>
              <a:rPr lang="el-GR" altLang="zh-CN" dirty="0"/>
              <a:t>β</a:t>
            </a:r>
            <a:r>
              <a:rPr lang="zh-CN" altLang="en-US" dirty="0"/>
              <a:t>*分别是原始问题和对偶问题的可行解，并且</a:t>
            </a:r>
            <a:r>
              <a:rPr lang="en-US" altLang="zh-CN" dirty="0"/>
              <a:t>d</a:t>
            </a:r>
            <a:r>
              <a:rPr lang="zh-CN" altLang="en-US" dirty="0"/>
              <a:t>*</a:t>
            </a:r>
            <a:r>
              <a:rPr lang="en-US" altLang="zh-CN" dirty="0"/>
              <a:t>=p</a:t>
            </a:r>
            <a:r>
              <a:rPr lang="zh-CN" altLang="en-US" dirty="0"/>
              <a:t>*，则</a:t>
            </a:r>
            <a:r>
              <a:rPr lang="en-US" altLang="zh-CN" dirty="0"/>
              <a:t>x</a:t>
            </a:r>
            <a:r>
              <a:rPr lang="zh-CN" altLang="en-US" dirty="0"/>
              <a:t>*，和</a:t>
            </a:r>
            <a:r>
              <a:rPr lang="el-GR" altLang="zh-CN" dirty="0"/>
              <a:t>α</a:t>
            </a:r>
            <a:r>
              <a:rPr lang="zh-CN" altLang="en-US" dirty="0"/>
              <a:t>*，</a:t>
            </a:r>
            <a:r>
              <a:rPr lang="el-GR" altLang="zh-CN" dirty="0"/>
              <a:t>β</a:t>
            </a:r>
            <a:r>
              <a:rPr lang="zh-CN" altLang="en-US" dirty="0"/>
              <a:t>*分别是原始问题和对偶问题的最优解</a:t>
            </a:r>
            <a:endParaRPr lang="en-US" altLang="zh-CN" dirty="0"/>
          </a:p>
        </p:txBody>
      </p:sp>
      <p:pic>
        <p:nvPicPr>
          <p:cNvPr id="1966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5" y="3231457"/>
            <a:ext cx="7193775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标题 1"/>
          <p:cNvSpPr txBox="1"/>
          <p:nvPr/>
        </p:nvSpPr>
        <p:spPr>
          <a:xfrm>
            <a:off x="838200" y="11628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原始问题和对偶问题的关系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4364" y="2241775"/>
            <a:ext cx="4693498" cy="4839816"/>
          </a:xfrm>
        </p:spPr>
        <p:txBody>
          <a:bodyPr/>
          <a:lstStyle/>
          <a:p>
            <a:r>
              <a:rPr lang="zh-CN" altLang="en-US" b="1" dirty="0"/>
              <a:t>定理：</a:t>
            </a:r>
            <a:r>
              <a:rPr lang="zh-CN" altLang="en-US" dirty="0"/>
              <a:t>对原始问题和对偶问题，假设函数</a:t>
            </a:r>
            <a:r>
              <a:rPr lang="en-US" altLang="zh-CN" dirty="0"/>
              <a:t>f(x)</a:t>
            </a:r>
            <a:r>
              <a:rPr lang="zh-CN" altLang="en-US" dirty="0"/>
              <a:t>和</a:t>
            </a:r>
            <a:r>
              <a:rPr lang="en-US" altLang="zh-CN" dirty="0"/>
              <a:t>c</a:t>
            </a:r>
            <a:r>
              <a:rPr lang="en-US" altLang="zh-CN" baseline="-25000" dirty="0"/>
              <a:t>i</a:t>
            </a:r>
            <a:r>
              <a:rPr lang="en-US" altLang="zh-CN" dirty="0"/>
              <a:t>(x)</a:t>
            </a:r>
            <a:r>
              <a:rPr lang="zh-CN" altLang="en-US" dirty="0"/>
              <a:t>是凸函数，</a:t>
            </a:r>
            <a:r>
              <a:rPr lang="en-US" altLang="zh-CN" dirty="0" err="1"/>
              <a:t>h</a:t>
            </a:r>
            <a:r>
              <a:rPr lang="en-US" altLang="zh-CN" baseline="-25000" dirty="0" err="1"/>
              <a:t>j</a:t>
            </a:r>
            <a:r>
              <a:rPr lang="en-US" altLang="zh-CN" dirty="0"/>
              <a:t>(x)</a:t>
            </a:r>
            <a:r>
              <a:rPr lang="zh-CN" altLang="en-US" dirty="0"/>
              <a:t>是仿射函数，并且不等式</a:t>
            </a:r>
            <a:r>
              <a:rPr lang="en-US" altLang="zh-CN" dirty="0"/>
              <a:t>c</a:t>
            </a:r>
            <a:r>
              <a:rPr lang="en-US" altLang="zh-CN" baseline="-25000" dirty="0"/>
              <a:t>i</a:t>
            </a:r>
            <a:r>
              <a:rPr lang="en-US" altLang="zh-CN" dirty="0"/>
              <a:t>(x)</a:t>
            </a:r>
            <a:r>
              <a:rPr lang="zh-CN" altLang="en-US" dirty="0"/>
              <a:t>是严格可行的，则</a:t>
            </a:r>
            <a:r>
              <a:rPr lang="en-US" altLang="zh-CN" dirty="0"/>
              <a:t>x</a:t>
            </a:r>
            <a:r>
              <a:rPr lang="zh-CN" altLang="en-US" dirty="0"/>
              <a:t>*，和</a:t>
            </a:r>
            <a:r>
              <a:rPr lang="el-GR" altLang="zh-CN" dirty="0"/>
              <a:t>α</a:t>
            </a:r>
            <a:r>
              <a:rPr lang="zh-CN" altLang="en-US" dirty="0"/>
              <a:t>*，</a:t>
            </a:r>
            <a:r>
              <a:rPr lang="el-GR" altLang="zh-CN" dirty="0"/>
              <a:t>β</a:t>
            </a:r>
            <a:r>
              <a:rPr lang="zh-CN" altLang="en-US" dirty="0"/>
              <a:t>*分别是原始问题和对偶问题的解的充分必要条件是</a:t>
            </a:r>
            <a:r>
              <a:rPr lang="en-US" altLang="zh-CN" dirty="0"/>
              <a:t>x</a:t>
            </a:r>
            <a:r>
              <a:rPr lang="zh-CN" altLang="en-US" dirty="0"/>
              <a:t>*，和</a:t>
            </a:r>
            <a:r>
              <a:rPr lang="el-GR" altLang="zh-CN" dirty="0"/>
              <a:t>α</a:t>
            </a:r>
            <a:r>
              <a:rPr lang="zh-CN" altLang="en-US" dirty="0"/>
              <a:t>*，</a:t>
            </a:r>
            <a:r>
              <a:rPr lang="el-GR" altLang="zh-CN" dirty="0"/>
              <a:t>β</a:t>
            </a:r>
            <a:r>
              <a:rPr lang="zh-CN" altLang="en-US" dirty="0"/>
              <a:t>*满足</a:t>
            </a:r>
            <a:r>
              <a:rPr lang="en-US" altLang="zh-CN" dirty="0" err="1"/>
              <a:t>karush</a:t>
            </a:r>
            <a:r>
              <a:rPr lang="en-US" altLang="zh-CN" dirty="0"/>
              <a:t>-Kuhn-Tucker(KKT)</a:t>
            </a:r>
            <a:r>
              <a:rPr lang="zh-CN" altLang="en-US" dirty="0"/>
              <a:t>条件。</a:t>
            </a:r>
            <a:endParaRPr lang="zh-CN" altLang="en-US" b="1" dirty="0"/>
          </a:p>
        </p:txBody>
      </p:sp>
      <p:pic>
        <p:nvPicPr>
          <p:cNvPr id="1976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227" y="1753766"/>
            <a:ext cx="2851451" cy="1905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76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227" y="3911294"/>
            <a:ext cx="3618653" cy="2394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标题 1"/>
          <p:cNvSpPr txBox="1"/>
          <p:nvPr/>
        </p:nvSpPr>
        <p:spPr>
          <a:xfrm>
            <a:off x="838200" y="11628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KKT</a:t>
            </a:r>
            <a:r>
              <a:rPr lang="zh-CN" altLang="en-US" dirty="0"/>
              <a:t>条件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193926"/>
            <a:ext cx="10515600" cy="4351338"/>
          </a:xfrm>
        </p:spPr>
        <p:txBody>
          <a:bodyPr/>
          <a:lstStyle/>
          <a:p>
            <a:r>
              <a:rPr lang="zh-CN" altLang="en-US" dirty="0"/>
              <a:t>对于线性可分支持向量机的优化问题，原始问题：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应用拉格朗日对偶性，通过求解对偶问题，得到原始问题的解。</a:t>
            </a:r>
            <a:endParaRPr lang="en-US" altLang="zh-CN" dirty="0"/>
          </a:p>
          <a:p>
            <a:r>
              <a:rPr lang="zh-CN" altLang="en-US" dirty="0"/>
              <a:t>优点：</a:t>
            </a:r>
            <a:endParaRPr lang="en-US" altLang="zh-CN" dirty="0"/>
          </a:p>
          <a:p>
            <a:pPr lvl="1"/>
            <a:r>
              <a:rPr lang="zh-CN" altLang="en-US" dirty="0"/>
              <a:t>对偶问题往往容易解</a:t>
            </a:r>
            <a:endParaRPr lang="en-US" altLang="zh-CN" dirty="0"/>
          </a:p>
          <a:p>
            <a:pPr lvl="1"/>
            <a:r>
              <a:rPr lang="zh-CN" altLang="en-US" dirty="0"/>
              <a:t>引入核函数，推广到非线性分类问题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767" y="2780928"/>
            <a:ext cx="5235908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279725" y="2782202"/>
            <a:ext cx="367408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1</a:t>
            </a:r>
            <a:endParaRPr lang="zh-CN" altLang="en-US" sz="2800" dirty="0"/>
          </a:p>
        </p:txBody>
      </p:sp>
      <p:sp>
        <p:nvSpPr>
          <p:cNvPr id="7" name="标题 1"/>
          <p:cNvSpPr txBox="1"/>
          <p:nvPr/>
        </p:nvSpPr>
        <p:spPr>
          <a:xfrm>
            <a:off x="838200" y="11628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学习的对偶算法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364887"/>
            <a:ext cx="10515600" cy="4351338"/>
          </a:xfrm>
        </p:spPr>
        <p:txBody>
          <a:bodyPr/>
          <a:lstStyle/>
          <a:p>
            <a:r>
              <a:rPr lang="zh-CN" altLang="en-US" dirty="0"/>
              <a:t>定义拉格朗日函数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原问题：极小极大，对偶问题：极大极小</a:t>
            </a:r>
          </a:p>
        </p:txBody>
      </p:sp>
      <p:pic>
        <p:nvPicPr>
          <p:cNvPr id="1986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57" y="2898362"/>
            <a:ext cx="5621270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728" y="4485666"/>
            <a:ext cx="4032448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865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346" y="5769670"/>
            <a:ext cx="2571212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下箭头 4"/>
          <p:cNvSpPr/>
          <p:nvPr/>
        </p:nvSpPr>
        <p:spPr>
          <a:xfrm>
            <a:off x="5447929" y="5150234"/>
            <a:ext cx="362363" cy="6194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/>
          <p:nvPr/>
        </p:nvSpPr>
        <p:spPr>
          <a:xfrm>
            <a:off x="838200" y="11628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学习的对偶算法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65466" y="2456350"/>
            <a:ext cx="8807098" cy="4839816"/>
          </a:xfrm>
        </p:spPr>
        <p:txBody>
          <a:bodyPr/>
          <a:lstStyle/>
          <a:p>
            <a:r>
              <a:rPr lang="zh-CN" altLang="en-US" dirty="0"/>
              <a:t>先求</a:t>
            </a:r>
            <a:r>
              <a:rPr lang="en-US" altLang="zh-CN" dirty="0"/>
              <a:t>L(</a:t>
            </a:r>
            <a:r>
              <a:rPr lang="en-US" altLang="zh-CN" dirty="0" err="1"/>
              <a:t>w,b</a:t>
            </a:r>
            <a:r>
              <a:rPr lang="en-US" altLang="zh-CN" dirty="0"/>
              <a:t>,</a:t>
            </a:r>
            <a:r>
              <a:rPr lang="el-GR" altLang="zh-CN" dirty="0"/>
              <a:t>α</a:t>
            </a:r>
            <a:r>
              <a:rPr lang="en-US" altLang="zh-CN" dirty="0"/>
              <a:t>)</a:t>
            </a:r>
            <a:r>
              <a:rPr lang="zh-CN" altLang="en-US" dirty="0"/>
              <a:t>对</a:t>
            </a:r>
            <a:r>
              <a:rPr lang="en-US" altLang="zh-CN" dirty="0"/>
              <a:t>w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的极小，再求对</a:t>
            </a:r>
            <a:r>
              <a:rPr lang="el-GR" altLang="zh-CN" dirty="0"/>
              <a:t>α</a:t>
            </a:r>
            <a:r>
              <a:rPr lang="zh-CN" altLang="en-US" dirty="0"/>
              <a:t>的极大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、求：                         ，对</a:t>
            </a:r>
            <a:r>
              <a:rPr lang="en-US" altLang="zh-CN" dirty="0"/>
              <a:t>w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分别求偏导并令等于</a:t>
            </a:r>
            <a:r>
              <a:rPr lang="en-US" altLang="zh-CN" dirty="0"/>
              <a:t>0</a:t>
            </a:r>
          </a:p>
          <a:p>
            <a:r>
              <a:rPr lang="zh-CN" altLang="en-US" dirty="0"/>
              <a:t>由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得：                                                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1996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651" y="2960407"/>
            <a:ext cx="1656184" cy="453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968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718" y="3469519"/>
            <a:ext cx="3171962" cy="1302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968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133" y="3434657"/>
            <a:ext cx="1393552" cy="1372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968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170" y="4964552"/>
            <a:ext cx="8618156" cy="1697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右箭头 3"/>
          <p:cNvSpPr/>
          <p:nvPr/>
        </p:nvSpPr>
        <p:spPr>
          <a:xfrm>
            <a:off x="6716572" y="4038634"/>
            <a:ext cx="390676" cy="189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968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407" y="6081706"/>
            <a:ext cx="1882068" cy="543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左右箭头 6"/>
          <p:cNvSpPr/>
          <p:nvPr/>
        </p:nvSpPr>
        <p:spPr>
          <a:xfrm>
            <a:off x="8289816" y="6219517"/>
            <a:ext cx="621706" cy="2675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标题 1"/>
          <p:cNvSpPr txBox="1"/>
          <p:nvPr/>
        </p:nvSpPr>
        <p:spPr>
          <a:xfrm>
            <a:off x="838200" y="11628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学习的对偶算法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83532" y="2399184"/>
            <a:ext cx="8424936" cy="5184576"/>
          </a:xfrm>
        </p:spPr>
        <p:txBody>
          <a:bodyPr>
            <a:normAutofit/>
          </a:bodyPr>
          <a:lstStyle/>
          <a:p>
            <a:r>
              <a:rPr lang="zh-CN" altLang="en-US" dirty="0"/>
              <a:t>线性可分支持向量机学习的最优化问题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凸二次规划</a:t>
            </a:r>
            <a:r>
              <a:rPr lang="en-US" altLang="zh-CN" dirty="0"/>
              <a:t>(convex quadratic programming)</a:t>
            </a:r>
          </a:p>
          <a:p>
            <a:endParaRPr lang="zh-CN" altLang="en-US" dirty="0"/>
          </a:p>
        </p:txBody>
      </p:sp>
      <p:pic>
        <p:nvPicPr>
          <p:cNvPr id="1873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494" y="2941839"/>
            <a:ext cx="5235908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标题 1"/>
          <p:cNvSpPr txBox="1"/>
          <p:nvPr/>
        </p:nvSpPr>
        <p:spPr>
          <a:xfrm>
            <a:off x="838200" y="11628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间隔最大化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36512" y="2223338"/>
            <a:ext cx="8424936" cy="4839816"/>
          </a:xfrm>
        </p:spPr>
        <p:txBody>
          <a:bodyPr/>
          <a:lstStyle/>
          <a:p>
            <a:r>
              <a:rPr lang="zh-CN" altLang="en-US" dirty="0"/>
              <a:t>求                       对</a:t>
            </a:r>
            <a:r>
              <a:rPr lang="el-GR" altLang="zh-CN" dirty="0"/>
              <a:t>α</a:t>
            </a:r>
            <a:r>
              <a:rPr lang="zh-CN" altLang="en-US" dirty="0"/>
              <a:t>的极大，即是对偶问题：</a:t>
            </a:r>
            <a:endParaRPr lang="en-US" altLang="zh-CN" dirty="0"/>
          </a:p>
        </p:txBody>
      </p:sp>
      <p:pic>
        <p:nvPicPr>
          <p:cNvPr id="2007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158" y="2253427"/>
            <a:ext cx="1746613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070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605" y="2757483"/>
            <a:ext cx="4114004" cy="70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070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793" y="3494842"/>
            <a:ext cx="1712619" cy="646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070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616" y="4200943"/>
            <a:ext cx="2569377" cy="420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右箭头 4"/>
          <p:cNvSpPr/>
          <p:nvPr/>
        </p:nvSpPr>
        <p:spPr>
          <a:xfrm>
            <a:off x="2248580" y="5319682"/>
            <a:ext cx="36004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071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688" y="4832603"/>
            <a:ext cx="4307196" cy="1957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243554" y="5433547"/>
            <a:ext cx="367408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2</a:t>
            </a:r>
            <a:endParaRPr lang="zh-CN" altLang="en-US" sz="2800" dirty="0"/>
          </a:p>
        </p:txBody>
      </p:sp>
      <p:sp>
        <p:nvSpPr>
          <p:cNvPr id="11" name="标题 1"/>
          <p:cNvSpPr txBox="1"/>
          <p:nvPr/>
        </p:nvSpPr>
        <p:spPr>
          <a:xfrm>
            <a:off x="838200" y="11628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学习的对偶算法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4467" y="2328830"/>
            <a:ext cx="10362056" cy="4839816"/>
          </a:xfrm>
        </p:spPr>
        <p:txBody>
          <a:bodyPr/>
          <a:lstStyle/>
          <a:p>
            <a:r>
              <a:rPr lang="zh-CN" altLang="en-US" dirty="0"/>
              <a:t>定理：设                                 是对偶最优问题        的解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则存在下标</a:t>
            </a:r>
            <a:r>
              <a:rPr lang="en-US" altLang="zh-CN" dirty="0"/>
              <a:t>j</a:t>
            </a:r>
            <a:r>
              <a:rPr lang="zh-CN" altLang="en-US" dirty="0"/>
              <a:t>，使得            ，并可按下式求得原始问题</a:t>
            </a:r>
            <a:r>
              <a:rPr lang="en-GB" altLang="zh-CN" dirty="0"/>
              <a:t>	</a:t>
            </a:r>
            <a:r>
              <a:rPr lang="zh-CN" altLang="en-US" dirty="0"/>
              <a:t>的解。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zh-CN" altLang="en-US" dirty="0"/>
              <a:t>证明：由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                                                 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                                                 </a:t>
            </a:r>
            <a:r>
              <a:rPr lang="zh-CN" altLang="en-US" dirty="0"/>
              <a:t>得：</a:t>
            </a:r>
            <a:endParaRPr lang="en-US" altLang="zh-CN" dirty="0"/>
          </a:p>
        </p:txBody>
      </p:sp>
      <p:pic>
        <p:nvPicPr>
          <p:cNvPr id="2017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774" y="2360294"/>
            <a:ext cx="2569941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403938" y="2294580"/>
            <a:ext cx="367408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2</a:t>
            </a:r>
            <a:endParaRPr lang="zh-CN" altLang="en-US" sz="2800" dirty="0"/>
          </a:p>
        </p:txBody>
      </p:sp>
      <p:pic>
        <p:nvPicPr>
          <p:cNvPr id="20173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632" y="2934325"/>
            <a:ext cx="732085" cy="383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0057646" y="2809643"/>
            <a:ext cx="367408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1</a:t>
            </a:r>
            <a:endParaRPr lang="zh-CN" altLang="en-US" sz="2800" dirty="0"/>
          </a:p>
        </p:txBody>
      </p:sp>
      <p:pic>
        <p:nvPicPr>
          <p:cNvPr id="19968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386" y="3886321"/>
            <a:ext cx="4444688" cy="2842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070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190" y="5872796"/>
            <a:ext cx="1944217" cy="688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652" y="3994836"/>
            <a:ext cx="664844" cy="371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175" y="718891"/>
            <a:ext cx="2587188" cy="14262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0707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6063" y="946251"/>
            <a:ext cx="6667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标题 1"/>
          <p:cNvSpPr txBox="1"/>
          <p:nvPr/>
        </p:nvSpPr>
        <p:spPr>
          <a:xfrm>
            <a:off x="838200" y="11628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学习的对偶算法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1713" y="2223337"/>
            <a:ext cx="10344472" cy="4839816"/>
          </a:xfrm>
        </p:spPr>
        <p:txBody>
          <a:bodyPr/>
          <a:lstStyle/>
          <a:p>
            <a:r>
              <a:rPr lang="zh-CN" altLang="en-US" dirty="0"/>
              <a:t>定理：设                                 是对偶最优问题        的解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则存在下标</a:t>
            </a:r>
            <a:r>
              <a:rPr lang="en-US" altLang="zh-CN" dirty="0"/>
              <a:t>j</a:t>
            </a:r>
            <a:r>
              <a:rPr lang="zh-CN" altLang="en-US" dirty="0"/>
              <a:t>，使得            ，并可按下式求得原始问题</a:t>
            </a:r>
            <a:r>
              <a:rPr lang="en-GB" altLang="zh-CN" dirty="0"/>
              <a:t>	</a:t>
            </a:r>
            <a:r>
              <a:rPr lang="zh-CN" altLang="en-US" dirty="0"/>
              <a:t>的解。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zh-CN" altLang="en-US" dirty="0"/>
              <a:t>证明：由                                ，其中至少有一个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反证法：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假设：          </a:t>
            </a:r>
            <a:r>
              <a:rPr lang="en-US" altLang="zh-CN" dirty="0"/>
              <a:t>, </a:t>
            </a:r>
            <a:r>
              <a:rPr lang="zh-CN" altLang="en-US" dirty="0"/>
              <a:t>由        </a:t>
            </a:r>
            <a:r>
              <a:rPr lang="en-US" altLang="zh-CN" dirty="0"/>
              <a:t>    </a:t>
            </a:r>
            <a:r>
              <a:rPr lang="zh-CN" altLang="en-US" dirty="0"/>
              <a:t>可知</a:t>
            </a:r>
            <a:r>
              <a:rPr lang="en-US" altLang="zh-CN" dirty="0"/>
              <a:t>w</a:t>
            </a:r>
            <a:r>
              <a:rPr lang="zh-CN" altLang="en-US" dirty="0"/>
              <a:t>*</a:t>
            </a:r>
            <a:r>
              <a:rPr lang="en-US" altLang="zh-CN" dirty="0"/>
              <a:t>=0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但这不是原始优化问题的解，产生矛盾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对此：</a:t>
            </a:r>
            <a:r>
              <a:rPr lang="en-US" altLang="zh-CN" dirty="0"/>
              <a:t>j </a:t>
            </a:r>
            <a:r>
              <a:rPr lang="zh-CN" altLang="en-US" dirty="0"/>
              <a:t>有</a:t>
            </a:r>
            <a:endParaRPr lang="en-US" altLang="zh-CN" dirty="0"/>
          </a:p>
        </p:txBody>
      </p:sp>
      <p:pic>
        <p:nvPicPr>
          <p:cNvPr id="2017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914" y="2261446"/>
            <a:ext cx="2569941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358130" y="2221430"/>
            <a:ext cx="367408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2</a:t>
            </a:r>
            <a:endParaRPr lang="zh-CN" altLang="en-US" sz="2800" dirty="0"/>
          </a:p>
        </p:txBody>
      </p:sp>
      <p:pic>
        <p:nvPicPr>
          <p:cNvPr id="20173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155" y="2828816"/>
            <a:ext cx="732085" cy="383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9960333" y="2694567"/>
            <a:ext cx="367408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1</a:t>
            </a:r>
            <a:endParaRPr lang="zh-CN" altLang="en-US" sz="2800" dirty="0"/>
          </a:p>
        </p:txBody>
      </p:sp>
      <p:pic>
        <p:nvPicPr>
          <p:cNvPr id="19968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758" y="3218779"/>
            <a:ext cx="1737803" cy="61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968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132" y="4302993"/>
            <a:ext cx="809564" cy="340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9685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2634" y="3317771"/>
            <a:ext cx="900423" cy="396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968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25" y="4262563"/>
            <a:ext cx="840163" cy="469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445" y="5239153"/>
            <a:ext cx="2904954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207" y="5790572"/>
            <a:ext cx="5813009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912" y="5277380"/>
            <a:ext cx="881950" cy="394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635" y="6166441"/>
            <a:ext cx="2631852" cy="696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标题 1"/>
          <p:cNvSpPr txBox="1"/>
          <p:nvPr/>
        </p:nvSpPr>
        <p:spPr>
          <a:xfrm>
            <a:off x="838200" y="11628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学习的对偶算法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18574" y="2364015"/>
            <a:ext cx="8424936" cy="4839816"/>
          </a:xfrm>
        </p:spPr>
        <p:txBody>
          <a:bodyPr>
            <a:normAutofit/>
          </a:bodyPr>
          <a:lstStyle/>
          <a:p>
            <a:r>
              <a:rPr lang="zh-CN" altLang="en-US" dirty="0"/>
              <a:t>由此定理可知，分离超平面可以写成：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分类决策函数可以写成：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这就是说，分类决策函数只依赖于输入</a:t>
            </a:r>
            <a:r>
              <a:rPr lang="en-US" altLang="zh-CN" dirty="0"/>
              <a:t>x</a:t>
            </a:r>
            <a:r>
              <a:rPr lang="zh-CN" altLang="en-US" dirty="0"/>
              <a:t>和训练样本输入的</a:t>
            </a:r>
            <a:r>
              <a:rPr lang="zh-CN" altLang="en-US" dirty="0">
                <a:solidFill>
                  <a:srgbClr val="C00000"/>
                </a:solidFill>
              </a:rPr>
              <a:t>内积</a:t>
            </a:r>
            <a:r>
              <a:rPr lang="zh-CN" altLang="en-US" dirty="0"/>
              <a:t>，上式称为线性可分支持向量机的对偶形式</a:t>
            </a:r>
            <a:r>
              <a:rPr lang="en-US" altLang="zh-CN" dirty="0"/>
              <a:t>.</a:t>
            </a:r>
          </a:p>
          <a:p>
            <a:endParaRPr lang="en-US" altLang="zh-CN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698" y="4409848"/>
            <a:ext cx="4141314" cy="87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862" y="2868071"/>
            <a:ext cx="2640293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标题 1"/>
          <p:cNvSpPr txBox="1"/>
          <p:nvPr/>
        </p:nvSpPr>
        <p:spPr>
          <a:xfrm>
            <a:off x="838200" y="11628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学习的对偶算法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364026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输入：线性可分训练数据集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输出：最大间隔分离超平面和分类决策函数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、构造并求解约束最优化问题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zh-CN" altLang="en-US" dirty="0"/>
              <a:t>求得最优解：</a:t>
            </a:r>
            <a:r>
              <a:rPr lang="en-US" altLang="zh-CN" dirty="0"/>
              <a:t>                                                                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1894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561" y="2377576"/>
            <a:ext cx="418713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94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056" y="2761961"/>
            <a:ext cx="4118858" cy="336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94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635" y="2761961"/>
            <a:ext cx="469007" cy="32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944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641" y="2761962"/>
            <a:ext cx="1033302" cy="325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3779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635" y="4039409"/>
            <a:ext cx="4440493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3780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745" y="4791609"/>
            <a:ext cx="2090555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3781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929" y="5657519"/>
            <a:ext cx="3069298" cy="385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3782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428" y="6042902"/>
            <a:ext cx="2833727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标题 1"/>
          <p:cNvSpPr txBox="1"/>
          <p:nvPr/>
        </p:nvSpPr>
        <p:spPr>
          <a:xfrm>
            <a:off x="838200" y="11628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线性可分支持向量机学习算法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400056"/>
            <a:ext cx="10515600" cy="4351338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、计算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并选择</a:t>
            </a:r>
            <a:r>
              <a:rPr lang="el-GR" altLang="zh-CN" dirty="0"/>
              <a:t>α</a:t>
            </a:r>
            <a:r>
              <a:rPr lang="zh-CN" altLang="en-US" dirty="0"/>
              <a:t>*的一个正分量              ，计算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、求得分离超平面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</a:t>
            </a:r>
            <a:r>
              <a:rPr lang="zh-CN" altLang="en-US" dirty="0"/>
              <a:t>分类决策函数</a:t>
            </a:r>
            <a:endParaRPr lang="en-US" altLang="zh-CN" dirty="0"/>
          </a:p>
        </p:txBody>
      </p:sp>
      <p:pic>
        <p:nvPicPr>
          <p:cNvPr id="2058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752" y="2131223"/>
            <a:ext cx="2160240" cy="951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968" y="3478617"/>
            <a:ext cx="864096" cy="405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830" y="4008763"/>
            <a:ext cx="3119652" cy="773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911" y="4989918"/>
            <a:ext cx="1890210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666" y="5969841"/>
            <a:ext cx="2893412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标题 1"/>
          <p:cNvSpPr txBox="1"/>
          <p:nvPr/>
        </p:nvSpPr>
        <p:spPr>
          <a:xfrm>
            <a:off x="838200" y="11628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线性可分支持向量机学习算法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193926"/>
            <a:ext cx="10515600" cy="4351338"/>
          </a:xfrm>
        </p:spPr>
        <p:txBody>
          <a:bodyPr/>
          <a:lstStyle/>
          <a:p>
            <a:r>
              <a:rPr lang="zh-CN" altLang="en-US" dirty="0"/>
              <a:t>正例点                                   负例点</a:t>
            </a:r>
            <a:endParaRPr lang="en-US" altLang="zh-CN" dirty="0"/>
          </a:p>
          <a:p>
            <a:r>
              <a:rPr lang="zh-CN" altLang="en-US" dirty="0"/>
              <a:t>解：对偶形式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将                  带入目标函数并记为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2078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499" y="2236378"/>
            <a:ext cx="2681677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78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474" y="2227907"/>
            <a:ext cx="120870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78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652" y="3185147"/>
            <a:ext cx="7432319" cy="2055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787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423" y="5338684"/>
            <a:ext cx="1368152" cy="32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787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067" y="5852575"/>
            <a:ext cx="5256584" cy="66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标题 1"/>
          <p:cNvSpPr txBox="1"/>
          <p:nvPr/>
        </p:nvSpPr>
        <p:spPr>
          <a:xfrm>
            <a:off x="838200" y="11628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例子：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2338" y="2294548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对         </a:t>
            </a:r>
            <a:r>
              <a:rPr lang="en-US" altLang="zh-CN" dirty="0"/>
              <a:t>  </a:t>
            </a:r>
            <a:r>
              <a:rPr lang="zh-CN" altLang="en-US" dirty="0"/>
              <a:t>求偏导数，并令其为</a:t>
            </a:r>
            <a:r>
              <a:rPr lang="en-US" altLang="zh-CN" dirty="0"/>
              <a:t>0</a:t>
            </a:r>
            <a:r>
              <a:rPr lang="zh-CN" altLang="en-US" dirty="0"/>
              <a:t>，易知              </a:t>
            </a:r>
            <a:r>
              <a:rPr lang="en-US" altLang="zh-CN" dirty="0"/>
              <a:t>  </a:t>
            </a:r>
            <a:r>
              <a:rPr lang="zh-CN" altLang="en-US" dirty="0"/>
              <a:t>在</a:t>
            </a:r>
            <a:endParaRPr lang="en-US" altLang="zh-CN" dirty="0"/>
          </a:p>
          <a:p>
            <a:r>
              <a:rPr lang="zh-CN" altLang="en-US" dirty="0"/>
              <a:t>取极值，但该点不满足约束条件              ，所以最小值应在边界上达到</a:t>
            </a:r>
            <a:endParaRPr lang="en-US" altLang="zh-CN" dirty="0"/>
          </a:p>
          <a:p>
            <a:r>
              <a:rPr lang="zh-CN" altLang="en-US" dirty="0"/>
              <a:t>当          时，最小值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           时，最小值        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于是                   在                         </a:t>
            </a:r>
            <a:r>
              <a:rPr lang="en-US" altLang="zh-CN" dirty="0"/>
              <a:t> </a:t>
            </a:r>
            <a:r>
              <a:rPr lang="zh-CN" altLang="en-US" dirty="0"/>
              <a:t>获得极小，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这样                    对应的实例向量为支持向量</a:t>
            </a:r>
            <a:endParaRPr lang="en-US" altLang="zh-CN" dirty="0"/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362" y="2373972"/>
            <a:ext cx="684076" cy="348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88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423" y="2167300"/>
            <a:ext cx="936104" cy="64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88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449" y="2355172"/>
            <a:ext cx="1044771" cy="348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890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448" y="2782737"/>
            <a:ext cx="929533" cy="400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890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743" y="3318654"/>
            <a:ext cx="684076" cy="301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8902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9260" y="3274622"/>
            <a:ext cx="1737500" cy="744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8903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372" y="4302126"/>
            <a:ext cx="823156" cy="354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8904" name="Picture 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570" y="4245648"/>
            <a:ext cx="1662879" cy="793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8905" name="Picture 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950" y="5238070"/>
            <a:ext cx="1296144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8906" name="Picture 1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579" y="5067426"/>
            <a:ext cx="1799612" cy="765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8907" name="Picture 1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34" y="5041605"/>
            <a:ext cx="1764063" cy="591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8908" name="Picture 1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781" y="6062952"/>
            <a:ext cx="1397750" cy="613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标题 1"/>
          <p:cNvSpPr txBox="1"/>
          <p:nvPr/>
        </p:nvSpPr>
        <p:spPr>
          <a:xfrm>
            <a:off x="838200" y="11628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例子：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43708" y="2294548"/>
            <a:ext cx="10515600" cy="4351338"/>
          </a:xfrm>
        </p:spPr>
        <p:txBody>
          <a:bodyPr/>
          <a:lstStyle/>
          <a:p>
            <a:r>
              <a:rPr lang="zh-CN" altLang="en-US" dirty="0"/>
              <a:t>计算得：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分离超平面为：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分类决策函数为：</a:t>
            </a:r>
            <a:endParaRPr lang="en-US" altLang="zh-CN" dirty="0"/>
          </a:p>
        </p:txBody>
      </p:sp>
      <p:pic>
        <p:nvPicPr>
          <p:cNvPr id="2099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292" y="2229178"/>
            <a:ext cx="1461840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99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292" y="3873190"/>
            <a:ext cx="2592511" cy="69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99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303" y="5246475"/>
            <a:ext cx="3690410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标题 1"/>
          <p:cNvSpPr txBox="1"/>
          <p:nvPr/>
        </p:nvSpPr>
        <p:spPr>
          <a:xfrm>
            <a:off x="838200" y="11628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例子：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5332" y="2270230"/>
            <a:ext cx="10308468" cy="5544616"/>
          </a:xfrm>
        </p:spPr>
        <p:txBody>
          <a:bodyPr>
            <a:normAutofit/>
          </a:bodyPr>
          <a:lstStyle/>
          <a:p>
            <a:r>
              <a:rPr lang="zh-CN" altLang="en-US" dirty="0"/>
              <a:t>训练数据中有一些特异点（</a:t>
            </a:r>
            <a:r>
              <a:rPr lang="en-US" altLang="zh-CN" dirty="0"/>
              <a:t>outlier</a:t>
            </a:r>
            <a:r>
              <a:rPr lang="zh-CN" altLang="en-US" dirty="0"/>
              <a:t>），不能满足函数间隔大于等于</a:t>
            </a:r>
            <a:r>
              <a:rPr lang="en-US" altLang="zh-CN" dirty="0"/>
              <a:t>1</a:t>
            </a:r>
            <a:r>
              <a:rPr lang="zh-CN" altLang="en-US" dirty="0"/>
              <a:t>的约束条件。</a:t>
            </a:r>
            <a:endParaRPr lang="en-US" altLang="zh-CN" dirty="0"/>
          </a:p>
          <a:p>
            <a:r>
              <a:rPr lang="zh-CN" altLang="en-US" dirty="0"/>
              <a:t>解决方法：对每个样本点            引进一个松弛变量</a:t>
            </a:r>
            <a:endParaRPr lang="en-US" altLang="zh-CN" dirty="0"/>
          </a:p>
          <a:p>
            <a:r>
              <a:rPr lang="zh-CN" altLang="en-US" dirty="0"/>
              <a:t>使得函数间隔加上松弛变量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大于等于</a:t>
            </a:r>
            <a:r>
              <a:rPr lang="en-US" altLang="zh-CN" dirty="0"/>
              <a:t>1</a:t>
            </a:r>
            <a:r>
              <a:rPr lang="zh-CN" altLang="en-US" dirty="0"/>
              <a:t>，约束条件变为：</a:t>
            </a:r>
            <a:endParaRPr lang="en-US" altLang="zh-CN" dirty="0"/>
          </a:p>
          <a:p>
            <a:pPr marL="393065" lvl="1" indent="0">
              <a:buNone/>
            </a:pPr>
            <a:endParaRPr lang="en-US" altLang="zh-CN" dirty="0"/>
          </a:p>
          <a:p>
            <a:pPr marL="393065" lvl="1" indent="0">
              <a:buNone/>
            </a:pPr>
            <a:endParaRPr lang="en-US" altLang="zh-CN" dirty="0"/>
          </a:p>
          <a:p>
            <a:pPr marL="393065" lvl="1" indent="0">
              <a:buNone/>
            </a:pPr>
            <a:r>
              <a:rPr lang="zh-CN" altLang="en-US" dirty="0"/>
              <a:t>目标函数变为：</a:t>
            </a:r>
            <a:endParaRPr lang="en-US" altLang="zh-CN" dirty="0"/>
          </a:p>
          <a:p>
            <a:pPr marL="393065" lvl="1" indent="0">
              <a:buNone/>
            </a:pPr>
            <a:endParaRPr lang="en-US" altLang="zh-CN" dirty="0"/>
          </a:p>
          <a:p>
            <a:pPr marL="393065" lvl="1" indent="0">
              <a:buNone/>
            </a:pPr>
            <a:r>
              <a:rPr lang="en-US" altLang="zh-CN" dirty="0"/>
              <a:t>C &gt; 0 </a:t>
            </a:r>
            <a:r>
              <a:rPr lang="zh-CN" altLang="en-US" dirty="0"/>
              <a:t>为惩罚参数</a:t>
            </a:r>
            <a:endParaRPr lang="en-US" altLang="zh-CN" dirty="0"/>
          </a:p>
          <a:p>
            <a:pPr marL="393065" lvl="1" indent="0">
              <a:buNone/>
            </a:pPr>
            <a:endParaRPr lang="en-US" altLang="zh-C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325" y="3561180"/>
            <a:ext cx="4209284" cy="3296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09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912" y="3244062"/>
            <a:ext cx="792088" cy="33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09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2219" y="3195119"/>
            <a:ext cx="864096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094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420" y="4650050"/>
            <a:ext cx="2944071" cy="450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094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188" y="5263035"/>
            <a:ext cx="1967444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标题 1"/>
          <p:cNvSpPr txBox="1"/>
          <p:nvPr/>
        </p:nvSpPr>
        <p:spPr>
          <a:xfrm>
            <a:off x="838200" y="11628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线性支持向量机与软间隔最大化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7" name="Rectangle 9"/>
          <p:cNvSpPr>
            <a:spLocks noChangeArrowheads="1"/>
          </p:cNvSpPr>
          <p:nvPr/>
        </p:nvSpPr>
        <p:spPr bwMode="auto">
          <a:xfrm>
            <a:off x="3274769" y="250361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94216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152" y="3658893"/>
            <a:ext cx="5532094" cy="3101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221" name="Text Box 13"/>
          <p:cNvSpPr txBox="1">
            <a:spLocks noChangeArrowheads="1"/>
          </p:cNvSpPr>
          <p:nvPr/>
        </p:nvSpPr>
        <p:spPr bwMode="auto">
          <a:xfrm>
            <a:off x="1857583" y="2554292"/>
            <a:ext cx="844333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/>
              <a:t>的线段都全部包含在该集合内，就称该点集为凸集，</a:t>
            </a:r>
          </a:p>
          <a:p>
            <a:r>
              <a:rPr lang="zh-CN" altLang="en-US" sz="2800" dirty="0"/>
              <a:t>否则为非凸集。</a:t>
            </a:r>
          </a:p>
        </p:txBody>
      </p:sp>
      <p:grpSp>
        <p:nvGrpSpPr>
          <p:cNvPr id="94223" name="Group 15"/>
          <p:cNvGrpSpPr/>
          <p:nvPr/>
        </p:nvGrpSpPr>
        <p:grpSpPr bwMode="auto">
          <a:xfrm>
            <a:off x="1875983" y="2051447"/>
            <a:ext cx="8166102" cy="571500"/>
            <a:chOff x="768" y="834"/>
            <a:chExt cx="5144" cy="360"/>
          </a:xfrm>
        </p:grpSpPr>
        <p:sp>
          <p:nvSpPr>
            <p:cNvPr id="94218" name="Text Box 10"/>
            <p:cNvSpPr txBox="1">
              <a:spLocks noChangeArrowheads="1"/>
            </p:cNvSpPr>
            <p:nvPr/>
          </p:nvSpPr>
          <p:spPr bwMode="auto">
            <a:xfrm>
              <a:off x="768" y="864"/>
              <a:ext cx="464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dirty="0"/>
                <a:t>一个点集（或区域），如果连接其中任意两点</a:t>
              </a:r>
            </a:p>
          </p:txBody>
        </p:sp>
        <p:graphicFrame>
          <p:nvGraphicFramePr>
            <p:cNvPr id="94219" name="Object 11"/>
            <p:cNvGraphicFramePr>
              <a:graphicFrameLocks noChangeAspect="1"/>
            </p:cNvGraphicFramePr>
            <p:nvPr/>
          </p:nvGraphicFramePr>
          <p:xfrm>
            <a:off x="5391" y="834"/>
            <a:ext cx="252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7" name="Equation" r:id="rId5" imgW="152400" imgH="228600" progId="">
                    <p:embed/>
                  </p:oleObj>
                </mc:Choice>
                <mc:Fallback>
                  <p:oleObj name="Equation" r:id="rId5" imgW="152400" imgH="228600" progId="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91" y="834"/>
                          <a:ext cx="252" cy="3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222" name="Object 14"/>
            <p:cNvGraphicFramePr>
              <a:graphicFrameLocks noChangeAspect="1"/>
            </p:cNvGraphicFramePr>
            <p:nvPr/>
          </p:nvGraphicFramePr>
          <p:xfrm>
            <a:off x="5667" y="845"/>
            <a:ext cx="245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8" name="Equation" r:id="rId7" imgW="165100" imgH="228600" progId="">
                    <p:embed/>
                  </p:oleObj>
                </mc:Choice>
                <mc:Fallback>
                  <p:oleObj name="Equation" r:id="rId7" imgW="165100" imgH="228600" progId="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67" y="845"/>
                          <a:ext cx="245" cy="3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标题 1"/>
          <p:cNvSpPr txBox="1"/>
          <p:nvPr/>
        </p:nvSpPr>
        <p:spPr>
          <a:xfrm>
            <a:off x="838200" y="11628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凸集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4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4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7" grpId="0" animBg="1"/>
      <p:bldP spid="94221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2193926"/>
            <a:ext cx="10515600" cy="4351338"/>
          </a:xfrm>
        </p:spPr>
        <p:txBody>
          <a:bodyPr/>
          <a:lstStyle/>
          <a:p>
            <a:r>
              <a:rPr lang="zh-CN" altLang="en-US" dirty="0"/>
              <a:t>线性不可分的线性支持向量机的学习问题：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可证明</a:t>
            </a:r>
            <a:r>
              <a:rPr lang="en-US" altLang="zh-CN" dirty="0"/>
              <a:t>w</a:t>
            </a:r>
            <a:r>
              <a:rPr lang="zh-CN" altLang="en-US" dirty="0"/>
              <a:t>的解是唯一的，</a:t>
            </a:r>
            <a:r>
              <a:rPr lang="en-US" altLang="zh-CN" dirty="0"/>
              <a:t>b</a:t>
            </a:r>
            <a:r>
              <a:rPr lang="zh-CN" altLang="en-US" dirty="0"/>
              <a:t>不是，</a:t>
            </a:r>
            <a:endParaRPr lang="en-US" altLang="zh-CN" dirty="0"/>
          </a:p>
          <a:p>
            <a:r>
              <a:rPr lang="zh-CN" altLang="en-US" dirty="0"/>
              <a:t>设该问题的解是</a:t>
            </a:r>
            <a:r>
              <a:rPr lang="en-US" altLang="zh-CN" dirty="0"/>
              <a:t>w*,b*,</a:t>
            </a:r>
            <a:r>
              <a:rPr lang="zh-CN" altLang="en-US" dirty="0"/>
              <a:t>可得到分离超平面和决策函数</a:t>
            </a:r>
          </a:p>
        </p:txBody>
      </p:sp>
      <p:pic>
        <p:nvPicPr>
          <p:cNvPr id="2129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736" y="2785363"/>
            <a:ext cx="2962012" cy="73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29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442" y="3671163"/>
            <a:ext cx="5520613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29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01" y="4221222"/>
            <a:ext cx="3064024" cy="384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768408" y="2959627"/>
            <a:ext cx="360040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3</a:t>
            </a:r>
            <a:endParaRPr lang="zh-CN" altLang="en-US" sz="2800" dirty="0"/>
          </a:p>
        </p:txBody>
      </p:sp>
      <p:pic>
        <p:nvPicPr>
          <p:cNvPr id="21299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206" y="5728615"/>
            <a:ext cx="2164207" cy="467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299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839" y="6357135"/>
            <a:ext cx="2880321" cy="37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标题 1"/>
          <p:cNvSpPr txBox="1"/>
          <p:nvPr/>
        </p:nvSpPr>
        <p:spPr>
          <a:xfrm>
            <a:off x="838200" y="11628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线性支持向量机与软间隔最大化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2294548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原始问题        的拉格朗日函数：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其中：</a:t>
            </a:r>
            <a:endParaRPr lang="en-US" altLang="zh-CN" dirty="0"/>
          </a:p>
          <a:p>
            <a:r>
              <a:rPr lang="zh-CN" altLang="en-US" dirty="0"/>
              <a:t>对偶问题是拉格朗日函数的极大极小问题</a:t>
            </a:r>
            <a:endParaRPr lang="en-US" altLang="zh-CN" dirty="0"/>
          </a:p>
          <a:p>
            <a:r>
              <a:rPr lang="zh-CN" altLang="en-US" dirty="0"/>
              <a:t>首先求                        对</a:t>
            </a:r>
            <a:r>
              <a:rPr lang="en-US" altLang="zh-CN" dirty="0" err="1"/>
              <a:t>w,b</a:t>
            </a:r>
            <a:r>
              <a:rPr lang="en-US" altLang="zh-CN" dirty="0"/>
              <a:t>,</a:t>
            </a:r>
            <a:r>
              <a:rPr lang="el-GR" altLang="zh-CN" dirty="0"/>
              <a:t>ξ</a:t>
            </a:r>
            <a:r>
              <a:rPr lang="zh-CN" altLang="en-US" dirty="0"/>
              <a:t>的极小，由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                                                   </a:t>
            </a:r>
            <a:r>
              <a:rPr lang="zh-CN" altLang="en-US" dirty="0"/>
              <a:t>得：                       带入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28918" y="2213478"/>
            <a:ext cx="360040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3</a:t>
            </a:r>
            <a:endParaRPr lang="zh-CN" altLang="en-US" sz="2800" dirty="0"/>
          </a:p>
        </p:txBody>
      </p:sp>
      <p:pic>
        <p:nvPicPr>
          <p:cNvPr id="2140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691" y="2798240"/>
            <a:ext cx="7322599" cy="629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3399427"/>
            <a:ext cx="1494874" cy="305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4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398" y="4387126"/>
            <a:ext cx="171329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4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278" y="4824664"/>
            <a:ext cx="4012110" cy="1902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45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774" y="4738003"/>
            <a:ext cx="1616536" cy="2007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下箭头 2"/>
          <p:cNvSpPr/>
          <p:nvPr/>
        </p:nvSpPr>
        <p:spPr>
          <a:xfrm flipV="1">
            <a:off x="9696400" y="3484426"/>
            <a:ext cx="360040" cy="19976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标题 1"/>
          <p:cNvSpPr txBox="1"/>
          <p:nvPr/>
        </p:nvSpPr>
        <p:spPr>
          <a:xfrm>
            <a:off x="838200" y="11628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线性支持向量机与软间隔最大化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2193926"/>
            <a:ext cx="10515600" cy="4351338"/>
          </a:xfrm>
        </p:spPr>
        <p:txBody>
          <a:bodyPr/>
          <a:lstStyle/>
          <a:p>
            <a:r>
              <a:rPr lang="zh-CN" altLang="en-US" dirty="0"/>
              <a:t>得：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再对                                求</a:t>
            </a:r>
            <a:r>
              <a:rPr lang="el-GR" altLang="zh-CN" dirty="0"/>
              <a:t>α</a:t>
            </a:r>
            <a:r>
              <a:rPr lang="zh-CN" altLang="en-US" dirty="0"/>
              <a:t>的极大，得到对偶问题：</a:t>
            </a:r>
          </a:p>
        </p:txBody>
      </p:sp>
      <p:pic>
        <p:nvPicPr>
          <p:cNvPr id="2160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239" y="2178340"/>
            <a:ext cx="7520340" cy="900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60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472" y="3171777"/>
            <a:ext cx="2323196" cy="525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606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936" y="3699151"/>
            <a:ext cx="4970641" cy="789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606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535" y="4618355"/>
            <a:ext cx="3197442" cy="215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607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018" y="5519841"/>
            <a:ext cx="1255644" cy="321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右箭头 3"/>
          <p:cNvSpPr/>
          <p:nvPr/>
        </p:nvSpPr>
        <p:spPr>
          <a:xfrm>
            <a:off x="7154922" y="5519841"/>
            <a:ext cx="576064" cy="321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1"/>
          <p:cNvSpPr txBox="1"/>
          <p:nvPr/>
        </p:nvSpPr>
        <p:spPr>
          <a:xfrm>
            <a:off x="838200" y="11628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线性支持向量机与软间隔最大化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2294548"/>
            <a:ext cx="10515600" cy="4351338"/>
          </a:xfrm>
        </p:spPr>
        <p:txBody>
          <a:bodyPr/>
          <a:lstStyle/>
          <a:p>
            <a:r>
              <a:rPr lang="zh-CN" altLang="en-US" dirty="0"/>
              <a:t>原始问题        的对偶问题：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定理：设                               是对偶问题       的一个解，若存在</a:t>
            </a:r>
            <a:r>
              <a:rPr lang="el-GR" altLang="zh-CN" dirty="0"/>
              <a:t>α</a:t>
            </a:r>
            <a:r>
              <a:rPr lang="zh-CN" altLang="en-US" dirty="0"/>
              <a:t>*的一个分量                              ，则原始问题的解</a:t>
            </a:r>
            <a:r>
              <a:rPr lang="en-US" altLang="zh-CN" dirty="0"/>
              <a:t>w</a:t>
            </a:r>
            <a:r>
              <a:rPr lang="zh-CN" altLang="en-US" dirty="0"/>
              <a:t>*</a:t>
            </a:r>
            <a:r>
              <a:rPr lang="en-US" altLang="zh-CN" dirty="0"/>
              <a:t>,b*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2698434" y="2308882"/>
            <a:ext cx="360040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3</a:t>
            </a:r>
            <a:endParaRPr lang="zh-CN" altLang="en-US" sz="2800" dirty="0"/>
          </a:p>
        </p:txBody>
      </p:sp>
      <p:pic>
        <p:nvPicPr>
          <p:cNvPr id="2140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660" y="2719787"/>
            <a:ext cx="4277414" cy="731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40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409" y="3451751"/>
            <a:ext cx="2076640" cy="688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40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409" y="4177112"/>
            <a:ext cx="3296528" cy="401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8557385" y="3190141"/>
            <a:ext cx="360040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4</a:t>
            </a:r>
            <a:endParaRPr lang="zh-CN" altLang="en-US" sz="2800" dirty="0"/>
          </a:p>
        </p:txBody>
      </p:sp>
      <p:pic>
        <p:nvPicPr>
          <p:cNvPr id="21402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016" y="4851532"/>
            <a:ext cx="2317447" cy="338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983519" y="4686957"/>
            <a:ext cx="360040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4</a:t>
            </a:r>
            <a:endParaRPr lang="zh-CN" altLang="en-US" sz="2800" dirty="0"/>
          </a:p>
        </p:txBody>
      </p:sp>
      <p:pic>
        <p:nvPicPr>
          <p:cNvPr id="21402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434" y="5252138"/>
            <a:ext cx="2232249" cy="42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4024" name="Picture 8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54"/>
          <a:stretch>
            <a:fillRect/>
          </a:stretch>
        </p:blipFill>
        <p:spPr bwMode="auto">
          <a:xfrm>
            <a:off x="2654392" y="5842178"/>
            <a:ext cx="2976033" cy="822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标题 1"/>
          <p:cNvSpPr txBox="1"/>
          <p:nvPr/>
        </p:nvSpPr>
        <p:spPr>
          <a:xfrm>
            <a:off x="838200" y="11628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线性支持向量机与软间隔最大化</a:t>
            </a:r>
          </a:p>
        </p:txBody>
      </p:sp>
      <p:pic>
        <p:nvPicPr>
          <p:cNvPr id="14" name="Picture 8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54"/>
          <a:stretch>
            <a:fillRect/>
          </a:stretch>
        </p:blipFill>
        <p:spPr bwMode="auto">
          <a:xfrm>
            <a:off x="6361713" y="5785857"/>
            <a:ext cx="2976033" cy="822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302297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输入：线性不可分训练数据集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输出：分离超平面和分类决策函数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、构造并求解约束最优化问题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zh-CN" altLang="en-US" dirty="0"/>
              <a:t>求得最优解：</a:t>
            </a:r>
            <a:r>
              <a:rPr lang="en-US" altLang="zh-CN" dirty="0"/>
              <a:t>                                                                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1894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970" y="2288571"/>
            <a:ext cx="3816424" cy="328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94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941" y="2668677"/>
            <a:ext cx="4118858" cy="336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94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520" y="2668677"/>
            <a:ext cx="469007" cy="32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944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526" y="2668678"/>
            <a:ext cx="1033302" cy="325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3782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184" y="5916770"/>
            <a:ext cx="2833727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318" y="3905673"/>
            <a:ext cx="4397776" cy="752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721" y="4658234"/>
            <a:ext cx="1853530" cy="6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721" y="5366037"/>
            <a:ext cx="2942354" cy="358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标题 1"/>
          <p:cNvSpPr txBox="1"/>
          <p:nvPr/>
        </p:nvSpPr>
        <p:spPr>
          <a:xfrm>
            <a:off x="838200" y="11628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线性支持向量机学习算法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5785" y="2364886"/>
            <a:ext cx="10515600" cy="4351338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、计算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并选择</a:t>
            </a:r>
            <a:r>
              <a:rPr lang="el-GR" altLang="zh-CN" dirty="0"/>
              <a:t>α</a:t>
            </a:r>
            <a:r>
              <a:rPr lang="zh-CN" altLang="en-US" dirty="0"/>
              <a:t>*，适合条件                      ，计算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、求得分离超平面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</a:t>
            </a:r>
            <a:r>
              <a:rPr lang="zh-CN" altLang="en-US" dirty="0"/>
              <a:t>分类决策函数</a:t>
            </a:r>
            <a:endParaRPr lang="en-US" altLang="zh-CN" dirty="0"/>
          </a:p>
        </p:txBody>
      </p:sp>
      <p:pic>
        <p:nvPicPr>
          <p:cNvPr id="2058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337" y="2096053"/>
            <a:ext cx="2160240" cy="951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775" y="4010479"/>
            <a:ext cx="3119652" cy="773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496" y="4954748"/>
            <a:ext cx="1890210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251" y="5934671"/>
            <a:ext cx="2893412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709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903" y="3475765"/>
            <a:ext cx="1361277" cy="408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标题 1"/>
          <p:cNvSpPr txBox="1"/>
          <p:nvPr/>
        </p:nvSpPr>
        <p:spPr>
          <a:xfrm>
            <a:off x="838200" y="11628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线性支持向量机学习算法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2087561" y="2409458"/>
            <a:ext cx="799930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/>
              <a:t>1.</a:t>
            </a:r>
            <a:r>
              <a:rPr lang="zh-CN" altLang="en-US" sz="2800" dirty="0"/>
              <a:t>根据一阶导数（函数的梯度）来判断函数的凸性</a:t>
            </a:r>
          </a:p>
        </p:txBody>
      </p:sp>
      <p:sp>
        <p:nvSpPr>
          <p:cNvPr id="50187" name="Text Box 11"/>
          <p:cNvSpPr txBox="1">
            <a:spLocks noChangeArrowheads="1"/>
          </p:cNvSpPr>
          <p:nvPr/>
        </p:nvSpPr>
        <p:spPr bwMode="auto">
          <a:xfrm>
            <a:off x="2239962" y="3019058"/>
            <a:ext cx="7712075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/>
              <a:t>设</a:t>
            </a:r>
            <a:r>
              <a:rPr lang="en-US" altLang="zh-CN" sz="2800" dirty="0"/>
              <a:t>f(x)</a:t>
            </a:r>
            <a:r>
              <a:rPr lang="zh-CN" altLang="en-US" sz="2800" dirty="0"/>
              <a:t>为定义在凸集</a:t>
            </a:r>
            <a:r>
              <a:rPr lang="en-US" altLang="zh-CN" sz="2800" dirty="0"/>
              <a:t>R</a:t>
            </a:r>
            <a:r>
              <a:rPr lang="zh-CN" altLang="en-US" sz="2800" dirty="0"/>
              <a:t>上，且具有连续的一阶导数</a:t>
            </a:r>
          </a:p>
          <a:p>
            <a:r>
              <a:rPr lang="zh-CN" altLang="en-US" sz="2800" dirty="0"/>
              <a:t>的函数，则</a:t>
            </a:r>
            <a:r>
              <a:rPr lang="en-US" altLang="zh-CN" sz="2800" dirty="0"/>
              <a:t>f(x)</a:t>
            </a:r>
            <a:r>
              <a:rPr lang="zh-CN" altLang="en-US" sz="2800" dirty="0"/>
              <a:t>在</a:t>
            </a:r>
            <a:r>
              <a:rPr lang="en-US" altLang="zh-CN" sz="2800" dirty="0"/>
              <a:t>R</a:t>
            </a:r>
            <a:r>
              <a:rPr lang="zh-CN" altLang="en-US" sz="2800" dirty="0"/>
              <a:t>上为凸函数的充要条件是对凸</a:t>
            </a:r>
          </a:p>
          <a:p>
            <a:r>
              <a:rPr lang="zh-CN" altLang="en-US" sz="2800" dirty="0"/>
              <a:t>集</a:t>
            </a:r>
            <a:r>
              <a:rPr lang="en-US" altLang="zh-CN" sz="2800" dirty="0"/>
              <a:t>R</a:t>
            </a:r>
            <a:r>
              <a:rPr lang="zh-CN" altLang="en-US" sz="2800" dirty="0"/>
              <a:t>内任意不同两点         ，不等式</a:t>
            </a:r>
          </a:p>
        </p:txBody>
      </p:sp>
      <p:graphicFrame>
        <p:nvGraphicFramePr>
          <p:cNvPr id="50188" name="Object 12"/>
          <p:cNvGraphicFramePr>
            <a:graphicFrameLocks noChangeAspect="1"/>
          </p:cNvGraphicFramePr>
          <p:nvPr/>
        </p:nvGraphicFramePr>
        <p:xfrm>
          <a:off x="5364161" y="3865196"/>
          <a:ext cx="381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" name="Equation" r:id="rId4" imgW="152400" imgH="228600" progId="">
                  <p:embed/>
                </p:oleObj>
              </mc:Choice>
              <mc:Fallback>
                <p:oleObj name="Equation" r:id="rId4" imgW="152400" imgH="228600" progId="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1" y="3865196"/>
                        <a:ext cx="381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9" name="Object 13"/>
          <p:cNvGraphicFramePr>
            <a:graphicFrameLocks noChangeAspect="1"/>
          </p:cNvGraphicFramePr>
          <p:nvPr/>
        </p:nvGraphicFramePr>
        <p:xfrm>
          <a:off x="5745161" y="3865196"/>
          <a:ext cx="412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" name="Equation" r:id="rId6" imgW="165100" imgH="228600" progId="">
                  <p:embed/>
                </p:oleObj>
              </mc:Choice>
              <mc:Fallback>
                <p:oleObj name="Equation" r:id="rId6" imgW="165100" imgH="228600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5161" y="3865196"/>
                        <a:ext cx="4127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0" name="Object 14"/>
          <p:cNvGraphicFramePr>
            <a:graphicFrameLocks noChangeAspect="1"/>
          </p:cNvGraphicFramePr>
          <p:nvPr/>
        </p:nvGraphicFramePr>
        <p:xfrm>
          <a:off x="3271836" y="4619258"/>
          <a:ext cx="4946650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" name="Equation" r:id="rId8" imgW="2108200" imgH="279400" progId="">
                  <p:embed/>
                </p:oleObj>
              </mc:Choice>
              <mc:Fallback>
                <p:oleObj name="Equation" r:id="rId8" imgW="2108200" imgH="279400" progId="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1836" y="4619258"/>
                        <a:ext cx="4946650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1" name="Text Box 15"/>
          <p:cNvSpPr txBox="1">
            <a:spLocks noChangeArrowheads="1"/>
          </p:cNvSpPr>
          <p:nvPr/>
        </p:nvSpPr>
        <p:spPr bwMode="auto">
          <a:xfrm>
            <a:off x="2392361" y="5457459"/>
            <a:ext cx="160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/>
              <a:t>恒成立。</a:t>
            </a:r>
          </a:p>
        </p:txBody>
      </p:sp>
      <p:sp>
        <p:nvSpPr>
          <p:cNvPr id="9" name="标题 1"/>
          <p:cNvSpPr txBox="1"/>
          <p:nvPr/>
        </p:nvSpPr>
        <p:spPr>
          <a:xfrm>
            <a:off x="838200" y="11628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凸性条件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6" grpId="0" autoUpdateAnimBg="0"/>
      <p:bldP spid="50187" grpId="0" autoUpdateAnimBg="0"/>
      <p:bldP spid="50191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2141388" y="2628654"/>
            <a:ext cx="7918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/>
              <a:t>2.</a:t>
            </a:r>
            <a:r>
              <a:rPr lang="zh-CN" altLang="en-US" sz="2800" dirty="0"/>
              <a:t>根据二阶导数（ </a:t>
            </a:r>
            <a:r>
              <a:rPr lang="en-US" altLang="zh-CN" sz="2800" dirty="0" err="1"/>
              <a:t>Hesse</a:t>
            </a:r>
            <a:r>
              <a:rPr lang="zh-CN" altLang="en-US" sz="2800" dirty="0"/>
              <a:t>矩阵</a:t>
            </a:r>
            <a:r>
              <a:rPr lang="en-US" altLang="zh-CN" sz="2800" dirty="0"/>
              <a:t>)</a:t>
            </a:r>
            <a:r>
              <a:rPr lang="zh-CN" altLang="en-US" sz="2800" dirty="0"/>
              <a:t>来判断函数的凸性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417762" y="3423445"/>
            <a:ext cx="73564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/>
              <a:t>设</a:t>
            </a:r>
            <a:r>
              <a:rPr lang="en-US" altLang="zh-CN" sz="2800" dirty="0"/>
              <a:t>f(x)</a:t>
            </a:r>
            <a:r>
              <a:rPr lang="zh-CN" altLang="en-US" sz="2800" dirty="0"/>
              <a:t>为定义在凸集</a:t>
            </a:r>
            <a:r>
              <a:rPr lang="en-US" altLang="zh-CN" sz="2800" dirty="0"/>
              <a:t>R</a:t>
            </a:r>
            <a:r>
              <a:rPr lang="zh-CN" altLang="en-US" sz="2800" dirty="0"/>
              <a:t>上且具有连续二阶导数的</a:t>
            </a:r>
          </a:p>
          <a:p>
            <a:r>
              <a:rPr lang="zh-CN" altLang="en-US" sz="2800" dirty="0"/>
              <a:t>函数，则</a:t>
            </a:r>
            <a:r>
              <a:rPr lang="en-US" altLang="zh-CN" sz="2800" dirty="0"/>
              <a:t>f(x)</a:t>
            </a:r>
            <a:r>
              <a:rPr lang="zh-CN" altLang="en-US" sz="2800" dirty="0"/>
              <a:t>在</a:t>
            </a:r>
            <a:r>
              <a:rPr lang="en-US" altLang="zh-CN" sz="2800" dirty="0"/>
              <a:t>R</a:t>
            </a:r>
            <a:r>
              <a:rPr lang="zh-CN" altLang="en-US" sz="2800" dirty="0"/>
              <a:t>上为凸函数的充要条件：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437533" y="4619558"/>
            <a:ext cx="45538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 err="1"/>
              <a:t>Hesse</a:t>
            </a:r>
            <a:r>
              <a:rPr lang="zh-CN" altLang="en-US" sz="2800" dirty="0"/>
              <a:t>矩阵在</a:t>
            </a:r>
            <a:r>
              <a:rPr lang="en-US" altLang="zh-CN" sz="2800" dirty="0"/>
              <a:t>R</a:t>
            </a:r>
            <a:r>
              <a:rPr lang="zh-CN" altLang="en-US" sz="2800" dirty="0"/>
              <a:t>上处处半正定</a:t>
            </a:r>
          </a:p>
        </p:txBody>
      </p:sp>
      <p:sp>
        <p:nvSpPr>
          <p:cNvPr id="7" name="标题 1"/>
          <p:cNvSpPr txBox="1"/>
          <p:nvPr/>
        </p:nvSpPr>
        <p:spPr>
          <a:xfrm>
            <a:off x="838200" y="11628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凸性条件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6" grpId="0" autoUpdateAnimBg="0"/>
      <p:bldP spid="9" grpId="0" autoUpdateAnimBg="0"/>
      <p:bldP spid="11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91" name="Text Box 11"/>
          <p:cNvSpPr txBox="1">
            <a:spLocks noChangeArrowheads="1"/>
          </p:cNvSpPr>
          <p:nvPr/>
        </p:nvSpPr>
        <p:spPr bwMode="auto">
          <a:xfrm>
            <a:off x="2512516" y="2382417"/>
            <a:ext cx="3028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/>
              <a:t>对于约束优化问题</a:t>
            </a:r>
          </a:p>
        </p:txBody>
      </p:sp>
      <p:grpSp>
        <p:nvGrpSpPr>
          <p:cNvPr id="97299" name="Group 19"/>
          <p:cNvGrpSpPr/>
          <p:nvPr/>
        </p:nvGrpSpPr>
        <p:grpSpPr bwMode="auto">
          <a:xfrm>
            <a:off x="3179266" y="2915817"/>
            <a:ext cx="5638800" cy="1281113"/>
            <a:chOff x="1392" y="2352"/>
            <a:chExt cx="3552" cy="807"/>
          </a:xfrm>
        </p:grpSpPr>
        <p:graphicFrame>
          <p:nvGraphicFramePr>
            <p:cNvPr id="97292" name="Object 12"/>
            <p:cNvGraphicFramePr>
              <a:graphicFrameLocks noChangeAspect="1"/>
            </p:cNvGraphicFramePr>
            <p:nvPr/>
          </p:nvGraphicFramePr>
          <p:xfrm>
            <a:off x="2256" y="2352"/>
            <a:ext cx="960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7" name="Equation" r:id="rId4" imgW="635000" imgH="254000" progId="">
                    <p:embed/>
                  </p:oleObj>
                </mc:Choice>
                <mc:Fallback>
                  <p:oleObj name="Equation" r:id="rId4" imgW="635000" imgH="254000" progId="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2352"/>
                          <a:ext cx="960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293" name="Object 13"/>
            <p:cNvGraphicFramePr>
              <a:graphicFrameLocks noChangeAspect="1"/>
            </p:cNvGraphicFramePr>
            <p:nvPr/>
          </p:nvGraphicFramePr>
          <p:xfrm>
            <a:off x="1392" y="2784"/>
            <a:ext cx="432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8" name="Equation" r:id="rId6" imgW="215900" imgH="152400" progId="">
                    <p:embed/>
                  </p:oleObj>
                </mc:Choice>
                <mc:Fallback>
                  <p:oleObj name="Equation" r:id="rId6" imgW="215900" imgH="152400" progId="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2784"/>
                          <a:ext cx="432" cy="3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294" name="Object 14"/>
            <p:cNvGraphicFramePr>
              <a:graphicFrameLocks noChangeAspect="1"/>
            </p:cNvGraphicFramePr>
            <p:nvPr/>
          </p:nvGraphicFramePr>
          <p:xfrm>
            <a:off x="2160" y="2736"/>
            <a:ext cx="1056" cy="4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9" name="Equation" r:id="rId8" imgW="635000" imgH="254000" progId="">
                    <p:embed/>
                  </p:oleObj>
                </mc:Choice>
                <mc:Fallback>
                  <p:oleObj name="Equation" r:id="rId8" imgW="635000" imgH="254000" progId="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2736"/>
                          <a:ext cx="1056" cy="4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295" name="Object 15"/>
            <p:cNvGraphicFramePr>
              <a:graphicFrameLocks noChangeAspect="1"/>
            </p:cNvGraphicFramePr>
            <p:nvPr/>
          </p:nvGraphicFramePr>
          <p:xfrm>
            <a:off x="3504" y="2736"/>
            <a:ext cx="1440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0" name="Equation" r:id="rId10" imgW="786765" imgH="203200" progId="">
                    <p:embed/>
                  </p:oleObj>
                </mc:Choice>
                <mc:Fallback>
                  <p:oleObj name="Equation" r:id="rId10" imgW="786765" imgH="203200" progId="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2736"/>
                          <a:ext cx="1440" cy="3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7301" name="Group 21"/>
          <p:cNvGrpSpPr/>
          <p:nvPr/>
        </p:nvGrpSpPr>
        <p:grpSpPr bwMode="auto">
          <a:xfrm>
            <a:off x="2188666" y="4516017"/>
            <a:ext cx="7651750" cy="601663"/>
            <a:chOff x="768" y="3360"/>
            <a:chExt cx="4820" cy="379"/>
          </a:xfrm>
        </p:grpSpPr>
        <p:sp>
          <p:nvSpPr>
            <p:cNvPr id="97296" name="Text Box 16"/>
            <p:cNvSpPr txBox="1">
              <a:spLocks noChangeArrowheads="1"/>
            </p:cNvSpPr>
            <p:nvPr/>
          </p:nvSpPr>
          <p:spPr bwMode="auto">
            <a:xfrm>
              <a:off x="768" y="3360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/>
                <a:t>若</a:t>
              </a:r>
            </a:p>
          </p:txBody>
        </p:sp>
        <p:graphicFrame>
          <p:nvGraphicFramePr>
            <p:cNvPr id="97297" name="Object 17"/>
            <p:cNvGraphicFramePr>
              <a:graphicFrameLocks noChangeAspect="1"/>
            </p:cNvGraphicFramePr>
            <p:nvPr/>
          </p:nvGraphicFramePr>
          <p:xfrm>
            <a:off x="1056" y="3360"/>
            <a:ext cx="528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1" name="Equation" r:id="rId12" imgW="368300" imgH="254000" progId="">
                    <p:embed/>
                  </p:oleObj>
                </mc:Choice>
                <mc:Fallback>
                  <p:oleObj name="Equation" r:id="rId12" imgW="368300" imgH="254000" progId="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3360"/>
                          <a:ext cx="528" cy="3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298" name="Object 18"/>
            <p:cNvGraphicFramePr>
              <a:graphicFrameLocks noChangeAspect="1"/>
            </p:cNvGraphicFramePr>
            <p:nvPr/>
          </p:nvGraphicFramePr>
          <p:xfrm>
            <a:off x="1584" y="3360"/>
            <a:ext cx="624" cy="3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2" name="Equation" r:id="rId14" imgW="419100" imgH="254000" progId="">
                    <p:embed/>
                  </p:oleObj>
                </mc:Choice>
                <mc:Fallback>
                  <p:oleObj name="Equation" r:id="rId14" imgW="419100" imgH="254000" progId="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3360"/>
                          <a:ext cx="624" cy="3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7300" name="Text Box 20"/>
            <p:cNvSpPr txBox="1">
              <a:spLocks noChangeArrowheads="1"/>
            </p:cNvSpPr>
            <p:nvPr/>
          </p:nvSpPr>
          <p:spPr bwMode="auto">
            <a:xfrm>
              <a:off x="2112" y="3360"/>
              <a:ext cx="34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/>
                <a:t>都为凸函数，则此问题为凸规划。</a:t>
              </a:r>
            </a:p>
          </p:txBody>
        </p:sp>
      </p:grpSp>
      <p:sp>
        <p:nvSpPr>
          <p:cNvPr id="14" name="标题 1"/>
          <p:cNvSpPr txBox="1"/>
          <p:nvPr/>
        </p:nvSpPr>
        <p:spPr>
          <a:xfrm>
            <a:off x="838200" y="11628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凸规划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7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7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7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9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17" name="Group 13"/>
          <p:cNvGrpSpPr/>
          <p:nvPr/>
        </p:nvGrpSpPr>
        <p:grpSpPr bwMode="auto">
          <a:xfrm>
            <a:off x="2135560" y="2492238"/>
            <a:ext cx="8537578" cy="533400"/>
            <a:chOff x="816" y="906"/>
            <a:chExt cx="5378" cy="336"/>
          </a:xfrm>
        </p:grpSpPr>
        <p:sp>
          <p:nvSpPr>
            <p:cNvPr id="98311" name="Text Box 7"/>
            <p:cNvSpPr txBox="1">
              <a:spLocks noChangeArrowheads="1"/>
            </p:cNvSpPr>
            <p:nvPr/>
          </p:nvSpPr>
          <p:spPr bwMode="auto">
            <a:xfrm>
              <a:off x="816" y="912"/>
              <a:ext cx="239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dirty="0"/>
                <a:t>1.</a:t>
              </a:r>
              <a:r>
                <a:rPr lang="zh-CN" altLang="en-US" sz="2800" dirty="0"/>
                <a:t>若给定一点    </a:t>
              </a:r>
              <a:r>
                <a:rPr lang="en-US" altLang="zh-CN" sz="2800" dirty="0"/>
                <a:t>, </a:t>
              </a:r>
              <a:r>
                <a:rPr lang="zh-CN" altLang="en-US" sz="2800" dirty="0"/>
                <a:t>则集合</a:t>
              </a:r>
            </a:p>
          </p:txBody>
        </p:sp>
        <p:graphicFrame>
          <p:nvGraphicFramePr>
            <p:cNvPr id="98312" name="Object 8"/>
            <p:cNvGraphicFramePr>
              <a:graphicFrameLocks noChangeAspect="1"/>
            </p:cNvGraphicFramePr>
            <p:nvPr/>
          </p:nvGraphicFramePr>
          <p:xfrm flipV="1">
            <a:off x="2097" y="906"/>
            <a:ext cx="24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6" name="Equation" r:id="rId4" imgW="165100" imgH="228600" progId="">
                    <p:embed/>
                  </p:oleObj>
                </mc:Choice>
                <mc:Fallback>
                  <p:oleObj name="Equation" r:id="rId4" imgW="165100" imgH="228600" progId="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V="1">
                          <a:off x="2097" y="906"/>
                          <a:ext cx="243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8316" name="Text Box 12"/>
            <p:cNvSpPr txBox="1">
              <a:spLocks noChangeArrowheads="1"/>
            </p:cNvSpPr>
            <p:nvPr/>
          </p:nvSpPr>
          <p:spPr bwMode="auto">
            <a:xfrm>
              <a:off x="4947" y="912"/>
              <a:ext cx="124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dirty="0"/>
                <a:t>    为凸集。</a:t>
              </a:r>
            </a:p>
          </p:txBody>
        </p:sp>
      </p:grpSp>
      <p:grpSp>
        <p:nvGrpSpPr>
          <p:cNvPr id="98321" name="Group 17"/>
          <p:cNvGrpSpPr/>
          <p:nvPr/>
        </p:nvGrpSpPr>
        <p:grpSpPr bwMode="auto">
          <a:xfrm>
            <a:off x="2135561" y="3967029"/>
            <a:ext cx="6977721" cy="544513"/>
            <a:chOff x="902" y="1789"/>
            <a:chExt cx="3926" cy="343"/>
          </a:xfrm>
        </p:grpSpPr>
        <p:sp>
          <p:nvSpPr>
            <p:cNvPr id="98318" name="Text Box 14"/>
            <p:cNvSpPr txBox="1">
              <a:spLocks noChangeArrowheads="1"/>
            </p:cNvSpPr>
            <p:nvPr/>
          </p:nvSpPr>
          <p:spPr bwMode="auto">
            <a:xfrm>
              <a:off x="902" y="1802"/>
              <a:ext cx="86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dirty="0"/>
                <a:t>2.</a:t>
              </a:r>
              <a:r>
                <a:rPr lang="zh-CN" altLang="en-US" sz="2800" dirty="0"/>
                <a:t>可行域</a:t>
              </a:r>
            </a:p>
          </p:txBody>
        </p:sp>
        <p:sp>
          <p:nvSpPr>
            <p:cNvPr id="98320" name="Text Box 16"/>
            <p:cNvSpPr txBox="1">
              <a:spLocks noChangeArrowheads="1"/>
            </p:cNvSpPr>
            <p:nvPr/>
          </p:nvSpPr>
          <p:spPr bwMode="auto">
            <a:xfrm>
              <a:off x="4118" y="1789"/>
              <a:ext cx="71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/>
                <a:t>为凸集</a:t>
              </a:r>
            </a:p>
          </p:txBody>
        </p:sp>
      </p:grpSp>
      <p:sp>
        <p:nvSpPr>
          <p:cNvPr id="98322" name="Text Box 18"/>
          <p:cNvSpPr txBox="1">
            <a:spLocks noChangeArrowheads="1"/>
          </p:cNvSpPr>
          <p:nvPr/>
        </p:nvSpPr>
        <p:spPr bwMode="auto">
          <a:xfrm>
            <a:off x="2218110" y="5171937"/>
            <a:ext cx="69028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/>
              <a:t>3.</a:t>
            </a:r>
            <a:r>
              <a:rPr lang="zh-CN" altLang="en-US" sz="2800"/>
              <a:t>凸规划的任何局部最优解就是全局最优解</a:t>
            </a:r>
          </a:p>
        </p:txBody>
      </p:sp>
      <p:pic>
        <p:nvPicPr>
          <p:cNvPr id="160821" name="Picture 5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976" y="2354125"/>
            <a:ext cx="308610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0822" name="Picture 5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323" y="3819390"/>
            <a:ext cx="422910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标题 1"/>
          <p:cNvSpPr txBox="1"/>
          <p:nvPr/>
        </p:nvSpPr>
        <p:spPr>
          <a:xfrm>
            <a:off x="838200" y="11628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凸规划的性质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8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8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8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22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294548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凸优化问题</a:t>
            </a:r>
            <a:r>
              <a:rPr lang="en-US" altLang="zh-CN" dirty="0">
                <a:solidFill>
                  <a:srgbClr val="C00000"/>
                </a:solidFill>
              </a:rPr>
              <a:t>: </a:t>
            </a:r>
            <a:r>
              <a:rPr lang="zh-CN" altLang="en-US" dirty="0"/>
              <a:t>指约束最优化问题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其中，目标函数</a:t>
            </a:r>
            <a:r>
              <a:rPr lang="en-US" altLang="zh-CN" dirty="0"/>
              <a:t>f(w) </a:t>
            </a:r>
            <a:r>
              <a:rPr lang="zh-CN" altLang="en-US" dirty="0"/>
              <a:t>和约束函数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i</a:t>
            </a:r>
            <a:r>
              <a:rPr lang="en-US" altLang="zh-CN" dirty="0"/>
              <a:t>(w)</a:t>
            </a:r>
            <a:r>
              <a:rPr lang="zh-CN" altLang="en-US" dirty="0"/>
              <a:t>都是</a:t>
            </a:r>
            <a:r>
              <a:rPr lang="en-US" altLang="zh-CN" dirty="0" err="1"/>
              <a:t>R</a:t>
            </a:r>
            <a:r>
              <a:rPr lang="en-US" altLang="zh-CN" baseline="30000" dirty="0" err="1"/>
              <a:t>n</a:t>
            </a:r>
            <a:r>
              <a:rPr lang="zh-CN" altLang="en-US" dirty="0"/>
              <a:t>上连续可微的凸函数，约束函数</a:t>
            </a:r>
            <a:r>
              <a:rPr lang="en-US" altLang="zh-CN" dirty="0" err="1"/>
              <a:t>h</a:t>
            </a:r>
            <a:r>
              <a:rPr lang="en-US" altLang="zh-CN" baseline="-25000" dirty="0" err="1"/>
              <a:t>j</a:t>
            </a:r>
            <a:r>
              <a:rPr lang="en-US" altLang="zh-CN" dirty="0"/>
              <a:t>(w)</a:t>
            </a:r>
            <a:r>
              <a:rPr lang="zh-CN" altLang="en-US" dirty="0"/>
              <a:t>是</a:t>
            </a:r>
            <a:r>
              <a:rPr lang="en-US" altLang="zh-CN" dirty="0" err="1"/>
              <a:t>R</a:t>
            </a:r>
            <a:r>
              <a:rPr lang="en-US" altLang="zh-CN" baseline="30000" dirty="0" err="1"/>
              <a:t>n</a:t>
            </a:r>
            <a:r>
              <a:rPr lang="zh-CN" altLang="en-US" dirty="0"/>
              <a:t>上的仿射函数（仿射函数即由</a:t>
            </a:r>
            <a:r>
              <a:rPr lang="en-US" altLang="zh-CN" dirty="0"/>
              <a:t>1 </a:t>
            </a:r>
            <a:r>
              <a:rPr lang="zh-CN" altLang="en-US" dirty="0"/>
              <a:t>阶多项式构成的函数，一般形式为</a:t>
            </a:r>
            <a:r>
              <a:rPr lang="en-US" altLang="zh-CN" dirty="0"/>
              <a:t>f(x)=</a:t>
            </a:r>
            <a:r>
              <a:rPr lang="en-US" altLang="zh-CN" dirty="0" err="1"/>
              <a:t>Ax+b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当目标函数为二次函数，</a:t>
            </a:r>
            <a:r>
              <a:rPr lang="en-US" altLang="zh-CN" dirty="0"/>
              <a:t>g</a:t>
            </a:r>
            <a:r>
              <a:rPr lang="zh-CN" altLang="en-US" dirty="0"/>
              <a:t>函数为仿射函数时，为</a:t>
            </a:r>
            <a:r>
              <a:rPr lang="zh-CN" altLang="en-US" dirty="0">
                <a:solidFill>
                  <a:srgbClr val="C00000"/>
                </a:solidFill>
              </a:rPr>
              <a:t>凸二次规划问题</a:t>
            </a:r>
            <a:r>
              <a:rPr lang="zh-CN" altLang="en-US" dirty="0"/>
              <a:t>。</a:t>
            </a:r>
          </a:p>
        </p:txBody>
      </p:sp>
      <p:pic>
        <p:nvPicPr>
          <p:cNvPr id="1884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447" y="2294548"/>
            <a:ext cx="1724672" cy="518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84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083" y="3043708"/>
            <a:ext cx="3699791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标题 1"/>
          <p:cNvSpPr txBox="1"/>
          <p:nvPr/>
        </p:nvSpPr>
        <p:spPr>
          <a:xfrm>
            <a:off x="838200" y="11628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凸优化问题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599348"/>
            <a:ext cx="10515600" cy="4351338"/>
          </a:xfrm>
        </p:spPr>
        <p:txBody>
          <a:bodyPr/>
          <a:lstStyle/>
          <a:p>
            <a:r>
              <a:rPr lang="zh-CN" altLang="en-US" dirty="0"/>
              <a:t>如何求解：</a:t>
            </a:r>
            <a:endParaRPr lang="en-US" altLang="zh-CN" dirty="0"/>
          </a:p>
          <a:p>
            <a:r>
              <a:rPr lang="zh-CN" altLang="en-US" dirty="0"/>
              <a:t>在约束最优化问题中，常常利用拉格朗日对偶性</a:t>
            </a:r>
            <a:r>
              <a:rPr lang="en-US" altLang="zh-CN" dirty="0"/>
              <a:t>(Lagrange duality)</a:t>
            </a:r>
            <a:r>
              <a:rPr lang="zh-CN" altLang="en-US" dirty="0"/>
              <a:t>将原始问题转换为对偶问题，通过解对偶问题得到原始问题的解</a:t>
            </a:r>
            <a:endParaRPr lang="en-US" altLang="zh-CN" dirty="0"/>
          </a:p>
        </p:txBody>
      </p:sp>
      <p:pic>
        <p:nvPicPr>
          <p:cNvPr id="2017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510" y="2637319"/>
            <a:ext cx="1846180" cy="383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556738" y="2567292"/>
            <a:ext cx="367408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1</a:t>
            </a:r>
            <a:endParaRPr lang="zh-CN" altLang="en-US" sz="2800" dirty="0"/>
          </a:p>
        </p:txBody>
      </p:sp>
      <p:sp>
        <p:nvSpPr>
          <p:cNvPr id="6" name="标题 1"/>
          <p:cNvSpPr txBox="1"/>
          <p:nvPr/>
        </p:nvSpPr>
        <p:spPr>
          <a:xfrm>
            <a:off x="838200" y="11628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拉格朗日对偶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1551</Words>
  <Application>Microsoft Macintosh PowerPoint</Application>
  <PresentationFormat>宽屏</PresentationFormat>
  <Paragraphs>303</Paragraphs>
  <Slides>35</Slides>
  <Notes>35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3" baseType="lpstr">
      <vt:lpstr>等线</vt:lpstr>
      <vt:lpstr>等线</vt:lpstr>
      <vt:lpstr>等线 Light</vt:lpstr>
      <vt:lpstr>Arial</vt:lpstr>
      <vt:lpstr>Calibri</vt:lpstr>
      <vt:lpstr>Calibri Light</vt:lpstr>
      <vt:lpstr>Office Theme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Xingyu Chen</dc:creator>
  <cp:lastModifiedBy>Yishuai Chen</cp:lastModifiedBy>
  <cp:revision>18</cp:revision>
  <dcterms:created xsi:type="dcterms:W3CDTF">2019-08-29T23:30:00Z</dcterms:created>
  <dcterms:modified xsi:type="dcterms:W3CDTF">2022-09-14T03:11:34Z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