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07" r:id="rId3"/>
    <p:sldId id="309" r:id="rId4"/>
    <p:sldId id="308" r:id="rId5"/>
    <p:sldId id="281" r:id="rId6"/>
    <p:sldId id="282" r:id="rId7"/>
    <p:sldId id="401" r:id="rId8"/>
    <p:sldId id="403" r:id="rId9"/>
    <p:sldId id="416" r:id="rId10"/>
    <p:sldId id="402" r:id="rId11"/>
    <p:sldId id="404" r:id="rId12"/>
    <p:sldId id="405" r:id="rId13"/>
    <p:sldId id="406" r:id="rId14"/>
    <p:sldId id="411" r:id="rId15"/>
    <p:sldId id="410" r:id="rId16"/>
    <p:sldId id="408" r:id="rId17"/>
    <p:sldId id="407" r:id="rId18"/>
    <p:sldId id="409" r:id="rId19"/>
    <p:sldId id="412" r:id="rId20"/>
    <p:sldId id="272" r:id="rId21"/>
    <p:sldId id="395" r:id="rId22"/>
    <p:sldId id="394" r:id="rId23"/>
    <p:sldId id="261" r:id="rId24"/>
    <p:sldId id="396" r:id="rId25"/>
    <p:sldId id="262" r:id="rId26"/>
    <p:sldId id="270" r:id="rId27"/>
    <p:sldId id="269" r:id="rId28"/>
    <p:sldId id="267" r:id="rId29"/>
    <p:sldId id="322" r:id="rId30"/>
    <p:sldId id="268" r:id="rId31"/>
    <p:sldId id="271" r:id="rId32"/>
    <p:sldId id="413" r:id="rId33"/>
    <p:sldId id="275" r:id="rId34"/>
    <p:sldId id="276" r:id="rId35"/>
    <p:sldId id="414" r:id="rId36"/>
    <p:sldId id="415" r:id="rId37"/>
    <p:sldId id="392" r:id="rId38"/>
    <p:sldId id="386" r:id="rId39"/>
    <p:sldId id="393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1748"/>
    <p:restoredTop sz="94697"/>
  </p:normalViewPr>
  <p:slideViewPr>
    <p:cSldViewPr snapToGrid="0">
      <p:cViewPr varScale="1">
        <p:scale>
          <a:sx n="93" d="100"/>
          <a:sy n="93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4D646-6F71-45CA-83B2-626F3D11C26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FDE2E-17B5-423F-87AC-F73882FC7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1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FDE2E-17B5-423F-87AC-F73882FC722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8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FDE2E-17B5-423F-87AC-F73882FC722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2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8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9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0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6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0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1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3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4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7D95-2389-4A97-A223-1471BBEB9B1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4511-AB6A-4642-9393-55616F55D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fgranda/math-tools-nyu/blob/main/01%20Covariance%20Matrix.ipyn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97be3c62d1704c2c890b7f2826b2202c" TargetMode="External"/><Relationship Id="rId2" Type="http://schemas.openxmlformats.org/officeDocument/2006/relationships/hyperlink" Target="https://courses.edx.org/courses/course-v1:UCSanDiegoX+DSE230x+1T2018/jump_to/block-v1:UCSanDiegoX+DSE230x+1T2018+type@vertical+block@a4576663c02a460d99e3f139782d7fe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f1f94b0afba44b3c92989507347e6fca" TargetMode="External"/><Relationship Id="rId2" Type="http://schemas.openxmlformats.org/officeDocument/2006/relationships/hyperlink" Target="https://courses.edx.org/courses/course-v1:UCSanDiegoX+DSE230x+1T2018/jump_to/block-v1:UCSanDiegoX+DSE230x+1T2018+type@vertical+block@99e84df658ef425b9d34cc41caa8502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class/cs24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降维</a:t>
            </a:r>
            <a:br>
              <a:rPr lang="en-US" altLang="zh-CN" b="1" dirty="0"/>
            </a:br>
            <a:r>
              <a:rPr lang="en-US" altLang="zh-CN" b="1" dirty="0"/>
              <a:t>Dimension Reduction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735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D50C9-5788-C042-A14D-4FB77195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例：三明治成本测量数据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8DD7E-EB7C-6D4E-8A07-F5BE1DB1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dirty="0"/>
              <a:t>模型</a:t>
            </a:r>
            <a:endParaRPr kumimoji="1" lang="en-US" altLang="zh-CN" sz="3000" dirty="0"/>
          </a:p>
          <a:p>
            <a:pPr lvl="1"/>
            <a:r>
              <a:rPr lang="en-US" altLang="zh-CN" sz="2700" dirty="0"/>
              <a:t>v</a:t>
            </a:r>
            <a:r>
              <a:rPr lang="zh-CN" altLang="en-US" sz="2700" dirty="0"/>
              <a:t>：三明治成分配比向量，比如：</a:t>
            </a:r>
            <a:r>
              <a:rPr lang="en-US" altLang="zh-CN" sz="2700" dirty="0"/>
              <a:t>0.5</a:t>
            </a:r>
            <a:r>
              <a:rPr lang="zh-CN" altLang="en-US" sz="2700" dirty="0"/>
              <a:t>，</a:t>
            </a:r>
            <a:r>
              <a:rPr lang="en-US" altLang="zh-CN" sz="2700" dirty="0"/>
              <a:t>0.3</a:t>
            </a:r>
            <a:r>
              <a:rPr lang="zh-CN" altLang="en-US" sz="2700" dirty="0"/>
              <a:t>，</a:t>
            </a:r>
            <a:r>
              <a:rPr lang="en-US" altLang="zh-CN" sz="2700" dirty="0"/>
              <a:t>0.2</a:t>
            </a:r>
            <a:endParaRPr lang="zh-CN" altLang="en-US" sz="2700" dirty="0"/>
          </a:p>
          <a:p>
            <a:pPr lvl="1"/>
            <a:r>
              <a:rPr lang="en-US" altLang="zh-CN" sz="2700" dirty="0"/>
              <a:t>X</a:t>
            </a:r>
            <a:r>
              <a:rPr lang="zh-CN" altLang="en-US" sz="2700" dirty="0"/>
              <a:t>：三明治三种成分的价格测量数据，连续测</a:t>
            </a:r>
            <a:r>
              <a:rPr lang="en-US" altLang="zh-CN" sz="2700" dirty="0"/>
              <a:t>30</a:t>
            </a:r>
            <a:r>
              <a:rPr lang="zh-CN" altLang="en-US" sz="2700" dirty="0"/>
              <a:t>天</a:t>
            </a:r>
            <a:endParaRPr lang="en-US" altLang="zh-CN" sz="2700" dirty="0"/>
          </a:p>
          <a:p>
            <a:pPr lvl="2"/>
            <a:r>
              <a:rPr lang="en-US" altLang="zh-CN" sz="2400" dirty="0"/>
              <a:t>3</a:t>
            </a:r>
            <a:r>
              <a:rPr lang="zh-CN" altLang="en-US" sz="2400" dirty="0"/>
              <a:t> * </a:t>
            </a:r>
            <a:r>
              <a:rPr lang="en-US" altLang="zh-CN" sz="2400" dirty="0"/>
              <a:t>30</a:t>
            </a:r>
            <a:r>
              <a:rPr lang="zh-CN" altLang="en-US" sz="2400" dirty="0"/>
              <a:t> 的 矩阵</a:t>
            </a:r>
            <a:endParaRPr lang="en-US" altLang="zh-CN" sz="2400" dirty="0"/>
          </a:p>
          <a:p>
            <a:pPr lvl="1"/>
            <a:r>
              <a:rPr lang="en-US" altLang="zh-CN" sz="2700" dirty="0"/>
              <a:t>v</a:t>
            </a:r>
            <a:r>
              <a:rPr lang="zh-CN" altLang="en-US" sz="2700" dirty="0"/>
              <a:t> * </a:t>
            </a:r>
            <a:r>
              <a:rPr lang="en-US" altLang="zh-CN" sz="2700" dirty="0"/>
              <a:t>X</a:t>
            </a:r>
            <a:r>
              <a:rPr lang="zh-CN" altLang="en-US" sz="2700" dirty="0"/>
              <a:t>：</a:t>
            </a:r>
            <a:r>
              <a:rPr lang="en-US" altLang="zh-CN" sz="2700" dirty="0"/>
              <a:t>1</a:t>
            </a:r>
            <a:r>
              <a:rPr lang="zh-CN" altLang="en-US" sz="2700" dirty="0"/>
              <a:t>*</a:t>
            </a:r>
            <a:r>
              <a:rPr lang="en-US" altLang="zh-CN" sz="2700" dirty="0"/>
              <a:t>30</a:t>
            </a:r>
            <a:r>
              <a:rPr lang="zh-CN" altLang="en-US" sz="2700" dirty="0"/>
              <a:t> 的向量，代表了这</a:t>
            </a:r>
            <a:r>
              <a:rPr lang="en-US" altLang="zh-CN" sz="2700" dirty="0"/>
              <a:t>30</a:t>
            </a:r>
            <a:r>
              <a:rPr lang="zh-CN" altLang="en-US" sz="2700" dirty="0"/>
              <a:t>天的三明治价格向量</a:t>
            </a:r>
          </a:p>
          <a:p>
            <a:r>
              <a:rPr lang="zh-CN" altLang="en-US" sz="3000" dirty="0"/>
              <a:t>三明治价格随机向量的方差</a:t>
            </a:r>
            <a:endParaRPr lang="en-US" altLang="zh-CN" sz="3000" dirty="0"/>
          </a:p>
          <a:p>
            <a:pPr lvl="1"/>
            <a:r>
              <a:rPr lang="en-US" altLang="zh-CN" sz="2700" dirty="0" err="1">
                <a:solidFill>
                  <a:srgbClr val="FF0000"/>
                </a:solidFill>
              </a:rPr>
              <a:t>v</a:t>
            </a:r>
            <a:r>
              <a:rPr lang="en-US" altLang="zh-CN" sz="2700" baseline="30000" dirty="0" err="1">
                <a:solidFill>
                  <a:srgbClr val="FF0000"/>
                </a:solidFill>
              </a:rPr>
              <a:t>T</a:t>
            </a:r>
            <a:r>
              <a:rPr lang="en-US" altLang="zh-CN" sz="2700" dirty="0">
                <a:solidFill>
                  <a:srgbClr val="FF0000"/>
                </a:solidFill>
              </a:rPr>
              <a:t> * sigma * v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B3399-EB0C-7D4E-B691-68AFE2D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例：加拿大城市坐标在东北方向的投影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2D413-09BA-B745-8703-CCE16AFF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kumimoji="1" lang="zh-CN" altLang="en-US" dirty="0"/>
              <a:t>：</a:t>
            </a:r>
            <a:r>
              <a:rPr kumimoji="1" lang="en-US" altLang="zh-CN" dirty="0"/>
              <a:t>[1,1] </a:t>
            </a:r>
            <a:r>
              <a:rPr kumimoji="1" lang="zh-CN" altLang="en-US" dirty="0"/>
              <a:t>归一化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：加拿大城市坐标</a:t>
            </a:r>
            <a:r>
              <a:rPr kumimoji="1" lang="en-US" altLang="zh-CN" dirty="0"/>
              <a:t> [x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DE5F8-8500-8A44-A0E8-9C7A23CA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1479"/>
            <a:ext cx="9144000" cy="38425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0DA4DF-5EF3-F44E-8926-96A53D6B0939}"/>
              </a:ext>
            </a:extLst>
          </p:cNvPr>
          <p:cNvSpPr/>
          <p:nvPr/>
        </p:nvSpPr>
        <p:spPr>
          <a:xfrm>
            <a:off x="5703758" y="2399087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000" dirty="0"/>
              <a:t>这个投影 的方差</a:t>
            </a:r>
            <a:r>
              <a:rPr lang="en-US" altLang="zh-CN" sz="3000" dirty="0"/>
              <a:t>:</a:t>
            </a:r>
            <a:r>
              <a:rPr lang="zh-CN" altLang="en-US" sz="3000" dirty="0"/>
              <a:t> </a:t>
            </a:r>
            <a:endParaRPr lang="en-US" altLang="zh-CN" sz="3000" dirty="0"/>
          </a:p>
          <a:p>
            <a:pPr lvl="1"/>
            <a:r>
              <a:rPr lang="en-US" altLang="zh-CN" sz="2700" dirty="0" err="1">
                <a:solidFill>
                  <a:srgbClr val="FF0000"/>
                </a:solidFill>
              </a:rPr>
              <a:t>v</a:t>
            </a:r>
            <a:r>
              <a:rPr lang="en-US" altLang="zh-CN" sz="2700" baseline="30000" dirty="0" err="1">
                <a:solidFill>
                  <a:srgbClr val="FF0000"/>
                </a:solidFill>
              </a:rPr>
              <a:t>T</a:t>
            </a:r>
            <a:r>
              <a:rPr lang="en-US" altLang="zh-CN" sz="2700" dirty="0">
                <a:solidFill>
                  <a:srgbClr val="FF0000"/>
                </a:solidFill>
              </a:rPr>
              <a:t> * sigma * v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39248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BF0C-16CE-6346-8C42-BF2B4992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dirty="0"/>
              <a:t>加拿大城市坐标矩阵在各个方向上的投影方差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11C96-CA1A-854F-BAF0-2C0C22B2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主方向，就是投影后，方差</a:t>
            </a:r>
            <a:r>
              <a:rPr kumimoji="1" lang="zh-CN" altLang="en-US" dirty="0">
                <a:solidFill>
                  <a:srgbClr val="FF0000"/>
                </a:solidFill>
              </a:rPr>
              <a:t>最大</a:t>
            </a:r>
            <a:r>
              <a:rPr kumimoji="1" lang="zh-CN" altLang="en-US" dirty="0"/>
              <a:t>的方向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E3FC8-99A4-C142-91BA-32D57981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9" y="2721125"/>
            <a:ext cx="86497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3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6BFE-F9D2-DD4C-8E4A-62624E0E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Spectral </a:t>
            </a:r>
            <a:r>
              <a:rPr lang="zh-CN" altLang="en-US" dirty="0"/>
              <a:t>定理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BC4EF-2B5D-9943-A04E-4AD3DF64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线性代数</a:t>
            </a:r>
          </a:p>
          <a:p>
            <a:r>
              <a:rPr lang="zh-CN" altLang="en-US" dirty="0"/>
              <a:t>对称阵 可以 </a:t>
            </a:r>
            <a:r>
              <a:rPr lang="en-US" altLang="zh-CN" dirty="0"/>
              <a:t>eigen</a:t>
            </a:r>
            <a:r>
              <a:rPr lang="zh-CN" altLang="en-US" dirty="0"/>
              <a:t>分解</a:t>
            </a:r>
            <a:endParaRPr lang="en-US" altLang="zh-CN" dirty="0"/>
          </a:p>
          <a:p>
            <a:pPr lvl="1"/>
            <a:r>
              <a:rPr lang="zh-CN" altLang="en-US" dirty="0"/>
              <a:t>协方差矩阵就是对称的</a:t>
            </a:r>
          </a:p>
          <a:p>
            <a:r>
              <a:rPr lang="zh-CN" altLang="en-US" dirty="0"/>
              <a:t>对 </a:t>
            </a:r>
            <a:r>
              <a:rPr lang="en-US" altLang="zh-CN" dirty="0"/>
              <a:t>X</a:t>
            </a:r>
            <a:r>
              <a:rPr lang="zh-CN" altLang="en-US" dirty="0"/>
              <a:t> 协方差矩阵做 </a:t>
            </a:r>
            <a:r>
              <a:rPr lang="en-US" altLang="zh-CN" dirty="0"/>
              <a:t>eigen</a:t>
            </a:r>
            <a:r>
              <a:rPr lang="zh-CN" altLang="en-US" dirty="0"/>
              <a:t> 分解得到的向量，就是让其投影的方差最大的方向</a:t>
            </a:r>
            <a:endParaRPr lang="en-US" altLang="zh-CN" dirty="0"/>
          </a:p>
          <a:p>
            <a:pPr lvl="1"/>
            <a:r>
              <a:rPr lang="zh-CN" altLang="en-US" dirty="0"/>
              <a:t>对应的 </a:t>
            </a:r>
            <a:r>
              <a:rPr lang="en-US" altLang="zh-CN" dirty="0"/>
              <a:t>eigenvalue lambda </a:t>
            </a:r>
            <a:r>
              <a:rPr lang="zh-CN" altLang="en-US" dirty="0"/>
              <a:t>就是 其 在这个方向上的投影的 方差</a:t>
            </a:r>
          </a:p>
          <a:p>
            <a:r>
              <a:rPr lang="zh-CN" altLang="en-US" dirty="0"/>
              <a:t>这些向量相互正交，</a:t>
            </a:r>
            <a:r>
              <a:rPr lang="zh-CN" altLang="en-US" sz="2100" dirty="0"/>
              <a:t>叫：</a:t>
            </a:r>
            <a:r>
              <a:rPr lang="zh-CN" altLang="en-US" sz="2100" dirty="0">
                <a:solidFill>
                  <a:srgbClr val="FF0000"/>
                </a:solidFill>
              </a:rPr>
              <a:t>主方向</a:t>
            </a:r>
            <a:endParaRPr lang="en-US" altLang="zh-CN" sz="2100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主元素 </a:t>
            </a:r>
            <a:r>
              <a:rPr lang="zh-CN" altLang="en-US" dirty="0"/>
              <a:t>是 数据在 主方向 上 的投影</a:t>
            </a:r>
          </a:p>
          <a:p>
            <a:pPr lvl="1"/>
            <a:r>
              <a:rPr lang="zh-CN" altLang="en-US" sz="2100" dirty="0"/>
              <a:t>主元素 </a:t>
            </a:r>
            <a:r>
              <a:rPr lang="zh-CN" altLang="en-US" sz="2100" dirty="0">
                <a:solidFill>
                  <a:srgbClr val="FF0000"/>
                </a:solidFill>
              </a:rPr>
              <a:t>互不相关</a:t>
            </a:r>
          </a:p>
          <a:p>
            <a:pPr lvl="1"/>
            <a:r>
              <a:rPr lang="zh-CN" altLang="en-US" sz="2100" dirty="0"/>
              <a:t>这个特别重要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64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93F91-9566-2144-9366-611967B7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Spectral </a:t>
            </a:r>
            <a:r>
              <a:rPr lang="zh-CN" altLang="en-US" dirty="0"/>
              <a:t>定理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CD79ED-7CBD-A74A-905C-ABF65F3E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998333"/>
            <a:ext cx="7997252" cy="39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2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DFB2D-4993-3043-944F-73D1F468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54" y="1134553"/>
            <a:ext cx="190094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Spectral </a:t>
            </a:r>
            <a:br>
              <a:rPr lang="en-US" altLang="zh-CN" dirty="0"/>
            </a:br>
            <a:r>
              <a:rPr lang="zh-CN" altLang="en-US" dirty="0"/>
              <a:t>定理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88BE8E-74EE-FA48-8B82-07E6D17E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55" y="961873"/>
            <a:ext cx="7016146" cy="47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1DD93-672E-8E42-A0DA-9A7ED755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3554"/>
            <a:ext cx="7886700" cy="994172"/>
          </a:xfrm>
        </p:spPr>
        <p:txBody>
          <a:bodyPr/>
          <a:lstStyle/>
          <a:p>
            <a:r>
              <a:rPr kumimoji="1" lang="zh-CN" altLang="en-US" dirty="0"/>
              <a:t>例：两个主方向及其投影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1339F-A312-CC43-A528-31B00F39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2438"/>
            <a:ext cx="7886700" cy="4351338"/>
          </a:xfr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DA3887-5D19-5D40-BD4C-2CB04AA0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20988"/>
            <a:ext cx="7799830" cy="55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1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6C57-ED0E-364B-92B0-A94D1E5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例：人脸数据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F4CC4-CCBE-794B-B405-3F58A5D3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每个像素作为一维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AE2C2-3DC1-5942-930C-50A1608B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401"/>
            <a:ext cx="9144000" cy="16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8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375C4-253C-0D4D-A9A0-E38BF2E7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04DD2-4D4C-CF43-91C5-1B476A7D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726A55-9580-0544-A893-A593252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88" y="1506589"/>
            <a:ext cx="64197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1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6003D-3AC1-A443-8101-FEFAFD9F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428D8-DE87-394E-BFC0-05025745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PCA</a:t>
            </a:r>
            <a:r>
              <a:rPr kumimoji="1" lang="zh-CN" altLang="en-US" dirty="0"/>
              <a:t> 提取 方差 最大</a:t>
            </a:r>
            <a:r>
              <a:rPr kumimoji="1" lang="en-US" altLang="zh-CN" dirty="0"/>
              <a:t>/</a:t>
            </a:r>
            <a:r>
              <a:rPr kumimoji="1" lang="zh-CN" altLang="en-US" dirty="0"/>
              <a:t>最小 的数据成分</a:t>
            </a:r>
          </a:p>
        </p:txBody>
      </p:sp>
    </p:spTree>
    <p:extLst>
      <p:ext uri="{BB962C8B-B14F-4D97-AF65-F5344CB8AC3E}">
        <p14:creationId xmlns:p14="http://schemas.microsoft.com/office/powerpoint/2010/main" val="391796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以工行为例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: </a:t>
            </a:r>
            <a:r>
              <a:rPr lang="zh-CN" altLang="en-US" dirty="0"/>
              <a:t>客户信息，账户信息，产品信息，交易信息，管理信息</a:t>
            </a:r>
            <a:endParaRPr lang="en-US" altLang="zh-CN" dirty="0"/>
          </a:p>
          <a:p>
            <a:r>
              <a:rPr lang="zh-CN" altLang="en-US" dirty="0"/>
              <a:t>数据规模</a:t>
            </a:r>
            <a:r>
              <a:rPr lang="en-US" altLang="zh-CN" dirty="0"/>
              <a:t>: 300TB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基于数据，开发了</a:t>
            </a:r>
            <a:r>
              <a:rPr lang="en-US" altLang="zh-CN" dirty="0"/>
              <a:t>4.1</a:t>
            </a:r>
            <a:r>
              <a:rPr lang="zh-CN" altLang="en-US" dirty="0"/>
              <a:t>亿个人客户和</a:t>
            </a:r>
            <a:r>
              <a:rPr lang="en-US" altLang="zh-CN" dirty="0"/>
              <a:t>460</a:t>
            </a:r>
            <a:r>
              <a:rPr lang="zh-CN" altLang="en-US" dirty="0"/>
              <a:t>万法人客户的信息视图和星级评价体系</a:t>
            </a:r>
            <a:endParaRPr lang="en-US" altLang="zh-CN" dirty="0"/>
          </a:p>
          <a:p>
            <a:r>
              <a:rPr lang="zh-CN" altLang="en-US" dirty="0"/>
              <a:t>模型：</a:t>
            </a:r>
            <a:endParaRPr lang="en-US" altLang="zh-CN" dirty="0"/>
          </a:p>
          <a:p>
            <a:pPr lvl="1"/>
            <a:r>
              <a:rPr lang="en-US" altLang="zh-CN" sz="3000" dirty="0"/>
              <a:t>34</a:t>
            </a:r>
            <a:r>
              <a:rPr lang="zh-CN" altLang="en-US" sz="3000" dirty="0"/>
              <a:t>个法人客户评级模型</a:t>
            </a:r>
            <a:endParaRPr lang="en-US" altLang="zh-CN" sz="3000" dirty="0"/>
          </a:p>
          <a:p>
            <a:pPr lvl="1"/>
            <a:r>
              <a:rPr lang="en-US" altLang="zh-CN" sz="3000" dirty="0"/>
              <a:t>75</a:t>
            </a:r>
            <a:r>
              <a:rPr lang="zh-CN" altLang="en-US" sz="3000" dirty="0"/>
              <a:t>个零售信用评分模型</a:t>
            </a:r>
            <a:br>
              <a:rPr lang="en-US" altLang="zh-CN" sz="3000" dirty="0"/>
            </a:br>
            <a:r>
              <a:rPr lang="en-US" altLang="zh-CN" sz="3000" dirty="0"/>
              <a:t>16</a:t>
            </a:r>
            <a:r>
              <a:rPr lang="zh-CN" altLang="en-US" sz="3000" dirty="0"/>
              <a:t>项市场风险内部计量模型</a:t>
            </a:r>
            <a:endParaRPr lang="en-US" altLang="zh-CN" sz="3000" dirty="0"/>
          </a:p>
          <a:p>
            <a:pPr lvl="1"/>
            <a:r>
              <a:rPr lang="en-US" altLang="zh-CN" sz="3000" dirty="0"/>
              <a:t>17</a:t>
            </a:r>
            <a:r>
              <a:rPr lang="zh-CN" altLang="en-US" sz="3000" dirty="0"/>
              <a:t>类操作风险资本计量模型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25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1068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求                              的特征向量，构成特征向量矩阵</a:t>
            </a:r>
            <a:r>
              <a:rPr lang="en-US" altLang="zh-CN" dirty="0"/>
              <a:t>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x</a:t>
            </a:r>
            <a:r>
              <a:rPr lang="zh-CN" altLang="en-US" dirty="0"/>
              <a:t>与特征向量矩阵</a:t>
            </a:r>
            <a:r>
              <a:rPr lang="en-US" altLang="zh-CN" dirty="0"/>
              <a:t>E</a:t>
            </a:r>
            <a:r>
              <a:rPr lang="zh-CN" altLang="en-US" dirty="0"/>
              <a:t>的乘积，相当于将</a:t>
            </a:r>
            <a:r>
              <a:rPr lang="en-US" altLang="zh-CN" dirty="0"/>
              <a:t>x</a:t>
            </a:r>
            <a:r>
              <a:rPr lang="zh-CN" altLang="en-US" dirty="0"/>
              <a:t>在高维空间中旋转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原数据变成在新的坐标上的投影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26" y="1595893"/>
            <a:ext cx="2146890" cy="365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036A90-B25E-7E49-A3BC-E959930FF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12"/>
          <a:stretch/>
        </p:blipFill>
        <p:spPr>
          <a:xfrm>
            <a:off x="1700988" y="4396755"/>
            <a:ext cx="2066980" cy="23290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C81D53-668A-F048-955D-D70339E6B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12"/>
          <a:stretch/>
        </p:blipFill>
        <p:spPr>
          <a:xfrm>
            <a:off x="4840306" y="4619329"/>
            <a:ext cx="2066980" cy="2329019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4045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8598-1E92-CE42-ACE8-3046640E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主特征向量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A2CF1-15D0-664D-890E-D667EEAD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2425"/>
            <a:ext cx="78867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主特征向量就是沿着它、点最“分散”的方向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也就是数据方差最大的方向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将这些点视为沿这个方向放置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新的坐标上，第一维是主特征向量指向的那个方向，能量最强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C211B5-69E4-6142-9F77-739A5C440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12"/>
          <a:stretch/>
        </p:blipFill>
        <p:spPr>
          <a:xfrm>
            <a:off x="3197037" y="4420546"/>
            <a:ext cx="2066980" cy="2329019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65876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B9B8-989D-E940-91D5-22D9AC8C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第二特征向量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49F91-1C76-354D-907B-594FBD70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对应于第二特征向量的轴（对应于第二最大特征值的特征向量）是去掉第一轴后数据方差最大的轴，依此类推。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以后依次递减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使降维成为可能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93659A-B7FE-F64C-A4F0-892A14E61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12"/>
          <a:stretch/>
        </p:blipFill>
        <p:spPr>
          <a:xfrm>
            <a:off x="5052341" y="4001294"/>
            <a:ext cx="2066980" cy="2329019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46766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特征值与特征向量的计算方法</a:t>
            </a:r>
          </a:p>
        </p:txBody>
      </p:sp>
    </p:spTree>
    <p:extLst>
      <p:ext uri="{BB962C8B-B14F-4D97-AF65-F5344CB8AC3E}">
        <p14:creationId xmlns:p14="http://schemas.microsoft.com/office/powerpoint/2010/main" val="97283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8DB61-21F1-2941-85AD-2231B312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88D28-0A8E-5A48-B52E-A0CD8FCE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一个实数、对称、方阵</a:t>
            </a:r>
            <a:r>
              <a:rPr kumimoji="1" lang="en-US" altLang="zh-CN" dirty="0"/>
              <a:t>B</a:t>
            </a:r>
            <a:r>
              <a:rPr kumimoji="1" lang="zh-CN" altLang="en-US" dirty="0"/>
              <a:t>可以写作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其中对角阵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包括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的特征值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是正交矩阵，它的列是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的特征向量</a:t>
            </a:r>
            <a:endParaRPr kumimoji="1" lang="en-US" altLang="zh-CN" dirty="0"/>
          </a:p>
          <a:p>
            <a:r>
              <a:rPr kumimoji="1" lang="en-US" altLang="zh-CN" dirty="0"/>
              <a:t>PCA</a:t>
            </a:r>
            <a:r>
              <a:rPr kumimoji="1" lang="zh-CN" altLang="en-US" dirty="0"/>
              <a:t>要计算的是                               的特征向量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95E90F-5CFF-2B44-BCE3-854FD155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1" y="2319050"/>
            <a:ext cx="1895061" cy="7667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37A4AD-7F15-5A4E-848A-85A440EB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59" y="3890996"/>
            <a:ext cx="2561593" cy="4320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E0CE63-1AA8-2C45-932E-8C0D7E591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55" y="5399267"/>
            <a:ext cx="2146890" cy="3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1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特征值与特征向量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计算方法</a:t>
            </a:r>
            <a:endParaRPr lang="en-US" altLang="zh-CN" dirty="0"/>
          </a:p>
          <a:p>
            <a:r>
              <a:rPr lang="en-US" altLang="zh-CN" dirty="0"/>
              <a:t>Power Iteration</a:t>
            </a:r>
            <a:r>
              <a:rPr lang="zh-CN" altLang="en-US" dirty="0"/>
              <a:t>寻找特征对（</a:t>
            </a:r>
            <a:r>
              <a:rPr lang="en-US" altLang="zh-CN" dirty="0" err="1"/>
              <a:t>Eigenpairs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特征向量矩阵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29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M </a:t>
            </a:r>
            <a:r>
              <a:rPr lang="zh-CN" altLang="en-US" dirty="0"/>
              <a:t>矩阵，</a:t>
            </a:r>
            <a:r>
              <a:rPr lang="el-GR" altLang="zh-CN" i="1" dirty="0"/>
              <a:t> λ</a:t>
            </a:r>
            <a:r>
              <a:rPr lang="zh-CN" altLang="en-US" dirty="0"/>
              <a:t>常数，</a:t>
            </a:r>
            <a:r>
              <a:rPr lang="en-US" altLang="zh-CN" dirty="0"/>
              <a:t>e</a:t>
            </a:r>
            <a:r>
              <a:rPr lang="zh-CN" altLang="en-US" dirty="0"/>
              <a:t>非零列向量</a:t>
            </a:r>
            <a:endParaRPr lang="en-US" altLang="zh-CN" dirty="0"/>
          </a:p>
          <a:p>
            <a:r>
              <a:rPr lang="en-US" altLang="zh-CN" i="1" dirty="0"/>
              <a:t>M</a:t>
            </a:r>
            <a:r>
              <a:rPr lang="en-US" altLang="zh-CN" dirty="0"/>
              <a:t>e = </a:t>
            </a:r>
            <a:r>
              <a:rPr lang="el-GR" altLang="zh-CN" i="1" dirty="0"/>
              <a:t>λ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唯一确定一个</a:t>
            </a:r>
            <a:r>
              <a:rPr lang="en-US" altLang="zh-CN" dirty="0"/>
              <a:t>e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为</a:t>
            </a:r>
            <a:r>
              <a:rPr lang="en-US" altLang="zh-CN" dirty="0"/>
              <a:t>unit vector</a:t>
            </a:r>
          </a:p>
          <a:p>
            <a:pPr lvl="1"/>
            <a:r>
              <a:rPr lang="zh-CN" altLang="en-US" dirty="0"/>
              <a:t>第一个非零元素为正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91" y="4328331"/>
            <a:ext cx="4476182" cy="10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3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特征向量矩阵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特征向量是单位向量</a:t>
            </a:r>
            <a:endParaRPr lang="en-US" altLang="zh-CN" dirty="0"/>
          </a:p>
          <a:p>
            <a:r>
              <a:rPr lang="zh-CN" altLang="en-US" dirty="0"/>
              <a:t>特征向量之间正交</a:t>
            </a:r>
            <a:endParaRPr lang="en-US" altLang="zh-CN" dirty="0"/>
          </a:p>
          <a:p>
            <a:r>
              <a:rPr lang="zh-CN" altLang="en-US" dirty="0"/>
              <a:t>特征向量矩阵 </a:t>
            </a:r>
            <a:r>
              <a:rPr lang="en-US" altLang="zh-CN" dirty="0"/>
              <a:t>E </a:t>
            </a:r>
            <a:r>
              <a:rPr lang="zh-CN" altLang="en-US" dirty="0"/>
              <a:t>的特点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99" y="3781437"/>
            <a:ext cx="3224569" cy="4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77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一般计算方法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80217"/>
            <a:ext cx="7886700" cy="4351338"/>
          </a:xfrm>
        </p:spPr>
        <p:txBody>
          <a:bodyPr/>
          <a:lstStyle/>
          <a:p>
            <a:r>
              <a:rPr lang="zh-CN" altLang="en-US" dirty="0"/>
              <a:t>要                               ，                  的行列式等于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求得</a:t>
            </a:r>
            <a:r>
              <a:rPr lang="el-GR" altLang="zh-CN" i="1" dirty="0"/>
              <a:t>λ</a:t>
            </a:r>
            <a:endParaRPr lang="en-US" altLang="zh-CN" i="1" dirty="0"/>
          </a:p>
          <a:p>
            <a:r>
              <a:rPr lang="zh-CN" altLang="en-US" dirty="0"/>
              <a:t>然后通过</a:t>
            </a:r>
            <a:r>
              <a:rPr lang="en-US" altLang="zh-CN" i="1" dirty="0"/>
              <a:t>M</a:t>
            </a:r>
            <a:r>
              <a:rPr lang="en-US" altLang="zh-CN" dirty="0"/>
              <a:t>e = </a:t>
            </a:r>
            <a:r>
              <a:rPr lang="el-GR" altLang="zh-CN" i="1" dirty="0"/>
              <a:t>λ</a:t>
            </a:r>
            <a:r>
              <a:rPr lang="en-US" altLang="zh-CN" dirty="0"/>
              <a:t>e</a:t>
            </a:r>
            <a:r>
              <a:rPr lang="zh-CN" altLang="en-US" dirty="0"/>
              <a:t>求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计算复杂度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47" y="1825625"/>
            <a:ext cx="2443235" cy="496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09" y="1892776"/>
            <a:ext cx="1424844" cy="374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09" y="4055886"/>
            <a:ext cx="1981200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34" y="5115145"/>
            <a:ext cx="19716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1244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3" y="1098488"/>
            <a:ext cx="7506034" cy="14811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2220" y="2673046"/>
            <a:ext cx="295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800" i="1">
                <a:solidFill>
                  <a:srgbClr val="222222"/>
                </a:solidFill>
                <a:latin typeface="Arial" charset="0"/>
              </a:rPr>
              <a:t>λ</a:t>
            </a:r>
            <a:r>
              <a:rPr lang="is-IS" altLang="zh-CN" sz="2800">
                <a:solidFill>
                  <a:srgbClr val="222222"/>
                </a:solidFill>
                <a:latin typeface="Arial" charset="0"/>
              </a:rPr>
              <a:t> = 1 and </a:t>
            </a:r>
            <a:r>
              <a:rPr lang="is-IS" altLang="zh-CN" sz="2800" i="1">
                <a:solidFill>
                  <a:srgbClr val="222222"/>
                </a:solidFill>
                <a:latin typeface="Arial" charset="0"/>
              </a:rPr>
              <a:t>λ</a:t>
            </a:r>
            <a:r>
              <a:rPr lang="is-IS" altLang="zh-CN" sz="2800">
                <a:solidFill>
                  <a:srgbClr val="222222"/>
                </a:solidFill>
                <a:latin typeface="Arial" charset="0"/>
              </a:rPr>
              <a:t> = 3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6" y="3116600"/>
            <a:ext cx="5956300" cy="1308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616" y="3196266"/>
            <a:ext cx="2705100" cy="124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6" y="4365333"/>
            <a:ext cx="6858000" cy="1384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5897" y="4374900"/>
            <a:ext cx="2120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数据累积长度：</a:t>
            </a:r>
            <a:endParaRPr lang="en-US" altLang="zh-CN" dirty="0"/>
          </a:p>
          <a:p>
            <a:pPr lvl="1"/>
            <a:r>
              <a:rPr lang="zh-CN" altLang="en-US" dirty="0"/>
              <a:t>客户违约率和违约损失率数据的积累长度均在</a:t>
            </a:r>
            <a:r>
              <a:rPr lang="en-US" altLang="zh-CN" dirty="0"/>
              <a:t>10</a:t>
            </a:r>
            <a:r>
              <a:rPr lang="zh-CN" altLang="en-US" dirty="0"/>
              <a:t>年以上</a:t>
            </a:r>
            <a:endParaRPr lang="en-US" altLang="zh-CN" dirty="0"/>
          </a:p>
          <a:p>
            <a:pPr lvl="1"/>
            <a:r>
              <a:rPr lang="zh-CN" altLang="en-US" dirty="0"/>
              <a:t>巴塞尔资本管理协议</a:t>
            </a:r>
            <a:r>
              <a:rPr lang="en-US" altLang="zh-CN" dirty="0"/>
              <a:t>Ⅲ</a:t>
            </a:r>
            <a:r>
              <a:rPr lang="zh-CN" altLang="en-US" dirty="0"/>
              <a:t>的要求。</a:t>
            </a:r>
            <a:endParaRPr lang="en-US" altLang="zh-CN" dirty="0"/>
          </a:p>
          <a:p>
            <a:r>
              <a:rPr lang="zh-CN" altLang="en-US" dirty="0"/>
              <a:t>工商银行还建立了独立的模型验证团队，对数据应用的有效性、准确性进行持续验证和监控。</a:t>
            </a:r>
            <a:endParaRPr lang="en-US" altLang="zh-CN" dirty="0"/>
          </a:p>
          <a:p>
            <a:r>
              <a:rPr lang="zh-CN" altLang="en-US" dirty="0"/>
              <a:t>信用评级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0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Iteration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任选一个向量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</a:p>
          <a:p>
            <a:r>
              <a:rPr lang="zh-CN" altLang="en-US" dirty="0"/>
              <a:t>递归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误差 </a:t>
            </a:r>
            <a:r>
              <a:rPr lang="en-US" altLang="zh-CN" dirty="0" err="1"/>
              <a:t>Frobenius</a:t>
            </a:r>
            <a:r>
              <a:rPr lang="en-US" altLang="zh-CN" dirty="0"/>
              <a:t> norm                           </a:t>
            </a:r>
            <a:r>
              <a:rPr lang="zh-CN" altLang="en-US" dirty="0"/>
              <a:t>足够小时，停止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就是</a:t>
            </a:r>
            <a:r>
              <a:rPr lang="en-US" altLang="zh-CN" dirty="0"/>
              <a:t>M</a:t>
            </a:r>
            <a:r>
              <a:rPr lang="zh-CN" altLang="en-US" dirty="0"/>
              <a:t>的主特征向量</a:t>
            </a:r>
            <a:endParaRPr lang="en-US" altLang="zh-CN" dirty="0"/>
          </a:p>
          <a:p>
            <a:r>
              <a:rPr lang="zh-CN" altLang="en-US" dirty="0"/>
              <a:t>然后通过 </a:t>
            </a:r>
            <a:r>
              <a:rPr lang="en-US" altLang="zh-CN" i="1" dirty="0" err="1"/>
              <a:t>M</a:t>
            </a:r>
            <a:r>
              <a:rPr lang="en-US" altLang="zh-CN" dirty="0" err="1"/>
              <a:t>x</a:t>
            </a:r>
            <a:r>
              <a:rPr lang="en-US" altLang="zh-CN" dirty="0"/>
              <a:t> = </a:t>
            </a:r>
            <a:r>
              <a:rPr lang="el-GR" altLang="zh-CN" i="1" dirty="0"/>
              <a:t>λ</a:t>
            </a:r>
            <a:r>
              <a:rPr lang="en-US" altLang="zh-CN" dirty="0"/>
              <a:t>x </a:t>
            </a:r>
            <a:r>
              <a:rPr lang="zh-CN" altLang="en-US" dirty="0"/>
              <a:t>求 </a:t>
            </a:r>
            <a:r>
              <a:rPr lang="el-GR" altLang="zh-CN" i="1" dirty="0"/>
              <a:t>λ</a:t>
            </a:r>
            <a:endParaRPr lang="en-US" altLang="zh-CN" i="1" dirty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是一个单位向量：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en-US" altLang="zh-CN" dirty="0"/>
              <a:t> = X</a:t>
            </a:r>
            <a:r>
              <a:rPr lang="en-US" altLang="zh-CN" baseline="30000" dirty="0"/>
              <a:t>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58" y="2394187"/>
            <a:ext cx="2334188" cy="881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984" y="3329149"/>
            <a:ext cx="2088284" cy="4807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99" y="5591790"/>
            <a:ext cx="1782735" cy="5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9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Iteration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再找第二个特征对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中去掉第一个主特征向量的因素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然后类似计算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84" y="2798287"/>
            <a:ext cx="2944932" cy="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50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8" y="3093216"/>
            <a:ext cx="2691381" cy="2434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19" y="2677044"/>
            <a:ext cx="2858993" cy="26635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44680" y="548997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/>
              <a:t>原始数据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14623" y="5489973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/>
              <a:t>按虚线旋转</a:t>
            </a:r>
          </a:p>
        </p:txBody>
      </p:sp>
      <p:sp>
        <p:nvSpPr>
          <p:cNvPr id="9" name="矩形 8"/>
          <p:cNvSpPr/>
          <p:nvPr/>
        </p:nvSpPr>
        <p:spPr>
          <a:xfrm>
            <a:off x="6097138" y="2862145"/>
            <a:ext cx="644857" cy="410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7211084" y="3803418"/>
            <a:ext cx="644857" cy="410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6245352" y="4703581"/>
            <a:ext cx="644857" cy="410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349" y="1241770"/>
            <a:ext cx="928688" cy="3929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038" y="1098782"/>
            <a:ext cx="1293019" cy="742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5345" y="1131096"/>
            <a:ext cx="585788" cy="3071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657" y="1524002"/>
            <a:ext cx="1121569" cy="12501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4037" y="2194720"/>
            <a:ext cx="535781" cy="30718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693" y="1978056"/>
            <a:ext cx="1800225" cy="72151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256954" y="109197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逆时针</a:t>
            </a:r>
            <a:r>
              <a:rPr lang="en-US" altLang="zh-CN" b="1" dirty="0">
                <a:solidFill>
                  <a:srgbClr val="FF0000"/>
                </a:solidFill>
              </a:rPr>
              <a:t>45</a:t>
            </a:r>
            <a:r>
              <a:rPr lang="zh-CN" altLang="en-US" b="1" dirty="0">
                <a:solidFill>
                  <a:srgbClr val="FF0000"/>
                </a:solidFill>
              </a:rPr>
              <a:t>度旋转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0115" y="1109608"/>
            <a:ext cx="785813" cy="32861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7985" y="1470258"/>
            <a:ext cx="2135981" cy="133588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18308" y="16589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对称阵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B2CB70-E431-4943-A5CB-9EB014EACD43}"/>
              </a:ext>
            </a:extLst>
          </p:cNvPr>
          <p:cNvSpPr txBox="1"/>
          <p:nvPr/>
        </p:nvSpPr>
        <p:spPr>
          <a:xfrm>
            <a:off x="6939897" y="3453027"/>
            <a:ext cx="752992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135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F245C0-52DF-8944-A99A-36EF71A6C667}"/>
              </a:ext>
            </a:extLst>
          </p:cNvPr>
          <p:cNvSpPr txBox="1"/>
          <p:nvPr/>
        </p:nvSpPr>
        <p:spPr>
          <a:xfrm>
            <a:off x="6043070" y="4373457"/>
            <a:ext cx="752992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135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AF4FDC-44D3-9449-9345-7ADA559F4D3F}"/>
              </a:ext>
            </a:extLst>
          </p:cNvPr>
          <p:cNvSpPr/>
          <p:nvPr/>
        </p:nvSpPr>
        <p:spPr>
          <a:xfrm>
            <a:off x="3273264" y="2827491"/>
            <a:ext cx="1723549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500" dirty="0">
                <a:solidFill>
                  <a:srgbClr val="00B0F0"/>
                </a:solidFill>
              </a:rPr>
              <a:t>特征向量</a:t>
            </a:r>
            <a:endParaRPr kumimoji="1" lang="en-US" altLang="zh-CN" sz="1500" dirty="0">
              <a:solidFill>
                <a:srgbClr val="00B0F0"/>
              </a:solidFill>
            </a:endParaRPr>
          </a:p>
          <a:p>
            <a:pPr algn="ctr"/>
            <a:r>
              <a:rPr kumimoji="1" lang="zh-CN" altLang="en-US" sz="1500" dirty="0">
                <a:solidFill>
                  <a:srgbClr val="00B0F0"/>
                </a:solidFill>
              </a:rPr>
              <a:t>相互正交</a:t>
            </a:r>
            <a:endParaRPr kumimoji="1" lang="en-US" altLang="zh-CN" sz="1500" dirty="0">
              <a:solidFill>
                <a:srgbClr val="00B0F0"/>
              </a:solidFill>
            </a:endParaRPr>
          </a:p>
          <a:p>
            <a:pPr algn="ctr"/>
            <a:endParaRPr kumimoji="1" lang="en-US" altLang="zh-CN" sz="1500" dirty="0">
              <a:solidFill>
                <a:srgbClr val="00B0F0"/>
              </a:solidFill>
            </a:endParaRPr>
          </a:p>
          <a:p>
            <a:pPr algn="ctr"/>
            <a:r>
              <a:rPr lang="zh-CN" altLang="en-US" sz="1500" dirty="0">
                <a:solidFill>
                  <a:schemeClr val="accent4">
                    <a:lumMod val="50000"/>
                  </a:schemeClr>
                </a:solidFill>
                <a:latin typeface="Menlo" panose="020B0609030804020204" pitchFamily="49" charset="0"/>
              </a:rPr>
              <a:t>数值反映了</a:t>
            </a:r>
            <a:endParaRPr lang="en-US" altLang="zh-CN" sz="1500" dirty="0">
              <a:solidFill>
                <a:schemeClr val="accent4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ctr"/>
            <a:r>
              <a:rPr lang="zh-CN" altLang="en-US" sz="1500" dirty="0">
                <a:solidFill>
                  <a:schemeClr val="accent4">
                    <a:lumMod val="50000"/>
                  </a:schemeClr>
                </a:solidFill>
                <a:latin typeface="Menlo" panose="020B0609030804020204" pitchFamily="49" charset="0"/>
              </a:rPr>
              <a:t>该成分和各变量的</a:t>
            </a:r>
            <a:endParaRPr lang="en-US" altLang="zh-CN" sz="1500" dirty="0">
              <a:solidFill>
                <a:schemeClr val="accent4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ctr"/>
            <a:r>
              <a:rPr lang="zh-CN" altLang="en-US" sz="1500" dirty="0">
                <a:solidFill>
                  <a:schemeClr val="accent4">
                    <a:lumMod val="50000"/>
                  </a:schemeClr>
                </a:solidFill>
                <a:latin typeface="Menlo" panose="020B0609030804020204" pitchFamily="49" charset="0"/>
              </a:rPr>
              <a:t>相关性</a:t>
            </a:r>
          </a:p>
          <a:p>
            <a:pPr algn="ctr"/>
            <a:endParaRPr kumimoji="1" lang="en-US" altLang="zh-CN" sz="1500" dirty="0">
              <a:solidFill>
                <a:srgbClr val="00B0F0"/>
              </a:solidFill>
            </a:endParaRPr>
          </a:p>
          <a:p>
            <a:pPr algn="ctr"/>
            <a:r>
              <a:rPr kumimoji="1" lang="zh-CN" altLang="en-US" sz="1500" dirty="0">
                <a:solidFill>
                  <a:srgbClr val="FF0000"/>
                </a:solidFill>
              </a:rPr>
              <a:t>作为原始数据</a:t>
            </a:r>
            <a:r>
              <a:rPr kumimoji="1" lang="en-US" altLang="zh-CN" sz="1500" dirty="0">
                <a:solidFill>
                  <a:srgbClr val="FF0000"/>
                </a:solidFill>
              </a:rPr>
              <a:t>2</a:t>
            </a:r>
            <a:r>
              <a:rPr kumimoji="1" lang="zh-CN" altLang="en-US" sz="1500" dirty="0">
                <a:solidFill>
                  <a:srgbClr val="FF0000"/>
                </a:solidFill>
              </a:rPr>
              <a:t>列</a:t>
            </a:r>
            <a:endParaRPr kumimoji="1" lang="en-US" altLang="zh-CN" sz="15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500" dirty="0">
                <a:solidFill>
                  <a:srgbClr val="FF0000"/>
                </a:solidFill>
              </a:rPr>
              <a:t>线性组合的</a:t>
            </a:r>
            <a:endParaRPr kumimoji="1" lang="en-US" altLang="zh-CN" sz="1500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1500" dirty="0">
                <a:solidFill>
                  <a:srgbClr val="FF0000"/>
                </a:solidFill>
              </a:rPr>
              <a:t>权重</a:t>
            </a:r>
            <a:endParaRPr kumimoji="1" lang="en-US" altLang="zh-CN" sz="1500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C1F2EF-4D83-1444-A31F-0D521CEAB117}"/>
              </a:ext>
            </a:extLst>
          </p:cNvPr>
          <p:cNvSpPr/>
          <p:nvPr/>
        </p:nvSpPr>
        <p:spPr>
          <a:xfrm>
            <a:off x="1652261" y="4408082"/>
            <a:ext cx="10502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>
                <a:solidFill>
                  <a:srgbClr val="FF0000"/>
                </a:solidFill>
              </a:rPr>
              <a:t>主特征向量</a:t>
            </a:r>
            <a:endParaRPr lang="en-US" altLang="zh-CN" sz="1350" dirty="0">
              <a:solidFill>
                <a:srgbClr val="FF0000"/>
              </a:solidFill>
            </a:endParaRPr>
          </a:p>
          <a:p>
            <a:pPr algn="ctr"/>
            <a:r>
              <a:rPr lang="zh-CN" altLang="en-US" sz="1350" dirty="0">
                <a:solidFill>
                  <a:srgbClr val="FF0000"/>
                </a:solidFill>
              </a:rPr>
              <a:t>主成分向量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234214-C66B-6B44-A2C1-8DA55DA7CACC}"/>
              </a:ext>
            </a:extLst>
          </p:cNvPr>
          <p:cNvCxnSpPr/>
          <p:nvPr/>
        </p:nvCxnSpPr>
        <p:spPr>
          <a:xfrm flipV="1">
            <a:off x="1100768" y="4908961"/>
            <a:ext cx="541053" cy="5577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059BAF3-FD51-034A-AA17-D21E9001997C}"/>
              </a:ext>
            </a:extLst>
          </p:cNvPr>
          <p:cNvSpPr/>
          <p:nvPr/>
        </p:nvSpPr>
        <p:spPr>
          <a:xfrm>
            <a:off x="3423896" y="1984719"/>
            <a:ext cx="630181" cy="714855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5618AB20-AEFC-124E-80AB-BE4291D6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55" y="1066520"/>
            <a:ext cx="7886700" cy="994172"/>
          </a:xfrm>
        </p:spPr>
        <p:txBody>
          <a:bodyPr/>
          <a:lstStyle/>
          <a:p>
            <a:r>
              <a:rPr lang="zh-CN" altLang="en-US" dirty="0"/>
              <a:t>实现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2F52EB0-FA65-FB40-9774-DD25DBB11208}"/>
              </a:ext>
            </a:extLst>
          </p:cNvPr>
          <p:cNvSpPr/>
          <p:nvPr/>
        </p:nvSpPr>
        <p:spPr>
          <a:xfrm>
            <a:off x="5628233" y="1460996"/>
            <a:ext cx="733686" cy="134514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0C601E6-FFBF-0F4D-9E1F-975A8DA26913}"/>
              </a:ext>
            </a:extLst>
          </p:cNvPr>
          <p:cNvSpPr/>
          <p:nvPr/>
        </p:nvSpPr>
        <p:spPr>
          <a:xfrm>
            <a:off x="7491063" y="1511614"/>
            <a:ext cx="1686680" cy="1523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100" dirty="0">
                <a:solidFill>
                  <a:srgbClr val="00B0F0"/>
                </a:solidFill>
              </a:rPr>
              <a:t>主成分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原始数据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</a:rPr>
              <a:t>列的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方差最大的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线性组合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endParaRPr kumimoji="1"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6A03CF0-EC29-424E-BD1C-D2287E2926AE}"/>
              </a:ext>
            </a:extLst>
          </p:cNvPr>
          <p:cNvCxnSpPr>
            <a:cxnSpLocks/>
          </p:cNvCxnSpPr>
          <p:nvPr/>
        </p:nvCxnSpPr>
        <p:spPr>
          <a:xfrm flipH="1" flipV="1">
            <a:off x="6419566" y="2078197"/>
            <a:ext cx="1273322" cy="938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69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85" y="2764152"/>
            <a:ext cx="3588508" cy="32463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759" y="2426392"/>
            <a:ext cx="3811990" cy="35513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68906" y="61769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原始数据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95497" y="617696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按虚线旋转</a:t>
            </a:r>
          </a:p>
        </p:txBody>
      </p:sp>
      <p:sp>
        <p:nvSpPr>
          <p:cNvPr id="9" name="矩形 8"/>
          <p:cNvSpPr/>
          <p:nvPr/>
        </p:nvSpPr>
        <p:spPr>
          <a:xfrm>
            <a:off x="6605516" y="2673194"/>
            <a:ext cx="859809" cy="54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90777" y="3928224"/>
            <a:ext cx="859809" cy="54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03134" y="5128442"/>
            <a:ext cx="859809" cy="54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132" y="512691"/>
            <a:ext cx="1238250" cy="523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382" y="322042"/>
            <a:ext cx="1724025" cy="990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793" y="365126"/>
            <a:ext cx="781050" cy="409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874" y="889001"/>
            <a:ext cx="1495425" cy="16668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4714" y="1783292"/>
            <a:ext cx="714375" cy="4095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0257" y="1494406"/>
            <a:ext cx="2400300" cy="9620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818605" y="312963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逆时针</a:t>
            </a:r>
            <a:r>
              <a:rPr lang="en-US" altLang="zh-CN" sz="2400" b="1" dirty="0"/>
              <a:t>45</a:t>
            </a:r>
            <a:r>
              <a:rPr lang="zh-CN" altLang="en-US" sz="2400" b="1" dirty="0"/>
              <a:t>度旋转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6153" y="336478"/>
            <a:ext cx="1047750" cy="4381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9978" y="817342"/>
            <a:ext cx="2847975" cy="178117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100409" y="106899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对称阵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B2CB70-E431-4943-A5CB-9EB014EACD43}"/>
              </a:ext>
            </a:extLst>
          </p:cNvPr>
          <p:cNvSpPr txBox="1"/>
          <p:nvPr/>
        </p:nvSpPr>
        <p:spPr>
          <a:xfrm>
            <a:off x="7729194" y="3461036"/>
            <a:ext cx="1003989" cy="2679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F245C0-52DF-8944-A99A-36EF71A6C667}"/>
              </a:ext>
            </a:extLst>
          </p:cNvPr>
          <p:cNvSpPr txBox="1"/>
          <p:nvPr/>
        </p:nvSpPr>
        <p:spPr>
          <a:xfrm>
            <a:off x="6533425" y="4688276"/>
            <a:ext cx="1003989" cy="2679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AF4FDC-44D3-9449-9345-7ADA559F4D3F}"/>
              </a:ext>
            </a:extLst>
          </p:cNvPr>
          <p:cNvSpPr/>
          <p:nvPr/>
        </p:nvSpPr>
        <p:spPr>
          <a:xfrm>
            <a:off x="2477578" y="248445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列是特征向量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3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在新坐标系上的位置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第一维的能量 </a:t>
            </a:r>
            <a:r>
              <a:rPr lang="en-US" altLang="zh-CN" dirty="0"/>
              <a:t>&gt; </a:t>
            </a:r>
            <a:r>
              <a:rPr lang="zh-CN" altLang="en-US" dirty="0"/>
              <a:t>第二维的能量，而且它们正交</a:t>
            </a:r>
            <a:endParaRPr lang="en-US" altLang="zh-CN" dirty="0"/>
          </a:p>
          <a:p>
            <a:r>
              <a:rPr lang="zh-CN" altLang="en-US" dirty="0"/>
              <a:t>所以，如果要降到一维，无疑，应该保留第一维，把第二维去掉</a:t>
            </a:r>
            <a:endParaRPr lang="en-US" altLang="zh-CN" dirty="0"/>
          </a:p>
          <a:p>
            <a:r>
              <a:rPr lang="en-US" altLang="zh-CN" dirty="0"/>
              <a:t>PCA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13" y="3006324"/>
            <a:ext cx="5482633" cy="33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26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DF086-743F-0E4A-874F-58EB747A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30684-50F9-3F4A-A96C-16C815BDE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Carlos Fernandez-</a:t>
            </a:r>
            <a:r>
              <a:rPr lang="en-US" altLang="zh-CN" dirty="0" err="1"/>
              <a:t>Granda</a:t>
            </a:r>
            <a:r>
              <a:rPr lang="zh-CN" altLang="en-US" dirty="0"/>
              <a:t>，</a:t>
            </a:r>
            <a:r>
              <a:rPr lang="en-US" altLang="zh-CN" dirty="0"/>
              <a:t> Covariance matrix</a:t>
            </a:r>
            <a:r>
              <a:rPr lang="zh-CN" altLang="en-US" dirty="0"/>
              <a:t> </a:t>
            </a:r>
            <a:r>
              <a:rPr lang="zh-CN" altLang="en-US"/>
              <a:t>精要配套练习，</a:t>
            </a:r>
            <a:endParaRPr kumimoji="1" lang="en-US" altLang="zh-CN" dirty="0">
              <a:hlinkClick r:id="rId2"/>
            </a:endParaRPr>
          </a:p>
          <a:p>
            <a:r>
              <a:rPr kumimoji="1" lang="en-US" altLang="zh-CN" dirty="0">
                <a:hlinkClick r:id="rId2"/>
              </a:rPr>
              <a:t>https://github.com/cfgranda/math-tools-nyu/blob/main/01%20Covariance%20Matrix.ipynb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天气数据</a:t>
            </a:r>
            <a:endParaRPr kumimoji="1" lang="en-US" altLang="zh-CN" dirty="0"/>
          </a:p>
          <a:p>
            <a:r>
              <a:rPr lang="zh-CN" altLang="en-US" dirty="0"/>
              <a:t>计算协方差矩阵</a:t>
            </a:r>
            <a:r>
              <a:rPr lang="en-US" altLang="zh-CN" dirty="0"/>
              <a:t>, </a:t>
            </a:r>
            <a:r>
              <a:rPr lang="en-US" altLang="zh-CN" dirty="0" err="1"/>
              <a:t>np.linalg.eig</a:t>
            </a:r>
            <a:r>
              <a:rPr lang="en-US" altLang="zh-CN" dirty="0"/>
              <a:t>, </a:t>
            </a:r>
            <a:r>
              <a:rPr lang="zh-CN" altLang="en-US" dirty="0"/>
              <a:t>主元素，</a:t>
            </a:r>
            <a:r>
              <a:rPr lang="en-US" altLang="zh-CN" dirty="0"/>
              <a:t>PCA</a:t>
            </a:r>
          </a:p>
          <a:p>
            <a:r>
              <a:rPr kumimoji="1" lang="zh-CN" altLang="en-US" dirty="0"/>
              <a:t>画图分析</a:t>
            </a:r>
          </a:p>
        </p:txBody>
      </p:sp>
    </p:spTree>
    <p:extLst>
      <p:ext uri="{BB962C8B-B14F-4D97-AF65-F5344CB8AC3E}">
        <p14:creationId xmlns:p14="http://schemas.microsoft.com/office/powerpoint/2010/main" val="273659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3441-BA5F-8240-ACC7-8673BA6E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90BC5-2B1B-0F45-8087-4951DA0C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Carlos Fernandez-</a:t>
            </a:r>
            <a:r>
              <a:rPr lang="en-US" altLang="zh-CN" dirty="0" err="1"/>
              <a:t>Granda</a:t>
            </a:r>
            <a:r>
              <a:rPr lang="zh-CN" altLang="en-US" dirty="0"/>
              <a:t>，</a:t>
            </a:r>
            <a:r>
              <a:rPr lang="en-US" altLang="zh-CN" dirty="0"/>
              <a:t>Covariance matrix</a:t>
            </a:r>
            <a:r>
              <a:rPr lang="zh-CN" altLang="en-US" dirty="0"/>
              <a:t> 精要，下载链接：</a:t>
            </a:r>
            <a:r>
              <a:rPr lang="en-US" altLang="zh-CN" dirty="0"/>
              <a:t>https://</a:t>
            </a:r>
            <a:r>
              <a:rPr lang="en-US" altLang="zh-CN" dirty="0" err="1"/>
              <a:t>cds.nyu.edu</a:t>
            </a:r>
            <a:r>
              <a:rPr lang="en-US" altLang="zh-CN" dirty="0"/>
              <a:t>/</a:t>
            </a:r>
            <a:r>
              <a:rPr lang="en-US" altLang="zh-CN" dirty="0" err="1"/>
              <a:t>wp</a:t>
            </a:r>
            <a:r>
              <a:rPr lang="en-US" altLang="zh-CN" dirty="0"/>
              <a:t>-content/uploads/2021/05/</a:t>
            </a:r>
            <a:r>
              <a:rPr lang="en-US" altLang="zh-CN" dirty="0" err="1"/>
              <a:t>covariance_matrix.pdf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788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自学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部分视频，简答题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https://courses.edx.org/courses/course-v1:UCSanDiegoX+DSE230x+1T2018/jump_to/block-v1:UCSanDiegoX+DSE230x+1T2018+type@vertical+block@a4576663c02a460d99e3f139782d7fef</a:t>
            </a:r>
            <a:endParaRPr kumimoji="1" lang="en-US" altLang="zh-CN" dirty="0"/>
          </a:p>
          <a:p>
            <a:r>
              <a:rPr kumimoji="1" lang="zh-CN" altLang="en-US" dirty="0"/>
              <a:t>自学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利用</a:t>
            </a:r>
            <a:r>
              <a:rPr kumimoji="1" lang="en-US" altLang="zh-CN" dirty="0"/>
              <a:t>PCA</a:t>
            </a:r>
            <a:r>
              <a:rPr kumimoji="1" lang="zh-CN" altLang="en-US" dirty="0"/>
              <a:t>进行天气时间序列分析部分视频，简答题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https://courses.edx.org/courses/course-v1:UCSanDiegoX+DSE230x+1T2018/jump_to/block-v1:UCSanDiegoX+DSE230x+1T2018+type@vertical+block@97be3c62d1704c2c890b7f2826b2202c</a:t>
            </a:r>
            <a:endParaRPr kumimoji="1" lang="en-US" altLang="zh-CN" dirty="0"/>
          </a:p>
          <a:p>
            <a:r>
              <a:rPr kumimoji="1" lang="zh-CN" altLang="en-US" dirty="0"/>
              <a:t>练习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Section2-Weather-PCA/</a:t>
            </a:r>
            <a:r>
              <a:rPr kumimoji="1" lang="zh-CN" altLang="en-US" dirty="0"/>
              <a:t>目录下</a:t>
            </a:r>
            <a:r>
              <a:rPr kumimoji="1" lang="en-US" altLang="zh-CN" dirty="0" err="1"/>
              <a:t>ipynb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322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RDD</a:t>
            </a:r>
            <a:r>
              <a:rPr kumimoji="1" lang="zh-CN" altLang="en-US" dirty="0"/>
              <a:t>实现</a:t>
            </a:r>
            <a:r>
              <a:rPr kumimoji="1" lang="en-US" altLang="zh-CN" dirty="0"/>
              <a:t>PCA</a:t>
            </a:r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https://courses.edx.org/courses/course-v1:UCSanDiegoX+DSE230x+1T2018/jump_to/block-v1:UCSanDiegoX+DSE230x+1T2018+type@vertical+block@99e84df658ef425b9d34cc41caa85029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回答作业问题，完成实验报告（建议使用作业模板）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https://courses.edx.org/courses/course-v1:UCSanDiegoX+DSE230x+1T2018/jump_to/block-v1:UCSanDiegoX+DSE230x+1T2018+type@vertical+block@f1f94b0afba44b3c92989507347e6fca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380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3B0F-5DFC-9C42-85F2-ADC115EC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Stanford CS246 Spark Lab &amp; HW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A685-21C3-484F-BCC9-C6735E04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http://web.stanford.edu/class/cs246/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CS246_Colab_3-kmeans-pca.ipynb</a:t>
            </a:r>
          </a:p>
          <a:p>
            <a:r>
              <a:rPr kumimoji="1" lang="en-US" altLang="zh-CN" dirty="0"/>
              <a:t>HW</a:t>
            </a:r>
          </a:p>
          <a:p>
            <a:pPr lvl="1"/>
            <a:r>
              <a:rPr kumimoji="1" lang="en-US" altLang="zh-CN"/>
              <a:t>hw2-bundle-svd-pca-latent-recom/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04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数据的矩阵描述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行：</a:t>
            </a:r>
            <a:r>
              <a:rPr lang="en-US" altLang="zh-CN" dirty="0"/>
              <a:t>Instance</a:t>
            </a:r>
          </a:p>
          <a:p>
            <a:r>
              <a:rPr lang="zh-CN" altLang="en-US" dirty="0"/>
              <a:t>列：维</a:t>
            </a:r>
            <a:endParaRPr lang="en-US" altLang="zh-CN" dirty="0"/>
          </a:p>
          <a:p>
            <a:r>
              <a:rPr lang="zh-CN" altLang="en-US" dirty="0"/>
              <a:t>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/>
              <a:t>                      </a:t>
            </a:r>
            <a:r>
              <a:rPr lang="zh-CN" altLang="en-US" sz="2800" dirty="0"/>
              <a:t>性别</a:t>
            </a:r>
            <a:r>
              <a:rPr lang="en-US" altLang="zh-CN" sz="2800" dirty="0"/>
              <a:t>    </a:t>
            </a:r>
            <a:r>
              <a:rPr lang="zh-CN" altLang="en-US" sz="2800" dirty="0"/>
              <a:t>年龄    籍贯</a:t>
            </a:r>
            <a:endParaRPr lang="en-US" altLang="zh-CN" sz="2800" dirty="0"/>
          </a:p>
          <a:p>
            <a:pPr lvl="1"/>
            <a:r>
              <a:rPr lang="zh-CN" altLang="en-US" sz="2800" dirty="0"/>
              <a:t>马斯克</a:t>
            </a:r>
            <a:endParaRPr lang="en-US" altLang="zh-CN" sz="2800" dirty="0"/>
          </a:p>
          <a:p>
            <a:pPr lvl="1"/>
            <a:r>
              <a:rPr lang="zh-CN" altLang="en-US" sz="2800" dirty="0"/>
              <a:t>特斯拉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70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6071"/>
            <a:ext cx="7886700" cy="4587372"/>
          </a:xfrm>
        </p:spPr>
        <p:txBody>
          <a:bodyPr/>
          <a:lstStyle/>
          <a:p>
            <a:r>
              <a:rPr lang="zh-CN" altLang="en-US" dirty="0"/>
              <a:t>为什么要降维？</a:t>
            </a:r>
            <a:endParaRPr lang="en-US" altLang="zh-CN" dirty="0"/>
          </a:p>
          <a:p>
            <a:pPr lvl="1"/>
            <a:r>
              <a:rPr lang="zh-CN" altLang="en-US" dirty="0"/>
              <a:t>找出规律，压缩数据量，模型更容易收敛，更不容易过拟合，性能更好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90838"/>
            <a:ext cx="8162925" cy="3286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5588" y="617696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几维？</a:t>
            </a:r>
          </a:p>
        </p:txBody>
      </p:sp>
    </p:spTree>
    <p:extLst>
      <p:ext uri="{BB962C8B-B14F-4D97-AF65-F5344CB8AC3E}">
        <p14:creationId xmlns:p14="http://schemas.microsoft.com/office/powerpoint/2010/main" val="2409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2164"/>
            <a:ext cx="7886700" cy="1325563"/>
          </a:xfrm>
        </p:spPr>
        <p:txBody>
          <a:bodyPr/>
          <a:lstStyle/>
          <a:p>
            <a:r>
              <a:rPr lang="zh-CN" altLang="en-US" dirty="0"/>
              <a:t>降维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692463"/>
            <a:ext cx="7886700" cy="9234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把数据投影到一个方向上，方差最大</a:t>
            </a:r>
            <a:endParaRPr lang="en-US" altLang="zh-CN" dirty="0"/>
          </a:p>
          <a:p>
            <a:r>
              <a:rPr lang="zh-CN" altLang="en-US" dirty="0"/>
              <a:t>怎么找到这个方向？协方差矩阵的特征值分解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67201"/>
            <a:ext cx="7803392" cy="32698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4904829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看起来</a:t>
            </a:r>
            <a:r>
              <a:rPr lang="en-US" altLang="zh-CN" sz="2400" dirty="0"/>
              <a:t>2</a:t>
            </a:r>
            <a:r>
              <a:rPr lang="zh-CN" altLang="en-US" sz="2400" dirty="0"/>
              <a:t>维，其实</a:t>
            </a:r>
            <a:r>
              <a:rPr lang="en-US" altLang="zh-CN" sz="2400" dirty="0"/>
              <a:t>1</a:t>
            </a:r>
            <a:r>
              <a:rPr lang="zh-CN" altLang="en-US" sz="2400" dirty="0"/>
              <a:t>维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0" y="4851383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看起来</a:t>
            </a:r>
            <a:r>
              <a:rPr lang="en-US" altLang="zh-CN" sz="2400" dirty="0"/>
              <a:t>3</a:t>
            </a:r>
            <a:r>
              <a:rPr lang="zh-CN" altLang="en-US" sz="2400" dirty="0"/>
              <a:t>维，其实</a:t>
            </a:r>
            <a:r>
              <a:rPr lang="en-US" altLang="zh-CN" sz="2400" dirty="0"/>
              <a:t>2</a:t>
            </a:r>
            <a:r>
              <a:rPr lang="zh-CN" altLang="en-US" sz="2400" dirty="0"/>
              <a:t>维</a:t>
            </a:r>
          </a:p>
        </p:txBody>
      </p:sp>
    </p:spTree>
    <p:extLst>
      <p:ext uri="{BB962C8B-B14F-4D97-AF65-F5344CB8AC3E}">
        <p14:creationId xmlns:p14="http://schemas.microsoft.com/office/powerpoint/2010/main" val="363955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A55B-8A2C-D846-B09D-67ADD96A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数据矩阵</a:t>
            </a:r>
            <a:r>
              <a:rPr kumimoji="1" lang="en-US" altLang="zh-CN" dirty="0"/>
              <a:t>X</a:t>
            </a:r>
            <a:r>
              <a:rPr kumimoji="1" lang="zh-CN" altLang="en-US" dirty="0"/>
              <a:t>在向量</a:t>
            </a:r>
            <a:r>
              <a:rPr kumimoji="1" lang="en-US" altLang="zh-CN" dirty="0"/>
              <a:t>v</a:t>
            </a:r>
            <a:r>
              <a:rPr kumimoji="1" lang="zh-CN" altLang="en-US" dirty="0"/>
              <a:t>上投影的数学描述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9CACB-4E68-2645-AA8C-E335114F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从 随机变量 到 随机向量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测量的多维数据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每一维，是一个随机变量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整个数据：</a:t>
            </a:r>
            <a:r>
              <a:rPr kumimoji="1" lang="zh-CN" altLang="en-US" dirty="0">
                <a:solidFill>
                  <a:srgbClr val="FF0000"/>
                </a:solidFill>
              </a:rPr>
              <a:t>随机向量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向量 </a:t>
            </a:r>
            <a:r>
              <a:rPr lang="en-US" altLang="zh-CN" dirty="0"/>
              <a:t>v </a:t>
            </a:r>
            <a:r>
              <a:rPr lang="zh-CN" altLang="en-US" dirty="0"/>
              <a:t>和 随机向量 </a:t>
            </a:r>
            <a:r>
              <a:rPr lang="en-US" altLang="zh-CN" dirty="0"/>
              <a:t>X </a:t>
            </a:r>
            <a:r>
              <a:rPr lang="zh-CN" altLang="en-US" dirty="0"/>
              <a:t>的 乘积，得到另一个随机变量</a:t>
            </a:r>
            <a:endParaRPr lang="en-US" altLang="zh-CN" dirty="0"/>
          </a:p>
          <a:p>
            <a:pPr lvl="1"/>
            <a:r>
              <a:rPr kumimoji="1" lang="zh-CN" altLang="en-US" dirty="0"/>
              <a:t>对测量的多维数据</a:t>
            </a:r>
            <a:endParaRPr kumimoji="1" lang="en-US" altLang="zh-CN" dirty="0"/>
          </a:p>
          <a:p>
            <a:pPr lvl="1"/>
            <a:r>
              <a:rPr lang="zh-CN" altLang="en-US" dirty="0"/>
              <a:t>相当于每个样本，得到原始特征的加权线性组合值</a:t>
            </a:r>
            <a:endParaRPr lang="en-US" altLang="zh-CN" dirty="0"/>
          </a:p>
          <a:p>
            <a:pPr lvl="2"/>
            <a:r>
              <a:rPr kumimoji="1" lang="en-US" altLang="zh-CN" dirty="0"/>
              <a:t>v</a:t>
            </a:r>
            <a:r>
              <a:rPr kumimoji="1" lang="zh-CN" altLang="en-US" dirty="0"/>
              <a:t>：权重，</a:t>
            </a:r>
            <a:r>
              <a:rPr kumimoji="1" lang="en-US" altLang="zh-CN" dirty="0"/>
              <a:t>X</a:t>
            </a:r>
            <a:r>
              <a:rPr kumimoji="1" lang="zh-CN" altLang="en-US" dirty="0"/>
              <a:t>：原始特征</a:t>
            </a:r>
          </a:p>
        </p:txBody>
      </p:sp>
    </p:spTree>
    <p:extLst>
      <p:ext uri="{BB962C8B-B14F-4D97-AF65-F5344CB8AC3E}">
        <p14:creationId xmlns:p14="http://schemas.microsoft.com/office/powerpoint/2010/main" val="379840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A76BB-6295-4D4C-98B8-09FACC02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数据矩阵</a:t>
            </a:r>
            <a:r>
              <a:rPr kumimoji="1" lang="en-US" altLang="zh-CN" dirty="0"/>
              <a:t>x</a:t>
            </a:r>
            <a:r>
              <a:rPr kumimoji="1" lang="zh-CN" altLang="en-US" dirty="0"/>
              <a:t>在向量</a:t>
            </a:r>
            <a:r>
              <a:rPr kumimoji="1" lang="en-US" altLang="zh-CN" dirty="0"/>
              <a:t>v</a:t>
            </a:r>
            <a:r>
              <a:rPr kumimoji="1" lang="zh-CN" altLang="en-US" dirty="0"/>
              <a:t>上投影的数学描述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95F04-108C-494A-BD3D-FBB9188A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dirty="0"/>
              <a:t>X</a:t>
            </a:r>
            <a:r>
              <a:rPr kumimoji="1" lang="zh-CN" altLang="en-US" sz="3000" dirty="0"/>
              <a:t>中样本归一化后与</a:t>
            </a:r>
            <a:r>
              <a:rPr kumimoji="1" lang="en-US" altLang="zh-CN" sz="3000" dirty="0"/>
              <a:t>v</a:t>
            </a:r>
            <a:r>
              <a:rPr kumimoji="1" lang="zh-CN" altLang="en-US" sz="3000" dirty="0"/>
              <a:t>的乘积，相当于 </a:t>
            </a:r>
            <a:r>
              <a:rPr kumimoji="1" lang="en-US" altLang="zh-CN" sz="3000" dirty="0"/>
              <a:t>v</a:t>
            </a:r>
            <a:r>
              <a:rPr kumimoji="1" lang="zh-CN" altLang="en-US" sz="3000" dirty="0"/>
              <a:t> 与 </a:t>
            </a:r>
            <a:r>
              <a:rPr kumimoji="1" lang="en-US" altLang="zh-CN" sz="3000" dirty="0"/>
              <a:t>X</a:t>
            </a:r>
            <a:r>
              <a:rPr kumimoji="1" lang="zh-CN" altLang="en-US" sz="3000" dirty="0"/>
              <a:t> 中的各样本向量（如 </a:t>
            </a:r>
            <a:r>
              <a:rPr kumimoji="1" lang="en-US" altLang="zh-CN" sz="3000" dirty="0"/>
              <a:t>x</a:t>
            </a:r>
            <a:r>
              <a:rPr kumimoji="1" lang="zh-CN" altLang="en-US" sz="3000" dirty="0"/>
              <a:t>）的 </a:t>
            </a:r>
            <a:r>
              <a:rPr kumimoji="1" lang="zh-CN" altLang="en-US" sz="3000" dirty="0">
                <a:solidFill>
                  <a:srgbClr val="FF0000"/>
                </a:solidFill>
              </a:rPr>
              <a:t>点积</a:t>
            </a:r>
            <a:endParaRPr kumimoji="1" lang="en-US" altLang="zh-CN" sz="3000" dirty="0">
              <a:solidFill>
                <a:srgbClr val="FF0000"/>
              </a:solidFill>
            </a:endParaRPr>
          </a:p>
          <a:p>
            <a:r>
              <a:rPr kumimoji="1" lang="zh-CN" altLang="en-US" sz="3000" dirty="0"/>
              <a:t>点积 的 几何解释</a:t>
            </a:r>
            <a:endParaRPr kumimoji="1" lang="en-US" altLang="zh-CN" sz="3000" dirty="0"/>
          </a:p>
          <a:p>
            <a:pPr lvl="1"/>
            <a:r>
              <a:rPr kumimoji="1" lang="zh-CN" altLang="en-US" sz="2700" dirty="0"/>
              <a:t>投影</a:t>
            </a:r>
            <a:endParaRPr kumimoji="1" lang="en-US" altLang="zh-CN" sz="2700" dirty="0"/>
          </a:p>
          <a:p>
            <a:pPr lvl="1"/>
            <a:r>
              <a:rPr kumimoji="1" lang="zh-CN" altLang="en-US" sz="2700" dirty="0"/>
              <a:t>即：</a:t>
            </a:r>
            <a:r>
              <a:rPr kumimoji="1" lang="en-US" altLang="zh-CN" sz="2700" dirty="0"/>
              <a:t>x</a:t>
            </a:r>
            <a:r>
              <a:rPr kumimoji="1" lang="zh-CN" altLang="en-US" sz="2700" dirty="0"/>
              <a:t> 在 </a:t>
            </a:r>
            <a:r>
              <a:rPr kumimoji="1" lang="en-US" altLang="zh-CN" sz="2700" dirty="0"/>
              <a:t>v</a:t>
            </a:r>
            <a:r>
              <a:rPr kumimoji="1" lang="zh-CN" altLang="en-US" sz="2700" dirty="0"/>
              <a:t> 上 的 投影</a:t>
            </a:r>
            <a:endParaRPr kumimoji="1" lang="en-US" altLang="zh-CN" sz="2700" dirty="0"/>
          </a:p>
          <a:p>
            <a:r>
              <a:rPr lang="zh-CN" altLang="en-US" sz="3000" dirty="0"/>
              <a:t>这个投影 的方差</a:t>
            </a:r>
            <a:r>
              <a:rPr lang="en-US" altLang="zh-CN" sz="3000" dirty="0"/>
              <a:t>:</a:t>
            </a:r>
          </a:p>
          <a:p>
            <a:pPr lvl="1"/>
            <a:r>
              <a:rPr lang="en-US" altLang="zh-CN" sz="2700" dirty="0" err="1">
                <a:solidFill>
                  <a:srgbClr val="FF0000"/>
                </a:solidFill>
              </a:rPr>
              <a:t>v</a:t>
            </a:r>
            <a:r>
              <a:rPr lang="en-US" altLang="zh-CN" sz="2700" baseline="30000" dirty="0" err="1">
                <a:solidFill>
                  <a:srgbClr val="FF0000"/>
                </a:solidFill>
              </a:rPr>
              <a:t>T</a:t>
            </a:r>
            <a:r>
              <a:rPr lang="en-US" altLang="zh-CN" sz="2700" dirty="0">
                <a:solidFill>
                  <a:srgbClr val="FF0000"/>
                </a:solidFill>
              </a:rPr>
              <a:t> * sigma * v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sigma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/>
              <a:t>X</a:t>
            </a:r>
            <a:r>
              <a:rPr kumimoji="1" lang="zh-CN" altLang="en-US" dirty="0"/>
              <a:t> 的 协方差矩阵，描述了各维向量进行线性组合的方差</a:t>
            </a:r>
            <a:endParaRPr kumimoji="1" lang="en-US" altLang="zh-CN" dirty="0"/>
          </a:p>
          <a:p>
            <a:pPr lvl="1"/>
            <a:endParaRPr kumimoji="1" lang="zh-CN" alt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0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68E9-65EE-D240-9F3F-23AA5E7F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投影方差与协方差矩阵的关系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DC8DE-433C-7C48-9F18-EFEC147F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方差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协方差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BA2277-6E8C-6544-B8D5-7C52A846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36" y="2072648"/>
            <a:ext cx="3661661" cy="1332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75A45C-9993-8B4B-A804-AE9A3873E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42" y="3472905"/>
            <a:ext cx="6488001" cy="2115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C2707D-3EB1-0E44-83A2-88C59C919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137" y="5843385"/>
            <a:ext cx="2014608" cy="4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1433</Words>
  <Application>Microsoft Macintosh PowerPoint</Application>
  <PresentationFormat>全屏显示(4:3)</PresentationFormat>
  <Paragraphs>211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Menlo</vt:lpstr>
      <vt:lpstr>Office 主题</vt:lpstr>
      <vt:lpstr>大数据存储与应用  降维 Dimension Reduction</vt:lpstr>
      <vt:lpstr>背景</vt:lpstr>
      <vt:lpstr>背景</vt:lpstr>
      <vt:lpstr>数据的矩阵描述</vt:lpstr>
      <vt:lpstr>介绍</vt:lpstr>
      <vt:lpstr>降维</vt:lpstr>
      <vt:lpstr>数据矩阵X在向量v上投影的数学描述</vt:lpstr>
      <vt:lpstr>数据矩阵x在向量v上投影的数学描述</vt:lpstr>
      <vt:lpstr>投影方差与协方差矩阵的关系</vt:lpstr>
      <vt:lpstr>例：三明治成本测量数据</vt:lpstr>
      <vt:lpstr>例：加拿大城市坐标在东北方向的投影</vt:lpstr>
      <vt:lpstr>加拿大城市坐标矩阵在各个方向上的投影方差</vt:lpstr>
      <vt:lpstr>Spectral 定理</vt:lpstr>
      <vt:lpstr>Spectral 定理</vt:lpstr>
      <vt:lpstr>Spectral  定理</vt:lpstr>
      <vt:lpstr>例：两个主方向及其投影</vt:lpstr>
      <vt:lpstr>例：人脸数据</vt:lpstr>
      <vt:lpstr>主元素</vt:lpstr>
      <vt:lpstr>小结</vt:lpstr>
      <vt:lpstr>原理</vt:lpstr>
      <vt:lpstr>主特征向量</vt:lpstr>
      <vt:lpstr>第二特征向量</vt:lpstr>
      <vt:lpstr>实现</vt:lpstr>
      <vt:lpstr>实现</vt:lpstr>
      <vt:lpstr>特征值与特征向量</vt:lpstr>
      <vt:lpstr>定义</vt:lpstr>
      <vt:lpstr>特征向量矩阵</vt:lpstr>
      <vt:lpstr>一般计算方法</vt:lpstr>
      <vt:lpstr>PowerPoint 演示文稿</vt:lpstr>
      <vt:lpstr>Power Iteration方法</vt:lpstr>
      <vt:lpstr>Power Iteration方法</vt:lpstr>
      <vt:lpstr>实现</vt:lpstr>
      <vt:lpstr>PowerPoint 演示文稿</vt:lpstr>
      <vt:lpstr>在新坐标系上的位置</vt:lpstr>
      <vt:lpstr>实验</vt:lpstr>
      <vt:lpstr>阅读</vt:lpstr>
      <vt:lpstr>自学</vt:lpstr>
      <vt:lpstr>自学</vt:lpstr>
      <vt:lpstr>Stanford CS246 Spark Lab &amp; HW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Yishuai Chen</cp:lastModifiedBy>
  <cp:revision>130</cp:revision>
  <dcterms:created xsi:type="dcterms:W3CDTF">2013-09-15T05:50:17Z</dcterms:created>
  <dcterms:modified xsi:type="dcterms:W3CDTF">2022-09-19T08:55:22Z</dcterms:modified>
</cp:coreProperties>
</file>