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9" r:id="rId3"/>
  </p:sldMasterIdLst>
  <p:notesMasterIdLst>
    <p:notesMasterId r:id="rId22"/>
  </p:notesMasterIdLst>
  <p:sldIdLst>
    <p:sldId id="256" r:id="rId4"/>
    <p:sldId id="364" r:id="rId5"/>
    <p:sldId id="273" r:id="rId6"/>
    <p:sldId id="274" r:id="rId7"/>
    <p:sldId id="277" r:id="rId8"/>
    <p:sldId id="363" r:id="rId9"/>
    <p:sldId id="278" r:id="rId10"/>
    <p:sldId id="283" r:id="rId11"/>
    <p:sldId id="372" r:id="rId12"/>
    <p:sldId id="373" r:id="rId13"/>
    <p:sldId id="279" r:id="rId14"/>
    <p:sldId id="281" r:id="rId15"/>
    <p:sldId id="284" r:id="rId16"/>
    <p:sldId id="3885" r:id="rId17"/>
    <p:sldId id="3886" r:id="rId18"/>
    <p:sldId id="285" r:id="rId19"/>
    <p:sldId id="375" r:id="rId20"/>
    <p:sldId id="388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47" autoAdjust="0"/>
    <p:restoredTop sz="94831" autoAdjust="0"/>
  </p:normalViewPr>
  <p:slideViewPr>
    <p:cSldViewPr snapToGrid="0">
      <p:cViewPr varScale="1">
        <p:scale>
          <a:sx n="80" d="100"/>
          <a:sy n="80" d="100"/>
        </p:scale>
        <p:origin x="216" y="1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53E46-22A9-4D3F-A4CB-DD27576F0E20}" type="datetimeFigureOut">
              <a:rPr lang="zh-CN" altLang="en-US" smtClean="0"/>
              <a:t>2023/9/4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CFBCC-AEAD-4F40-8D99-8F1422E86178}" type="slidenum">
              <a:rPr lang="zh-CN" altLang="en-US" smtClean="0"/>
              <a:t>‹#›</a:t>
            </a:fld>
            <a:endParaRPr lang="zh-CN" altLang="en-US"/>
          </a:p>
        </p:txBody>
      </p:sp>
    </p:spTree>
    <p:extLst>
      <p:ext uri="{BB962C8B-B14F-4D97-AF65-F5344CB8AC3E}">
        <p14:creationId xmlns:p14="http://schemas.microsoft.com/office/powerpoint/2010/main" val="2267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6225" y="817563"/>
            <a:ext cx="6330950" cy="3562350"/>
          </a:xfrm>
        </p:spPr>
      </p:sp>
      <p:sp>
        <p:nvSpPr>
          <p:cNvPr id="3" name="备注占位符 2"/>
          <p:cNvSpPr>
            <a:spLocks noGrp="1"/>
          </p:cNvSpPr>
          <p:nvPr>
            <p:ph type="body" idx="1"/>
          </p:nvPr>
        </p:nvSpPr>
        <p:spPr>
          <a:xfrm>
            <a:off x="566185" y="4929417"/>
            <a:ext cx="5751508" cy="5455751"/>
          </a:xfrm>
          <a:prstGeom prst="rect">
            <a:avLst/>
          </a:prstGeom>
        </p:spPr>
        <p:txBody>
          <a:bodyPr/>
          <a:lstStyle/>
          <a:p>
            <a:endParaRPr lang="zh-CN" altLang="en-US" dirty="0"/>
          </a:p>
        </p:txBody>
      </p:sp>
    </p:spTree>
    <p:extLst>
      <p:ext uri="{BB962C8B-B14F-4D97-AF65-F5344CB8AC3E}">
        <p14:creationId xmlns:p14="http://schemas.microsoft.com/office/powerpoint/2010/main" val="2679425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6225" y="817563"/>
            <a:ext cx="6330950" cy="3562350"/>
          </a:xfrm>
        </p:spPr>
      </p:sp>
      <p:sp>
        <p:nvSpPr>
          <p:cNvPr id="3" name="备注占位符 2"/>
          <p:cNvSpPr>
            <a:spLocks noGrp="1"/>
          </p:cNvSpPr>
          <p:nvPr>
            <p:ph type="body" idx="1"/>
          </p:nvPr>
        </p:nvSpPr>
        <p:spPr>
          <a:xfrm>
            <a:off x="566185" y="4929417"/>
            <a:ext cx="5751508" cy="5455751"/>
          </a:xfrm>
          <a:prstGeom prst="rect">
            <a:avLst/>
          </a:prstGeom>
        </p:spPr>
        <p:txBody>
          <a:bodyPr/>
          <a:lstStyle/>
          <a:p>
            <a:endParaRPr lang="zh-CN" altLang="en-US" dirty="0"/>
          </a:p>
        </p:txBody>
      </p:sp>
    </p:spTree>
    <p:extLst>
      <p:ext uri="{BB962C8B-B14F-4D97-AF65-F5344CB8AC3E}">
        <p14:creationId xmlns:p14="http://schemas.microsoft.com/office/powerpoint/2010/main" val="103371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用云计算以及大量数据定位那些最易受到不法份子侵扰片区，利用大量数据创建一张犯罪高发地区热点图。在研究某一片区的犯罪率时，将相邻片区的各种因素列为考虑的对象，为警方更具针对性的锁定犯罪易发点、抓获逃犯提供支持。</a:t>
            </a:r>
            <a:endParaRPr lang="en-US" altLang="zh-CN"/>
          </a:p>
          <a:p>
            <a:endParaRPr lang="zh-CN" altLang="en-US" dirty="0"/>
          </a:p>
        </p:txBody>
      </p:sp>
      <p:sp>
        <p:nvSpPr>
          <p:cNvPr id="6" name="幻灯片图像占位符 5"/>
          <p:cNvSpPr>
            <a:spLocks noGrp="1" noRot="1" noChangeAspect="1"/>
          </p:cNvSpPr>
          <p:nvPr>
            <p:ph type="sldImg"/>
          </p:nvPr>
        </p:nvSpPr>
        <p:spPr>
          <a:xfrm>
            <a:off x="276225" y="817563"/>
            <a:ext cx="6330950" cy="3562350"/>
          </a:xfrm>
        </p:spPr>
      </p:sp>
    </p:spTree>
    <p:extLst>
      <p:ext uri="{BB962C8B-B14F-4D97-AF65-F5344CB8AC3E}">
        <p14:creationId xmlns:p14="http://schemas.microsoft.com/office/powerpoint/2010/main" val="4283467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6225" y="817563"/>
            <a:ext cx="6330950" cy="3562350"/>
          </a:xfrm>
        </p:spPr>
      </p:sp>
      <p:sp>
        <p:nvSpPr>
          <p:cNvPr id="3" name="备注占位符 2"/>
          <p:cNvSpPr>
            <a:spLocks noGrp="1"/>
          </p:cNvSpPr>
          <p:nvPr>
            <p:ph type="body" idx="1"/>
          </p:nvPr>
        </p:nvSpPr>
        <p:spPr>
          <a:xfrm>
            <a:off x="566185" y="4929417"/>
            <a:ext cx="5751508" cy="5455751"/>
          </a:xfrm>
          <a:prstGeom prst="rect">
            <a:avLst/>
          </a:prstGeom>
        </p:spPr>
        <p:txBody>
          <a:bodyPr/>
          <a:lstStyle/>
          <a:p>
            <a:endParaRPr lang="zh-CN" altLang="en-US" dirty="0"/>
          </a:p>
        </p:txBody>
      </p:sp>
    </p:spTree>
    <p:extLst>
      <p:ext uri="{BB962C8B-B14F-4D97-AF65-F5344CB8AC3E}">
        <p14:creationId xmlns:p14="http://schemas.microsoft.com/office/powerpoint/2010/main" val="281206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4D898-9081-4ACF-98E3-12F51B5FB3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3BEF18-F44E-4B99-9749-8E1B668CD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4967E2-9404-47E7-A3EC-B5D363BFC07E}"/>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5" name="页脚占位符 4">
            <a:extLst>
              <a:ext uri="{FF2B5EF4-FFF2-40B4-BE49-F238E27FC236}">
                <a16:creationId xmlns:a16="http://schemas.microsoft.com/office/drawing/2014/main" id="{42AE8921-65AA-4CDC-9E51-0EE941C547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3E6A23-A6AF-400F-BED5-673F9AAC84E2}"/>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364221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9215E-67A3-4D2C-BE3F-47F323610B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D90818-E685-41B1-88D1-80CD16C7F5E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7EE56B-D75F-4115-8721-2473D813D43D}"/>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5" name="页脚占位符 4">
            <a:extLst>
              <a:ext uri="{FF2B5EF4-FFF2-40B4-BE49-F238E27FC236}">
                <a16:creationId xmlns:a16="http://schemas.microsoft.com/office/drawing/2014/main" id="{0A192BF8-118B-422B-9855-8CB08916C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6E639-2F4A-4851-BCB2-EF39C779A0EB}"/>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108576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82FE72-1F0E-4C85-815E-CEA09994A30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99652A-3FFF-4EC2-A17F-908DD78FCF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EAD31E-4DBA-4B21-863E-28BBBC177528}"/>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5" name="页脚占位符 4">
            <a:extLst>
              <a:ext uri="{FF2B5EF4-FFF2-40B4-BE49-F238E27FC236}">
                <a16:creationId xmlns:a16="http://schemas.microsoft.com/office/drawing/2014/main" id="{0102DD83-462B-43D3-8F01-9AC274B977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523E5-3D3D-40AC-920A-53BEF4634EC4}"/>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1731896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885898807"/>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2537096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仅标题（底纹背景）">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66F478D9-8D32-2C49-85E7-51ADAE368EF8}"/>
              </a:ext>
            </a:extLst>
          </p:cNvPr>
          <p:cNvSpPr>
            <a:spLocks noGrp="1"/>
          </p:cNvSpPr>
          <p:nvPr>
            <p:ph type="title" hasCustomPrompt="1"/>
          </p:nvPr>
        </p:nvSpPr>
        <p:spPr>
          <a:xfrm>
            <a:off x="428297" y="348245"/>
            <a:ext cx="9299028" cy="353667"/>
          </a:xfrm>
          <a:prstGeom prst="rect">
            <a:avLst/>
          </a:prstGeom>
        </p:spPr>
        <p:txBody>
          <a:bodyPr/>
          <a:lstStyle>
            <a:lvl1pPr algn="l">
              <a:defRPr sz="2700" b="1" i="0">
                <a:solidFill>
                  <a:schemeClr val="tx1"/>
                </a:solidFill>
                <a:latin typeface="Microsoft YaHei" panose="020B0503020204020204" pitchFamily="34" charset="-122"/>
                <a:ea typeface="Microsoft YaHei" panose="020B0503020204020204" pitchFamily="34" charset="-122"/>
              </a:defRPr>
            </a:lvl1pPr>
          </a:lstStyle>
          <a:p>
            <a:r>
              <a:rPr lang="zh-TW" altLang="en-US" dirty="0"/>
              <a:t>请填写大标题</a:t>
            </a:r>
            <a:r>
              <a:rPr lang="en-US" altLang="zh-CN" dirty="0"/>
              <a:t>-</a:t>
            </a:r>
            <a:r>
              <a:rPr lang="zh-TW" altLang="en-US" dirty="0"/>
              <a:t>微软雅黑</a:t>
            </a:r>
            <a:r>
              <a:rPr lang="en-US" altLang="zh-CN" dirty="0"/>
              <a:t>-54</a:t>
            </a:r>
            <a:r>
              <a:rPr lang="zh-TW" altLang="en-US" dirty="0"/>
              <a:t>磅</a:t>
            </a:r>
            <a:r>
              <a:rPr lang="zh-CN" altLang="en-US" dirty="0"/>
              <a:t> </a:t>
            </a:r>
            <a:r>
              <a:rPr lang="zh-TW" altLang="en-US" dirty="0"/>
              <a:t>加粗</a:t>
            </a:r>
            <a:endParaRPr lang="en-US" dirty="0"/>
          </a:p>
        </p:txBody>
      </p:sp>
    </p:spTree>
    <p:extLst>
      <p:ext uri="{BB962C8B-B14F-4D97-AF65-F5344CB8AC3E}">
        <p14:creationId xmlns:p14="http://schemas.microsoft.com/office/powerpoint/2010/main" val="64779860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4002993741"/>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47257394"/>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127464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1596256408"/>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5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C51CB-9A85-4851-9BCA-FA3B230B4C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057108-BD8C-41D5-AE2D-C2B4DDFBAB0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31C46C-F5A5-46A7-954E-FD2C4D64582E}"/>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5" name="页脚占位符 4">
            <a:extLst>
              <a:ext uri="{FF2B5EF4-FFF2-40B4-BE49-F238E27FC236}">
                <a16:creationId xmlns:a16="http://schemas.microsoft.com/office/drawing/2014/main" id="{8B07E100-D6B5-4007-8748-814F20A749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DE49E9-1999-428B-9A65-003414F80D6B}"/>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1756674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4D898-9081-4ACF-98E3-12F51B5FB3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3BEF18-F44E-4B99-9749-8E1B668CD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4967E2-9404-47E7-A3EC-B5D363BFC07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42AE8921-65AA-4CDC-9E51-0EE941C547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3E6A23-A6AF-400F-BED5-673F9AAC84E2}"/>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3818102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C51CB-9A85-4851-9BCA-FA3B230B4C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057108-BD8C-41D5-AE2D-C2B4DDFBAB0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31C46C-F5A5-46A7-954E-FD2C4D64582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B07E100-D6B5-4007-8748-814F20A749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DE49E9-1999-428B-9A65-003414F80D6B}"/>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857876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46877-A3E2-4511-AE45-4B5EF37A48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5F7AD9-02A1-4671-A15B-1BC6BE105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3692364-179B-4F62-B0E9-B0A11878DDFB}"/>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AC730FC7-ACF9-4E5D-8C68-7D1A93101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68A862-CAB7-414A-BF10-C169EFE54921}"/>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2501727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6FFFC-E0D5-490F-BFEF-561103043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1DD27B-AF93-41CA-89DB-0D39CD53C3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A9328E-DA36-4B17-9226-A6F1BD43C78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4F4A4F3-8C5E-4044-B0C3-8F58F150E39E}"/>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3B85E28-7211-464A-BD0A-1E9F198443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1E3A0F-F413-413D-A297-72EABA3BEE3D}"/>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38574114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A7BE-8EE6-48BB-84CE-F17D68EA6E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7C16F3-21CE-435A-84D7-66C3D202F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226DAD-7DE7-4315-AB8C-6EE5BC458EE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C10AB4F-C273-4AE0-8194-79B4E8FCE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43D9D9D-F735-49E8-B9DB-19C8D88AC46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B1F91C6-FA0E-4AD9-AA9D-D62BE4AE2810}"/>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5C932160-12D3-4A05-91CB-3907601993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9FFD56-7A70-4810-A4B4-A656D24FA6F9}"/>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1622351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ED6C3-F25A-4DC4-863B-F1A87EE073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5EC52F-CDC0-425C-9874-BF2F2515998C}"/>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8E769E70-C364-4F4B-9571-3A4D18B011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AB16D8-663E-45CB-A6DF-CBDD5225247F}"/>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1124658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1D09FA-7DC2-4584-8541-40633C15B1C7}"/>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87595914-B161-4F02-BDC1-C43DC1CB3C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DC5338-68EE-45A5-99A9-EEFCDA00A712}"/>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884325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EEFEF-930E-4547-96DD-44179B7FA8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476495-2A31-4810-BF4F-C6E142E08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E6A5D74-D918-4469-BBAF-8A24FCE62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A6DE1C-6C80-4DF1-A75E-49F67B3AAFED}"/>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D55A0B18-D4BF-42CA-AA19-0BDCBA3861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5B897A-8C0C-4121-BFBA-C7A1694AF3DE}"/>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4147835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9737D-0533-4EDB-9F4C-95EC25FE04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0CD509-0E84-45B9-AE2D-30429894B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BBEF4D-76DA-4B88-88F8-C947FF91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49361D2-3916-43CA-AEB2-1061689ABFEF}"/>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46E31074-C6F0-43C7-A5EE-4362A23AE3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B271EF-B596-4CC5-BD04-CC22C4C072B8}"/>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22550739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9215E-67A3-4D2C-BE3F-47F323610B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D90818-E685-41B1-88D1-80CD16C7F5E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D7EE56B-D75F-4115-8721-2473D813D43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A192BF8-118B-422B-9855-8CB08916C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6E639-2F4A-4851-BCB2-EF39C779A0EB}"/>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80607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46877-A3E2-4511-AE45-4B5EF37A48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5F7AD9-02A1-4671-A15B-1BC6BE105D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3692364-179B-4F62-B0E9-B0A11878DDFB}"/>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5" name="页脚占位符 4">
            <a:extLst>
              <a:ext uri="{FF2B5EF4-FFF2-40B4-BE49-F238E27FC236}">
                <a16:creationId xmlns:a16="http://schemas.microsoft.com/office/drawing/2014/main" id="{AC730FC7-ACF9-4E5D-8C68-7D1A93101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68A862-CAB7-414A-BF10-C169EFE54921}"/>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37047016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82FE72-1F0E-4C85-815E-CEA09994A30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99652A-3FFF-4EC2-A17F-908DD78FCF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EAD31E-4DBA-4B21-863E-28BBBC177528}"/>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102DD83-462B-43D3-8F01-9AC274B977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523E5-3D3D-40AC-920A-53BEF4634EC4}"/>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39178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067958744"/>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1904946685"/>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92160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6FFFC-E0D5-490F-BFEF-561103043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1DD27B-AF93-41CA-89DB-0D39CD53C3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A9328E-DA36-4B17-9226-A6F1BD43C78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4F4A4F3-8C5E-4044-B0C3-8F58F150E39E}"/>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6" name="页脚占位符 5">
            <a:extLst>
              <a:ext uri="{FF2B5EF4-FFF2-40B4-BE49-F238E27FC236}">
                <a16:creationId xmlns:a16="http://schemas.microsoft.com/office/drawing/2014/main" id="{C3B85E28-7211-464A-BD0A-1E9F198443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1E3A0F-F413-413D-A297-72EABA3BEE3D}"/>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125944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A7BE-8EE6-48BB-84CE-F17D68EA6E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7C16F3-21CE-435A-84D7-66C3D202F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226DAD-7DE7-4315-AB8C-6EE5BC458EE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C10AB4F-C273-4AE0-8194-79B4E8FCE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43D9D9D-F735-49E8-B9DB-19C8D88AC46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B1F91C6-FA0E-4AD9-AA9D-D62BE4AE2810}"/>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8" name="页脚占位符 7">
            <a:extLst>
              <a:ext uri="{FF2B5EF4-FFF2-40B4-BE49-F238E27FC236}">
                <a16:creationId xmlns:a16="http://schemas.microsoft.com/office/drawing/2014/main" id="{5C932160-12D3-4A05-91CB-3907601993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9FFD56-7A70-4810-A4B4-A656D24FA6F9}"/>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280467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ED6C3-F25A-4DC4-863B-F1A87EE073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5EC52F-CDC0-425C-9874-BF2F2515998C}"/>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4" name="页脚占位符 3">
            <a:extLst>
              <a:ext uri="{FF2B5EF4-FFF2-40B4-BE49-F238E27FC236}">
                <a16:creationId xmlns:a16="http://schemas.microsoft.com/office/drawing/2014/main" id="{8E769E70-C364-4F4B-9571-3A4D18B011C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AB16D8-663E-45CB-A6DF-CBDD5225247F}"/>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399144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1D09FA-7DC2-4584-8541-40633C15B1C7}"/>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3" name="页脚占位符 2">
            <a:extLst>
              <a:ext uri="{FF2B5EF4-FFF2-40B4-BE49-F238E27FC236}">
                <a16:creationId xmlns:a16="http://schemas.microsoft.com/office/drawing/2014/main" id="{87595914-B161-4F02-BDC1-C43DC1CB3C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DC5338-68EE-45A5-99A9-EEFCDA00A712}"/>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42070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EEFEF-930E-4547-96DD-44179B7FA8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476495-2A31-4810-BF4F-C6E142E08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E6A5D74-D918-4469-BBAF-8A24FCE62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A6DE1C-6C80-4DF1-A75E-49F67B3AAFED}"/>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6" name="页脚占位符 5">
            <a:extLst>
              <a:ext uri="{FF2B5EF4-FFF2-40B4-BE49-F238E27FC236}">
                <a16:creationId xmlns:a16="http://schemas.microsoft.com/office/drawing/2014/main" id="{D55A0B18-D4BF-42CA-AA19-0BDCBA3861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5B897A-8C0C-4121-BFBA-C7A1694AF3DE}"/>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405307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9737D-0533-4EDB-9F4C-95EC25FE04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0CD509-0E84-45B9-AE2D-30429894B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BBEF4D-76DA-4B88-88F8-C947FF91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49361D2-3916-43CA-AEB2-1061689ABFEF}"/>
              </a:ext>
            </a:extLst>
          </p:cNvPr>
          <p:cNvSpPr>
            <a:spLocks noGrp="1"/>
          </p:cNvSpPr>
          <p:nvPr>
            <p:ph type="dt" sz="half" idx="10"/>
          </p:nvPr>
        </p:nvSpPr>
        <p:spPr/>
        <p:txBody>
          <a:bodyPr/>
          <a:lstStyle/>
          <a:p>
            <a:fld id="{96F542E5-AEEA-4428-BB37-6A6FB7F662ED}" type="datetimeFigureOut">
              <a:rPr lang="zh-CN" altLang="en-US" smtClean="0"/>
              <a:t>2023/9/4</a:t>
            </a:fld>
            <a:endParaRPr lang="zh-CN" altLang="en-US"/>
          </a:p>
        </p:txBody>
      </p:sp>
      <p:sp>
        <p:nvSpPr>
          <p:cNvPr id="6" name="页脚占位符 5">
            <a:extLst>
              <a:ext uri="{FF2B5EF4-FFF2-40B4-BE49-F238E27FC236}">
                <a16:creationId xmlns:a16="http://schemas.microsoft.com/office/drawing/2014/main" id="{46E31074-C6F0-43C7-A5EE-4362A23AE3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B271EF-B596-4CC5-BD04-CC22C4C072B8}"/>
              </a:ext>
            </a:extLst>
          </p:cNvPr>
          <p:cNvSpPr>
            <a:spLocks noGrp="1"/>
          </p:cNvSpPr>
          <p:nvPr>
            <p:ph type="sldNum" sz="quarter" idx="12"/>
          </p:nvPr>
        </p:nvSpPr>
        <p:spPr/>
        <p:txBody>
          <a:body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167642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1.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3.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75C3A2-0411-4252-B330-1DDDF1F43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0C345BF-E73D-466B-9670-4C0C6C1463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BE47EB-F3DB-4690-BF09-4B5C4FA52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42E5-AEEA-4428-BB37-6A6FB7F662ED}" type="datetimeFigureOut">
              <a:rPr lang="zh-CN" altLang="en-US" smtClean="0"/>
              <a:t>2023/9/4</a:t>
            </a:fld>
            <a:endParaRPr lang="zh-CN" altLang="en-US"/>
          </a:p>
        </p:txBody>
      </p:sp>
      <p:sp>
        <p:nvSpPr>
          <p:cNvPr id="5" name="页脚占位符 4">
            <a:extLst>
              <a:ext uri="{FF2B5EF4-FFF2-40B4-BE49-F238E27FC236}">
                <a16:creationId xmlns:a16="http://schemas.microsoft.com/office/drawing/2014/main" id="{14076A8B-1AC0-45BA-899F-A435A2132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7598910-07AA-424B-9C78-12BB95293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395381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8" r:id="rId13"/>
    <p:sldLayoutId id="214748368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1076963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219">
          <p15:clr>
            <a:srgbClr val="F26B43"/>
          </p15:clr>
        </p15:guide>
        <p15:guide id="3" orient="horz" pos="278">
          <p15:clr>
            <a:srgbClr val="F26B43"/>
          </p15:clr>
        </p15:guide>
        <p15:guide id="4" orient="horz" pos="3906">
          <p15:clr>
            <a:srgbClr val="F26B43"/>
          </p15:clr>
        </p15:guide>
        <p15:guide id="6" pos="3840">
          <p15:clr>
            <a:srgbClr val="F26B43"/>
          </p15:clr>
        </p15:guide>
        <p15:guide id="7" pos="461">
          <p15:clr>
            <a:srgbClr val="F26B43"/>
          </p15:clr>
        </p15:guide>
        <p15:guide id="8"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75C3A2-0411-4252-B330-1DDDF1F43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0C345BF-E73D-466B-9670-4C0C6C1463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BE47EB-F3DB-4690-BF09-4B5C4FA52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14076A8B-1AC0-45BA-899F-A435A2132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7598910-07AA-424B-9C78-12BB95293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3B785-C514-4E62-853F-965C0E1874E7}" type="slidenum">
              <a:rPr lang="zh-CN" altLang="en-US" smtClean="0"/>
              <a:t>‹#›</a:t>
            </a:fld>
            <a:endParaRPr lang="zh-CN" altLang="en-US"/>
          </a:p>
        </p:txBody>
      </p:sp>
    </p:spTree>
    <p:extLst>
      <p:ext uri="{BB962C8B-B14F-4D97-AF65-F5344CB8AC3E}">
        <p14:creationId xmlns:p14="http://schemas.microsoft.com/office/powerpoint/2010/main" val="36608998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e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8663E8-C8E8-48AF-A701-7EB690A4BF8A}"/>
              </a:ext>
            </a:extLst>
          </p:cNvPr>
          <p:cNvSpPr>
            <a:spLocks noGrp="1"/>
          </p:cNvSpPr>
          <p:nvPr>
            <p:ph type="ctrTitle"/>
          </p:nvPr>
        </p:nvSpPr>
        <p:spPr>
          <a:xfrm>
            <a:off x="1392195" y="932893"/>
            <a:ext cx="9144000" cy="2387600"/>
          </a:xfrm>
        </p:spPr>
        <p:txBody>
          <a:bodyPr/>
          <a:lstStyle/>
          <a:p>
            <a:r>
              <a:rPr lang="zh-CN" altLang="en-US" dirty="0">
                <a:latin typeface="华文中宋" panose="02010600040101010101" pitchFamily="2" charset="-122"/>
                <a:ea typeface="华文中宋" panose="02010600040101010101" pitchFamily="2" charset="-122"/>
              </a:rPr>
              <a:t>大数据存储与处理</a:t>
            </a:r>
          </a:p>
        </p:txBody>
      </p:sp>
      <p:sp>
        <p:nvSpPr>
          <p:cNvPr id="3" name="副标题 2">
            <a:extLst>
              <a:ext uri="{FF2B5EF4-FFF2-40B4-BE49-F238E27FC236}">
                <a16:creationId xmlns:a16="http://schemas.microsoft.com/office/drawing/2014/main" id="{77B1FC7B-4DC6-4051-AC3B-41135D24E5FB}"/>
              </a:ext>
            </a:extLst>
          </p:cNvPr>
          <p:cNvSpPr>
            <a:spLocks noGrp="1"/>
          </p:cNvSpPr>
          <p:nvPr>
            <p:ph type="subTitle" idx="1"/>
          </p:nvPr>
        </p:nvSpPr>
        <p:spPr>
          <a:xfrm>
            <a:off x="1729945" y="4387668"/>
            <a:ext cx="9144000" cy="1655762"/>
          </a:xfrm>
        </p:spPr>
        <p:txBody>
          <a:bodyPr/>
          <a:lstStyle/>
          <a:p>
            <a:endParaRPr lang="zh-CN" altLang="en-US" dirty="0"/>
          </a:p>
        </p:txBody>
      </p:sp>
    </p:spTree>
    <p:extLst>
      <p:ext uri="{BB962C8B-B14F-4D97-AF65-F5344CB8AC3E}">
        <p14:creationId xmlns:p14="http://schemas.microsoft.com/office/powerpoint/2010/main" val="3657873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13"/>
          <p:cNvGrpSpPr/>
          <p:nvPr/>
        </p:nvGrpSpPr>
        <p:grpSpPr>
          <a:xfrm>
            <a:off x="5379601" y="4982335"/>
            <a:ext cx="4465294" cy="1254977"/>
            <a:chOff x="2272871" y="3656798"/>
            <a:chExt cx="4849251" cy="1418007"/>
          </a:xfrm>
        </p:grpSpPr>
        <p:pic>
          <p:nvPicPr>
            <p:cNvPr id="54" name="Picture 1" descr="C:\Users\l00192320.CHINA\Desktop\imagesCAP2FEET.jpg"/>
            <p:cNvPicPr>
              <a:picLocks noChangeAspect="1" noChangeArrowheads="1"/>
            </p:cNvPicPr>
            <p:nvPr/>
          </p:nvPicPr>
          <p:blipFill>
            <a:blip r:embed="rId3" cstate="print"/>
            <a:srcRect/>
            <a:stretch>
              <a:fillRect/>
            </a:stretch>
          </p:blipFill>
          <p:spPr bwMode="auto">
            <a:xfrm>
              <a:off x="2272871" y="4081295"/>
              <a:ext cx="1457722" cy="978908"/>
            </a:xfrm>
            <a:prstGeom prst="rect">
              <a:avLst/>
            </a:prstGeom>
            <a:solidFill>
              <a:sysClr val="window" lastClr="FFFFFF"/>
            </a:solidFill>
            <a:ln w="25400" cap="flat" cmpd="sng" algn="ctr">
              <a:solidFill>
                <a:srgbClr val="4F81BD"/>
              </a:solidFill>
              <a:prstDash val="solid"/>
            </a:ln>
            <a:effectLst/>
          </p:spPr>
        </p:pic>
        <p:sp>
          <p:nvSpPr>
            <p:cNvPr id="55" name="TextBox 132"/>
            <p:cNvSpPr txBox="1"/>
            <p:nvPr/>
          </p:nvSpPr>
          <p:spPr>
            <a:xfrm>
              <a:off x="2532643" y="3656798"/>
              <a:ext cx="980441" cy="347759"/>
            </a:xfrm>
            <a:prstGeom prst="rect">
              <a:avLst/>
            </a:prstGeom>
            <a:noFill/>
          </p:spPr>
          <p:txBody>
            <a:bodyPr wrap="none" rtlCol="0">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路网规划</a:t>
              </a:r>
            </a:p>
          </p:txBody>
        </p:sp>
        <p:pic>
          <p:nvPicPr>
            <p:cNvPr id="56" name="Picture 5" descr="C:\Users\l00192320.CHINA\Desktop\imagesCABF9FGO.jpg"/>
            <p:cNvPicPr>
              <a:picLocks noChangeAspect="1" noChangeArrowheads="1"/>
            </p:cNvPicPr>
            <p:nvPr/>
          </p:nvPicPr>
          <p:blipFill>
            <a:blip r:embed="rId4" cstate="print"/>
            <a:srcRect/>
            <a:stretch>
              <a:fillRect/>
            </a:stretch>
          </p:blipFill>
          <p:spPr bwMode="auto">
            <a:xfrm>
              <a:off x="5533923" y="4066693"/>
              <a:ext cx="1588199" cy="1008112"/>
            </a:xfrm>
            <a:prstGeom prst="rect">
              <a:avLst/>
            </a:prstGeom>
            <a:solidFill>
              <a:sysClr val="window" lastClr="FFFFFF"/>
            </a:solidFill>
            <a:ln w="25400" cap="flat" cmpd="sng" algn="ctr">
              <a:solidFill>
                <a:srgbClr val="4F81BD"/>
              </a:solidFill>
              <a:prstDash val="solid"/>
            </a:ln>
            <a:effectLst/>
          </p:spPr>
        </p:pic>
        <p:sp>
          <p:nvSpPr>
            <p:cNvPr id="57" name="TextBox 134"/>
            <p:cNvSpPr txBox="1"/>
            <p:nvPr/>
          </p:nvSpPr>
          <p:spPr>
            <a:xfrm>
              <a:off x="5614491" y="3656798"/>
              <a:ext cx="1370389" cy="347759"/>
            </a:xfrm>
            <a:prstGeom prst="rect">
              <a:avLst/>
            </a:prstGeom>
            <a:noFill/>
          </p:spPr>
          <p:txBody>
            <a:bodyPr wrap="none" rtlCol="0">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公交线路规划</a:t>
              </a:r>
            </a:p>
          </p:txBody>
        </p:sp>
      </p:grpSp>
      <p:pic>
        <p:nvPicPr>
          <p:cNvPr id="58" name="Picture 2"/>
          <p:cNvPicPr>
            <a:picLocks noChangeAspect="1" noChangeArrowheads="1"/>
          </p:cNvPicPr>
          <p:nvPr/>
        </p:nvPicPr>
        <p:blipFill>
          <a:blip r:embed="rId5" cstate="print"/>
          <a:srcRect/>
          <a:stretch>
            <a:fillRect/>
          </a:stretch>
        </p:blipFill>
        <p:spPr bwMode="auto">
          <a:xfrm>
            <a:off x="1130758" y="1913253"/>
            <a:ext cx="3632790" cy="2740353"/>
          </a:xfrm>
          <a:prstGeom prst="rect">
            <a:avLst/>
          </a:prstGeom>
          <a:noFill/>
          <a:ln w="9525">
            <a:noFill/>
            <a:miter lim="800000"/>
            <a:headEnd/>
            <a:tailEnd/>
          </a:ln>
        </p:spPr>
      </p:pic>
      <p:sp>
        <p:nvSpPr>
          <p:cNvPr id="59" name="椭圆 58"/>
          <p:cNvSpPr/>
          <p:nvPr/>
        </p:nvSpPr>
        <p:spPr bwMode="auto">
          <a:xfrm>
            <a:off x="4588099" y="2104440"/>
            <a:ext cx="265226" cy="254917"/>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0" name="椭圆 59"/>
          <p:cNvSpPr/>
          <p:nvPr/>
        </p:nvSpPr>
        <p:spPr bwMode="auto">
          <a:xfrm>
            <a:off x="4588099" y="3060377"/>
            <a:ext cx="265226" cy="254917"/>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1" name="椭圆 60"/>
          <p:cNvSpPr/>
          <p:nvPr/>
        </p:nvSpPr>
        <p:spPr bwMode="auto">
          <a:xfrm>
            <a:off x="4588099" y="4016314"/>
            <a:ext cx="265226" cy="254917"/>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2" name="右箭头 61"/>
          <p:cNvSpPr/>
          <p:nvPr/>
        </p:nvSpPr>
        <p:spPr bwMode="auto">
          <a:xfrm rot="5400000" flipV="1">
            <a:off x="7459014" y="4579859"/>
            <a:ext cx="340905" cy="663064"/>
          </a:xfrm>
          <a:prstGeom prst="rightArrow">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63" name="组合 62"/>
          <p:cNvGrpSpPr/>
          <p:nvPr/>
        </p:nvGrpSpPr>
        <p:grpSpPr>
          <a:xfrm>
            <a:off x="5181154" y="1747878"/>
            <a:ext cx="5631370" cy="738664"/>
            <a:chOff x="5084255" y="1772096"/>
            <a:chExt cx="5052570" cy="627442"/>
          </a:xfrm>
        </p:grpSpPr>
        <p:sp>
          <p:nvSpPr>
            <p:cNvPr id="64" name="TextBox 94"/>
            <p:cNvSpPr txBox="1"/>
            <p:nvPr/>
          </p:nvSpPr>
          <p:spPr>
            <a:xfrm>
              <a:off x="5084255" y="1927557"/>
              <a:ext cx="1989196" cy="26143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913495" fontAlgn="auto">
                <a:spcBef>
                  <a:spcPts val="0"/>
                </a:spcBef>
                <a:spcAft>
                  <a:spcPts val="0"/>
                </a:spcAft>
                <a:defRPr/>
              </a:pPr>
              <a:r>
                <a:rPr lang="zh-CN" altLang="en-US" sz="1400" b="1"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历史人流量超阈值区域</a:t>
              </a:r>
            </a:p>
          </p:txBody>
        </p:sp>
        <p:sp>
          <p:nvSpPr>
            <p:cNvPr id="65" name="TextBox 110"/>
            <p:cNvSpPr txBox="1"/>
            <p:nvPr/>
          </p:nvSpPr>
          <p:spPr>
            <a:xfrm>
              <a:off x="7119990" y="1772096"/>
              <a:ext cx="3016835" cy="627442"/>
            </a:xfrm>
            <a:prstGeom prst="rect">
              <a:avLst/>
            </a:prstGeom>
            <a:noFill/>
          </p:spPr>
          <p:txBody>
            <a:bodyPr wrap="square" rtlCol="0">
              <a:spAutoFit/>
            </a:bodyPr>
            <a:lstStyle/>
            <a:p>
              <a:pPr marL="285750" indent="-285750" defTabSz="913495" fontAlgn="auto">
                <a:spcBef>
                  <a:spcPts val="0"/>
                </a:spcBef>
                <a:spcAft>
                  <a:spcPts val="0"/>
                </a:spcAft>
                <a:buClr>
                  <a:srgbClr val="FFFFFF">
                    <a:lumMod val="50000"/>
                  </a:srgbClr>
                </a:buClr>
                <a:buSzPct val="60000"/>
                <a:buFont typeface="Wingdings" panose="05000000000000000000" pitchFamily="2" charset="2"/>
                <a:buChar char="l"/>
                <a:defRPr/>
              </a:pPr>
              <a:r>
                <a:rPr lang="zh-CN" altLang="en-US" sz="1400" kern="0" dirty="0">
                  <a:solidFill>
                    <a:prstClr val="black">
                      <a:lumMod val="95000"/>
                      <a:lumOff val="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工体北门：人流超</a:t>
              </a:r>
              <a:r>
                <a:rPr lang="en-US" altLang="zh-CN" sz="1400" kern="0" dirty="0">
                  <a:solidFill>
                    <a:prstClr val="black">
                      <a:lumMod val="95000"/>
                      <a:lumOff val="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500/H</a:t>
              </a:r>
            </a:p>
            <a:p>
              <a:pPr marL="285750" indent="-285750" defTabSz="913495" fontAlgn="auto">
                <a:spcBef>
                  <a:spcPts val="0"/>
                </a:spcBef>
                <a:spcAft>
                  <a:spcPts val="0"/>
                </a:spcAft>
                <a:buClr>
                  <a:srgbClr val="FFFFFF">
                    <a:lumMod val="50000"/>
                  </a:srgbClr>
                </a:buClr>
                <a:buSzPct val="60000"/>
                <a:buFont typeface="Wingdings" panose="05000000000000000000" pitchFamily="2" charset="2"/>
                <a:buChar char="l"/>
                <a:defRPr/>
              </a:pPr>
              <a:r>
                <a:rPr lang="zh-CN" altLang="en-US" sz="1400" kern="0" dirty="0">
                  <a:solidFill>
                    <a:prstClr val="black">
                      <a:lumMod val="95000"/>
                      <a:lumOff val="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三里屯：人流超</a:t>
              </a:r>
              <a:r>
                <a:rPr lang="en-US" altLang="zh-CN" sz="1400" kern="0" dirty="0">
                  <a:solidFill>
                    <a:prstClr val="black">
                      <a:lumMod val="95000"/>
                      <a:lumOff val="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800/H</a:t>
              </a:r>
            </a:p>
            <a:p>
              <a:pPr marL="285750" indent="-285750" defTabSz="913495" fontAlgn="auto">
                <a:spcBef>
                  <a:spcPts val="0"/>
                </a:spcBef>
                <a:spcAft>
                  <a:spcPts val="0"/>
                </a:spcAft>
                <a:buClr>
                  <a:srgbClr val="FFFFFF">
                    <a:lumMod val="50000"/>
                  </a:srgbClr>
                </a:buClr>
                <a:buSzPct val="60000"/>
                <a:buFont typeface="Wingdings" panose="05000000000000000000" pitchFamily="2" charset="2"/>
                <a:buChar char="l"/>
                <a:defRPr/>
              </a:pPr>
              <a:r>
                <a:rPr lang="zh-CN" altLang="en-US" sz="1400" kern="0" dirty="0">
                  <a:solidFill>
                    <a:prstClr val="black">
                      <a:lumMod val="95000"/>
                      <a:lumOff val="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北京工体：人流</a:t>
              </a:r>
              <a:r>
                <a:rPr lang="en-US" altLang="zh-CN" sz="1400" kern="0" dirty="0">
                  <a:solidFill>
                    <a:prstClr val="black">
                      <a:lumMod val="95000"/>
                      <a:lumOff val="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rPr>
                <a:t>1500/H</a:t>
              </a:r>
              <a:endParaRPr lang="zh-CN" altLang="en-US" sz="1400" kern="0" dirty="0">
                <a:solidFill>
                  <a:prstClr val="black">
                    <a:lumMod val="95000"/>
                    <a:lumOff val="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66" name="TextBox 126"/>
          <p:cNvSpPr txBox="1"/>
          <p:nvPr/>
        </p:nvSpPr>
        <p:spPr>
          <a:xfrm>
            <a:off x="2045231" y="4875286"/>
            <a:ext cx="2159566" cy="307777"/>
          </a:xfrm>
          <a:prstGeom prst="rect">
            <a:avLst/>
          </a:prstGeom>
          <a:solidFill>
            <a:schemeClr val="accent3">
              <a:lumMod val="40000"/>
              <a:lumOff val="60000"/>
            </a:schemeClr>
          </a:solidFill>
        </p:spPr>
        <p:txBody>
          <a:bodyPr wrap="none" rtlCol="0">
            <a:spAutoFit/>
          </a:bodyPr>
          <a:lstStyle/>
          <a:p>
            <a:pPr defTabSz="913495" fontAlgn="auto">
              <a:spcBef>
                <a:spcPts val="0"/>
              </a:spcBef>
              <a:spcAft>
                <a:spcPts val="0"/>
              </a:spcAft>
              <a:defRPr/>
            </a:pPr>
            <a:r>
              <a:rPr lang="zh-CN" altLang="en-US" sz="1400" b="1" kern="0" dirty="0">
                <a:latin typeface="Huawei Sans" panose="020C0503030203020204" pitchFamily="34" charset="0"/>
                <a:ea typeface="方正兰亭黑简体" panose="02000000000000000000" pitchFamily="2" charset="-122"/>
                <a:cs typeface="+mn-ea"/>
                <a:sym typeface="Huawei Sans" panose="020C0503030203020204" pitchFamily="34" charset="0"/>
              </a:rPr>
              <a:t>结合人群的交通预测建议</a:t>
            </a:r>
          </a:p>
        </p:txBody>
      </p:sp>
      <p:grpSp>
        <p:nvGrpSpPr>
          <p:cNvPr id="67" name="组合 66"/>
          <p:cNvGrpSpPr/>
          <p:nvPr/>
        </p:nvGrpSpPr>
        <p:grpSpPr>
          <a:xfrm>
            <a:off x="5097601" y="2461008"/>
            <a:ext cx="5514898" cy="2343759"/>
            <a:chOff x="5000702" y="2354287"/>
            <a:chExt cx="5514898" cy="2343759"/>
          </a:xfrm>
        </p:grpSpPr>
        <p:sp>
          <p:nvSpPr>
            <p:cNvPr id="68" name="矩形 67"/>
            <p:cNvSpPr/>
            <p:nvPr/>
          </p:nvSpPr>
          <p:spPr>
            <a:xfrm>
              <a:off x="9563644" y="3488033"/>
              <a:ext cx="575799" cy="307777"/>
            </a:xfrm>
            <a:prstGeom prst="rect">
              <a:avLst/>
            </a:prstGeom>
          </p:spPr>
          <p:txBody>
            <a:bodyPr wrap="none">
              <a:spAutoFit/>
            </a:bodyPr>
            <a:lstStyle/>
            <a:p>
              <a:pPr defTabSz="913495" fontAlgn="auto">
                <a:spcBef>
                  <a:spcPts val="0"/>
                </a:spcBef>
                <a:spcAft>
                  <a:spcPts val="0"/>
                </a:spcAft>
                <a:defRPr/>
              </a:pPr>
              <a:r>
                <a:rPr lang="en-US" altLang="zh-CN"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10</a:t>
              </a: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grpSp>
          <p:nvGrpSpPr>
            <p:cNvPr id="69" name="组合 68"/>
            <p:cNvGrpSpPr/>
            <p:nvPr/>
          </p:nvGrpSpPr>
          <p:grpSpPr>
            <a:xfrm>
              <a:off x="5000702" y="2354287"/>
              <a:ext cx="5514898" cy="2343759"/>
              <a:chOff x="5000702" y="2564246"/>
              <a:chExt cx="5135556" cy="2118602"/>
            </a:xfrm>
          </p:grpSpPr>
          <p:cxnSp>
            <p:nvCxnSpPr>
              <p:cNvPr id="70" name="直接箭头连接符 69"/>
              <p:cNvCxnSpPr/>
              <p:nvPr/>
            </p:nvCxnSpPr>
            <p:spPr bwMode="auto">
              <a:xfrm flipV="1">
                <a:off x="5124972" y="4091665"/>
                <a:ext cx="2010959" cy="1"/>
              </a:xfrm>
              <a:prstGeom prst="straightConnector1">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组合 70"/>
              <p:cNvGrpSpPr/>
              <p:nvPr/>
            </p:nvGrpSpPr>
            <p:grpSpPr>
              <a:xfrm>
                <a:off x="5000702" y="2564246"/>
                <a:ext cx="5135556" cy="2118602"/>
                <a:chOff x="5000702" y="2564246"/>
                <a:chExt cx="5135556" cy="2118602"/>
              </a:xfrm>
            </p:grpSpPr>
            <p:sp>
              <p:nvSpPr>
                <p:cNvPr id="72" name="TextBox 99"/>
                <p:cNvSpPr txBox="1"/>
                <p:nvPr/>
              </p:nvSpPr>
              <p:spPr>
                <a:xfrm>
                  <a:off x="7897082" y="2774407"/>
                  <a:ext cx="1856385" cy="27821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913495" fontAlgn="auto">
                    <a:spcBef>
                      <a:spcPts val="0"/>
                    </a:spcBef>
                    <a:spcAft>
                      <a:spcPts val="0"/>
                    </a:spcAft>
                    <a:defRPr/>
                  </a:pPr>
                  <a:r>
                    <a:rPr lang="zh-CN" altLang="en-US" sz="1400" b="1"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按出行方式比例分析</a:t>
                  </a:r>
                </a:p>
              </p:txBody>
            </p:sp>
            <p:sp>
              <p:nvSpPr>
                <p:cNvPr id="73" name="矩形 72"/>
                <p:cNvSpPr/>
                <p:nvPr/>
              </p:nvSpPr>
              <p:spPr bwMode="auto">
                <a:xfrm>
                  <a:off x="8025216" y="3514504"/>
                  <a:ext cx="176463" cy="573562"/>
                </a:xfrm>
                <a:prstGeom prst="rect">
                  <a:avLst/>
                </a:prstGeom>
                <a:solidFill>
                  <a:srgbClr val="FFC000"/>
                </a:solidFill>
                <a:ln>
                  <a:solidFill>
                    <a:sysClr val="windowText" lastClr="0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4" name="矩形 73"/>
                <p:cNvSpPr/>
                <p:nvPr/>
              </p:nvSpPr>
              <p:spPr bwMode="auto">
                <a:xfrm>
                  <a:off x="8510177" y="3575777"/>
                  <a:ext cx="176462" cy="502637"/>
                </a:xfrm>
                <a:prstGeom prst="rect">
                  <a:avLst/>
                </a:prstGeom>
                <a:solidFill>
                  <a:srgbClr val="4F81BD">
                    <a:lumMod val="40000"/>
                    <a:lumOff val="60000"/>
                  </a:srgbClr>
                </a:solidFill>
                <a:ln>
                  <a:solidFill>
                    <a:sysClr val="windowText" lastClr="0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5" name="矩形 74"/>
                <p:cNvSpPr/>
                <p:nvPr/>
              </p:nvSpPr>
              <p:spPr bwMode="auto">
                <a:xfrm>
                  <a:off x="8994293" y="3712887"/>
                  <a:ext cx="155070" cy="375179"/>
                </a:xfrm>
                <a:prstGeom prst="rect">
                  <a:avLst/>
                </a:prstGeom>
                <a:solidFill>
                  <a:srgbClr val="FFFF00"/>
                </a:solidFill>
                <a:ln>
                  <a:solidFill>
                    <a:sysClr val="windowText" lastClr="0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76" name="直接箭头连接符 75"/>
                <p:cNvCxnSpPr/>
                <p:nvPr/>
              </p:nvCxnSpPr>
              <p:spPr bwMode="auto">
                <a:xfrm flipV="1">
                  <a:off x="7673913" y="4084476"/>
                  <a:ext cx="2438772" cy="7190"/>
                </a:xfrm>
                <a:prstGeom prst="straightConnector1">
                  <a:avLst/>
                </a:prstGeom>
                <a:noFill/>
                <a:ln w="9525" cap="flat" cmpd="sng" algn="ctr">
                  <a:solidFill>
                    <a:sysClr val="windowText" lastClr="000000">
                      <a:shade val="95000"/>
                      <a:satMod val="105000"/>
                    </a:sysClr>
                  </a:solidFill>
                  <a:prstDash val="soli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矩形 76"/>
                <p:cNvSpPr/>
                <p:nvPr/>
              </p:nvSpPr>
              <p:spPr>
                <a:xfrm>
                  <a:off x="7845700" y="4172015"/>
                  <a:ext cx="506338" cy="278210"/>
                </a:xfrm>
                <a:prstGeom prst="rect">
                  <a:avLst/>
                </a:prstGeom>
              </p:spPr>
              <p:txBody>
                <a:bodyPr wrap="none">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公交</a:t>
                  </a:r>
                </a:p>
              </p:txBody>
            </p:sp>
            <p:sp>
              <p:nvSpPr>
                <p:cNvPr id="78" name="矩形 77"/>
                <p:cNvSpPr/>
                <p:nvPr/>
              </p:nvSpPr>
              <p:spPr>
                <a:xfrm>
                  <a:off x="8370257" y="4157964"/>
                  <a:ext cx="506338" cy="278210"/>
                </a:xfrm>
                <a:prstGeom prst="rect">
                  <a:avLst/>
                </a:prstGeom>
              </p:spPr>
              <p:txBody>
                <a:bodyPr wrap="none">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地铁</a:t>
                  </a:r>
                </a:p>
              </p:txBody>
            </p:sp>
            <p:sp>
              <p:nvSpPr>
                <p:cNvPr id="79" name="矩形 78"/>
                <p:cNvSpPr/>
                <p:nvPr/>
              </p:nvSpPr>
              <p:spPr>
                <a:xfrm>
                  <a:off x="8841304" y="4164510"/>
                  <a:ext cx="506338" cy="278210"/>
                </a:xfrm>
                <a:prstGeom prst="rect">
                  <a:avLst/>
                </a:prstGeom>
              </p:spPr>
              <p:txBody>
                <a:bodyPr wrap="none">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汽车</a:t>
                  </a:r>
                </a:p>
              </p:txBody>
            </p:sp>
            <p:sp>
              <p:nvSpPr>
                <p:cNvPr id="80" name="矩形 79"/>
                <p:cNvSpPr/>
                <p:nvPr/>
              </p:nvSpPr>
              <p:spPr bwMode="auto">
                <a:xfrm>
                  <a:off x="9481388" y="3840682"/>
                  <a:ext cx="132613" cy="237731"/>
                </a:xfrm>
                <a:prstGeom prst="rect">
                  <a:avLst/>
                </a:prstGeom>
                <a:solidFill>
                  <a:srgbClr val="C0504D">
                    <a:lumMod val="40000"/>
                    <a:lumOff val="60000"/>
                  </a:srgbClr>
                </a:solidFill>
                <a:ln>
                  <a:solidFill>
                    <a:sysClr val="windowText" lastClr="0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1" name="矩形 80"/>
                <p:cNvSpPr/>
                <p:nvPr/>
              </p:nvSpPr>
              <p:spPr>
                <a:xfrm>
                  <a:off x="9305818" y="4164288"/>
                  <a:ext cx="830440" cy="278210"/>
                </a:xfrm>
                <a:prstGeom prst="rect">
                  <a:avLst/>
                </a:prstGeom>
              </p:spPr>
              <p:txBody>
                <a:bodyPr wrap="square">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其他</a:t>
                  </a:r>
                </a:p>
              </p:txBody>
            </p:sp>
            <p:sp>
              <p:nvSpPr>
                <p:cNvPr id="82" name="矩形 81"/>
                <p:cNvSpPr/>
                <p:nvPr/>
              </p:nvSpPr>
              <p:spPr>
                <a:xfrm>
                  <a:off x="8337768" y="3303646"/>
                  <a:ext cx="527236" cy="278210"/>
                </a:xfrm>
                <a:prstGeom prst="rect">
                  <a:avLst/>
                </a:prstGeom>
              </p:spPr>
              <p:txBody>
                <a:bodyPr wrap="none">
                  <a:spAutoFit/>
                </a:bodyPr>
                <a:lstStyle/>
                <a:p>
                  <a:pPr defTabSz="913495" fontAlgn="auto">
                    <a:spcBef>
                      <a:spcPts val="0"/>
                    </a:spcBef>
                    <a:spcAft>
                      <a:spcPts val="0"/>
                    </a:spcAft>
                    <a:defRPr/>
                  </a:pPr>
                  <a:r>
                    <a:rPr lang="en-US" altLang="zh-CN"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30</a:t>
                  </a: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grpSp>
              <p:nvGrpSpPr>
                <p:cNvPr id="83" name="组合 82"/>
                <p:cNvGrpSpPr/>
                <p:nvPr/>
              </p:nvGrpSpPr>
              <p:grpSpPr>
                <a:xfrm>
                  <a:off x="5000702" y="2564246"/>
                  <a:ext cx="4851320" cy="2118602"/>
                  <a:chOff x="5000702" y="2564246"/>
                  <a:chExt cx="4851320" cy="2118602"/>
                </a:xfrm>
              </p:grpSpPr>
              <p:sp>
                <p:nvSpPr>
                  <p:cNvPr id="86" name="TextBox 95"/>
                  <p:cNvSpPr txBox="1"/>
                  <p:nvPr/>
                </p:nvSpPr>
                <p:spPr>
                  <a:xfrm>
                    <a:off x="5375616" y="2769258"/>
                    <a:ext cx="1007899" cy="27821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defTabSz="913495" fontAlgn="auto">
                      <a:spcBef>
                        <a:spcPts val="0"/>
                      </a:spcBef>
                      <a:spcAft>
                        <a:spcPts val="0"/>
                      </a:spcAft>
                      <a:defRPr/>
                    </a:pPr>
                    <a:r>
                      <a:rPr lang="zh-CN" altLang="en-US" sz="1400" b="1"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按人群分析</a:t>
                    </a:r>
                  </a:p>
                </p:txBody>
              </p:sp>
              <p:sp>
                <p:nvSpPr>
                  <p:cNvPr id="87" name="矩形 86"/>
                  <p:cNvSpPr/>
                  <p:nvPr/>
                </p:nvSpPr>
                <p:spPr bwMode="auto">
                  <a:xfrm>
                    <a:off x="5268174" y="3518103"/>
                    <a:ext cx="132613" cy="573562"/>
                  </a:xfrm>
                  <a:prstGeom prst="rect">
                    <a:avLst/>
                  </a:prstGeom>
                  <a:solidFill>
                    <a:srgbClr val="FFC000"/>
                  </a:solidFill>
                  <a:ln>
                    <a:solidFill>
                      <a:sysClr val="windowText" lastClr="0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8" name="矩形 87"/>
                  <p:cNvSpPr/>
                  <p:nvPr/>
                </p:nvSpPr>
                <p:spPr bwMode="auto">
                  <a:xfrm>
                    <a:off x="5705476" y="3709290"/>
                    <a:ext cx="132613" cy="382375"/>
                  </a:xfrm>
                  <a:prstGeom prst="rect">
                    <a:avLst/>
                  </a:prstGeom>
                  <a:solidFill>
                    <a:srgbClr val="4F81BD">
                      <a:lumMod val="40000"/>
                      <a:lumOff val="60000"/>
                    </a:srgbClr>
                  </a:solidFill>
                  <a:ln>
                    <a:solidFill>
                      <a:sysClr val="windowText" lastClr="0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9" name="矩形 88"/>
                  <p:cNvSpPr/>
                  <p:nvPr/>
                </p:nvSpPr>
                <p:spPr bwMode="auto">
                  <a:xfrm>
                    <a:off x="6198426" y="3518103"/>
                    <a:ext cx="132613" cy="573562"/>
                  </a:xfrm>
                  <a:prstGeom prst="rect">
                    <a:avLst/>
                  </a:prstGeom>
                  <a:solidFill>
                    <a:srgbClr val="FFFF00"/>
                  </a:solidFill>
                  <a:ln>
                    <a:solidFill>
                      <a:sysClr val="windowText" lastClr="0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0" name="矩形 89"/>
                  <p:cNvSpPr/>
                  <p:nvPr/>
                </p:nvSpPr>
                <p:spPr>
                  <a:xfrm>
                    <a:off x="5000702" y="4084476"/>
                    <a:ext cx="605024" cy="584240"/>
                  </a:xfrm>
                  <a:prstGeom prst="rect">
                    <a:avLst/>
                  </a:prstGeom>
                </p:spPr>
                <p:txBody>
                  <a:bodyPr wrap="square">
                    <a:spAutoFit/>
                  </a:bodyPr>
                  <a:lstStyle/>
                  <a:p>
                    <a:pPr defTabSz="913495" fontAlgn="auto">
                      <a:spcBef>
                        <a:spcPts val="0"/>
                      </a:spcBef>
                      <a:spcAft>
                        <a:spcPts val="0"/>
                      </a:spcAft>
                      <a:defRPr/>
                    </a:pPr>
                    <a:r>
                      <a:rPr lang="en-US" altLang="zh-CN"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20</a:t>
                    </a:r>
                    <a:r>
                      <a:rPr lang="zh-CN" altLang="en-US"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以下</a:t>
                    </a:r>
                  </a:p>
                </p:txBody>
              </p:sp>
              <p:sp>
                <p:nvSpPr>
                  <p:cNvPr id="91" name="矩形 90"/>
                  <p:cNvSpPr/>
                  <p:nvPr/>
                </p:nvSpPr>
                <p:spPr>
                  <a:xfrm>
                    <a:off x="5505433" y="4085050"/>
                    <a:ext cx="564439" cy="584240"/>
                  </a:xfrm>
                  <a:prstGeom prst="rect">
                    <a:avLst/>
                  </a:prstGeom>
                </p:spPr>
                <p:txBody>
                  <a:bodyPr wrap="square">
                    <a:spAutoFit/>
                  </a:bodyPr>
                  <a:lstStyle/>
                  <a:p>
                    <a:pPr defTabSz="913495" fontAlgn="auto">
                      <a:spcBef>
                        <a:spcPts val="0"/>
                      </a:spcBef>
                      <a:spcAft>
                        <a:spcPts val="0"/>
                      </a:spcAft>
                      <a:defRPr/>
                    </a:pPr>
                    <a:r>
                      <a:rPr lang="en-US" altLang="zh-CN"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20-30</a:t>
                    </a:r>
                    <a:endParaRPr lang="zh-CN" altLang="en-US"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2" name="矩形 91"/>
                  <p:cNvSpPr/>
                  <p:nvPr/>
                </p:nvSpPr>
                <p:spPr>
                  <a:xfrm>
                    <a:off x="5979365" y="4098608"/>
                    <a:ext cx="603477" cy="584240"/>
                  </a:xfrm>
                  <a:prstGeom prst="rect">
                    <a:avLst/>
                  </a:prstGeom>
                </p:spPr>
                <p:txBody>
                  <a:bodyPr wrap="square">
                    <a:spAutoFit/>
                  </a:bodyPr>
                  <a:lstStyle/>
                  <a:p>
                    <a:pPr defTabSz="913495" fontAlgn="auto">
                      <a:spcBef>
                        <a:spcPts val="0"/>
                      </a:spcBef>
                      <a:spcAft>
                        <a:spcPts val="0"/>
                      </a:spcAft>
                      <a:defRPr/>
                    </a:pPr>
                    <a:r>
                      <a:rPr lang="en-US" altLang="zh-CN"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30-40</a:t>
                    </a:r>
                    <a:endParaRPr lang="zh-CN" altLang="en-US"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3" name="矩形 92"/>
                  <p:cNvSpPr/>
                  <p:nvPr/>
                </p:nvSpPr>
                <p:spPr bwMode="auto">
                  <a:xfrm>
                    <a:off x="6676223" y="3769211"/>
                    <a:ext cx="114921" cy="322454"/>
                  </a:xfrm>
                  <a:prstGeom prst="rect">
                    <a:avLst/>
                  </a:prstGeom>
                  <a:solidFill>
                    <a:srgbClr val="C0504D">
                      <a:lumMod val="40000"/>
                      <a:lumOff val="60000"/>
                    </a:srgbClr>
                  </a:solidFill>
                  <a:ln>
                    <a:solidFill>
                      <a:sysClr val="windowText" lastClr="00000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125"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4" name="矩形 93"/>
                  <p:cNvSpPr/>
                  <p:nvPr/>
                </p:nvSpPr>
                <p:spPr>
                  <a:xfrm>
                    <a:off x="5128249" y="3244030"/>
                    <a:ext cx="527236" cy="278210"/>
                  </a:xfrm>
                  <a:prstGeom prst="rect">
                    <a:avLst/>
                  </a:prstGeom>
                </p:spPr>
                <p:txBody>
                  <a:bodyPr wrap="none">
                    <a:spAutoFit/>
                  </a:bodyPr>
                  <a:lstStyle/>
                  <a:p>
                    <a:pPr defTabSz="913495" fontAlgn="auto">
                      <a:spcBef>
                        <a:spcPts val="0"/>
                      </a:spcBef>
                      <a:spcAft>
                        <a:spcPts val="0"/>
                      </a:spcAft>
                      <a:defRPr/>
                    </a:pPr>
                    <a:r>
                      <a:rPr lang="en-US" altLang="zh-CN"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35</a:t>
                    </a: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95" name="矩形 94"/>
                  <p:cNvSpPr/>
                  <p:nvPr/>
                </p:nvSpPr>
                <p:spPr>
                  <a:xfrm>
                    <a:off x="5532509" y="3461434"/>
                    <a:ext cx="527236" cy="278210"/>
                  </a:xfrm>
                  <a:prstGeom prst="rect">
                    <a:avLst/>
                  </a:prstGeom>
                </p:spPr>
                <p:txBody>
                  <a:bodyPr wrap="none">
                    <a:spAutoFit/>
                  </a:bodyPr>
                  <a:lstStyle/>
                  <a:p>
                    <a:pPr defTabSz="913495" fontAlgn="auto">
                      <a:spcBef>
                        <a:spcPts val="0"/>
                      </a:spcBef>
                      <a:spcAft>
                        <a:spcPts val="0"/>
                      </a:spcAft>
                      <a:defRPr/>
                    </a:pPr>
                    <a:r>
                      <a:rPr lang="en-US" altLang="zh-CN"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20</a:t>
                    </a: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96" name="矩形 95"/>
                  <p:cNvSpPr/>
                  <p:nvPr/>
                </p:nvSpPr>
                <p:spPr>
                  <a:xfrm>
                    <a:off x="6499520" y="4102159"/>
                    <a:ext cx="881016" cy="333852"/>
                  </a:xfrm>
                  <a:prstGeom prst="rect">
                    <a:avLst/>
                  </a:prstGeom>
                </p:spPr>
                <p:txBody>
                  <a:bodyPr wrap="none">
                    <a:spAutoFit/>
                  </a:bodyPr>
                  <a:lstStyle/>
                  <a:p>
                    <a:pPr defTabSz="913495" fontAlgn="auto">
                      <a:spcBef>
                        <a:spcPts val="0"/>
                      </a:spcBef>
                      <a:spcAft>
                        <a:spcPts val="0"/>
                      </a:spcAft>
                      <a:defRPr/>
                    </a:pPr>
                    <a:r>
                      <a:rPr lang="en-US" altLang="zh-CN"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50</a:t>
                    </a:r>
                    <a:r>
                      <a:rPr lang="zh-CN" altLang="en-US"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以上</a:t>
                    </a:r>
                  </a:p>
                </p:txBody>
              </p:sp>
              <p:cxnSp>
                <p:nvCxnSpPr>
                  <p:cNvPr id="97" name="直接连接符 96"/>
                  <p:cNvCxnSpPr/>
                  <p:nvPr/>
                </p:nvCxnSpPr>
                <p:spPr bwMode="auto">
                  <a:xfrm>
                    <a:off x="5087958" y="2571281"/>
                    <a:ext cx="4764064" cy="0"/>
                  </a:xfrm>
                  <a:prstGeom prst="line">
                    <a:avLst/>
                  </a:prstGeom>
                  <a:noFill/>
                  <a:ln w="9525" cap="flat" cmpd="sng" algn="ctr">
                    <a:solidFill>
                      <a:sysClr val="windowText" lastClr="000000">
                        <a:shade val="95000"/>
                        <a:satMod val="105000"/>
                      </a:sys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接连接符 97"/>
                  <p:cNvCxnSpPr/>
                  <p:nvPr/>
                </p:nvCxnSpPr>
                <p:spPr bwMode="auto">
                  <a:xfrm>
                    <a:off x="7342379" y="2564246"/>
                    <a:ext cx="0" cy="1975604"/>
                  </a:xfrm>
                  <a:prstGeom prst="line">
                    <a:avLst/>
                  </a:prstGeom>
                  <a:noFill/>
                  <a:ln w="9525" cap="flat" cmpd="sng" algn="ctr">
                    <a:solidFill>
                      <a:sysClr val="windowText" lastClr="000000">
                        <a:shade val="95000"/>
                        <a:satMod val="105000"/>
                      </a:sysClr>
                    </a:solidFill>
                    <a:prstDash val="soli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矩形 98"/>
                  <p:cNvSpPr/>
                  <p:nvPr/>
                </p:nvSpPr>
                <p:spPr>
                  <a:xfrm>
                    <a:off x="6018641" y="3250404"/>
                    <a:ext cx="527236" cy="278210"/>
                  </a:xfrm>
                  <a:prstGeom prst="rect">
                    <a:avLst/>
                  </a:prstGeom>
                </p:spPr>
                <p:txBody>
                  <a:bodyPr wrap="none">
                    <a:spAutoFit/>
                  </a:bodyPr>
                  <a:lstStyle/>
                  <a:p>
                    <a:pPr defTabSz="913495" fontAlgn="auto">
                      <a:spcBef>
                        <a:spcPts val="0"/>
                      </a:spcBef>
                      <a:spcAft>
                        <a:spcPts val="0"/>
                      </a:spcAft>
                      <a:defRPr/>
                    </a:pPr>
                    <a:r>
                      <a:rPr lang="en-US" altLang="zh-CN"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35</a:t>
                    </a: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100" name="矩形 99"/>
                  <p:cNvSpPr/>
                  <p:nvPr/>
                </p:nvSpPr>
                <p:spPr>
                  <a:xfrm>
                    <a:off x="6473886" y="3480381"/>
                    <a:ext cx="536193" cy="278210"/>
                  </a:xfrm>
                  <a:prstGeom prst="rect">
                    <a:avLst/>
                  </a:prstGeom>
                </p:spPr>
                <p:txBody>
                  <a:bodyPr wrap="none">
                    <a:spAutoFit/>
                  </a:bodyPr>
                  <a:lstStyle/>
                  <a:p>
                    <a:pPr defTabSz="913495" fontAlgn="auto">
                      <a:spcBef>
                        <a:spcPts val="0"/>
                      </a:spcBef>
                      <a:spcAft>
                        <a:spcPts val="0"/>
                      </a:spcAft>
                      <a:defRPr/>
                    </a:pPr>
                    <a:r>
                      <a:rPr lang="en-US" altLang="zh-CN"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15</a:t>
                    </a: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grpSp>
            <p:sp>
              <p:nvSpPr>
                <p:cNvPr id="84" name="矩形 83"/>
                <p:cNvSpPr/>
                <p:nvPr/>
              </p:nvSpPr>
              <p:spPr>
                <a:xfrm>
                  <a:off x="7847556" y="3210326"/>
                  <a:ext cx="527236" cy="278210"/>
                </a:xfrm>
                <a:prstGeom prst="rect">
                  <a:avLst/>
                </a:prstGeom>
              </p:spPr>
              <p:txBody>
                <a:bodyPr wrap="none">
                  <a:spAutoFit/>
                </a:bodyPr>
                <a:lstStyle/>
                <a:p>
                  <a:pPr defTabSz="913495" fontAlgn="auto">
                    <a:spcBef>
                      <a:spcPts val="0"/>
                    </a:spcBef>
                    <a:spcAft>
                      <a:spcPts val="0"/>
                    </a:spcAft>
                    <a:defRPr/>
                  </a:pPr>
                  <a:r>
                    <a:rPr lang="en-US" altLang="zh-CN"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40</a:t>
                  </a: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sp>
              <p:nvSpPr>
                <p:cNvPr id="85" name="矩形 84"/>
                <p:cNvSpPr/>
                <p:nvPr/>
              </p:nvSpPr>
              <p:spPr>
                <a:xfrm>
                  <a:off x="8825275" y="3420406"/>
                  <a:ext cx="527236" cy="278210"/>
                </a:xfrm>
                <a:prstGeom prst="rect">
                  <a:avLst/>
                </a:prstGeom>
              </p:spPr>
              <p:txBody>
                <a:bodyPr wrap="none">
                  <a:spAutoFit/>
                </a:bodyPr>
                <a:lstStyle/>
                <a:p>
                  <a:pPr defTabSz="913495" fontAlgn="auto">
                    <a:spcBef>
                      <a:spcPts val="0"/>
                    </a:spcBef>
                    <a:spcAft>
                      <a:spcPts val="0"/>
                    </a:spcAft>
                    <a:defRPr/>
                  </a:pPr>
                  <a:r>
                    <a:rPr lang="en-US" altLang="zh-CN"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20</a:t>
                  </a: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p>
              </p:txBody>
            </p:sp>
          </p:grpSp>
        </p:grpSp>
      </p:grpSp>
      <p:sp>
        <p:nvSpPr>
          <p:cNvPr id="101" name="矩形 100"/>
          <p:cNvSpPr/>
          <p:nvPr/>
        </p:nvSpPr>
        <p:spPr>
          <a:xfrm>
            <a:off x="1121299" y="1318512"/>
            <a:ext cx="4297788" cy="400025"/>
          </a:xfrm>
          <a:prstGeom prst="rect">
            <a:avLst/>
          </a:prstGeom>
        </p:spPr>
        <p:txBody>
          <a:bodyPr wrap="none" lIns="91349" tIns="45678" rIns="91349" bIns="45678">
            <a:spAutoFit/>
          </a:bodyPr>
          <a:lstStyle/>
          <a:p>
            <a:pPr fontAlgn="auto">
              <a:spcBef>
                <a:spcPts val="0"/>
              </a:spcBef>
              <a:spcAft>
                <a:spcPts val="0"/>
              </a:spcAft>
            </a:pPr>
            <a:r>
              <a:rPr lang="zh-CN" altLang="en-US" sz="2000" b="1" dirty="0">
                <a:solidFill>
                  <a:prstClr val="black"/>
                </a:solidFill>
                <a:latin typeface="华文中宋" panose="02010600040101010101" pitchFamily="2" charset="-122"/>
                <a:ea typeface="华文中宋" panose="02010600040101010101" pitchFamily="2" charset="-122"/>
                <a:cs typeface="+mn-ea"/>
                <a:sym typeface="Huawei Sans" panose="020C0503030203020204" pitchFamily="34" charset="0"/>
              </a:rPr>
              <a:t>交通规划场景</a:t>
            </a:r>
            <a:r>
              <a:rPr lang="zh-CN" altLang="en-US" sz="2000" dirty="0">
                <a:solidFill>
                  <a:prstClr val="black"/>
                </a:solidFill>
                <a:latin typeface="华文中宋" panose="02010600040101010101" pitchFamily="2" charset="-122"/>
                <a:ea typeface="华文中宋" panose="02010600040101010101" pitchFamily="2" charset="-122"/>
                <a:cs typeface="+mn-ea"/>
                <a:sym typeface="Huawei Sans" panose="020C0503030203020204" pitchFamily="34" charset="0"/>
              </a:rPr>
              <a:t>－多维度交通人群分析</a:t>
            </a:r>
            <a:endParaRPr lang="zh-CN" altLang="en-US" sz="1800" dirty="0">
              <a:solidFill>
                <a:prstClr val="black"/>
              </a:solidFill>
              <a:latin typeface="华文中宋" panose="02010600040101010101" pitchFamily="2" charset="-122"/>
              <a:ea typeface="华文中宋" panose="02010600040101010101" pitchFamily="2" charset="-122"/>
              <a:cs typeface="+mn-ea"/>
              <a:sym typeface="Huawei Sans" panose="020C0503030203020204" pitchFamily="34" charset="0"/>
            </a:endParaRPr>
          </a:p>
        </p:txBody>
      </p:sp>
      <p:sp>
        <p:nvSpPr>
          <p:cNvPr id="2" name="标题 1"/>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sym typeface="Huawei Sans" panose="020C0503030203020204" pitchFamily="34" charset="0"/>
              </a:rPr>
              <a:t>大数据的应用 </a:t>
            </a:r>
            <a:r>
              <a:rPr lang="en-US" altLang="zh-CN" dirty="0">
                <a:latin typeface="华文中宋" panose="02010600040101010101" pitchFamily="2" charset="-122"/>
                <a:ea typeface="华文中宋" panose="02010600040101010101" pitchFamily="2" charset="-122"/>
                <a:sym typeface="Huawei Sans" panose="020C0503030203020204" pitchFamily="34" charset="0"/>
              </a:rPr>
              <a:t>- </a:t>
            </a:r>
            <a:r>
              <a:rPr lang="zh-CN" altLang="en-US" dirty="0">
                <a:latin typeface="华文中宋" panose="02010600040101010101" pitchFamily="2" charset="-122"/>
                <a:ea typeface="华文中宋" panose="02010600040101010101" pitchFamily="2" charset="-122"/>
                <a:sym typeface="Huawei Sans" panose="020C0503030203020204" pitchFamily="34" charset="0"/>
              </a:rPr>
              <a:t>交通规划</a:t>
            </a:r>
          </a:p>
        </p:txBody>
      </p:sp>
    </p:spTree>
    <p:extLst>
      <p:ext uri="{BB962C8B-B14F-4D97-AF65-F5344CB8AC3E}">
        <p14:creationId xmlns:p14="http://schemas.microsoft.com/office/powerpoint/2010/main" val="181582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749"/>
                                          </p:stCondLst>
                                        </p:cTn>
                                        <p:tgtEl>
                                          <p:spTgt spid="63"/>
                                        </p:tgtEl>
                                        <p:attrNameLst>
                                          <p:attrName>style.visibility</p:attrName>
                                        </p:attrNameLst>
                                      </p:cBhvr>
                                      <p:to>
                                        <p:strVal val="visible"/>
                                      </p:to>
                                    </p:set>
                                  </p:childTnLst>
                                </p:cTn>
                              </p:par>
                            </p:childTnLst>
                          </p:cTn>
                        </p:par>
                        <p:par>
                          <p:cTn id="7" fill="hold">
                            <p:stCondLst>
                              <p:cond delay="1000"/>
                            </p:stCondLst>
                            <p:childTnLst>
                              <p:par>
                                <p:cTn id="8" presetID="22" presetClass="entr" presetSubtype="1" fill="hold" nodeType="afterEffect">
                                  <p:stCondLst>
                                    <p:cond delay="500"/>
                                  </p:stCondLst>
                                  <p:childTnLst>
                                    <p:set>
                                      <p:cBhvr>
                                        <p:cTn id="9" dur="1" fill="hold">
                                          <p:stCondLst>
                                            <p:cond delay="0"/>
                                          </p:stCondLst>
                                        </p:cTn>
                                        <p:tgtEl>
                                          <p:spTgt spid="67"/>
                                        </p:tgtEl>
                                        <p:attrNameLst>
                                          <p:attrName>style.visibility</p:attrName>
                                        </p:attrNameLst>
                                      </p:cBhvr>
                                      <p:to>
                                        <p:strVal val="visible"/>
                                      </p:to>
                                    </p:set>
                                    <p:animEffect transition="in" filter="wipe(up)">
                                      <p:cBhvr>
                                        <p:cTn id="10" dur="1000"/>
                                        <p:tgtEl>
                                          <p:spTgt spid="67"/>
                                        </p:tgtEl>
                                      </p:cBhvr>
                                    </p:animEffect>
                                  </p:childTnLst>
                                </p:cTn>
                              </p:par>
                            </p:childTnLst>
                          </p:cTn>
                        </p:par>
                        <p:par>
                          <p:cTn id="11" fill="hold">
                            <p:stCondLst>
                              <p:cond delay="2500"/>
                            </p:stCondLst>
                            <p:childTnLst>
                              <p:par>
                                <p:cTn id="12" presetID="22" presetClass="entr" presetSubtype="1" fill="hold" grpId="0" nodeType="afterEffect">
                                  <p:stCondLst>
                                    <p:cond delay="250"/>
                                  </p:stCondLst>
                                  <p:childTnLst>
                                    <p:set>
                                      <p:cBhvr>
                                        <p:cTn id="13" dur="1" fill="hold">
                                          <p:stCondLst>
                                            <p:cond delay="0"/>
                                          </p:stCondLst>
                                        </p:cTn>
                                        <p:tgtEl>
                                          <p:spTgt spid="62"/>
                                        </p:tgtEl>
                                        <p:attrNameLst>
                                          <p:attrName>style.visibility</p:attrName>
                                        </p:attrNameLst>
                                      </p:cBhvr>
                                      <p:to>
                                        <p:strVal val="visible"/>
                                      </p:to>
                                    </p:set>
                                    <p:animEffect transition="in" filter="wipe(up)">
                                      <p:cBhvr>
                                        <p:cTn id="14" dur="500"/>
                                        <p:tgtEl>
                                          <p:spTgt spid="62"/>
                                        </p:tgtEl>
                                      </p:cBhvr>
                                    </p:animEffect>
                                  </p:childTnLst>
                                </p:cTn>
                              </p:par>
                            </p:childTnLst>
                          </p:cTn>
                        </p:par>
                        <p:par>
                          <p:cTn id="15" fill="hold">
                            <p:stCondLst>
                              <p:cond delay="3250"/>
                            </p:stCondLst>
                            <p:childTnLst>
                              <p:par>
                                <p:cTn id="16" presetID="1" presetClass="entr" presetSubtype="0" fill="hold" nodeType="afterEffect">
                                  <p:stCondLst>
                                    <p:cond delay="0"/>
                                  </p:stCondLst>
                                  <p:childTnLst>
                                    <p:set>
                                      <p:cBhvr>
                                        <p:cTn id="17" dur="1" fill="hold">
                                          <p:stCondLst>
                                            <p:cond delay="749"/>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17FC3-4C80-4B81-9B76-E1283C38763A}"/>
              </a:ext>
            </a:extLst>
          </p:cNvPr>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大数据工作流</a:t>
            </a:r>
          </a:p>
        </p:txBody>
      </p:sp>
      <p:pic>
        <p:nvPicPr>
          <p:cNvPr id="4" name="图片 3">
            <a:extLst>
              <a:ext uri="{FF2B5EF4-FFF2-40B4-BE49-F238E27FC236}">
                <a16:creationId xmlns:a16="http://schemas.microsoft.com/office/drawing/2014/main" id="{5FF8D424-454A-4AA3-8C3B-2DF3929EAFD4}"/>
              </a:ext>
            </a:extLst>
          </p:cNvPr>
          <p:cNvPicPr>
            <a:picLocks noChangeAspect="1"/>
          </p:cNvPicPr>
          <p:nvPr/>
        </p:nvPicPr>
        <p:blipFill>
          <a:blip r:embed="rId2"/>
          <a:stretch>
            <a:fillRect/>
          </a:stretch>
        </p:blipFill>
        <p:spPr>
          <a:xfrm>
            <a:off x="1015909" y="1690688"/>
            <a:ext cx="10018120" cy="4784249"/>
          </a:xfrm>
          <a:prstGeom prst="rect">
            <a:avLst/>
          </a:prstGeom>
        </p:spPr>
      </p:pic>
    </p:spTree>
    <p:extLst>
      <p:ext uri="{BB962C8B-B14F-4D97-AF65-F5344CB8AC3E}">
        <p14:creationId xmlns:p14="http://schemas.microsoft.com/office/powerpoint/2010/main" val="301747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A363E-40A1-4E3F-9235-3C234F4237D2}"/>
              </a:ext>
            </a:extLst>
          </p:cNvPr>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本课程</a:t>
            </a:r>
            <a:r>
              <a:rPr lang="zh-CN" altLang="zh-CN" dirty="0">
                <a:latin typeface="华文中宋" panose="02010600040101010101" pitchFamily="2" charset="-122"/>
                <a:ea typeface="华文中宋" panose="02010600040101010101" pitchFamily="2" charset="-122"/>
              </a:rPr>
              <a:t>的基本任务</a:t>
            </a:r>
            <a:endParaRPr lang="zh-CN" altLang="en-US" dirty="0">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A62D46FF-A86D-46FC-A6D3-337243EED3FC}"/>
              </a:ext>
            </a:extLst>
          </p:cNvPr>
          <p:cNvSpPr>
            <a:spLocks noGrp="1"/>
          </p:cNvSpPr>
          <p:nvPr>
            <p:ph idx="1"/>
          </p:nvPr>
        </p:nvSpPr>
        <p:spPr/>
        <p:txBody>
          <a:bodyPr/>
          <a:lstStyle/>
          <a:p>
            <a:r>
              <a:rPr lang="zh-CN" altLang="en-US" dirty="0">
                <a:latin typeface="华文中宋" panose="02010600040101010101" pitchFamily="2" charset="-122"/>
                <a:ea typeface="华文中宋" panose="02010600040101010101" pitchFamily="2" charset="-122"/>
              </a:rPr>
              <a:t>在本课程中，你将学会面对海量数据挑战，存储和处理超大规模数据。你将学会</a:t>
            </a:r>
            <a:r>
              <a:rPr lang="en" altLang="zh-CN" dirty="0">
                <a:latin typeface="华文中宋" panose="02010600040101010101" pitchFamily="2" charset="-122"/>
                <a:ea typeface="华文中宋" panose="02010600040101010101" pitchFamily="2" charset="-122"/>
              </a:rPr>
              <a:t>Map-Reduce</a:t>
            </a:r>
            <a:r>
              <a:rPr lang="zh-CN" altLang="en-US" dirty="0">
                <a:latin typeface="华文中宋" panose="02010600040101010101" pitchFamily="2" charset="-122"/>
                <a:ea typeface="华文中宋" panose="02010600040101010101" pitchFamily="2" charset="-122"/>
              </a:rPr>
              <a:t>大数据计算模型和常用大数据算法，这些算法在交通、互联网、金融等领域有着广泛的应用。你还将通过实际案例，学会</a:t>
            </a:r>
            <a:r>
              <a:rPr lang="en" altLang="zh-CN" dirty="0">
                <a:latin typeface="华文中宋" panose="02010600040101010101" pitchFamily="2" charset="-122"/>
                <a:ea typeface="华文中宋" panose="02010600040101010101" pitchFamily="2" charset="-122"/>
              </a:rPr>
              <a:t>Apache Spark</a:t>
            </a:r>
            <a:r>
              <a:rPr lang="zh-CN" altLang="en-US" dirty="0">
                <a:latin typeface="华文中宋" panose="02010600040101010101" pitchFamily="2" charset="-122"/>
                <a:ea typeface="华文中宋" panose="02010600040101010101" pitchFamily="2" charset="-122"/>
              </a:rPr>
              <a:t>大数据处理的基本技能。</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简单的说，通过本课程的学习，同学们能够写出自己的大数据算法。</a:t>
            </a:r>
            <a:endParaRPr lang="en-US" altLang="zh-CN" dirty="0">
              <a:latin typeface="华文中宋" panose="02010600040101010101" pitchFamily="2" charset="-122"/>
              <a:ea typeface="华文中宋" panose="02010600040101010101" pitchFamily="2" charset="-122"/>
            </a:endParaRPr>
          </a:p>
          <a:p>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92634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6DDD6-E05D-41BC-B57F-5A34276ED50B}"/>
              </a:ext>
            </a:extLst>
          </p:cNvPr>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本课程目录</a:t>
            </a:r>
          </a:p>
        </p:txBody>
      </p:sp>
      <p:sp>
        <p:nvSpPr>
          <p:cNvPr id="3" name="内容占位符 2">
            <a:extLst>
              <a:ext uri="{FF2B5EF4-FFF2-40B4-BE49-F238E27FC236}">
                <a16:creationId xmlns:a16="http://schemas.microsoft.com/office/drawing/2014/main" id="{278AE9C1-F735-4911-918D-8E744627E5B6}"/>
              </a:ext>
            </a:extLst>
          </p:cNvPr>
          <p:cNvSpPr>
            <a:spLocks noGrp="1"/>
          </p:cNvSpPr>
          <p:nvPr>
            <p:ph idx="1"/>
          </p:nvPr>
        </p:nvSpPr>
        <p:spPr/>
        <p:txBody>
          <a:bodyPr>
            <a:normAutofit lnSpcReduction="10000"/>
          </a:bodyPr>
          <a:lstStyle/>
          <a:p>
            <a:r>
              <a:rPr lang="zh-CN" altLang="en-US" dirty="0">
                <a:latin typeface="华文中宋" panose="02010600040101010101" pitchFamily="2" charset="-122"/>
                <a:ea typeface="华文中宋" panose="02010600040101010101" pitchFamily="2" charset="-122"/>
              </a:rPr>
              <a:t>大数据存储及</a:t>
            </a:r>
            <a:r>
              <a:rPr lang="en" altLang="zh-CN" dirty="0">
                <a:latin typeface="华文中宋" panose="02010600040101010101" pitchFamily="2" charset="-122"/>
                <a:ea typeface="华文中宋" panose="02010600040101010101" pitchFamily="2" charset="-122"/>
              </a:rPr>
              <a:t>Map-Reduce</a:t>
            </a:r>
            <a:r>
              <a:rPr lang="zh-CN" altLang="en-US" dirty="0">
                <a:latin typeface="华文中宋" panose="02010600040101010101" pitchFamily="2" charset="-122"/>
                <a:ea typeface="华文中宋" panose="02010600040101010101" pitchFamily="2" charset="-122"/>
              </a:rPr>
              <a:t>编程模型、</a:t>
            </a:r>
            <a:r>
              <a:rPr lang="en" altLang="zh-CN" dirty="0">
                <a:latin typeface="华文中宋" panose="02010600040101010101" pitchFamily="2" charset="-122"/>
                <a:ea typeface="华文中宋" panose="02010600040101010101" pitchFamily="2" charset="-122"/>
              </a:rPr>
              <a:t>Spark</a:t>
            </a:r>
            <a:endParaRPr lang="zh-CN" altLang="en-US"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机器学习（感知机、</a:t>
            </a:r>
            <a:r>
              <a:rPr lang="en-US" altLang="zh-CN" dirty="0">
                <a:latin typeface="华文中宋" panose="02010600040101010101" pitchFamily="2" charset="-122"/>
                <a:ea typeface="华文中宋" panose="02010600040101010101" pitchFamily="2" charset="-122"/>
              </a:rPr>
              <a:t>SVM</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推荐</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因果图模型</a:t>
            </a:r>
          </a:p>
          <a:p>
            <a:r>
              <a:rPr lang="zh-CN" altLang="en-US" dirty="0">
                <a:latin typeface="华文中宋" panose="02010600040101010101" pitchFamily="2" charset="-122"/>
                <a:ea typeface="华文中宋" panose="02010600040101010101" pitchFamily="2" charset="-122"/>
              </a:rPr>
              <a:t>相似项发现</a:t>
            </a:r>
          </a:p>
          <a:p>
            <a:r>
              <a:rPr lang="zh-CN" altLang="en-US" dirty="0">
                <a:latin typeface="华文中宋" panose="02010600040101010101" pitchFamily="2" charset="-122"/>
                <a:ea typeface="华文中宋" panose="02010600040101010101" pitchFamily="2" charset="-122"/>
              </a:rPr>
              <a:t>频繁项集发现</a:t>
            </a:r>
          </a:p>
          <a:p>
            <a:r>
              <a:rPr lang="zh-CN" altLang="en-US" dirty="0">
                <a:latin typeface="华文中宋" panose="02010600040101010101" pitchFamily="2" charset="-122"/>
                <a:ea typeface="华文中宋" panose="02010600040101010101" pitchFamily="2" charset="-122"/>
              </a:rPr>
              <a:t>聚类</a:t>
            </a:r>
          </a:p>
          <a:p>
            <a:r>
              <a:rPr lang="zh-CN" altLang="en-US" dirty="0">
                <a:latin typeface="华文中宋" panose="02010600040101010101" pitchFamily="2" charset="-122"/>
                <a:ea typeface="华文中宋" panose="02010600040101010101" pitchFamily="2" charset="-122"/>
              </a:rPr>
              <a:t>链接分析</a:t>
            </a:r>
          </a:p>
          <a:p>
            <a:r>
              <a:rPr lang="zh-CN" altLang="en-US" dirty="0">
                <a:latin typeface="华文中宋" panose="02010600040101010101" pitchFamily="2" charset="-122"/>
                <a:ea typeface="华文中宋" panose="02010600040101010101" pitchFamily="2" charset="-122"/>
              </a:rPr>
              <a:t>在线广告</a:t>
            </a:r>
          </a:p>
          <a:p>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760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CE22-7B12-8653-4D18-AC83B74A2DA6}"/>
              </a:ext>
            </a:extLst>
          </p:cNvPr>
          <p:cNvSpPr>
            <a:spLocks noGrp="1"/>
          </p:cNvSpPr>
          <p:nvPr>
            <p:ph type="title"/>
          </p:nvPr>
        </p:nvSpPr>
        <p:spPr/>
        <p:txBody>
          <a:bodyPr vert="horz" lIns="91440" tIns="45720" rIns="91440" bIns="45720" rtlCol="0" anchor="ctr">
            <a:noAutofit/>
          </a:bodyPr>
          <a:lstStyle/>
          <a:p>
            <a:r>
              <a:rPr kumimoji="1" lang="zh-CN" altLang="en-US" sz="3200" dirty="0"/>
              <a:t>预测模型</a:t>
            </a:r>
          </a:p>
        </p:txBody>
      </p:sp>
      <p:sp>
        <p:nvSpPr>
          <p:cNvPr id="4" name="文本框 3">
            <a:extLst>
              <a:ext uri="{FF2B5EF4-FFF2-40B4-BE49-F238E27FC236}">
                <a16:creationId xmlns:a16="http://schemas.microsoft.com/office/drawing/2014/main" id="{8D6096E0-D51B-DB7C-6AD1-2F45D1E33BDE}"/>
              </a:ext>
            </a:extLst>
          </p:cNvPr>
          <p:cNvSpPr txBox="1"/>
          <p:nvPr/>
        </p:nvSpPr>
        <p:spPr>
          <a:xfrm>
            <a:off x="1078463" y="1486973"/>
            <a:ext cx="10035073" cy="4031873"/>
          </a:xfrm>
          <a:prstGeom prst="rect">
            <a:avLst/>
          </a:prstGeom>
          <a:noFill/>
        </p:spPr>
        <p:txBody>
          <a:bodyPr wrap="square">
            <a:spAutoFit/>
          </a:bodyPr>
          <a:lstStyle/>
          <a:p>
            <a:r>
              <a:rPr lang="zh-CN" altLang="en-US" sz="3200" dirty="0"/>
              <a:t>估计一些量</a:t>
            </a:r>
            <a:endParaRPr lang="en-US" altLang="zh-CN" sz="3200" dirty="0"/>
          </a:p>
          <a:p>
            <a:endParaRPr lang="en-US" altLang="zh-CN" sz="3200" dirty="0"/>
          </a:p>
          <a:p>
            <a:r>
              <a:rPr lang="en" altLang="zh-CN" sz="3200" dirty="0"/>
              <a:t>• Will customer X churn next month/default on her loan?</a:t>
            </a:r>
          </a:p>
          <a:p>
            <a:r>
              <a:rPr lang="en" altLang="zh-CN" sz="3200" dirty="0"/>
              <a:t>• Who might be good “friends” on our social networking site?</a:t>
            </a:r>
          </a:p>
          <a:p>
            <a:r>
              <a:rPr lang="en" altLang="zh-CN" sz="3200" dirty="0"/>
              <a:t>• Did X cause Y to happen?</a:t>
            </a:r>
          </a:p>
          <a:p>
            <a:r>
              <a:rPr lang="en" altLang="zh-CN" sz="3200" dirty="0"/>
              <a:t>• What should you recommend to user I.</a:t>
            </a:r>
          </a:p>
          <a:p>
            <a:endParaRPr lang="zh-CN" altLang="en-US" sz="3200" dirty="0"/>
          </a:p>
        </p:txBody>
      </p:sp>
    </p:spTree>
    <p:extLst>
      <p:ext uri="{BB962C8B-B14F-4D97-AF65-F5344CB8AC3E}">
        <p14:creationId xmlns:p14="http://schemas.microsoft.com/office/powerpoint/2010/main" val="345764946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CE22-7B12-8653-4D18-AC83B74A2DA6}"/>
              </a:ext>
            </a:extLst>
          </p:cNvPr>
          <p:cNvSpPr>
            <a:spLocks noGrp="1"/>
          </p:cNvSpPr>
          <p:nvPr>
            <p:ph type="title"/>
          </p:nvPr>
        </p:nvSpPr>
        <p:spPr/>
        <p:txBody>
          <a:bodyPr vert="horz" lIns="91440" tIns="45720" rIns="91440" bIns="45720" rtlCol="0" anchor="ctr">
            <a:noAutofit/>
          </a:bodyPr>
          <a:lstStyle/>
          <a:p>
            <a:r>
              <a:rPr kumimoji="1" lang="zh-CN" altLang="en-US" sz="3200" dirty="0"/>
              <a:t>无监督学习</a:t>
            </a:r>
          </a:p>
        </p:txBody>
      </p:sp>
      <p:sp>
        <p:nvSpPr>
          <p:cNvPr id="4" name="文本框 3">
            <a:extLst>
              <a:ext uri="{FF2B5EF4-FFF2-40B4-BE49-F238E27FC236}">
                <a16:creationId xmlns:a16="http://schemas.microsoft.com/office/drawing/2014/main" id="{8D6096E0-D51B-DB7C-6AD1-2F45D1E33BDE}"/>
              </a:ext>
            </a:extLst>
          </p:cNvPr>
          <p:cNvSpPr txBox="1"/>
          <p:nvPr/>
        </p:nvSpPr>
        <p:spPr>
          <a:xfrm>
            <a:off x="579664" y="1057765"/>
            <a:ext cx="11032672" cy="5262979"/>
          </a:xfrm>
          <a:prstGeom prst="rect">
            <a:avLst/>
          </a:prstGeom>
          <a:noFill/>
        </p:spPr>
        <p:txBody>
          <a:bodyPr wrap="square">
            <a:spAutoFit/>
          </a:bodyPr>
          <a:lstStyle/>
          <a:p>
            <a:r>
              <a:rPr lang="zh-CN" altLang="en-US" sz="2800" b="1" dirty="0"/>
              <a:t>频繁项集</a:t>
            </a:r>
            <a:endParaRPr lang="en" altLang="zh-CN" sz="2800" dirty="0"/>
          </a:p>
          <a:p>
            <a:r>
              <a:rPr lang="en" altLang="zh-CN" sz="2800" dirty="0"/>
              <a:t>	What items are commonly purchased together?</a:t>
            </a:r>
          </a:p>
          <a:p>
            <a:endParaRPr lang="en" altLang="zh-CN" sz="2800" dirty="0"/>
          </a:p>
          <a:p>
            <a:r>
              <a:rPr lang="en" altLang="zh-CN" sz="2800" b="1" dirty="0"/>
              <a:t>Similarity Matching</a:t>
            </a:r>
            <a:r>
              <a:rPr lang="en" altLang="zh-CN" sz="2800" dirty="0"/>
              <a:t> </a:t>
            </a:r>
          </a:p>
          <a:p>
            <a:r>
              <a:rPr lang="en" altLang="zh-CN" sz="2800" dirty="0"/>
              <a:t>	What other companies are like our best small business customers?</a:t>
            </a:r>
          </a:p>
          <a:p>
            <a:endParaRPr lang="en" altLang="zh-CN" sz="2800" dirty="0"/>
          </a:p>
          <a:p>
            <a:r>
              <a:rPr lang="en" altLang="zh-CN" sz="2800" b="1" dirty="0"/>
              <a:t>Description/Profiling</a:t>
            </a:r>
            <a:r>
              <a:rPr lang="en" altLang="zh-CN" sz="2800" dirty="0"/>
              <a:t> </a:t>
            </a:r>
          </a:p>
          <a:p>
            <a:r>
              <a:rPr lang="en" altLang="zh-CN" sz="2800" dirty="0"/>
              <a:t>	What does “normal behavior” look like? (for example, as baseline to detect fraud)</a:t>
            </a:r>
          </a:p>
          <a:p>
            <a:endParaRPr lang="en" altLang="zh-CN" sz="2800" dirty="0"/>
          </a:p>
          <a:p>
            <a:r>
              <a:rPr lang="en" altLang="zh-CN" sz="2800" b="1" dirty="0"/>
              <a:t>Clustering</a:t>
            </a:r>
            <a:r>
              <a:rPr lang="en" altLang="zh-CN" sz="2800" dirty="0"/>
              <a:t> </a:t>
            </a:r>
          </a:p>
          <a:p>
            <a:r>
              <a:rPr lang="en" altLang="zh-CN" sz="2800" dirty="0"/>
              <a:t>	Do my customers form natural groups?</a:t>
            </a:r>
            <a:endParaRPr lang="zh-CN" altLang="en-US" sz="2800" dirty="0"/>
          </a:p>
        </p:txBody>
      </p:sp>
    </p:spTree>
    <p:extLst>
      <p:ext uri="{BB962C8B-B14F-4D97-AF65-F5344CB8AC3E}">
        <p14:creationId xmlns:p14="http://schemas.microsoft.com/office/powerpoint/2010/main" val="36698473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8A7D6-2CFD-468F-B8F2-6EA6B4C24FAD}"/>
              </a:ext>
            </a:extLst>
          </p:cNvPr>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本课程考核</a:t>
            </a:r>
          </a:p>
        </p:txBody>
      </p:sp>
      <p:sp>
        <p:nvSpPr>
          <p:cNvPr id="3" name="内容占位符 2">
            <a:extLst>
              <a:ext uri="{FF2B5EF4-FFF2-40B4-BE49-F238E27FC236}">
                <a16:creationId xmlns:a16="http://schemas.microsoft.com/office/drawing/2014/main" id="{2CAFCEC3-7FCD-4B5D-9DF3-BF9DABB9F574}"/>
              </a:ext>
            </a:extLst>
          </p:cNvPr>
          <p:cNvSpPr>
            <a:spLocks noGrp="1"/>
          </p:cNvSpPr>
          <p:nvPr>
            <p:ph idx="1"/>
          </p:nvPr>
        </p:nvSpPr>
        <p:spPr/>
        <p:txBody>
          <a:bodyPr/>
          <a:lstStyle/>
          <a:p>
            <a:r>
              <a:rPr lang="zh-CN" altLang="en-US" dirty="0">
                <a:latin typeface="华文中宋" panose="02010600040101010101" pitchFamily="2" charset="-122"/>
                <a:ea typeface="华文中宋" panose="02010600040101010101" pitchFamily="2" charset="-122"/>
              </a:rPr>
              <a:t>作业（</a:t>
            </a:r>
            <a:r>
              <a:rPr lang="en-US" altLang="zh-CN" dirty="0">
                <a:latin typeface="华文中宋" panose="02010600040101010101" pitchFamily="2" charset="-122"/>
                <a:ea typeface="华文中宋" panose="02010600040101010101" pitchFamily="2" charset="-122"/>
              </a:rPr>
              <a:t>30</a:t>
            </a:r>
            <a:r>
              <a:rPr lang="zh-CN" altLang="en-US" dirty="0">
                <a:latin typeface="华文中宋" panose="02010600040101010101" pitchFamily="2" charset="-122"/>
                <a:ea typeface="华文中宋" panose="02010600040101010101" pitchFamily="2" charset="-122"/>
              </a:rPr>
              <a:t>分）</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课堂参与（</a:t>
            </a: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分）</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读书报告（</a:t>
            </a: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分）</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项目设计、论文和报告（</a:t>
            </a:r>
            <a:r>
              <a:rPr lang="en-US" altLang="zh-CN" dirty="0">
                <a:latin typeface="华文中宋" panose="02010600040101010101" pitchFamily="2" charset="-122"/>
                <a:ea typeface="华文中宋" panose="02010600040101010101" pitchFamily="2" charset="-122"/>
              </a:rPr>
              <a:t>50</a:t>
            </a:r>
            <a:r>
              <a:rPr lang="zh-CN" altLang="en-US" dirty="0">
                <a:latin typeface="华文中宋" panose="02010600040101010101" pitchFamily="2" charset="-122"/>
                <a:ea typeface="华文中宋" panose="02010600040101010101" pitchFamily="2" charset="-122"/>
              </a:rPr>
              <a:t>分）</a:t>
            </a:r>
          </a:p>
        </p:txBody>
      </p:sp>
    </p:spTree>
    <p:extLst>
      <p:ext uri="{BB962C8B-B14F-4D97-AF65-F5344CB8AC3E}">
        <p14:creationId xmlns:p14="http://schemas.microsoft.com/office/powerpoint/2010/main" val="1626563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6DDD6-E05D-41BC-B57F-5A34276ED50B}"/>
              </a:ext>
            </a:extLst>
          </p:cNvPr>
          <p:cNvSpPr>
            <a:spLocks noGrp="1"/>
          </p:cNvSpPr>
          <p:nvPr>
            <p:ph type="title"/>
          </p:nvPr>
        </p:nvSpPr>
        <p:spPr>
          <a:xfrm>
            <a:off x="838200" y="348649"/>
            <a:ext cx="10515600" cy="1325563"/>
          </a:xfrm>
        </p:spPr>
        <p:txBody>
          <a:bodyPr/>
          <a:lstStyle/>
          <a:p>
            <a:r>
              <a:rPr lang="zh-CN" altLang="en-US" dirty="0">
                <a:latin typeface="华文中宋" panose="02010600040101010101" pitchFamily="2" charset="-122"/>
                <a:ea typeface="华文中宋" panose="02010600040101010101" pitchFamily="2" charset="-122"/>
              </a:rPr>
              <a:t>教材</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73B785-C514-4E62-853F-965C0E1874E7}"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矩形 5"/>
          <p:cNvSpPr/>
          <p:nvPr/>
        </p:nvSpPr>
        <p:spPr>
          <a:xfrm>
            <a:off x="385101" y="1674212"/>
            <a:ext cx="10968699" cy="4536627"/>
          </a:xfrm>
          <a:prstGeom prst="rect">
            <a:avLst/>
          </a:prstGeom>
        </p:spPr>
        <p:txBody>
          <a:bodyPr wrap="square">
            <a:spAutoFit/>
          </a:bodyPr>
          <a:lstStyle/>
          <a:p>
            <a:pPr marL="457200" marR="0" lvl="1" indent="0" algn="l" defTabSz="914400" rtl="0" eaLnBrk="1" fontAlgn="auto" latinLnBrk="0" hangingPunct="1">
              <a:lnSpc>
                <a:spcPct val="120000"/>
              </a:lnSpc>
              <a:spcBef>
                <a:spcPts val="0"/>
              </a:spcBef>
              <a:spcAft>
                <a:spcPts val="6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教材</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陆晟 刘振川 汪关盛，大数据理论与工程实践，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2018</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年</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12</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月 ，人民邮电出版社</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endParaRPr>
          </a:p>
          <a:p>
            <a:pPr marL="457200" marR="0" lvl="1" indent="0" algn="l" defTabSz="914400" rtl="0" eaLnBrk="1" fontAlgn="auto" latinLnBrk="0" hangingPunct="1">
              <a:lnSpc>
                <a:spcPct val="120000"/>
              </a:lnSpc>
              <a:spcBef>
                <a:spcPts val="0"/>
              </a:spcBef>
              <a:spcAft>
                <a:spcPts val="6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教材</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Data Ming and Predictive analytics, Daniel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T.Larose</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 Chantal D. Larose</a:t>
            </a:r>
          </a:p>
          <a:p>
            <a:pPr marL="457200" marR="0" lvl="1" indent="0" algn="l" defTabSz="914400" rtl="0" eaLnBrk="1" fontAlgn="auto" latinLnBrk="0" hangingPunct="1">
              <a:lnSpc>
                <a:spcPct val="120000"/>
              </a:lnSpc>
              <a:spcBef>
                <a:spcPts val="0"/>
              </a:spcBef>
              <a:spcAft>
                <a:spcPts val="6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中文版：数据挖掘与预测分析</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第</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版</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（大数据应用与技术丛书），清华大学出版社，</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2017</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年</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endParaRPr>
          </a:p>
          <a:p>
            <a:pPr marL="457200" marR="0" lvl="1" indent="0" algn="l" defTabSz="914400" rtl="0" eaLnBrk="1" fontAlgn="auto" latinLnBrk="0" hangingPunct="1">
              <a:lnSpc>
                <a:spcPct val="120000"/>
              </a:lnSpc>
              <a:spcBef>
                <a:spcPts val="0"/>
              </a:spcBef>
              <a:spcAft>
                <a:spcPts val="6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教材</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3</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：华为课程资料</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endParaRPr>
          </a:p>
          <a:p>
            <a:pPr marL="457200" marR="0" lvl="1" indent="0" algn="l" defTabSz="914400" rtl="0" eaLnBrk="1" fontAlgn="auto" latinLnBrk="0" hangingPunct="1">
              <a:lnSpc>
                <a:spcPct val="120000"/>
              </a:lnSpc>
              <a:spcBef>
                <a:spcPts val="0"/>
              </a:spcBef>
              <a:spcAft>
                <a:spcPts val="60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华文宋体" panose="02010600040101010101" pitchFamily="2" charset="-122"/>
                <a:cs typeface="Times New Roman" panose="02020603050405020304" pitchFamily="18" charset="0"/>
              </a:rPr>
              <a:t>其他参考资料</a:t>
            </a:r>
          </a:p>
        </p:txBody>
      </p:sp>
    </p:spTree>
    <p:extLst>
      <p:ext uri="{BB962C8B-B14F-4D97-AF65-F5344CB8AC3E}">
        <p14:creationId xmlns:p14="http://schemas.microsoft.com/office/powerpoint/2010/main" val="76182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68499-A2CD-2880-779E-E40D6F19F1BB}"/>
              </a:ext>
            </a:extLst>
          </p:cNvPr>
          <p:cNvSpPr>
            <a:spLocks noGrp="1"/>
          </p:cNvSpPr>
          <p:nvPr>
            <p:ph type="title"/>
          </p:nvPr>
        </p:nvSpPr>
        <p:spPr/>
        <p:txBody>
          <a:bodyPr/>
          <a:lstStyle/>
          <a:p>
            <a:r>
              <a:rPr kumimoji="1" lang="zh-CN" altLang="en-US" dirty="0"/>
              <a:t>共享文档</a:t>
            </a:r>
          </a:p>
        </p:txBody>
      </p:sp>
      <p:sp>
        <p:nvSpPr>
          <p:cNvPr id="3" name="内容占位符 2">
            <a:extLst>
              <a:ext uri="{FF2B5EF4-FFF2-40B4-BE49-F238E27FC236}">
                <a16:creationId xmlns:a16="http://schemas.microsoft.com/office/drawing/2014/main" id="{B03FF559-3224-5392-6E8E-C9D80EC8B3ED}"/>
              </a:ext>
            </a:extLst>
          </p:cNvPr>
          <p:cNvSpPr>
            <a:spLocks noGrp="1"/>
          </p:cNvSpPr>
          <p:nvPr>
            <p:ph idx="1"/>
          </p:nvPr>
        </p:nvSpPr>
        <p:spPr/>
        <p:txBody>
          <a:bodyPr/>
          <a:lstStyle/>
          <a:p>
            <a:r>
              <a:rPr kumimoji="1" lang="en-US" altLang="zh-CN" dirty="0"/>
              <a:t>【</a:t>
            </a:r>
            <a:r>
              <a:rPr kumimoji="1" lang="zh-CN" altLang="en-US" dirty="0"/>
              <a:t>腾讯文档</a:t>
            </a:r>
            <a:r>
              <a:rPr kumimoji="1" lang="en-US" altLang="zh-CN" dirty="0"/>
              <a:t>】</a:t>
            </a:r>
            <a:r>
              <a:rPr kumimoji="1" lang="zh-CN" altLang="en-US" dirty="0"/>
              <a:t>大数据存储和处理</a:t>
            </a:r>
            <a:r>
              <a:rPr kumimoji="1" lang="en-US" altLang="zh-CN" dirty="0"/>
              <a:t>2023</a:t>
            </a:r>
            <a:r>
              <a:rPr kumimoji="1" lang="zh-CN" altLang="en-US" dirty="0"/>
              <a:t>秋</a:t>
            </a:r>
          </a:p>
          <a:p>
            <a:r>
              <a:rPr kumimoji="1" lang="en" altLang="zh-CN" dirty="0"/>
              <a:t>https://</a:t>
            </a:r>
            <a:r>
              <a:rPr kumimoji="1" lang="en" altLang="zh-CN" dirty="0" err="1"/>
              <a:t>docs.qq.com</a:t>
            </a:r>
            <a:r>
              <a:rPr kumimoji="1" lang="en" altLang="zh-CN" dirty="0"/>
              <a:t>/doc/DT1dMdGdyYmR2Yk9D</a:t>
            </a:r>
            <a:endParaRPr kumimoji="1" lang="zh-CN" altLang="en-US" dirty="0"/>
          </a:p>
        </p:txBody>
      </p:sp>
      <p:sp>
        <p:nvSpPr>
          <p:cNvPr id="4" name="灯片编号占位符 3">
            <a:extLst>
              <a:ext uri="{FF2B5EF4-FFF2-40B4-BE49-F238E27FC236}">
                <a16:creationId xmlns:a16="http://schemas.microsoft.com/office/drawing/2014/main" id="{A6C8DD30-87D6-D71F-C58E-3DCC7F764A5F}"/>
              </a:ext>
            </a:extLst>
          </p:cNvPr>
          <p:cNvSpPr>
            <a:spLocks noGrp="1"/>
          </p:cNvSpPr>
          <p:nvPr>
            <p:ph type="sldNum" sz="quarter" idx="12"/>
          </p:nvPr>
        </p:nvSpPr>
        <p:spPr/>
        <p:txBody>
          <a:bodyPr/>
          <a:lstStyle/>
          <a:p>
            <a:fld id="{1273B785-C514-4E62-853F-965C0E1874E7}" type="slidenum">
              <a:rPr lang="zh-CN" altLang="en-US" smtClean="0"/>
              <a:t>18</a:t>
            </a:fld>
            <a:endParaRPr lang="zh-CN" altLang="en-US"/>
          </a:p>
        </p:txBody>
      </p:sp>
    </p:spTree>
    <p:extLst>
      <p:ext uri="{BB962C8B-B14F-4D97-AF65-F5344CB8AC3E}">
        <p14:creationId xmlns:p14="http://schemas.microsoft.com/office/powerpoint/2010/main" val="400015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838" y="4669469"/>
            <a:ext cx="1887257" cy="1005107"/>
          </a:xfrm>
          <a:prstGeom prst="rect">
            <a:avLst/>
          </a:prstGeom>
          <a:effectLst>
            <a:softEdge rad="101600"/>
          </a:effectLst>
        </p:spPr>
      </p:pic>
      <p:sp>
        <p:nvSpPr>
          <p:cNvPr id="2" name="标题 1"/>
          <p:cNvSpPr>
            <a:spLocks noGrp="1"/>
          </p:cNvSpPr>
          <p:nvPr>
            <p:ph type="title"/>
          </p:nvPr>
        </p:nvSpPr>
        <p:spPr>
          <a:xfrm>
            <a:off x="476439" y="535659"/>
            <a:ext cx="10728325" cy="485982"/>
          </a:xfrm>
        </p:spPr>
        <p:txBody>
          <a:bodyPr>
            <a:normAutofit fontScale="90000"/>
          </a:bodyPr>
          <a:lstStyle/>
          <a:p>
            <a:r>
              <a:rPr lang="zh-CN" altLang="en-US" dirty="0">
                <a:latin typeface="华文中宋" panose="02010600040101010101" pitchFamily="2" charset="-122"/>
                <a:ea typeface="华文中宋" panose="02010600040101010101" pitchFamily="2" charset="-122"/>
                <a:sym typeface="Huawei Sans" panose="020C0503030203020204" pitchFamily="34" charset="0"/>
              </a:rPr>
              <a:t>大数据已在蓬勃发展</a:t>
            </a:r>
          </a:p>
        </p:txBody>
      </p:sp>
      <p:sp>
        <p:nvSpPr>
          <p:cNvPr id="5" name="文本占位符 4"/>
          <p:cNvSpPr>
            <a:spLocks noGrp="1"/>
          </p:cNvSpPr>
          <p:nvPr>
            <p:ph type="body" sz="quarter" idx="10"/>
          </p:nvPr>
        </p:nvSpPr>
        <p:spPr>
          <a:xfrm>
            <a:off x="352896" y="1343332"/>
            <a:ext cx="10728326" cy="4879805"/>
          </a:xfrm>
        </p:spPr>
        <p:txBody>
          <a:bodyPr/>
          <a:lstStyle/>
          <a:p>
            <a:r>
              <a:rPr lang="zh-CN" altLang="en-US" dirty="0">
                <a:latin typeface="华文中宋" panose="02010600040101010101" pitchFamily="2" charset="-122"/>
                <a:ea typeface="华文中宋" panose="02010600040101010101" pitchFamily="2" charset="-122"/>
              </a:rPr>
              <a:t>我国网民数量居世界之首，每天产生的数据量也位于世界前列。</a:t>
            </a:r>
          </a:p>
          <a:p>
            <a:endParaRPr lang="zh-CN" altLang="en-US" dirty="0">
              <a:latin typeface="华文中宋" panose="02010600040101010101" pitchFamily="2" charset="-122"/>
              <a:ea typeface="华文中宋" panose="02010600040101010101" pitchFamily="2" charset="-122"/>
            </a:endParaRPr>
          </a:p>
        </p:txBody>
      </p:sp>
      <p:sp>
        <p:nvSpPr>
          <p:cNvPr id="61" name="圆柱形 60"/>
          <p:cNvSpPr/>
          <p:nvPr/>
        </p:nvSpPr>
        <p:spPr>
          <a:xfrm>
            <a:off x="1366706" y="5864222"/>
            <a:ext cx="9827761" cy="702758"/>
          </a:xfrm>
          <a:prstGeom prst="can">
            <a:avLst>
              <a:gd name="adj" fmla="val 50000"/>
            </a:avLst>
          </a:prstGeom>
          <a:noFill/>
          <a:ln w="38100">
            <a:gradFill flip="none" rotWithShape="1">
              <a:gsLst>
                <a:gs pos="0">
                  <a:schemeClr val="accent5">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2" name="图片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5700" y="4670176"/>
            <a:ext cx="1787831" cy="1004400"/>
          </a:xfrm>
          <a:prstGeom prst="rect">
            <a:avLst/>
          </a:prstGeom>
          <a:effectLst>
            <a:softEdge rad="101600"/>
          </a:effectLst>
        </p:spPr>
      </p:pic>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3516" y="4670176"/>
            <a:ext cx="1787071" cy="1004400"/>
          </a:xfrm>
          <a:prstGeom prst="rect">
            <a:avLst/>
          </a:prstGeom>
          <a:effectLst>
            <a:softEdge rad="101600"/>
          </a:effectLst>
        </p:spPr>
      </p:pic>
      <p:pic>
        <p:nvPicPr>
          <p:cNvPr id="64" name="图片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0952" y="4670176"/>
            <a:ext cx="1799090" cy="1004400"/>
          </a:xfrm>
          <a:prstGeom prst="rect">
            <a:avLst/>
          </a:prstGeom>
          <a:effectLst>
            <a:softEdge rad="101600"/>
          </a:effectLst>
        </p:spPr>
      </p:pic>
      <p:pic>
        <p:nvPicPr>
          <p:cNvPr id="65" name="图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90042" y="4670176"/>
            <a:ext cx="1607040" cy="1004400"/>
          </a:xfrm>
          <a:prstGeom prst="rect">
            <a:avLst/>
          </a:prstGeom>
          <a:effectLst>
            <a:softEdge rad="101600"/>
          </a:effectLst>
        </p:spPr>
      </p:pic>
      <p:pic>
        <p:nvPicPr>
          <p:cNvPr id="67" name="图片 66"/>
          <p:cNvPicPr>
            <a:picLocks noChangeAspect="1"/>
          </p:cNvPicPr>
          <p:nvPr/>
        </p:nvPicPr>
        <p:blipFill rotWithShape="1">
          <a:blip r:embed="rId8" cstate="print">
            <a:extLst>
              <a:ext uri="{28A0092B-C50C-407E-A947-70E740481C1C}">
                <a14:useLocalDpi xmlns:a14="http://schemas.microsoft.com/office/drawing/2010/main" val="0"/>
              </a:ext>
            </a:extLst>
          </a:blip>
          <a:srcRect l="7203" t="31654" r="21912" b="3318"/>
          <a:stretch/>
        </p:blipFill>
        <p:spPr>
          <a:xfrm>
            <a:off x="9532634" y="4669469"/>
            <a:ext cx="1944914" cy="1004400"/>
          </a:xfrm>
          <a:prstGeom prst="rect">
            <a:avLst/>
          </a:prstGeom>
          <a:effectLst>
            <a:softEdge rad="101600"/>
          </a:effectLst>
        </p:spPr>
      </p:pic>
      <p:sp>
        <p:nvSpPr>
          <p:cNvPr id="60" name="椭圆 59"/>
          <p:cNvSpPr/>
          <p:nvPr/>
        </p:nvSpPr>
        <p:spPr>
          <a:xfrm>
            <a:off x="1714894" y="5749502"/>
            <a:ext cx="9202057" cy="329862"/>
          </a:xfrm>
          <a:prstGeom prst="ellipse">
            <a:avLst/>
          </a:prstGeom>
          <a:solidFill>
            <a:schemeClr val="bg1"/>
          </a:solidFill>
          <a:ln w="38100">
            <a:gradFill flip="none" rotWithShape="1">
              <a:gsLst>
                <a:gs pos="0">
                  <a:schemeClr val="accent5">
                    <a:lumMod val="50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62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框 2"/>
          <p:cNvSpPr txBox="1"/>
          <p:nvPr/>
        </p:nvSpPr>
        <p:spPr>
          <a:xfrm>
            <a:off x="906652" y="4040589"/>
            <a:ext cx="2068642" cy="646331"/>
          </a:xfrm>
          <a:prstGeom prst="rect">
            <a:avLst/>
          </a:prstGeom>
          <a:noFill/>
        </p:spPr>
        <p:txBody>
          <a:bodyPr wrap="square" rtlCol="0">
            <a:spAutoFit/>
          </a:bodyP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一个互联网用户</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1GB/</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天</a:t>
            </a:r>
          </a:p>
        </p:txBody>
      </p:sp>
      <p:sp>
        <p:nvSpPr>
          <p:cNvPr id="12" name="文本框 11"/>
          <p:cNvSpPr txBox="1"/>
          <p:nvPr/>
        </p:nvSpPr>
        <p:spPr>
          <a:xfrm>
            <a:off x="2655294" y="4040589"/>
            <a:ext cx="2068642" cy="646331"/>
          </a:xfrm>
          <a:prstGeom prst="rect">
            <a:avLst/>
          </a:prstGeom>
          <a:noFill/>
        </p:spPr>
        <p:txBody>
          <a:bodyPr wrap="square" rtlCol="0">
            <a:spAutoFit/>
          </a:bodyP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一个智慧家居</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10GB/</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天</a:t>
            </a:r>
          </a:p>
        </p:txBody>
      </p:sp>
      <p:sp>
        <p:nvSpPr>
          <p:cNvPr id="13" name="文本框 12"/>
          <p:cNvSpPr txBox="1"/>
          <p:nvPr/>
        </p:nvSpPr>
        <p:spPr>
          <a:xfrm>
            <a:off x="4373578" y="4040589"/>
            <a:ext cx="2088690" cy="646331"/>
          </a:xfrm>
          <a:prstGeom prst="rect">
            <a:avLst/>
          </a:prstGeom>
          <a:noFill/>
        </p:spPr>
        <p:txBody>
          <a:bodyPr wrap="square" rtlCol="0">
            <a:spAutoFit/>
          </a:bodyP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一辆自动驾驶汽车</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64TB/</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天</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6002955" y="4040589"/>
            <a:ext cx="2068642" cy="646331"/>
          </a:xfrm>
          <a:prstGeom prst="rect">
            <a:avLst/>
          </a:prstGeom>
          <a:noFill/>
        </p:spPr>
        <p:txBody>
          <a:bodyPr wrap="square" rtlCol="0">
            <a:spAutoFit/>
          </a:bodyP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一架联网飞机</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200TB/</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天</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7759241" y="4042882"/>
            <a:ext cx="2068642" cy="646331"/>
          </a:xfrm>
          <a:prstGeom prst="rect">
            <a:avLst/>
          </a:prstGeom>
          <a:noFill/>
        </p:spPr>
        <p:txBody>
          <a:bodyPr wrap="square" rtlCol="0">
            <a:spAutoFit/>
          </a:bodyP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一家数字化工厂</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1PB/</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天</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9373708" y="4043697"/>
            <a:ext cx="2330753" cy="646331"/>
          </a:xfrm>
          <a:prstGeom prst="rect">
            <a:avLst/>
          </a:prstGeom>
          <a:noFill/>
        </p:spPr>
        <p:txBody>
          <a:bodyPr wrap="square" rtlCol="0">
            <a:spAutoFit/>
          </a:bodyPr>
          <a:lstStyle/>
          <a:p>
            <a:pPr algn="ct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一家热点资讯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APP</a:t>
            </a:r>
          </a:p>
          <a:p>
            <a:pPr algn="ct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50PB/</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天</a:t>
            </a:r>
          </a:p>
        </p:txBody>
      </p:sp>
      <p:pic>
        <p:nvPicPr>
          <p:cNvPr id="38" name="图片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91627" y="2734023"/>
            <a:ext cx="1050000" cy="900000"/>
          </a:xfrm>
          <a:prstGeom prst="rect">
            <a:avLst/>
          </a:prstGeom>
        </p:spPr>
      </p:pic>
      <p:pic>
        <p:nvPicPr>
          <p:cNvPr id="39" name="图片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264" y="2734023"/>
            <a:ext cx="1050000" cy="900000"/>
          </a:xfrm>
          <a:prstGeom prst="rect">
            <a:avLst/>
          </a:prstGeom>
        </p:spPr>
      </p:pic>
      <p:pic>
        <p:nvPicPr>
          <p:cNvPr id="40" name="图片 3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66706" y="3034886"/>
            <a:ext cx="1050000" cy="900000"/>
          </a:xfrm>
          <a:prstGeom prst="rect">
            <a:avLst/>
          </a:prstGeom>
          <a:effectLst>
            <a:softEdge rad="0"/>
          </a:effectLst>
        </p:spPr>
      </p:pic>
      <p:pic>
        <p:nvPicPr>
          <p:cNvPr id="41" name="图片 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89084" y="3031519"/>
            <a:ext cx="1050000" cy="900000"/>
          </a:xfrm>
          <a:prstGeom prst="rect">
            <a:avLst/>
          </a:prstGeom>
        </p:spPr>
      </p:pic>
      <p:sp>
        <p:nvSpPr>
          <p:cNvPr id="43" name="文本框 42"/>
          <p:cNvSpPr txBox="1"/>
          <p:nvPr/>
        </p:nvSpPr>
        <p:spPr>
          <a:xfrm>
            <a:off x="1337454" y="2685327"/>
            <a:ext cx="1179677"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智慧交通</a:t>
            </a:r>
          </a:p>
        </p:txBody>
      </p:sp>
      <p:sp>
        <p:nvSpPr>
          <p:cNvPr id="44" name="文本框 43"/>
          <p:cNvSpPr txBox="1"/>
          <p:nvPr/>
        </p:nvSpPr>
        <p:spPr>
          <a:xfrm>
            <a:off x="3468194" y="2325125"/>
            <a:ext cx="1179677" cy="369332"/>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智慧工厂</a:t>
            </a:r>
          </a:p>
        </p:txBody>
      </p:sp>
      <p:sp>
        <p:nvSpPr>
          <p:cNvPr id="45" name="文本框 44"/>
          <p:cNvSpPr txBox="1"/>
          <p:nvPr/>
        </p:nvSpPr>
        <p:spPr>
          <a:xfrm>
            <a:off x="7497425" y="2346315"/>
            <a:ext cx="1179677" cy="369332"/>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智慧金融</a:t>
            </a:r>
          </a:p>
        </p:txBody>
      </p:sp>
      <p:sp>
        <p:nvSpPr>
          <p:cNvPr id="47" name="文本框 46"/>
          <p:cNvSpPr txBox="1"/>
          <p:nvPr/>
        </p:nvSpPr>
        <p:spPr>
          <a:xfrm>
            <a:off x="9549976" y="2624371"/>
            <a:ext cx="1179677"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智慧安防</a:t>
            </a:r>
          </a:p>
        </p:txBody>
      </p:sp>
      <p:pic>
        <p:nvPicPr>
          <p:cNvPr id="48" name="图片 4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74551" y="2399979"/>
            <a:ext cx="1050000" cy="900000"/>
          </a:xfrm>
          <a:prstGeom prst="rect">
            <a:avLst/>
          </a:prstGeom>
        </p:spPr>
      </p:pic>
      <p:sp>
        <p:nvSpPr>
          <p:cNvPr id="49" name="文本框 48"/>
          <p:cNvSpPr txBox="1"/>
          <p:nvPr/>
        </p:nvSpPr>
        <p:spPr>
          <a:xfrm>
            <a:off x="5551016" y="2049823"/>
            <a:ext cx="1179677" cy="369332"/>
          </a:xfrm>
          <a:prstGeom prst="rect">
            <a:avLst/>
          </a:prstGeom>
          <a:noFill/>
        </p:spPr>
        <p:txBody>
          <a:bodyPr wrap="square" rtlCol="0">
            <a:spAutoFit/>
          </a:bodyPr>
          <a:lstStyle/>
          <a:p>
            <a:pPr algn="ct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智慧政府</a:t>
            </a:r>
          </a:p>
        </p:txBody>
      </p:sp>
    </p:spTree>
    <p:extLst>
      <p:ext uri="{BB962C8B-B14F-4D97-AF65-F5344CB8AC3E}">
        <p14:creationId xmlns:p14="http://schemas.microsoft.com/office/powerpoint/2010/main" val="90943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480B8-28AC-4C5F-9795-88E9A880DAC5}"/>
              </a:ext>
            </a:extLst>
          </p:cNvPr>
          <p:cNvSpPr>
            <a:spLocks noGrp="1"/>
          </p:cNvSpPr>
          <p:nvPr>
            <p:ph type="title"/>
          </p:nvPr>
        </p:nvSpPr>
        <p:spPr>
          <a:xfrm>
            <a:off x="382543" y="155400"/>
            <a:ext cx="10515600" cy="1325563"/>
          </a:xfrm>
        </p:spPr>
        <p:txBody>
          <a:bodyPr>
            <a:normAutofit/>
          </a:bodyPr>
          <a:lstStyle/>
          <a:p>
            <a:r>
              <a:rPr lang="zh-CN" altLang="en-US" sz="4000" dirty="0">
                <a:latin typeface="华文中宋" panose="02010600040101010101" pitchFamily="2" charset="-122"/>
                <a:ea typeface="华文中宋" panose="02010600040101010101" pitchFamily="2" charset="-122"/>
              </a:rPr>
              <a:t>大数据市场也在飞速的发展</a:t>
            </a:r>
          </a:p>
        </p:txBody>
      </p:sp>
      <p:sp>
        <p:nvSpPr>
          <p:cNvPr id="3" name="内容占位符 2">
            <a:extLst>
              <a:ext uri="{FF2B5EF4-FFF2-40B4-BE49-F238E27FC236}">
                <a16:creationId xmlns:a16="http://schemas.microsoft.com/office/drawing/2014/main" id="{E2FFCBEF-E4FE-4610-B0CD-B57C450AC9A4}"/>
              </a:ext>
            </a:extLst>
          </p:cNvPr>
          <p:cNvSpPr>
            <a:spLocks noGrp="1"/>
          </p:cNvSpPr>
          <p:nvPr>
            <p:ph idx="1"/>
          </p:nvPr>
        </p:nvSpPr>
        <p:spPr>
          <a:xfrm>
            <a:off x="505508" y="1423297"/>
            <a:ext cx="10895659" cy="4351338"/>
          </a:xfrm>
        </p:spPr>
        <p:txBody>
          <a:bodyPr>
            <a:normAutofit/>
          </a:bodyPr>
          <a:lstStyle/>
          <a:p>
            <a:r>
              <a:rPr lang="zh-CN" altLang="en-US" dirty="0">
                <a:latin typeface="华文中宋" panose="02010600040101010101" pitchFamily="2" charset="-122"/>
                <a:ea typeface="华文中宋" panose="02010600040101010101" pitchFamily="2" charset="-122"/>
              </a:rPr>
              <a:t>大数据发展的两个动力</a:t>
            </a:r>
            <a:endParaRPr lang="en-US" altLang="zh-CN" dirty="0">
              <a:latin typeface="华文中宋" panose="02010600040101010101" pitchFamily="2" charset="-122"/>
              <a:ea typeface="华文中宋" panose="02010600040101010101" pitchFamily="2" charset="-122"/>
            </a:endParaRPr>
          </a:p>
          <a:p>
            <a:pPr lvl="1"/>
            <a:r>
              <a:rPr lang="zh-CN" altLang="en-US" dirty="0">
                <a:latin typeface="华文中宋" panose="02010600040101010101" pitchFamily="2" charset="-122"/>
                <a:ea typeface="华文中宋" panose="02010600040101010101" pitchFamily="2" charset="-122"/>
              </a:rPr>
              <a:t>市场动力：随着越来越多的企业走向在线平台，企业的生产运营转向数字化管理，极大的刺激了全球大数据市场需求</a:t>
            </a:r>
            <a:endParaRPr lang="en-US" altLang="zh-CN" dirty="0">
              <a:latin typeface="华文中宋" panose="02010600040101010101" pitchFamily="2" charset="-122"/>
              <a:ea typeface="华文中宋" panose="02010600040101010101" pitchFamily="2" charset="-122"/>
            </a:endParaRPr>
          </a:p>
          <a:p>
            <a:pPr lvl="1"/>
            <a:r>
              <a:rPr lang="zh-CN" altLang="en-US" dirty="0">
                <a:latin typeface="华文中宋" panose="02010600040101010101" pitchFamily="2" charset="-122"/>
                <a:ea typeface="华文中宋" panose="02010600040101010101" pitchFamily="2" charset="-122"/>
              </a:rPr>
              <a:t>技术动力：在云计算、人工智能、物联网、信息通信等技术交织应用驱动经济和生活数字化发展趋势下，大数据市场仍将保持较快增长</a:t>
            </a:r>
          </a:p>
        </p:txBody>
      </p:sp>
      <p:pic>
        <p:nvPicPr>
          <p:cNvPr id="4" name="图片 3">
            <a:extLst>
              <a:ext uri="{FF2B5EF4-FFF2-40B4-BE49-F238E27FC236}">
                <a16:creationId xmlns:a16="http://schemas.microsoft.com/office/drawing/2014/main" id="{01B1304A-F155-4B66-87CB-902F7EF131E1}"/>
              </a:ext>
            </a:extLst>
          </p:cNvPr>
          <p:cNvPicPr>
            <a:picLocks noChangeAspect="1"/>
          </p:cNvPicPr>
          <p:nvPr/>
        </p:nvPicPr>
        <p:blipFill>
          <a:blip r:embed="rId2"/>
          <a:stretch>
            <a:fillRect/>
          </a:stretch>
        </p:blipFill>
        <p:spPr>
          <a:xfrm>
            <a:off x="1298691" y="3272100"/>
            <a:ext cx="8683305" cy="3541236"/>
          </a:xfrm>
          <a:prstGeom prst="rect">
            <a:avLst/>
          </a:prstGeom>
        </p:spPr>
      </p:pic>
    </p:spTree>
    <p:extLst>
      <p:ext uri="{BB962C8B-B14F-4D97-AF65-F5344CB8AC3E}">
        <p14:creationId xmlns:p14="http://schemas.microsoft.com/office/powerpoint/2010/main" val="412063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7103D-78E8-4D60-89E5-86DB835D5D17}"/>
              </a:ext>
            </a:extLst>
          </p:cNvPr>
          <p:cNvSpPr>
            <a:spLocks noGrp="1"/>
          </p:cNvSpPr>
          <p:nvPr>
            <p:ph type="title"/>
          </p:nvPr>
        </p:nvSpPr>
        <p:spPr>
          <a:xfrm>
            <a:off x="706394" y="93275"/>
            <a:ext cx="10515600" cy="1325563"/>
          </a:xfrm>
        </p:spPr>
        <p:txBody>
          <a:bodyPr>
            <a:normAutofit/>
          </a:bodyPr>
          <a:lstStyle/>
          <a:p>
            <a:r>
              <a:rPr lang="zh-CN" altLang="en-US" sz="4000" dirty="0">
                <a:latin typeface="华文中宋" panose="02010600040101010101" pitchFamily="2" charset="-122"/>
                <a:ea typeface="华文中宋" panose="02010600040101010101" pitchFamily="2" charset="-122"/>
              </a:rPr>
              <a:t>中国的大数据战略</a:t>
            </a:r>
          </a:p>
        </p:txBody>
      </p:sp>
      <p:sp>
        <p:nvSpPr>
          <p:cNvPr id="3" name="内容占位符 2">
            <a:extLst>
              <a:ext uri="{FF2B5EF4-FFF2-40B4-BE49-F238E27FC236}">
                <a16:creationId xmlns:a16="http://schemas.microsoft.com/office/drawing/2014/main" id="{99519017-027F-4276-BD43-E2A786AA0F93}"/>
              </a:ext>
            </a:extLst>
          </p:cNvPr>
          <p:cNvSpPr>
            <a:spLocks noGrp="1"/>
          </p:cNvSpPr>
          <p:nvPr>
            <p:ph idx="1"/>
          </p:nvPr>
        </p:nvSpPr>
        <p:spPr>
          <a:xfrm>
            <a:off x="706394" y="1331355"/>
            <a:ext cx="10515600" cy="4351338"/>
          </a:xfrm>
        </p:spPr>
        <p:txBody>
          <a:bodyPr>
            <a:noAutofit/>
          </a:bodyPr>
          <a:lstStyle/>
          <a:p>
            <a:r>
              <a:rPr lang="en-US" altLang="zh-CN" dirty="0">
                <a:latin typeface="Times New Roman" panose="02020603050405020304" pitchFamily="18" charset="0"/>
                <a:ea typeface="华文中宋" panose="02010600040101010101" pitchFamily="2" charset="-122"/>
                <a:cs typeface="Times New Roman" panose="02020603050405020304" pitchFamily="18" charset="0"/>
              </a:rPr>
              <a:t>2017</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年</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12</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月习近平在主持实施国家大数据战略第二次集体学习时强调，推动实施国家大数据战略，加快完善数字基础设施，推进数据资源整合和开放共享，保障数据安全，加快建设数字中国，更好服务我国经济社会发展和人民生活改善。</a:t>
            </a: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中宋" panose="02010600040101010101" pitchFamily="2" charset="-122"/>
                <a:cs typeface="Times New Roman" panose="02020603050405020304" pitchFamily="18" charset="0"/>
              </a:rPr>
              <a:t>2020</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年，新冠肺炎疫情突袭。</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2</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月</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10</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日，习近平总书记在北京调研指导新型冠状病毒肺炎疫情防控工作时表示：“要运用大数据等手段，加强疫情溯源和监测。”</a:t>
            </a: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新华社北京</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2020</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年</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4</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月</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7</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日电题：习近平总书记近日在浙江考察时指出，“运用大数据、云计算、区块链、人工智能等前沿技术推动城市管理手段、管理模式、管理理念创新，从数字化到智能化再到智慧化，让城市更聪明一些、更智慧一些，是推动城市治理体系和治理能力现代化的必由之路，前景广阔”</a:t>
            </a:r>
          </a:p>
        </p:txBody>
      </p:sp>
    </p:spTree>
    <p:extLst>
      <p:ext uri="{BB962C8B-B14F-4D97-AF65-F5344CB8AC3E}">
        <p14:creationId xmlns:p14="http://schemas.microsoft.com/office/powerpoint/2010/main" val="93046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6A2D-D1DE-4458-B7C1-178DDBF4C705}"/>
              </a:ext>
            </a:extLst>
          </p:cNvPr>
          <p:cNvSpPr>
            <a:spLocks noGrp="1"/>
          </p:cNvSpPr>
          <p:nvPr>
            <p:ph type="title"/>
          </p:nvPr>
        </p:nvSpPr>
        <p:spPr>
          <a:xfrm>
            <a:off x="698157" y="315698"/>
            <a:ext cx="10515600" cy="1325563"/>
          </a:xfrm>
        </p:spPr>
        <p:txBody>
          <a:bodyPr/>
          <a:lstStyle/>
          <a:p>
            <a:r>
              <a:rPr lang="zh-CN" altLang="en-US" dirty="0">
                <a:latin typeface="华文中宋" panose="02010600040101010101" pitchFamily="2" charset="-122"/>
                <a:ea typeface="华文中宋" panose="02010600040101010101" pitchFamily="2" charset="-122"/>
              </a:rPr>
              <a:t>什么是大数据</a:t>
            </a:r>
          </a:p>
        </p:txBody>
      </p:sp>
      <p:sp>
        <p:nvSpPr>
          <p:cNvPr id="3" name="内容占位符 2">
            <a:extLst>
              <a:ext uri="{FF2B5EF4-FFF2-40B4-BE49-F238E27FC236}">
                <a16:creationId xmlns:a16="http://schemas.microsoft.com/office/drawing/2014/main" id="{F1354BA3-4FF5-42D5-BD85-B4D858D0D5D9}"/>
              </a:ext>
            </a:extLst>
          </p:cNvPr>
          <p:cNvSpPr>
            <a:spLocks noGrp="1"/>
          </p:cNvSpPr>
          <p:nvPr>
            <p:ph idx="1"/>
          </p:nvPr>
        </p:nvSpPr>
        <p:spPr>
          <a:xfrm>
            <a:off x="566352" y="1809149"/>
            <a:ext cx="10515600" cy="4351338"/>
          </a:xfrm>
        </p:spPr>
        <p:txBody>
          <a:bodyPr/>
          <a:lstStyle/>
          <a:p>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大数据（</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Big Data</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），指</a:t>
            </a: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无法在可承受的时间范围</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内用常规软件工具进行捕捉、管理和处理的数据集合，</a:t>
            </a: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是需要新处理模式才能</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具有更强的决策力、洞察发现力和流程优化能力的海量、高增长率和多样化</a:t>
            </a: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的信息资产</a:t>
            </a:r>
            <a:endParaRPr lang="zh-CN" altLang="en-US" dirty="0">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4" name="组合 3"/>
          <p:cNvGrpSpPr/>
          <p:nvPr/>
        </p:nvGrpSpPr>
        <p:grpSpPr>
          <a:xfrm>
            <a:off x="3852219" y="3467924"/>
            <a:ext cx="5774857" cy="3029774"/>
            <a:chOff x="3633010" y="2771550"/>
            <a:chExt cx="4713597" cy="2438521"/>
          </a:xfrm>
        </p:grpSpPr>
        <p:grpSp>
          <p:nvGrpSpPr>
            <p:cNvPr id="5" name="2467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633010" y="2771550"/>
              <a:ext cx="4713597" cy="2438521"/>
              <a:chOff x="1864774" y="1434086"/>
              <a:chExt cx="8522344" cy="4408928"/>
            </a:xfrm>
          </p:grpSpPr>
          <p:grpSp>
            <p:nvGrpSpPr>
              <p:cNvPr id="10" name="îṡļiďé">
                <a:extLst>
                  <a:ext uri="{FF2B5EF4-FFF2-40B4-BE49-F238E27FC236}">
                    <a16:creationId xmlns:a16="http://schemas.microsoft.com/office/drawing/2014/main" id="{88C8DF15-CB04-4375-B409-67467917A86C}"/>
                  </a:ext>
                </a:extLst>
              </p:cNvPr>
              <p:cNvGrpSpPr/>
              <p:nvPr/>
            </p:nvGrpSpPr>
            <p:grpSpPr>
              <a:xfrm>
                <a:off x="3889830" y="1434086"/>
                <a:ext cx="4412342" cy="4408928"/>
                <a:chOff x="4236023" y="1649234"/>
                <a:chExt cx="3719955" cy="3717079"/>
              </a:xfrm>
            </p:grpSpPr>
            <p:sp>
              <p:nvSpPr>
                <p:cNvPr id="15" name="íṧľîḍê">
                  <a:extLst>
                    <a:ext uri="{FF2B5EF4-FFF2-40B4-BE49-F238E27FC236}">
                      <a16:creationId xmlns:a16="http://schemas.microsoft.com/office/drawing/2014/main" id="{18381049-6556-46BF-9702-86542BC3EBBA}"/>
                    </a:ext>
                  </a:extLst>
                </p:cNvPr>
                <p:cNvSpPr/>
                <p:nvPr/>
              </p:nvSpPr>
              <p:spPr bwMode="auto">
                <a:xfrm>
                  <a:off x="4236023" y="1649234"/>
                  <a:ext cx="3719955" cy="3717079"/>
                </a:xfrm>
                <a:custGeom>
                  <a:avLst/>
                  <a:gdLst>
                    <a:gd name="connsiteX0" fmla="*/ 3330059 w 3719955"/>
                    <a:gd name="connsiteY0" fmla="*/ 2274219 h 3717079"/>
                    <a:gd name="connsiteX1" fmla="*/ 3344282 w 3719955"/>
                    <a:gd name="connsiteY1" fmla="*/ 2281973 h 3717079"/>
                    <a:gd name="connsiteX2" fmla="*/ 3341525 w 3719955"/>
                    <a:gd name="connsiteY2" fmla="*/ 2279941 h 3717079"/>
                    <a:gd name="connsiteX3" fmla="*/ 2598522 w 3719955"/>
                    <a:gd name="connsiteY3" fmla="*/ 2250069 h 3717079"/>
                    <a:gd name="connsiteX4" fmla="*/ 2542846 w 3719955"/>
                    <a:gd name="connsiteY4" fmla="*/ 2277067 h 3717079"/>
                    <a:gd name="connsiteX5" fmla="*/ 2518918 w 3719955"/>
                    <a:gd name="connsiteY5" fmla="*/ 2294496 h 3717079"/>
                    <a:gd name="connsiteX6" fmla="*/ 2677649 w 3719955"/>
                    <a:gd name="connsiteY6" fmla="*/ 2213978 h 3717079"/>
                    <a:gd name="connsiteX7" fmla="*/ 2666542 w 3719955"/>
                    <a:gd name="connsiteY7" fmla="*/ 2217084 h 3717079"/>
                    <a:gd name="connsiteX8" fmla="*/ 2656627 w 3719955"/>
                    <a:gd name="connsiteY8" fmla="*/ 2221892 h 3717079"/>
                    <a:gd name="connsiteX9" fmla="*/ 3183286 w 3719955"/>
                    <a:gd name="connsiteY9" fmla="*/ 2208398 h 3717079"/>
                    <a:gd name="connsiteX10" fmla="*/ 3223040 w 3719955"/>
                    <a:gd name="connsiteY10" fmla="*/ 2220804 h 3717079"/>
                    <a:gd name="connsiteX11" fmla="*/ 3218999 w 3719955"/>
                    <a:gd name="connsiteY11" fmla="*/ 2218787 h 3717079"/>
                    <a:gd name="connsiteX12" fmla="*/ 3084177 w 3719955"/>
                    <a:gd name="connsiteY12" fmla="*/ 2179850 h 3717079"/>
                    <a:gd name="connsiteX13" fmla="*/ 3086228 w 3719955"/>
                    <a:gd name="connsiteY13" fmla="*/ 2180164 h 3717079"/>
                    <a:gd name="connsiteX14" fmla="*/ 3085620 w 3719955"/>
                    <a:gd name="connsiteY14" fmla="*/ 2179987 h 3717079"/>
                    <a:gd name="connsiteX15" fmla="*/ 2811543 w 3719955"/>
                    <a:gd name="connsiteY15" fmla="*/ 2178499 h 3717079"/>
                    <a:gd name="connsiteX16" fmla="*/ 2801092 w 3719955"/>
                    <a:gd name="connsiteY16" fmla="*/ 2179455 h 3717079"/>
                    <a:gd name="connsiteX17" fmla="*/ 2795540 w 3719955"/>
                    <a:gd name="connsiteY17" fmla="*/ 2181008 h 3717079"/>
                    <a:gd name="connsiteX18" fmla="*/ 1856836 w 3719955"/>
                    <a:gd name="connsiteY18" fmla="*/ 1096401 h 3717079"/>
                    <a:gd name="connsiteX19" fmla="*/ 1332152 w 3719955"/>
                    <a:gd name="connsiteY19" fmla="*/ 1310914 h 3717079"/>
                    <a:gd name="connsiteX20" fmla="*/ 1309629 w 3719955"/>
                    <a:gd name="connsiteY20" fmla="*/ 1330210 h 3717079"/>
                    <a:gd name="connsiteX21" fmla="*/ 1307956 w 3719955"/>
                    <a:gd name="connsiteY21" fmla="*/ 1332153 h 3717079"/>
                    <a:gd name="connsiteX22" fmla="*/ 1093369 w 3719955"/>
                    <a:gd name="connsiteY22" fmla="*/ 1860244 h 3717079"/>
                    <a:gd name="connsiteX23" fmla="*/ 1218385 w 3719955"/>
                    <a:gd name="connsiteY23" fmla="*/ 2275636 h 3717079"/>
                    <a:gd name="connsiteX24" fmla="*/ 1305949 w 3719955"/>
                    <a:gd name="connsiteY24" fmla="*/ 2382479 h 3717079"/>
                    <a:gd name="connsiteX25" fmla="*/ 1332152 w 3719955"/>
                    <a:gd name="connsiteY25" fmla="*/ 2404948 h 3717079"/>
                    <a:gd name="connsiteX26" fmla="*/ 1856836 w 3719955"/>
                    <a:gd name="connsiteY26" fmla="*/ 2623068 h 3717079"/>
                    <a:gd name="connsiteX27" fmla="*/ 2381519 w 3719955"/>
                    <a:gd name="connsiteY27" fmla="*/ 2404948 h 3717079"/>
                    <a:gd name="connsiteX28" fmla="*/ 2469279 w 3719955"/>
                    <a:gd name="connsiteY28" fmla="*/ 2330653 h 3717079"/>
                    <a:gd name="connsiteX29" fmla="*/ 2432876 w 3719955"/>
                    <a:gd name="connsiteY29" fmla="*/ 2357169 h 3717079"/>
                    <a:gd name="connsiteX30" fmla="*/ 2626959 w 3719955"/>
                    <a:gd name="connsiteY30" fmla="*/ 1859847 h 3717079"/>
                    <a:gd name="connsiteX31" fmla="*/ 2500550 w 3719955"/>
                    <a:gd name="connsiteY31" fmla="*/ 1443106 h 3717079"/>
                    <a:gd name="connsiteX32" fmla="*/ 2415321 w 3719955"/>
                    <a:gd name="connsiteY32" fmla="*/ 1339503 h 3717079"/>
                    <a:gd name="connsiteX33" fmla="*/ 2381519 w 3719955"/>
                    <a:gd name="connsiteY33" fmla="*/ 1310914 h 3717079"/>
                    <a:gd name="connsiteX34" fmla="*/ 1856836 w 3719955"/>
                    <a:gd name="connsiteY34" fmla="*/ 1096401 h 3717079"/>
                    <a:gd name="connsiteX35" fmla="*/ 773398 w 3719955"/>
                    <a:gd name="connsiteY35" fmla="*/ 0 h 3717079"/>
                    <a:gd name="connsiteX36" fmla="*/ 780350 w 3719955"/>
                    <a:gd name="connsiteY36" fmla="*/ 365 h 3717079"/>
                    <a:gd name="connsiteX37" fmla="*/ 852040 w 3719955"/>
                    <a:gd name="connsiteY37" fmla="*/ 4009 h 3717079"/>
                    <a:gd name="connsiteX38" fmla="*/ 853205 w 3719955"/>
                    <a:gd name="connsiteY38" fmla="*/ 4188 h 3717079"/>
                    <a:gd name="connsiteX39" fmla="*/ 854135 w 3719955"/>
                    <a:gd name="connsiteY39" fmla="*/ 4236 h 3717079"/>
                    <a:gd name="connsiteX40" fmla="*/ 873422 w 3719955"/>
                    <a:gd name="connsiteY40" fmla="*/ 7292 h 3717079"/>
                    <a:gd name="connsiteX41" fmla="*/ 928657 w 3719955"/>
                    <a:gd name="connsiteY41" fmla="*/ 15772 h 3717079"/>
                    <a:gd name="connsiteX42" fmla="*/ 930410 w 3719955"/>
                    <a:gd name="connsiteY42" fmla="*/ 16319 h 3717079"/>
                    <a:gd name="connsiteX43" fmla="*/ 932517 w 3719955"/>
                    <a:gd name="connsiteY43" fmla="*/ 16653 h 3717079"/>
                    <a:gd name="connsiteX44" fmla="*/ 1008104 w 3719955"/>
                    <a:gd name="connsiteY44" fmla="*/ 36810 h 3717079"/>
                    <a:gd name="connsiteX45" fmla="*/ 1063731 w 3719955"/>
                    <a:gd name="connsiteY45" fmla="*/ 57921 h 3717079"/>
                    <a:gd name="connsiteX46" fmla="*/ 1073624 w 3719955"/>
                    <a:gd name="connsiteY46" fmla="*/ 61008 h 3717079"/>
                    <a:gd name="connsiteX47" fmla="*/ 1077654 w 3719955"/>
                    <a:gd name="connsiteY47" fmla="*/ 63205 h 3717079"/>
                    <a:gd name="connsiteX48" fmla="*/ 1080457 w 3719955"/>
                    <a:gd name="connsiteY48" fmla="*/ 64269 h 3717079"/>
                    <a:gd name="connsiteX49" fmla="*/ 1105931 w 3719955"/>
                    <a:gd name="connsiteY49" fmla="*/ 78620 h 3717079"/>
                    <a:gd name="connsiteX50" fmla="*/ 1204940 w 3719955"/>
                    <a:gd name="connsiteY50" fmla="*/ 132596 h 3717079"/>
                    <a:gd name="connsiteX51" fmla="*/ 1211757 w 3719955"/>
                    <a:gd name="connsiteY51" fmla="*/ 138241 h 3717079"/>
                    <a:gd name="connsiteX52" fmla="*/ 1213704 w 3719955"/>
                    <a:gd name="connsiteY52" fmla="*/ 139338 h 3717079"/>
                    <a:gd name="connsiteX53" fmla="*/ 1229527 w 3719955"/>
                    <a:gd name="connsiteY53" fmla="*/ 152956 h 3717079"/>
                    <a:gd name="connsiteX54" fmla="*/ 1319452 w 3719955"/>
                    <a:gd name="connsiteY54" fmla="*/ 227421 h 3717079"/>
                    <a:gd name="connsiteX55" fmla="*/ 1327701 w 3719955"/>
                    <a:gd name="connsiteY55" fmla="*/ 237450 h 3717079"/>
                    <a:gd name="connsiteX56" fmla="*/ 1328745 w 3719955"/>
                    <a:gd name="connsiteY56" fmla="*/ 238348 h 3717079"/>
                    <a:gd name="connsiteX57" fmla="*/ 1856836 w 3719955"/>
                    <a:gd name="connsiteY57" fmla="*/ 456266 h 3717079"/>
                    <a:gd name="connsiteX58" fmla="*/ 2381519 w 3719955"/>
                    <a:gd name="connsiteY58" fmla="*/ 238348 h 3717079"/>
                    <a:gd name="connsiteX59" fmla="*/ 2943681 w 3719955"/>
                    <a:gd name="connsiteY59" fmla="*/ 0 h 3717079"/>
                    <a:gd name="connsiteX60" fmla="*/ 2945358 w 3719955"/>
                    <a:gd name="connsiteY60" fmla="*/ 85 h 3717079"/>
                    <a:gd name="connsiteX61" fmla="*/ 2947027 w 3719955"/>
                    <a:gd name="connsiteY61" fmla="*/ 1 h 3717079"/>
                    <a:gd name="connsiteX62" fmla="*/ 3719955 w 3719955"/>
                    <a:gd name="connsiteY62" fmla="*/ 776640 h 3717079"/>
                    <a:gd name="connsiteX63" fmla="*/ 3579181 w 3719955"/>
                    <a:gd name="connsiteY63" fmla="*/ 1218290 h 3717079"/>
                    <a:gd name="connsiteX64" fmla="*/ 3507380 w 3719955"/>
                    <a:gd name="connsiteY64" fmla="*/ 1301472 h 3717079"/>
                    <a:gd name="connsiteX65" fmla="*/ 3490084 w 3719955"/>
                    <a:gd name="connsiteY65" fmla="*/ 1322406 h 3717079"/>
                    <a:gd name="connsiteX66" fmla="*/ 3487395 w 3719955"/>
                    <a:gd name="connsiteY66" fmla="*/ 1324625 h 3717079"/>
                    <a:gd name="connsiteX67" fmla="*/ 3478202 w 3719955"/>
                    <a:gd name="connsiteY67" fmla="*/ 1335275 h 3717079"/>
                    <a:gd name="connsiteX68" fmla="*/ 3263689 w 3719955"/>
                    <a:gd name="connsiteY68" fmla="*/ 1859847 h 3717079"/>
                    <a:gd name="connsiteX69" fmla="*/ 3450962 w 3719955"/>
                    <a:gd name="connsiteY69" fmla="*/ 2360575 h 3717079"/>
                    <a:gd name="connsiteX70" fmla="*/ 3441131 w 3719955"/>
                    <a:gd name="connsiteY70" fmla="*/ 2353331 h 3717079"/>
                    <a:gd name="connsiteX71" fmla="*/ 3490084 w 3719955"/>
                    <a:gd name="connsiteY71" fmla="*/ 2393871 h 3717079"/>
                    <a:gd name="connsiteX72" fmla="*/ 3717078 w 3719955"/>
                    <a:gd name="connsiteY72" fmla="*/ 2943433 h 3717079"/>
                    <a:gd name="connsiteX73" fmla="*/ 2943681 w 3719955"/>
                    <a:gd name="connsiteY73" fmla="*/ 3717079 h 3717079"/>
                    <a:gd name="connsiteX74" fmla="*/ 2381519 w 3719955"/>
                    <a:gd name="connsiteY74" fmla="*/ 3481918 h 3717079"/>
                    <a:gd name="connsiteX75" fmla="*/ 1856836 w 3719955"/>
                    <a:gd name="connsiteY75" fmla="*/ 3263797 h 3717079"/>
                    <a:gd name="connsiteX76" fmla="*/ 1328745 w 3719955"/>
                    <a:gd name="connsiteY76" fmla="*/ 3481918 h 3717079"/>
                    <a:gd name="connsiteX77" fmla="*/ 1323659 w 3719955"/>
                    <a:gd name="connsiteY77" fmla="*/ 3486276 h 3717079"/>
                    <a:gd name="connsiteX78" fmla="*/ 1319452 w 3719955"/>
                    <a:gd name="connsiteY78" fmla="*/ 3491363 h 3717079"/>
                    <a:gd name="connsiteX79" fmla="*/ 1276122 w 3719955"/>
                    <a:gd name="connsiteY79" fmla="*/ 3527007 h 3717079"/>
                    <a:gd name="connsiteX80" fmla="*/ 1213704 w 3719955"/>
                    <a:gd name="connsiteY80" fmla="*/ 3580488 h 3717079"/>
                    <a:gd name="connsiteX81" fmla="*/ 1205723 w 3719955"/>
                    <a:gd name="connsiteY81" fmla="*/ 3584918 h 3717079"/>
                    <a:gd name="connsiteX82" fmla="*/ 1204940 w 3719955"/>
                    <a:gd name="connsiteY82" fmla="*/ 3585562 h 3717079"/>
                    <a:gd name="connsiteX83" fmla="*/ 1190090 w 3719955"/>
                    <a:gd name="connsiteY83" fmla="*/ 3593596 h 3717079"/>
                    <a:gd name="connsiteX84" fmla="*/ 1080457 w 3719955"/>
                    <a:gd name="connsiteY84" fmla="*/ 3654455 h 3717079"/>
                    <a:gd name="connsiteX85" fmla="*/ 854135 w 3719955"/>
                    <a:gd name="connsiteY85" fmla="*/ 3712986 h 3717079"/>
                    <a:gd name="connsiteX86" fmla="*/ 852220 w 3719955"/>
                    <a:gd name="connsiteY86" fmla="*/ 3713083 h 3717079"/>
                    <a:gd name="connsiteX87" fmla="*/ 852040 w 3719955"/>
                    <a:gd name="connsiteY87" fmla="*/ 3713110 h 3717079"/>
                    <a:gd name="connsiteX88" fmla="*/ 801878 w 3719955"/>
                    <a:gd name="connsiteY88" fmla="*/ 3715635 h 3717079"/>
                    <a:gd name="connsiteX89" fmla="*/ 773398 w 3719955"/>
                    <a:gd name="connsiteY89" fmla="*/ 3717079 h 3717079"/>
                    <a:gd name="connsiteX90" fmla="*/ 773295 w 3719955"/>
                    <a:gd name="connsiteY90" fmla="*/ 3717074 h 3717079"/>
                    <a:gd name="connsiteX91" fmla="*/ 773193 w 3719955"/>
                    <a:gd name="connsiteY91" fmla="*/ 3717079 h 3717079"/>
                    <a:gd name="connsiteX92" fmla="*/ 0 w 3719955"/>
                    <a:gd name="connsiteY92" fmla="*/ 2943682 h 3717079"/>
                    <a:gd name="connsiteX93" fmla="*/ 7 w 3719955"/>
                    <a:gd name="connsiteY93" fmla="*/ 2943557 h 3717079"/>
                    <a:gd name="connsiteX94" fmla="*/ 0 w 3719955"/>
                    <a:gd name="connsiteY94" fmla="*/ 2943433 h 3717079"/>
                    <a:gd name="connsiteX95" fmla="*/ 1851 w 3719955"/>
                    <a:gd name="connsiteY95" fmla="*/ 2906706 h 3717079"/>
                    <a:gd name="connsiteX96" fmla="*/ 4092 w 3719955"/>
                    <a:gd name="connsiteY96" fmla="*/ 2861959 h 3717079"/>
                    <a:gd name="connsiteX97" fmla="*/ 136512 w 3719955"/>
                    <a:gd name="connsiteY97" fmla="*/ 2501459 h 3717079"/>
                    <a:gd name="connsiteX98" fmla="*/ 210108 w 3719955"/>
                    <a:gd name="connsiteY98" fmla="*/ 2414401 h 3717079"/>
                    <a:gd name="connsiteX99" fmla="*/ 226994 w 3719955"/>
                    <a:gd name="connsiteY99" fmla="*/ 2393871 h 3717079"/>
                    <a:gd name="connsiteX100" fmla="*/ 228557 w 3719955"/>
                    <a:gd name="connsiteY100" fmla="*/ 2392577 h 3717079"/>
                    <a:gd name="connsiteX101" fmla="*/ 235024 w 3719955"/>
                    <a:gd name="connsiteY101" fmla="*/ 2384927 h 3717079"/>
                    <a:gd name="connsiteX102" fmla="*/ 453016 w 3719955"/>
                    <a:gd name="connsiteY102" fmla="*/ 1860244 h 3717079"/>
                    <a:gd name="connsiteX103" fmla="*/ 235024 w 3719955"/>
                    <a:gd name="connsiteY103" fmla="*/ 1335560 h 3717079"/>
                    <a:gd name="connsiteX104" fmla="*/ 0 w 3719955"/>
                    <a:gd name="connsiteY104" fmla="*/ 776806 h 3717079"/>
                    <a:gd name="connsiteX105" fmla="*/ 12 w 3719955"/>
                    <a:gd name="connsiteY105" fmla="*/ 776569 h 3717079"/>
                    <a:gd name="connsiteX106" fmla="*/ 0 w 3719955"/>
                    <a:gd name="connsiteY106" fmla="*/ 776334 h 3717079"/>
                    <a:gd name="connsiteX107" fmla="*/ 341536 w 3719955"/>
                    <a:gd name="connsiteY107" fmla="*/ 132515 h 3717079"/>
                    <a:gd name="connsiteX108" fmla="*/ 408858 w 3719955"/>
                    <a:gd name="connsiteY108" fmla="*/ 95846 h 3717079"/>
                    <a:gd name="connsiteX109" fmla="*/ 472761 w 3719955"/>
                    <a:gd name="connsiteY109" fmla="*/ 61008 h 3717079"/>
                    <a:gd name="connsiteX110" fmla="*/ 773193 w 3719955"/>
                    <a:gd name="connsiteY110" fmla="*/ 1 h 3717079"/>
                    <a:gd name="connsiteX111" fmla="*/ 773285 w 3719955"/>
                    <a:gd name="connsiteY111" fmla="*/ 6 h 371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719955" h="3717079">
                      <a:moveTo>
                        <a:pt x="3330059" y="2274219"/>
                      </a:moveTo>
                      <a:lnTo>
                        <a:pt x="3344282" y="2281973"/>
                      </a:lnTo>
                      <a:lnTo>
                        <a:pt x="3341525" y="2279941"/>
                      </a:lnTo>
                      <a:close/>
                      <a:moveTo>
                        <a:pt x="2598522" y="2250069"/>
                      </a:moveTo>
                      <a:lnTo>
                        <a:pt x="2542846" y="2277067"/>
                      </a:lnTo>
                      <a:lnTo>
                        <a:pt x="2518918" y="2294496"/>
                      </a:lnTo>
                      <a:close/>
                      <a:moveTo>
                        <a:pt x="2677649" y="2213978"/>
                      </a:moveTo>
                      <a:lnTo>
                        <a:pt x="2666542" y="2217084"/>
                      </a:lnTo>
                      <a:lnTo>
                        <a:pt x="2656627" y="2221892"/>
                      </a:lnTo>
                      <a:close/>
                      <a:moveTo>
                        <a:pt x="3183286" y="2208398"/>
                      </a:moveTo>
                      <a:lnTo>
                        <a:pt x="3223040" y="2220804"/>
                      </a:lnTo>
                      <a:lnTo>
                        <a:pt x="3218999" y="2218787"/>
                      </a:lnTo>
                      <a:close/>
                      <a:moveTo>
                        <a:pt x="3084177" y="2179850"/>
                      </a:moveTo>
                      <a:lnTo>
                        <a:pt x="3086228" y="2180164"/>
                      </a:lnTo>
                      <a:lnTo>
                        <a:pt x="3085620" y="2179987"/>
                      </a:lnTo>
                      <a:close/>
                      <a:moveTo>
                        <a:pt x="2811543" y="2178499"/>
                      </a:moveTo>
                      <a:lnTo>
                        <a:pt x="2801092" y="2179455"/>
                      </a:lnTo>
                      <a:lnTo>
                        <a:pt x="2795540" y="2181008"/>
                      </a:lnTo>
                      <a:close/>
                      <a:moveTo>
                        <a:pt x="1856836" y="1096401"/>
                      </a:moveTo>
                      <a:cubicBezTo>
                        <a:pt x="1652413" y="1096401"/>
                        <a:pt x="1465026" y="1178120"/>
                        <a:pt x="1332152" y="1310914"/>
                      </a:cubicBezTo>
                      <a:lnTo>
                        <a:pt x="1309629" y="1330210"/>
                      </a:lnTo>
                      <a:lnTo>
                        <a:pt x="1307956" y="1332153"/>
                      </a:lnTo>
                      <a:cubicBezTo>
                        <a:pt x="1175117" y="1468434"/>
                        <a:pt x="1093369" y="1655821"/>
                        <a:pt x="1093369" y="1860244"/>
                      </a:cubicBezTo>
                      <a:cubicBezTo>
                        <a:pt x="1093369" y="2013560"/>
                        <a:pt x="1139352" y="2157295"/>
                        <a:pt x="1218385" y="2275636"/>
                      </a:cubicBezTo>
                      <a:lnTo>
                        <a:pt x="1305949" y="2382479"/>
                      </a:lnTo>
                      <a:lnTo>
                        <a:pt x="1332152" y="2404948"/>
                      </a:lnTo>
                      <a:cubicBezTo>
                        <a:pt x="1465026" y="2541273"/>
                        <a:pt x="1652413" y="2623068"/>
                        <a:pt x="1856836" y="2623068"/>
                      </a:cubicBezTo>
                      <a:cubicBezTo>
                        <a:pt x="2064665" y="2623068"/>
                        <a:pt x="2248645" y="2541273"/>
                        <a:pt x="2381519" y="2404948"/>
                      </a:cubicBezTo>
                      <a:lnTo>
                        <a:pt x="2469279" y="2330653"/>
                      </a:lnTo>
                      <a:lnTo>
                        <a:pt x="2432876" y="2357169"/>
                      </a:lnTo>
                      <a:cubicBezTo>
                        <a:pt x="2552050" y="2227729"/>
                        <a:pt x="2626959" y="2054007"/>
                        <a:pt x="2626959" y="1859847"/>
                      </a:cubicBezTo>
                      <a:cubicBezTo>
                        <a:pt x="2626959" y="1706563"/>
                        <a:pt x="2580992" y="1562860"/>
                        <a:pt x="2500550" y="1443106"/>
                      </a:cubicBezTo>
                      <a:lnTo>
                        <a:pt x="2415321" y="1339503"/>
                      </a:lnTo>
                      <a:lnTo>
                        <a:pt x="2381519" y="1310914"/>
                      </a:lnTo>
                      <a:cubicBezTo>
                        <a:pt x="2248645" y="1178120"/>
                        <a:pt x="2064665" y="1096401"/>
                        <a:pt x="1856836" y="1096401"/>
                      </a:cubicBezTo>
                      <a:close/>
                      <a:moveTo>
                        <a:pt x="773398" y="0"/>
                      </a:moveTo>
                      <a:lnTo>
                        <a:pt x="780350" y="365"/>
                      </a:lnTo>
                      <a:lnTo>
                        <a:pt x="852040" y="4009"/>
                      </a:lnTo>
                      <a:lnTo>
                        <a:pt x="853205" y="4188"/>
                      </a:lnTo>
                      <a:lnTo>
                        <a:pt x="854135" y="4236"/>
                      </a:lnTo>
                      <a:lnTo>
                        <a:pt x="873422" y="7292"/>
                      </a:lnTo>
                      <a:lnTo>
                        <a:pt x="928657" y="15772"/>
                      </a:lnTo>
                      <a:lnTo>
                        <a:pt x="930410" y="16319"/>
                      </a:lnTo>
                      <a:lnTo>
                        <a:pt x="932517" y="16653"/>
                      </a:lnTo>
                      <a:cubicBezTo>
                        <a:pt x="958203" y="22106"/>
                        <a:pt x="983423" y="28849"/>
                        <a:pt x="1008104" y="36810"/>
                      </a:cubicBezTo>
                      <a:lnTo>
                        <a:pt x="1063731" y="57921"/>
                      </a:lnTo>
                      <a:lnTo>
                        <a:pt x="1073624" y="61008"/>
                      </a:lnTo>
                      <a:lnTo>
                        <a:pt x="1077654" y="63205"/>
                      </a:lnTo>
                      <a:lnTo>
                        <a:pt x="1080457" y="64269"/>
                      </a:lnTo>
                      <a:lnTo>
                        <a:pt x="1105931" y="78620"/>
                      </a:lnTo>
                      <a:lnTo>
                        <a:pt x="1204940" y="132596"/>
                      </a:lnTo>
                      <a:lnTo>
                        <a:pt x="1211757" y="138241"/>
                      </a:lnTo>
                      <a:lnTo>
                        <a:pt x="1213704" y="139338"/>
                      </a:lnTo>
                      <a:lnTo>
                        <a:pt x="1229527" y="152956"/>
                      </a:lnTo>
                      <a:lnTo>
                        <a:pt x="1319452" y="227421"/>
                      </a:lnTo>
                      <a:lnTo>
                        <a:pt x="1327701" y="237450"/>
                      </a:lnTo>
                      <a:lnTo>
                        <a:pt x="1328745" y="238348"/>
                      </a:lnTo>
                      <a:cubicBezTo>
                        <a:pt x="1465026" y="371142"/>
                        <a:pt x="1652413" y="456266"/>
                        <a:pt x="1856836" y="456266"/>
                      </a:cubicBezTo>
                      <a:cubicBezTo>
                        <a:pt x="2064665" y="456266"/>
                        <a:pt x="2248645" y="371142"/>
                        <a:pt x="2381519" y="238348"/>
                      </a:cubicBezTo>
                      <a:cubicBezTo>
                        <a:pt x="2524615" y="91934"/>
                        <a:pt x="2722223" y="0"/>
                        <a:pt x="2943681" y="0"/>
                      </a:cubicBezTo>
                      <a:lnTo>
                        <a:pt x="2945358" y="85"/>
                      </a:lnTo>
                      <a:lnTo>
                        <a:pt x="2947027" y="1"/>
                      </a:lnTo>
                      <a:cubicBezTo>
                        <a:pt x="3372648" y="1"/>
                        <a:pt x="3719955" y="347445"/>
                        <a:pt x="3719955" y="776640"/>
                      </a:cubicBezTo>
                      <a:cubicBezTo>
                        <a:pt x="3719955" y="940143"/>
                        <a:pt x="3668242" y="1092150"/>
                        <a:pt x="3579181" y="1218290"/>
                      </a:cubicBezTo>
                      <a:lnTo>
                        <a:pt x="3507380" y="1301472"/>
                      </a:lnTo>
                      <a:lnTo>
                        <a:pt x="3490084" y="1322406"/>
                      </a:lnTo>
                      <a:lnTo>
                        <a:pt x="3487395" y="1324625"/>
                      </a:lnTo>
                      <a:lnTo>
                        <a:pt x="3478202" y="1335275"/>
                      </a:lnTo>
                      <a:cubicBezTo>
                        <a:pt x="3345408" y="1468122"/>
                        <a:pt x="3263689" y="1655469"/>
                        <a:pt x="3263689" y="1859847"/>
                      </a:cubicBezTo>
                      <a:cubicBezTo>
                        <a:pt x="3263689" y="2050601"/>
                        <a:pt x="3331788" y="2227729"/>
                        <a:pt x="3450962" y="2360575"/>
                      </a:cubicBezTo>
                      <a:lnTo>
                        <a:pt x="3441131" y="2353331"/>
                      </a:lnTo>
                      <a:lnTo>
                        <a:pt x="3490084" y="2393871"/>
                      </a:lnTo>
                      <a:cubicBezTo>
                        <a:pt x="3630199" y="2534457"/>
                        <a:pt x="3717078" y="2728720"/>
                        <a:pt x="3717078" y="2943433"/>
                      </a:cubicBezTo>
                      <a:cubicBezTo>
                        <a:pt x="3717078" y="3372858"/>
                        <a:pt x="3369560" y="3717079"/>
                        <a:pt x="2943681" y="3717079"/>
                      </a:cubicBezTo>
                      <a:cubicBezTo>
                        <a:pt x="2722223" y="3717079"/>
                        <a:pt x="2524615" y="3628468"/>
                        <a:pt x="2381519" y="3481918"/>
                      </a:cubicBezTo>
                      <a:cubicBezTo>
                        <a:pt x="2248645" y="3345593"/>
                        <a:pt x="2064665" y="3263797"/>
                        <a:pt x="1856836" y="3263797"/>
                      </a:cubicBezTo>
                      <a:cubicBezTo>
                        <a:pt x="1652413" y="3263797"/>
                        <a:pt x="1465026" y="3345593"/>
                        <a:pt x="1328745" y="3481918"/>
                      </a:cubicBezTo>
                      <a:lnTo>
                        <a:pt x="1323659" y="3486276"/>
                      </a:lnTo>
                      <a:lnTo>
                        <a:pt x="1319452" y="3491363"/>
                      </a:lnTo>
                      <a:lnTo>
                        <a:pt x="1276122" y="3527007"/>
                      </a:lnTo>
                      <a:lnTo>
                        <a:pt x="1213704" y="3580488"/>
                      </a:lnTo>
                      <a:lnTo>
                        <a:pt x="1205723" y="3584918"/>
                      </a:lnTo>
                      <a:lnTo>
                        <a:pt x="1204940" y="3585562"/>
                      </a:lnTo>
                      <a:lnTo>
                        <a:pt x="1190090" y="3593596"/>
                      </a:lnTo>
                      <a:lnTo>
                        <a:pt x="1080457" y="3654455"/>
                      </a:lnTo>
                      <a:cubicBezTo>
                        <a:pt x="1009868" y="3684808"/>
                        <a:pt x="933768" y="3704858"/>
                        <a:pt x="854135" y="3712986"/>
                      </a:cubicBezTo>
                      <a:lnTo>
                        <a:pt x="852220" y="3713083"/>
                      </a:lnTo>
                      <a:lnTo>
                        <a:pt x="852040" y="3713110"/>
                      </a:lnTo>
                      <a:lnTo>
                        <a:pt x="801878" y="3715635"/>
                      </a:lnTo>
                      <a:lnTo>
                        <a:pt x="773398" y="3717079"/>
                      </a:lnTo>
                      <a:lnTo>
                        <a:pt x="773295" y="3717074"/>
                      </a:lnTo>
                      <a:lnTo>
                        <a:pt x="773193" y="3717079"/>
                      </a:lnTo>
                      <a:cubicBezTo>
                        <a:pt x="347426" y="3717079"/>
                        <a:pt x="0" y="3372968"/>
                        <a:pt x="0" y="2943682"/>
                      </a:cubicBezTo>
                      <a:lnTo>
                        <a:pt x="7" y="2943557"/>
                      </a:lnTo>
                      <a:lnTo>
                        <a:pt x="0" y="2943433"/>
                      </a:lnTo>
                      <a:lnTo>
                        <a:pt x="1851" y="2906706"/>
                      </a:lnTo>
                      <a:lnTo>
                        <a:pt x="4092" y="2861959"/>
                      </a:lnTo>
                      <a:cubicBezTo>
                        <a:pt x="17630" y="2728040"/>
                        <a:pt x="64264" y="2605932"/>
                        <a:pt x="136512" y="2501459"/>
                      </a:cubicBezTo>
                      <a:lnTo>
                        <a:pt x="210108" y="2414401"/>
                      </a:lnTo>
                      <a:lnTo>
                        <a:pt x="226994" y="2393871"/>
                      </a:lnTo>
                      <a:lnTo>
                        <a:pt x="228557" y="2392577"/>
                      </a:lnTo>
                      <a:lnTo>
                        <a:pt x="235024" y="2384927"/>
                      </a:lnTo>
                      <a:cubicBezTo>
                        <a:pt x="371269" y="2252053"/>
                        <a:pt x="453016" y="2064666"/>
                        <a:pt x="453016" y="1860244"/>
                      </a:cubicBezTo>
                      <a:cubicBezTo>
                        <a:pt x="453016" y="1655821"/>
                        <a:pt x="371269" y="1468434"/>
                        <a:pt x="235024" y="1335560"/>
                      </a:cubicBezTo>
                      <a:cubicBezTo>
                        <a:pt x="88560" y="1192464"/>
                        <a:pt x="0" y="994856"/>
                        <a:pt x="0" y="776806"/>
                      </a:cubicBezTo>
                      <a:lnTo>
                        <a:pt x="12" y="776569"/>
                      </a:lnTo>
                      <a:lnTo>
                        <a:pt x="0" y="776334"/>
                      </a:lnTo>
                      <a:cubicBezTo>
                        <a:pt x="0" y="508192"/>
                        <a:pt x="135750" y="271972"/>
                        <a:pt x="341536" y="132515"/>
                      </a:cubicBezTo>
                      <a:lnTo>
                        <a:pt x="408858" y="95846"/>
                      </a:lnTo>
                      <a:lnTo>
                        <a:pt x="472761" y="61008"/>
                      </a:lnTo>
                      <a:cubicBezTo>
                        <a:pt x="565206" y="21721"/>
                        <a:pt x="666751" y="1"/>
                        <a:pt x="773193" y="1"/>
                      </a:cubicBezTo>
                      <a:lnTo>
                        <a:pt x="773285" y="6"/>
                      </a:lnTo>
                      <a:close/>
                    </a:path>
                  </a:pathLst>
                </a:custGeom>
                <a:solidFill>
                  <a:srgbClr val="FFFFFF">
                    <a:lumMod val="95000"/>
                  </a:srgbClr>
                </a:solidFill>
                <a:ln w="12700" cap="flat" cmpd="sng" algn="ctr">
                  <a:noFill/>
                  <a:prstDash val="solid"/>
                </a:ln>
                <a:effectLst/>
              </p:spPr>
              <p:txBody>
                <a:bodyPr wrap="square" lIns="91440" tIns="45720" rIns="91440" bIns="45720" rtlCol="0" anchor="b">
                  <a:norm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lumMod val="65000"/>
                        <a:lumOff val="35000"/>
                      </a:srgbClr>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ïśļïḋê">
                  <a:extLst>
                    <a:ext uri="{FF2B5EF4-FFF2-40B4-BE49-F238E27FC236}">
                      <a16:creationId xmlns:a16="http://schemas.microsoft.com/office/drawing/2014/main" id="{B7AA6A36-8F36-4CDE-AED3-51DFDB61E240}"/>
                    </a:ext>
                  </a:extLst>
                </p:cNvPr>
                <p:cNvSpPr/>
                <p:nvPr/>
              </p:nvSpPr>
              <p:spPr>
                <a:xfrm>
                  <a:off x="4731656" y="2143454"/>
                  <a:ext cx="2728688" cy="2728638"/>
                </a:xfrm>
                <a:prstGeom prst="ellipse">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4V</a:t>
                  </a:r>
                  <a:endParaRPr kumimoji="0" lang="zh-CN" altLang="en-US" sz="3600" b="1" i="0" u="none" strike="noStrike" kern="0" cap="none" spc="0" normalizeH="0" baseline="0" noProof="0" dirty="0">
                    <a:ln>
                      <a:noFill/>
                    </a:ln>
                    <a:solidFill>
                      <a:srgbClr val="FFFFFF"/>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í$lîḋê">
                  <a:extLst>
                    <a:ext uri="{FF2B5EF4-FFF2-40B4-BE49-F238E27FC236}">
                      <a16:creationId xmlns:a16="http://schemas.microsoft.com/office/drawing/2014/main" id="{BE5E48EC-D141-440F-AA8B-45B1AF9A42E9}"/>
                    </a:ext>
                  </a:extLst>
                </p:cNvPr>
                <p:cNvSpPr/>
                <p:nvPr/>
              </p:nvSpPr>
              <p:spPr bwMode="auto">
                <a:xfrm>
                  <a:off x="4343191" y="1757841"/>
                  <a:ext cx="1332048" cy="1332048"/>
                </a:xfrm>
                <a:prstGeom prst="ellipse">
                  <a:avLst/>
                </a:prstGeom>
                <a:solidFill>
                  <a:srgbClr val="25B0D2"/>
                </a:solidFill>
                <a:ln w="76200">
                  <a:solidFill>
                    <a:srgbClr val="FFFFFF"/>
                  </a:solidFill>
                </a:ln>
              </p:spPr>
              <p:txBody>
                <a:bodyPr vert="horz" wrap="square" lIns="91440" tIns="45720" rIns="91440" bIns="45720" numCol="1"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0000">
                        <a:lumMod val="65000"/>
                        <a:lumOff val="35000"/>
                      </a:srgbClr>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íṩḻidê">
                  <a:extLst>
                    <a:ext uri="{FF2B5EF4-FFF2-40B4-BE49-F238E27FC236}">
                      <a16:creationId xmlns:a16="http://schemas.microsoft.com/office/drawing/2014/main" id="{B1600909-2833-4E1C-84D5-9AB957F45722}"/>
                    </a:ext>
                  </a:extLst>
                </p:cNvPr>
                <p:cNvSpPr/>
                <p:nvPr/>
              </p:nvSpPr>
              <p:spPr bwMode="auto">
                <a:xfrm>
                  <a:off x="4343191" y="3923500"/>
                  <a:ext cx="1332048" cy="1334925"/>
                </a:xfrm>
                <a:prstGeom prst="ellipse">
                  <a:avLst/>
                </a:prstGeom>
                <a:solidFill>
                  <a:srgbClr val="58C4B8"/>
                </a:solidFill>
                <a:ln w="76200">
                  <a:solidFill>
                    <a:srgbClr val="FFFFFF"/>
                  </a:solidFill>
                </a:ln>
              </p:spPr>
              <p:txBody>
                <a:bodyPr vert="horz" wrap="square" lIns="91440" tIns="45720" rIns="91440" bIns="45720" numCol="1"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0000">
                        <a:lumMod val="65000"/>
                        <a:lumOff val="35000"/>
                      </a:srgbClr>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íśļîḋé">
                  <a:extLst>
                    <a:ext uri="{FF2B5EF4-FFF2-40B4-BE49-F238E27FC236}">
                      <a16:creationId xmlns:a16="http://schemas.microsoft.com/office/drawing/2014/main" id="{FD0B3480-8960-47B3-9944-30F0F7C18F74}"/>
                    </a:ext>
                  </a:extLst>
                </p:cNvPr>
                <p:cNvSpPr/>
                <p:nvPr/>
              </p:nvSpPr>
              <p:spPr bwMode="auto">
                <a:xfrm>
                  <a:off x="6513165" y="3923500"/>
                  <a:ext cx="1336364" cy="1334925"/>
                </a:xfrm>
                <a:prstGeom prst="ellipse">
                  <a:avLst/>
                </a:prstGeom>
                <a:solidFill>
                  <a:srgbClr val="15B0B8"/>
                </a:solidFill>
                <a:ln w="76200">
                  <a:solidFill>
                    <a:srgbClr val="FFFFFF"/>
                  </a:solidFill>
                </a:ln>
              </p:spPr>
              <p:txBody>
                <a:bodyPr vert="horz" wrap="square" lIns="91440" tIns="45720" rIns="91440" bIns="45720" numCol="1"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0000">
                        <a:lumMod val="65000"/>
                        <a:lumOff val="35000"/>
                      </a:srgbClr>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ïšľïḍe">
                  <a:extLst>
                    <a:ext uri="{FF2B5EF4-FFF2-40B4-BE49-F238E27FC236}">
                      <a16:creationId xmlns:a16="http://schemas.microsoft.com/office/drawing/2014/main" id="{F6902149-2CB9-4399-9917-00DEB1E7D6B8}"/>
                    </a:ext>
                  </a:extLst>
                </p:cNvPr>
                <p:cNvSpPr/>
                <p:nvPr/>
              </p:nvSpPr>
              <p:spPr bwMode="auto">
                <a:xfrm>
                  <a:off x="6513165" y="1757841"/>
                  <a:ext cx="1336364" cy="1332048"/>
                </a:xfrm>
                <a:prstGeom prst="ellipse">
                  <a:avLst/>
                </a:prstGeom>
                <a:solidFill>
                  <a:srgbClr val="047ABA"/>
                </a:solidFill>
                <a:ln w="76200">
                  <a:solidFill>
                    <a:srgbClr val="FFFFFF"/>
                  </a:solidFill>
                </a:ln>
              </p:spPr>
              <p:txBody>
                <a:bodyPr vert="horz" wrap="square" lIns="91440" tIns="45720" rIns="91440" bIns="45720" numCol="1"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0000">
                        <a:lumMod val="65000"/>
                        <a:lumOff val="35000"/>
                      </a:srgbClr>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1" name="îṥḻiďé">
                <a:extLst>
                  <a:ext uri="{FF2B5EF4-FFF2-40B4-BE49-F238E27FC236}">
                    <a16:creationId xmlns:a16="http://schemas.microsoft.com/office/drawing/2014/main" id="{15F55E49-5530-40F0-94B1-669E4F2FB7AD}"/>
                  </a:ext>
                </a:extLst>
              </p:cNvPr>
              <p:cNvSpPr txBox="1"/>
              <p:nvPr/>
            </p:nvSpPr>
            <p:spPr bwMode="auto">
              <a:xfrm>
                <a:off x="8436217" y="1707164"/>
                <a:ext cx="1950901" cy="9939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Velocity</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处理速度快</a:t>
                </a:r>
              </a:p>
            </p:txBody>
          </p:sp>
          <p:sp>
            <p:nvSpPr>
              <p:cNvPr id="12" name="ïślïdé">
                <a:extLst>
                  <a:ext uri="{FF2B5EF4-FFF2-40B4-BE49-F238E27FC236}">
                    <a16:creationId xmlns:a16="http://schemas.microsoft.com/office/drawing/2014/main" id="{F49FEB01-B23D-49A4-94E4-04A805F5EA14}"/>
                  </a:ext>
                </a:extLst>
              </p:cNvPr>
              <p:cNvSpPr txBox="1"/>
              <p:nvPr/>
            </p:nvSpPr>
            <p:spPr bwMode="auto">
              <a:xfrm>
                <a:off x="8429287" y="4561767"/>
                <a:ext cx="1957831" cy="8652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Value</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价值密度低</a:t>
                </a:r>
              </a:p>
            </p:txBody>
          </p:sp>
          <p:sp>
            <p:nvSpPr>
              <p:cNvPr id="13" name="íSļíḑé">
                <a:extLst>
                  <a:ext uri="{FF2B5EF4-FFF2-40B4-BE49-F238E27FC236}">
                    <a16:creationId xmlns:a16="http://schemas.microsoft.com/office/drawing/2014/main" id="{32363DE2-8664-4C77-B4DC-968787AC9B51}"/>
                  </a:ext>
                </a:extLst>
              </p:cNvPr>
              <p:cNvSpPr txBox="1"/>
              <p:nvPr/>
            </p:nvSpPr>
            <p:spPr bwMode="auto">
              <a:xfrm>
                <a:off x="2076104" y="1770413"/>
                <a:ext cx="1688197" cy="75560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Volume</a:t>
                </a:r>
              </a:p>
              <a:p>
                <a:pPr marL="0" marR="0" lvl="0" indent="0" algn="r" defTabSz="914377"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体量巨大</a:t>
                </a:r>
              </a:p>
            </p:txBody>
          </p:sp>
          <p:sp>
            <p:nvSpPr>
              <p:cNvPr id="14" name="ïṥḷîḑè">
                <a:extLst>
                  <a:ext uri="{FF2B5EF4-FFF2-40B4-BE49-F238E27FC236}">
                    <a16:creationId xmlns:a16="http://schemas.microsoft.com/office/drawing/2014/main" id="{E197B9B4-6A64-4B75-A878-E708C90F30FB}"/>
                  </a:ext>
                </a:extLst>
              </p:cNvPr>
              <p:cNvSpPr txBox="1"/>
              <p:nvPr/>
            </p:nvSpPr>
            <p:spPr bwMode="auto">
              <a:xfrm>
                <a:off x="1864774" y="4561767"/>
                <a:ext cx="1809573" cy="8652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Variety</a:t>
                </a:r>
              </a:p>
              <a:p>
                <a:pPr marL="0" marR="0" lvl="0" indent="0" algn="r" defTabSz="914377"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Huawei Sans" panose="020C0503030203020204" pitchFamily="34" charset="0"/>
                    <a:ea typeface="方正兰亭黑简体" panose="02000000000000000000" pitchFamily="2" charset="-122"/>
                    <a:sym typeface="Huawei Sans" panose="020C0503030203020204" pitchFamily="34" charset="0"/>
                  </a:rPr>
                  <a:t>类型繁多</a:t>
                </a:r>
              </a:p>
            </p:txBody>
          </p:sp>
        </p:grpSp>
        <p:sp>
          <p:nvSpPr>
            <p:cNvPr id="6" name="business-man-thinking-of-several-options_28708"/>
            <p:cNvSpPr>
              <a:spLocks noChangeAspect="1"/>
            </p:cNvSpPr>
            <p:nvPr/>
          </p:nvSpPr>
          <p:spPr bwMode="auto">
            <a:xfrm>
              <a:off x="5044790" y="4458443"/>
              <a:ext cx="486953" cy="457055"/>
            </a:xfrm>
            <a:custGeom>
              <a:avLst/>
              <a:gdLst>
                <a:gd name="connsiteX0" fmla="*/ 374444 w 605663"/>
                <a:gd name="connsiteY0" fmla="*/ 479361 h 568475"/>
                <a:gd name="connsiteX1" fmla="*/ 338074 w 605663"/>
                <a:gd name="connsiteY1" fmla="*/ 506122 h 568475"/>
                <a:gd name="connsiteX2" fmla="*/ 332749 w 605663"/>
                <a:gd name="connsiteY2" fmla="*/ 507204 h 568475"/>
                <a:gd name="connsiteX3" fmla="*/ 328417 w 605663"/>
                <a:gd name="connsiteY3" fmla="*/ 503780 h 568475"/>
                <a:gd name="connsiteX4" fmla="*/ 322641 w 605663"/>
                <a:gd name="connsiteY4" fmla="*/ 491976 h 568475"/>
                <a:gd name="connsiteX5" fmla="*/ 310819 w 605663"/>
                <a:gd name="connsiteY5" fmla="*/ 526126 h 568475"/>
                <a:gd name="connsiteX6" fmla="*/ 315512 w 605663"/>
                <a:gd name="connsiteY6" fmla="*/ 526126 h 568475"/>
                <a:gd name="connsiteX7" fmla="*/ 322009 w 605663"/>
                <a:gd name="connsiteY7" fmla="*/ 532523 h 568475"/>
                <a:gd name="connsiteX8" fmla="*/ 315512 w 605663"/>
                <a:gd name="connsiteY8" fmla="*/ 539011 h 568475"/>
                <a:gd name="connsiteX9" fmla="*/ 308382 w 605663"/>
                <a:gd name="connsiteY9" fmla="*/ 539011 h 568475"/>
                <a:gd name="connsiteX10" fmla="*/ 308201 w 605663"/>
                <a:gd name="connsiteY10" fmla="*/ 540813 h 568475"/>
                <a:gd name="connsiteX11" fmla="*/ 315602 w 605663"/>
                <a:gd name="connsiteY11" fmla="*/ 540813 h 568475"/>
                <a:gd name="connsiteX12" fmla="*/ 322009 w 605663"/>
                <a:gd name="connsiteY12" fmla="*/ 547300 h 568475"/>
                <a:gd name="connsiteX13" fmla="*/ 315602 w 605663"/>
                <a:gd name="connsiteY13" fmla="*/ 553698 h 568475"/>
                <a:gd name="connsiteX14" fmla="*/ 307118 w 605663"/>
                <a:gd name="connsiteY14" fmla="*/ 553698 h 568475"/>
                <a:gd name="connsiteX15" fmla="*/ 307118 w 605663"/>
                <a:gd name="connsiteY15" fmla="*/ 555410 h 568475"/>
                <a:gd name="connsiteX16" fmla="*/ 412710 w 605663"/>
                <a:gd name="connsiteY16" fmla="*/ 529099 h 568475"/>
                <a:gd name="connsiteX17" fmla="*/ 383650 w 605663"/>
                <a:gd name="connsiteY17" fmla="*/ 483416 h 568475"/>
                <a:gd name="connsiteX18" fmla="*/ 374444 w 605663"/>
                <a:gd name="connsiteY18" fmla="*/ 479361 h 568475"/>
                <a:gd name="connsiteX19" fmla="*/ 226526 w 605663"/>
                <a:gd name="connsiteY19" fmla="*/ 479361 h 568475"/>
                <a:gd name="connsiteX20" fmla="*/ 217411 w 605663"/>
                <a:gd name="connsiteY20" fmla="*/ 483416 h 568475"/>
                <a:gd name="connsiteX21" fmla="*/ 188260 w 605663"/>
                <a:gd name="connsiteY21" fmla="*/ 529460 h 568475"/>
                <a:gd name="connsiteX22" fmla="*/ 293942 w 605663"/>
                <a:gd name="connsiteY22" fmla="*/ 555410 h 568475"/>
                <a:gd name="connsiteX23" fmla="*/ 293852 w 605663"/>
                <a:gd name="connsiteY23" fmla="*/ 553788 h 568475"/>
                <a:gd name="connsiteX24" fmla="*/ 285459 w 605663"/>
                <a:gd name="connsiteY24" fmla="*/ 553788 h 568475"/>
                <a:gd name="connsiteX25" fmla="*/ 278961 w 605663"/>
                <a:gd name="connsiteY25" fmla="*/ 547300 h 568475"/>
                <a:gd name="connsiteX26" fmla="*/ 285459 w 605663"/>
                <a:gd name="connsiteY26" fmla="*/ 540813 h 568475"/>
                <a:gd name="connsiteX27" fmla="*/ 292859 w 605663"/>
                <a:gd name="connsiteY27" fmla="*/ 540813 h 568475"/>
                <a:gd name="connsiteX28" fmla="*/ 292588 w 605663"/>
                <a:gd name="connsiteY28" fmla="*/ 539011 h 568475"/>
                <a:gd name="connsiteX29" fmla="*/ 285459 w 605663"/>
                <a:gd name="connsiteY29" fmla="*/ 539011 h 568475"/>
                <a:gd name="connsiteX30" fmla="*/ 278961 w 605663"/>
                <a:gd name="connsiteY30" fmla="*/ 532613 h 568475"/>
                <a:gd name="connsiteX31" fmla="*/ 285459 w 605663"/>
                <a:gd name="connsiteY31" fmla="*/ 526126 h 568475"/>
                <a:gd name="connsiteX32" fmla="*/ 290242 w 605663"/>
                <a:gd name="connsiteY32" fmla="*/ 526126 h 568475"/>
                <a:gd name="connsiteX33" fmla="*/ 278329 w 605663"/>
                <a:gd name="connsiteY33" fmla="*/ 491976 h 568475"/>
                <a:gd name="connsiteX34" fmla="*/ 272553 w 605663"/>
                <a:gd name="connsiteY34" fmla="*/ 503780 h 568475"/>
                <a:gd name="connsiteX35" fmla="*/ 268311 w 605663"/>
                <a:gd name="connsiteY35" fmla="*/ 507204 h 568475"/>
                <a:gd name="connsiteX36" fmla="*/ 262896 w 605663"/>
                <a:gd name="connsiteY36" fmla="*/ 506122 h 568475"/>
                <a:gd name="connsiteX37" fmla="*/ 289249 w 605663"/>
                <a:gd name="connsiteY37" fmla="*/ 466206 h 568475"/>
                <a:gd name="connsiteX38" fmla="*/ 284737 w 605663"/>
                <a:gd name="connsiteY38" fmla="*/ 476117 h 568475"/>
                <a:gd name="connsiteX39" fmla="*/ 300530 w 605663"/>
                <a:gd name="connsiteY39" fmla="*/ 514052 h 568475"/>
                <a:gd name="connsiteX40" fmla="*/ 316324 w 605663"/>
                <a:gd name="connsiteY40" fmla="*/ 476117 h 568475"/>
                <a:gd name="connsiteX41" fmla="*/ 311721 w 605663"/>
                <a:gd name="connsiteY41" fmla="*/ 466206 h 568475"/>
                <a:gd name="connsiteX42" fmla="*/ 300530 w 605663"/>
                <a:gd name="connsiteY42" fmla="*/ 467197 h 568475"/>
                <a:gd name="connsiteX43" fmla="*/ 289249 w 605663"/>
                <a:gd name="connsiteY43" fmla="*/ 466206 h 568475"/>
                <a:gd name="connsiteX44" fmla="*/ 347911 w 605663"/>
                <a:gd name="connsiteY44" fmla="*/ 449536 h 568475"/>
                <a:gd name="connsiteX45" fmla="*/ 323273 w 605663"/>
                <a:gd name="connsiteY45" fmla="*/ 463142 h 568475"/>
                <a:gd name="connsiteX46" fmla="*/ 335998 w 605663"/>
                <a:gd name="connsiteY46" fmla="*/ 490624 h 568475"/>
                <a:gd name="connsiteX47" fmla="*/ 362622 w 605663"/>
                <a:gd name="connsiteY47" fmla="*/ 470981 h 568475"/>
                <a:gd name="connsiteX48" fmla="*/ 347911 w 605663"/>
                <a:gd name="connsiteY48" fmla="*/ 449536 h 568475"/>
                <a:gd name="connsiteX49" fmla="*/ 251796 w 605663"/>
                <a:gd name="connsiteY49" fmla="*/ 449536 h 568475"/>
                <a:gd name="connsiteX50" fmla="*/ 237085 w 605663"/>
                <a:gd name="connsiteY50" fmla="*/ 471071 h 568475"/>
                <a:gd name="connsiteX51" fmla="*/ 263708 w 605663"/>
                <a:gd name="connsiteY51" fmla="*/ 490714 h 568475"/>
                <a:gd name="connsiteX52" fmla="*/ 276434 w 605663"/>
                <a:gd name="connsiteY52" fmla="*/ 463232 h 568475"/>
                <a:gd name="connsiteX53" fmla="*/ 251796 w 605663"/>
                <a:gd name="connsiteY53" fmla="*/ 449536 h 568475"/>
                <a:gd name="connsiteX54" fmla="*/ 329823 w 605663"/>
                <a:gd name="connsiteY54" fmla="*/ 362706 h 568475"/>
                <a:gd name="connsiteX55" fmla="*/ 342948 w 605663"/>
                <a:gd name="connsiteY55" fmla="*/ 375831 h 568475"/>
                <a:gd name="connsiteX56" fmla="*/ 329823 w 605663"/>
                <a:gd name="connsiteY56" fmla="*/ 388956 h 568475"/>
                <a:gd name="connsiteX57" fmla="*/ 316698 w 605663"/>
                <a:gd name="connsiteY57" fmla="*/ 375831 h 568475"/>
                <a:gd name="connsiteX58" fmla="*/ 329823 w 605663"/>
                <a:gd name="connsiteY58" fmla="*/ 362706 h 568475"/>
                <a:gd name="connsiteX59" fmla="*/ 300543 w 605663"/>
                <a:gd name="connsiteY59" fmla="*/ 362706 h 568475"/>
                <a:gd name="connsiteX60" fmla="*/ 306959 w 605663"/>
                <a:gd name="connsiteY60" fmla="*/ 369200 h 568475"/>
                <a:gd name="connsiteX61" fmla="*/ 306959 w 605663"/>
                <a:gd name="connsiteY61" fmla="*/ 409065 h 568475"/>
                <a:gd name="connsiteX62" fmla="*/ 300543 w 605663"/>
                <a:gd name="connsiteY62" fmla="*/ 415559 h 568475"/>
                <a:gd name="connsiteX63" fmla="*/ 287710 w 605663"/>
                <a:gd name="connsiteY63" fmla="*/ 415559 h 568475"/>
                <a:gd name="connsiteX64" fmla="*/ 281203 w 605663"/>
                <a:gd name="connsiteY64" fmla="*/ 409065 h 568475"/>
                <a:gd name="connsiteX65" fmla="*/ 287710 w 605663"/>
                <a:gd name="connsiteY65" fmla="*/ 402662 h 568475"/>
                <a:gd name="connsiteX66" fmla="*/ 294036 w 605663"/>
                <a:gd name="connsiteY66" fmla="*/ 402662 h 568475"/>
                <a:gd name="connsiteX67" fmla="*/ 294036 w 605663"/>
                <a:gd name="connsiteY67" fmla="*/ 369200 h 568475"/>
                <a:gd name="connsiteX68" fmla="*/ 300543 w 605663"/>
                <a:gd name="connsiteY68" fmla="*/ 362706 h 568475"/>
                <a:gd name="connsiteX69" fmla="*/ 271536 w 605663"/>
                <a:gd name="connsiteY69" fmla="*/ 362706 h 568475"/>
                <a:gd name="connsiteX70" fmla="*/ 284661 w 605663"/>
                <a:gd name="connsiteY70" fmla="*/ 375831 h 568475"/>
                <a:gd name="connsiteX71" fmla="*/ 271536 w 605663"/>
                <a:gd name="connsiteY71" fmla="*/ 388956 h 568475"/>
                <a:gd name="connsiteX72" fmla="*/ 258411 w 605663"/>
                <a:gd name="connsiteY72" fmla="*/ 375831 h 568475"/>
                <a:gd name="connsiteX73" fmla="*/ 271536 w 605663"/>
                <a:gd name="connsiteY73" fmla="*/ 362706 h 568475"/>
                <a:gd name="connsiteX74" fmla="*/ 387697 w 605663"/>
                <a:gd name="connsiteY74" fmla="*/ 342854 h 568475"/>
                <a:gd name="connsiteX75" fmla="*/ 396805 w 605663"/>
                <a:gd name="connsiteY75" fmla="*/ 342854 h 568475"/>
                <a:gd name="connsiteX76" fmla="*/ 396805 w 605663"/>
                <a:gd name="connsiteY76" fmla="*/ 351932 h 568475"/>
                <a:gd name="connsiteX77" fmla="*/ 387697 w 605663"/>
                <a:gd name="connsiteY77" fmla="*/ 361100 h 568475"/>
                <a:gd name="connsiteX78" fmla="*/ 383097 w 605663"/>
                <a:gd name="connsiteY78" fmla="*/ 362988 h 568475"/>
                <a:gd name="connsiteX79" fmla="*/ 378498 w 605663"/>
                <a:gd name="connsiteY79" fmla="*/ 361100 h 568475"/>
                <a:gd name="connsiteX80" fmla="*/ 378498 w 605663"/>
                <a:gd name="connsiteY80" fmla="*/ 351932 h 568475"/>
                <a:gd name="connsiteX81" fmla="*/ 196933 w 605663"/>
                <a:gd name="connsiteY81" fmla="*/ 338415 h 568475"/>
                <a:gd name="connsiteX82" fmla="*/ 206041 w 605663"/>
                <a:gd name="connsiteY82" fmla="*/ 338415 h 568475"/>
                <a:gd name="connsiteX83" fmla="*/ 215240 w 605663"/>
                <a:gd name="connsiteY83" fmla="*/ 347522 h 568475"/>
                <a:gd name="connsiteX84" fmla="*/ 215240 w 605663"/>
                <a:gd name="connsiteY84" fmla="*/ 356719 h 568475"/>
                <a:gd name="connsiteX85" fmla="*/ 210641 w 605663"/>
                <a:gd name="connsiteY85" fmla="*/ 358613 h 568475"/>
                <a:gd name="connsiteX86" fmla="*/ 206041 w 605663"/>
                <a:gd name="connsiteY86" fmla="*/ 356719 h 568475"/>
                <a:gd name="connsiteX87" fmla="*/ 196933 w 605663"/>
                <a:gd name="connsiteY87" fmla="*/ 347522 h 568475"/>
                <a:gd name="connsiteX88" fmla="*/ 196933 w 605663"/>
                <a:gd name="connsiteY88" fmla="*/ 338415 h 568475"/>
                <a:gd name="connsiteX89" fmla="*/ 300530 w 605663"/>
                <a:gd name="connsiteY89" fmla="*/ 327893 h 568475"/>
                <a:gd name="connsiteX90" fmla="*/ 237265 w 605663"/>
                <a:gd name="connsiteY90" fmla="*/ 391058 h 568475"/>
                <a:gd name="connsiteX91" fmla="*/ 300530 w 605663"/>
                <a:gd name="connsiteY91" fmla="*/ 454222 h 568475"/>
                <a:gd name="connsiteX92" fmla="*/ 363795 w 605663"/>
                <a:gd name="connsiteY92" fmla="*/ 391058 h 568475"/>
                <a:gd name="connsiteX93" fmla="*/ 300530 w 605663"/>
                <a:gd name="connsiteY93" fmla="*/ 327893 h 568475"/>
                <a:gd name="connsiteX94" fmla="*/ 412183 w 605663"/>
                <a:gd name="connsiteY94" fmla="*/ 318375 h 568475"/>
                <a:gd name="connsiteX95" fmla="*/ 421291 w 605663"/>
                <a:gd name="connsiteY95" fmla="*/ 318375 h 568475"/>
                <a:gd name="connsiteX96" fmla="*/ 421291 w 605663"/>
                <a:gd name="connsiteY96" fmla="*/ 327482 h 568475"/>
                <a:gd name="connsiteX97" fmla="*/ 412183 w 605663"/>
                <a:gd name="connsiteY97" fmla="*/ 336679 h 568475"/>
                <a:gd name="connsiteX98" fmla="*/ 407583 w 605663"/>
                <a:gd name="connsiteY98" fmla="*/ 338573 h 568475"/>
                <a:gd name="connsiteX99" fmla="*/ 402984 w 605663"/>
                <a:gd name="connsiteY99" fmla="*/ 336679 h 568475"/>
                <a:gd name="connsiteX100" fmla="*/ 402984 w 605663"/>
                <a:gd name="connsiteY100" fmla="*/ 327482 h 568475"/>
                <a:gd name="connsiteX101" fmla="*/ 176892 w 605663"/>
                <a:gd name="connsiteY101" fmla="*/ 318375 h 568475"/>
                <a:gd name="connsiteX102" fmla="*/ 186000 w 605663"/>
                <a:gd name="connsiteY102" fmla="*/ 318375 h 568475"/>
                <a:gd name="connsiteX103" fmla="*/ 195199 w 605663"/>
                <a:gd name="connsiteY103" fmla="*/ 327482 h 568475"/>
                <a:gd name="connsiteX104" fmla="*/ 195199 w 605663"/>
                <a:gd name="connsiteY104" fmla="*/ 336679 h 568475"/>
                <a:gd name="connsiteX105" fmla="*/ 190600 w 605663"/>
                <a:gd name="connsiteY105" fmla="*/ 338573 h 568475"/>
                <a:gd name="connsiteX106" fmla="*/ 186000 w 605663"/>
                <a:gd name="connsiteY106" fmla="*/ 336679 h 568475"/>
                <a:gd name="connsiteX107" fmla="*/ 176892 w 605663"/>
                <a:gd name="connsiteY107" fmla="*/ 327482 h 568475"/>
                <a:gd name="connsiteX108" fmla="*/ 176892 w 605663"/>
                <a:gd name="connsiteY108" fmla="*/ 318375 h 568475"/>
                <a:gd name="connsiteX109" fmla="*/ 300548 w 605663"/>
                <a:gd name="connsiteY109" fmla="*/ 274499 h 568475"/>
                <a:gd name="connsiteX110" fmla="*/ 306959 w 605663"/>
                <a:gd name="connsiteY110" fmla="*/ 280910 h 568475"/>
                <a:gd name="connsiteX111" fmla="*/ 306959 w 605663"/>
                <a:gd name="connsiteY111" fmla="*/ 293914 h 568475"/>
                <a:gd name="connsiteX112" fmla="*/ 300548 w 605663"/>
                <a:gd name="connsiteY112" fmla="*/ 300326 h 568475"/>
                <a:gd name="connsiteX113" fmla="*/ 294046 w 605663"/>
                <a:gd name="connsiteY113" fmla="*/ 293914 h 568475"/>
                <a:gd name="connsiteX114" fmla="*/ 294046 w 605663"/>
                <a:gd name="connsiteY114" fmla="*/ 280910 h 568475"/>
                <a:gd name="connsiteX115" fmla="*/ 300548 w 605663"/>
                <a:gd name="connsiteY115" fmla="*/ 274499 h 568475"/>
                <a:gd name="connsiteX116" fmla="*/ 300548 w 605663"/>
                <a:gd name="connsiteY116" fmla="*/ 236394 h 568475"/>
                <a:gd name="connsiteX117" fmla="*/ 306959 w 605663"/>
                <a:gd name="connsiteY117" fmla="*/ 242891 h 568475"/>
                <a:gd name="connsiteX118" fmla="*/ 306959 w 605663"/>
                <a:gd name="connsiteY118" fmla="*/ 261933 h 568475"/>
                <a:gd name="connsiteX119" fmla="*/ 300548 w 605663"/>
                <a:gd name="connsiteY119" fmla="*/ 268431 h 568475"/>
                <a:gd name="connsiteX120" fmla="*/ 294046 w 605663"/>
                <a:gd name="connsiteY120" fmla="*/ 261933 h 568475"/>
                <a:gd name="connsiteX121" fmla="*/ 294046 w 605663"/>
                <a:gd name="connsiteY121" fmla="*/ 242891 h 568475"/>
                <a:gd name="connsiteX122" fmla="*/ 300548 w 605663"/>
                <a:gd name="connsiteY122" fmla="*/ 236394 h 568475"/>
                <a:gd name="connsiteX123" fmla="*/ 80322 w 605663"/>
                <a:gd name="connsiteY123" fmla="*/ 226525 h 568475"/>
                <a:gd name="connsiteX124" fmla="*/ 73824 w 605663"/>
                <a:gd name="connsiteY124" fmla="*/ 232922 h 568475"/>
                <a:gd name="connsiteX125" fmla="*/ 80322 w 605663"/>
                <a:gd name="connsiteY125" fmla="*/ 239410 h 568475"/>
                <a:gd name="connsiteX126" fmla="*/ 87542 w 605663"/>
                <a:gd name="connsiteY126" fmla="*/ 239410 h 568475"/>
                <a:gd name="connsiteX127" fmla="*/ 87542 w 605663"/>
                <a:gd name="connsiteY127" fmla="*/ 297978 h 568475"/>
                <a:gd name="connsiteX128" fmla="*/ 93950 w 605663"/>
                <a:gd name="connsiteY128" fmla="*/ 304466 h 568475"/>
                <a:gd name="connsiteX129" fmla="*/ 100447 w 605663"/>
                <a:gd name="connsiteY129" fmla="*/ 297978 h 568475"/>
                <a:gd name="connsiteX130" fmla="*/ 100447 w 605663"/>
                <a:gd name="connsiteY130" fmla="*/ 232922 h 568475"/>
                <a:gd name="connsiteX131" fmla="*/ 93950 w 605663"/>
                <a:gd name="connsiteY131" fmla="*/ 226525 h 568475"/>
                <a:gd name="connsiteX132" fmla="*/ 511623 w 605663"/>
                <a:gd name="connsiteY132" fmla="*/ 225624 h 568475"/>
                <a:gd name="connsiteX133" fmla="*/ 488339 w 605663"/>
                <a:gd name="connsiteY133" fmla="*/ 248871 h 568475"/>
                <a:gd name="connsiteX134" fmla="*/ 494837 w 605663"/>
                <a:gd name="connsiteY134" fmla="*/ 255358 h 568475"/>
                <a:gd name="connsiteX135" fmla="*/ 501335 w 605663"/>
                <a:gd name="connsiteY135" fmla="*/ 248871 h 568475"/>
                <a:gd name="connsiteX136" fmla="*/ 511623 w 605663"/>
                <a:gd name="connsiteY136" fmla="*/ 238509 h 568475"/>
                <a:gd name="connsiteX137" fmla="*/ 522002 w 605663"/>
                <a:gd name="connsiteY137" fmla="*/ 248871 h 568475"/>
                <a:gd name="connsiteX138" fmla="*/ 520738 w 605663"/>
                <a:gd name="connsiteY138" fmla="*/ 253737 h 568475"/>
                <a:gd name="connsiteX139" fmla="*/ 511713 w 605663"/>
                <a:gd name="connsiteY139" fmla="*/ 252115 h 568475"/>
                <a:gd name="connsiteX140" fmla="*/ 505216 w 605663"/>
                <a:gd name="connsiteY140" fmla="*/ 258512 h 568475"/>
                <a:gd name="connsiteX141" fmla="*/ 511713 w 605663"/>
                <a:gd name="connsiteY141" fmla="*/ 265000 h 568475"/>
                <a:gd name="connsiteX142" fmla="*/ 525341 w 605663"/>
                <a:gd name="connsiteY142" fmla="*/ 278606 h 568475"/>
                <a:gd name="connsiteX143" fmla="*/ 511713 w 605663"/>
                <a:gd name="connsiteY143" fmla="*/ 292302 h 568475"/>
                <a:gd name="connsiteX144" fmla="*/ 497996 w 605663"/>
                <a:gd name="connsiteY144" fmla="*/ 278606 h 568475"/>
                <a:gd name="connsiteX145" fmla="*/ 491588 w 605663"/>
                <a:gd name="connsiteY145" fmla="*/ 272208 h 568475"/>
                <a:gd name="connsiteX146" fmla="*/ 485090 w 605663"/>
                <a:gd name="connsiteY146" fmla="*/ 278606 h 568475"/>
                <a:gd name="connsiteX147" fmla="*/ 511713 w 605663"/>
                <a:gd name="connsiteY147" fmla="*/ 305187 h 568475"/>
                <a:gd name="connsiteX148" fmla="*/ 538247 w 605663"/>
                <a:gd name="connsiteY148" fmla="*/ 278606 h 568475"/>
                <a:gd name="connsiteX149" fmla="*/ 531388 w 605663"/>
                <a:gd name="connsiteY149" fmla="*/ 260945 h 568475"/>
                <a:gd name="connsiteX150" fmla="*/ 534908 w 605663"/>
                <a:gd name="connsiteY150" fmla="*/ 248871 h 568475"/>
                <a:gd name="connsiteX151" fmla="*/ 511623 w 605663"/>
                <a:gd name="connsiteY151" fmla="*/ 225624 h 568475"/>
                <a:gd name="connsiteX152" fmla="*/ 300548 w 605663"/>
                <a:gd name="connsiteY152" fmla="*/ 204428 h 568475"/>
                <a:gd name="connsiteX153" fmla="*/ 306959 w 605663"/>
                <a:gd name="connsiteY153" fmla="*/ 210907 h 568475"/>
                <a:gd name="connsiteX154" fmla="*/ 306959 w 605663"/>
                <a:gd name="connsiteY154" fmla="*/ 223776 h 568475"/>
                <a:gd name="connsiteX155" fmla="*/ 300548 w 605663"/>
                <a:gd name="connsiteY155" fmla="*/ 230255 h 568475"/>
                <a:gd name="connsiteX156" fmla="*/ 294046 w 605663"/>
                <a:gd name="connsiteY156" fmla="*/ 223776 h 568475"/>
                <a:gd name="connsiteX157" fmla="*/ 294046 w 605663"/>
                <a:gd name="connsiteY157" fmla="*/ 210907 h 568475"/>
                <a:gd name="connsiteX158" fmla="*/ 300548 w 605663"/>
                <a:gd name="connsiteY158" fmla="*/ 204428 h 568475"/>
                <a:gd name="connsiteX159" fmla="*/ 209649 w 605663"/>
                <a:gd name="connsiteY159" fmla="*/ 70372 h 568475"/>
                <a:gd name="connsiteX160" fmla="*/ 88083 w 605663"/>
                <a:gd name="connsiteY160" fmla="*/ 169398 h 568475"/>
                <a:gd name="connsiteX161" fmla="*/ 93950 w 605663"/>
                <a:gd name="connsiteY161" fmla="*/ 169037 h 568475"/>
                <a:gd name="connsiteX162" fmla="*/ 187989 w 605663"/>
                <a:gd name="connsiteY162" fmla="*/ 262927 h 568475"/>
                <a:gd name="connsiteX163" fmla="*/ 93950 w 605663"/>
                <a:gd name="connsiteY163" fmla="*/ 356727 h 568475"/>
                <a:gd name="connsiteX164" fmla="*/ 51984 w 605663"/>
                <a:gd name="connsiteY164" fmla="*/ 346635 h 568475"/>
                <a:gd name="connsiteX165" fmla="*/ 176347 w 605663"/>
                <a:gd name="connsiteY165" fmla="*/ 523062 h 568475"/>
                <a:gd name="connsiteX166" fmla="*/ 214071 w 605663"/>
                <a:gd name="connsiteY166" fmla="*/ 470891 h 568475"/>
                <a:gd name="connsiteX167" fmla="*/ 222465 w 605663"/>
                <a:gd name="connsiteY167" fmla="*/ 466836 h 568475"/>
                <a:gd name="connsiteX168" fmla="*/ 242139 w 605663"/>
                <a:gd name="connsiteY168" fmla="*/ 439805 h 568475"/>
                <a:gd name="connsiteX169" fmla="*/ 224269 w 605663"/>
                <a:gd name="connsiteY169" fmla="*/ 391058 h 568475"/>
                <a:gd name="connsiteX170" fmla="*/ 300530 w 605663"/>
                <a:gd name="connsiteY170" fmla="*/ 314918 h 568475"/>
                <a:gd name="connsiteX171" fmla="*/ 376701 w 605663"/>
                <a:gd name="connsiteY171" fmla="*/ 391058 h 568475"/>
                <a:gd name="connsiteX172" fmla="*/ 358921 w 605663"/>
                <a:gd name="connsiteY172" fmla="*/ 439805 h 568475"/>
                <a:gd name="connsiteX173" fmla="*/ 378596 w 605663"/>
                <a:gd name="connsiteY173" fmla="*/ 466836 h 568475"/>
                <a:gd name="connsiteX174" fmla="*/ 386989 w 605663"/>
                <a:gd name="connsiteY174" fmla="*/ 470891 h 568475"/>
                <a:gd name="connsiteX175" fmla="*/ 424623 w 605663"/>
                <a:gd name="connsiteY175" fmla="*/ 522792 h 568475"/>
                <a:gd name="connsiteX176" fmla="*/ 546369 w 605663"/>
                <a:gd name="connsiteY176" fmla="*/ 352582 h 568475"/>
                <a:gd name="connsiteX177" fmla="*/ 511623 w 605663"/>
                <a:gd name="connsiteY177" fmla="*/ 359340 h 568475"/>
                <a:gd name="connsiteX178" fmla="*/ 417674 w 605663"/>
                <a:gd name="connsiteY178" fmla="*/ 265540 h 568475"/>
                <a:gd name="connsiteX179" fmla="*/ 511623 w 605663"/>
                <a:gd name="connsiteY179" fmla="*/ 171651 h 568475"/>
                <a:gd name="connsiteX180" fmla="*/ 512796 w 605663"/>
                <a:gd name="connsiteY180" fmla="*/ 171741 h 568475"/>
                <a:gd name="connsiteX181" fmla="*/ 391592 w 605663"/>
                <a:gd name="connsiteY181" fmla="*/ 71093 h 568475"/>
                <a:gd name="connsiteX182" fmla="*/ 394480 w 605663"/>
                <a:gd name="connsiteY182" fmla="*/ 93890 h 568475"/>
                <a:gd name="connsiteX183" fmla="*/ 300530 w 605663"/>
                <a:gd name="connsiteY183" fmla="*/ 187689 h 568475"/>
                <a:gd name="connsiteX184" fmla="*/ 206490 w 605663"/>
                <a:gd name="connsiteY184" fmla="*/ 93890 h 568475"/>
                <a:gd name="connsiteX185" fmla="*/ 209649 w 605663"/>
                <a:gd name="connsiteY185" fmla="*/ 70372 h 568475"/>
                <a:gd name="connsiteX186" fmla="*/ 299718 w 605663"/>
                <a:gd name="connsiteY186" fmla="*/ 59650 h 568475"/>
                <a:gd name="connsiteX187" fmla="*/ 276434 w 605663"/>
                <a:gd name="connsiteY187" fmla="*/ 82897 h 568475"/>
                <a:gd name="connsiteX188" fmla="*/ 282932 w 605663"/>
                <a:gd name="connsiteY188" fmla="*/ 89384 h 568475"/>
                <a:gd name="connsiteX189" fmla="*/ 289339 w 605663"/>
                <a:gd name="connsiteY189" fmla="*/ 82897 h 568475"/>
                <a:gd name="connsiteX190" fmla="*/ 299718 w 605663"/>
                <a:gd name="connsiteY190" fmla="*/ 72625 h 568475"/>
                <a:gd name="connsiteX191" fmla="*/ 310006 w 605663"/>
                <a:gd name="connsiteY191" fmla="*/ 82897 h 568475"/>
                <a:gd name="connsiteX192" fmla="*/ 306396 w 605663"/>
                <a:gd name="connsiteY192" fmla="*/ 90736 h 568475"/>
                <a:gd name="connsiteX193" fmla="*/ 306216 w 605663"/>
                <a:gd name="connsiteY193" fmla="*/ 91006 h 568475"/>
                <a:gd name="connsiteX194" fmla="*/ 306035 w 605663"/>
                <a:gd name="connsiteY194" fmla="*/ 91096 h 568475"/>
                <a:gd name="connsiteX195" fmla="*/ 277787 w 605663"/>
                <a:gd name="connsiteY195" fmla="*/ 119389 h 568475"/>
                <a:gd name="connsiteX196" fmla="*/ 276343 w 605663"/>
                <a:gd name="connsiteY196" fmla="*/ 121462 h 568475"/>
                <a:gd name="connsiteX197" fmla="*/ 276343 w 605663"/>
                <a:gd name="connsiteY197" fmla="*/ 126418 h 568475"/>
                <a:gd name="connsiteX198" fmla="*/ 279863 w 605663"/>
                <a:gd name="connsiteY198" fmla="*/ 129932 h 568475"/>
                <a:gd name="connsiteX199" fmla="*/ 282300 w 605663"/>
                <a:gd name="connsiteY199" fmla="*/ 130382 h 568475"/>
                <a:gd name="connsiteX200" fmla="*/ 316504 w 605663"/>
                <a:gd name="connsiteY200" fmla="*/ 130382 h 568475"/>
                <a:gd name="connsiteX201" fmla="*/ 323002 w 605663"/>
                <a:gd name="connsiteY201" fmla="*/ 123985 h 568475"/>
                <a:gd name="connsiteX202" fmla="*/ 316504 w 605663"/>
                <a:gd name="connsiteY202" fmla="*/ 117497 h 568475"/>
                <a:gd name="connsiteX203" fmla="*/ 297913 w 605663"/>
                <a:gd name="connsiteY203" fmla="*/ 117497 h 568475"/>
                <a:gd name="connsiteX204" fmla="*/ 315151 w 605663"/>
                <a:gd name="connsiteY204" fmla="*/ 100287 h 568475"/>
                <a:gd name="connsiteX205" fmla="*/ 315331 w 605663"/>
                <a:gd name="connsiteY205" fmla="*/ 100107 h 568475"/>
                <a:gd name="connsiteX206" fmla="*/ 323002 w 605663"/>
                <a:gd name="connsiteY206" fmla="*/ 82897 h 568475"/>
                <a:gd name="connsiteX207" fmla="*/ 299718 w 605663"/>
                <a:gd name="connsiteY207" fmla="*/ 59650 h 568475"/>
                <a:gd name="connsiteX208" fmla="*/ 300530 w 605663"/>
                <a:gd name="connsiteY208" fmla="*/ 0 h 568475"/>
                <a:gd name="connsiteX209" fmla="*/ 386086 w 605663"/>
                <a:gd name="connsiteY209" fmla="*/ 55234 h 568475"/>
                <a:gd name="connsiteX210" fmla="*/ 527688 w 605663"/>
                <a:gd name="connsiteY210" fmla="*/ 171200 h 568475"/>
                <a:gd name="connsiteX211" fmla="*/ 528951 w 605663"/>
                <a:gd name="connsiteY211" fmla="*/ 173272 h 568475"/>
                <a:gd name="connsiteX212" fmla="*/ 605663 w 605663"/>
                <a:gd name="connsiteY212" fmla="*/ 265450 h 568475"/>
                <a:gd name="connsiteX213" fmla="*/ 560809 w 605663"/>
                <a:gd name="connsiteY213" fmla="*/ 345284 h 568475"/>
                <a:gd name="connsiteX214" fmla="*/ 560809 w 605663"/>
                <a:gd name="connsiteY214" fmla="*/ 345554 h 568475"/>
                <a:gd name="connsiteX215" fmla="*/ 299718 w 605663"/>
                <a:gd name="connsiteY215" fmla="*/ 568475 h 568475"/>
                <a:gd name="connsiteX216" fmla="*/ 37544 w 605663"/>
                <a:gd name="connsiteY216" fmla="*/ 337715 h 568475"/>
                <a:gd name="connsiteX217" fmla="*/ 0 w 605663"/>
                <a:gd name="connsiteY217" fmla="*/ 262837 h 568475"/>
                <a:gd name="connsiteX218" fmla="*/ 71387 w 605663"/>
                <a:gd name="connsiteY218" fmla="*/ 171921 h 568475"/>
                <a:gd name="connsiteX219" fmla="*/ 215245 w 605663"/>
                <a:gd name="connsiteY219" fmla="*/ 54694 h 568475"/>
                <a:gd name="connsiteX220" fmla="*/ 300530 w 605663"/>
                <a:gd name="connsiteY220" fmla="*/ 0 h 56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605663" h="568475">
                  <a:moveTo>
                    <a:pt x="374444" y="479361"/>
                  </a:moveTo>
                  <a:lnTo>
                    <a:pt x="338074" y="506122"/>
                  </a:lnTo>
                  <a:cubicBezTo>
                    <a:pt x="336540" y="507204"/>
                    <a:pt x="334554" y="507654"/>
                    <a:pt x="332749" y="507204"/>
                  </a:cubicBezTo>
                  <a:cubicBezTo>
                    <a:pt x="330854" y="506753"/>
                    <a:pt x="329320" y="505492"/>
                    <a:pt x="328417" y="503780"/>
                  </a:cubicBezTo>
                  <a:lnTo>
                    <a:pt x="322641" y="491976"/>
                  </a:lnTo>
                  <a:cubicBezTo>
                    <a:pt x="318851" y="499905"/>
                    <a:pt x="314068" y="511889"/>
                    <a:pt x="310819" y="526126"/>
                  </a:cubicBezTo>
                  <a:lnTo>
                    <a:pt x="315512" y="526126"/>
                  </a:lnTo>
                  <a:cubicBezTo>
                    <a:pt x="319121" y="526126"/>
                    <a:pt x="322009" y="529009"/>
                    <a:pt x="322009" y="532523"/>
                  </a:cubicBezTo>
                  <a:cubicBezTo>
                    <a:pt x="322009" y="536127"/>
                    <a:pt x="319121" y="539011"/>
                    <a:pt x="315512" y="539011"/>
                  </a:cubicBezTo>
                  <a:lnTo>
                    <a:pt x="308382" y="539011"/>
                  </a:lnTo>
                  <a:cubicBezTo>
                    <a:pt x="308292" y="539641"/>
                    <a:pt x="308201" y="540182"/>
                    <a:pt x="308201" y="540813"/>
                  </a:cubicBezTo>
                  <a:lnTo>
                    <a:pt x="315602" y="540813"/>
                  </a:lnTo>
                  <a:cubicBezTo>
                    <a:pt x="319121" y="540813"/>
                    <a:pt x="322009" y="543696"/>
                    <a:pt x="322009" y="547300"/>
                  </a:cubicBezTo>
                  <a:cubicBezTo>
                    <a:pt x="322009" y="550815"/>
                    <a:pt x="319121" y="553698"/>
                    <a:pt x="315602" y="553698"/>
                  </a:cubicBezTo>
                  <a:lnTo>
                    <a:pt x="307118" y="553698"/>
                  </a:lnTo>
                  <a:cubicBezTo>
                    <a:pt x="307118" y="554239"/>
                    <a:pt x="307118" y="554779"/>
                    <a:pt x="307118" y="555410"/>
                  </a:cubicBezTo>
                  <a:cubicBezTo>
                    <a:pt x="344933" y="554329"/>
                    <a:pt x="380762" y="545048"/>
                    <a:pt x="412710" y="529099"/>
                  </a:cubicBezTo>
                  <a:cubicBezTo>
                    <a:pt x="410995" y="520089"/>
                    <a:pt x="403685" y="488732"/>
                    <a:pt x="383650" y="483416"/>
                  </a:cubicBezTo>
                  <a:cubicBezTo>
                    <a:pt x="380491" y="482515"/>
                    <a:pt x="377423" y="481073"/>
                    <a:pt x="374444" y="479361"/>
                  </a:cubicBezTo>
                  <a:close/>
                  <a:moveTo>
                    <a:pt x="226526" y="479361"/>
                  </a:moveTo>
                  <a:cubicBezTo>
                    <a:pt x="223547" y="481073"/>
                    <a:pt x="220479" y="482515"/>
                    <a:pt x="217411" y="483416"/>
                  </a:cubicBezTo>
                  <a:cubicBezTo>
                    <a:pt x="197014" y="488822"/>
                    <a:pt x="189794" y="520900"/>
                    <a:pt x="188260" y="529460"/>
                  </a:cubicBezTo>
                  <a:cubicBezTo>
                    <a:pt x="220389" y="545318"/>
                    <a:pt x="256218" y="554509"/>
                    <a:pt x="293942" y="555410"/>
                  </a:cubicBezTo>
                  <a:cubicBezTo>
                    <a:pt x="293942" y="554869"/>
                    <a:pt x="293852" y="554329"/>
                    <a:pt x="293852" y="553788"/>
                  </a:cubicBezTo>
                  <a:lnTo>
                    <a:pt x="285459" y="553788"/>
                  </a:lnTo>
                  <a:cubicBezTo>
                    <a:pt x="281849" y="553788"/>
                    <a:pt x="278961" y="550815"/>
                    <a:pt x="278961" y="547300"/>
                  </a:cubicBezTo>
                  <a:cubicBezTo>
                    <a:pt x="278961" y="543696"/>
                    <a:pt x="281849" y="540813"/>
                    <a:pt x="285459" y="540813"/>
                  </a:cubicBezTo>
                  <a:lnTo>
                    <a:pt x="292859" y="540813"/>
                  </a:lnTo>
                  <a:cubicBezTo>
                    <a:pt x="292769" y="540272"/>
                    <a:pt x="292678" y="539641"/>
                    <a:pt x="292588" y="539011"/>
                  </a:cubicBezTo>
                  <a:lnTo>
                    <a:pt x="285459" y="539011"/>
                  </a:lnTo>
                  <a:cubicBezTo>
                    <a:pt x="281849" y="539011"/>
                    <a:pt x="278961" y="536127"/>
                    <a:pt x="278961" y="532613"/>
                  </a:cubicBezTo>
                  <a:cubicBezTo>
                    <a:pt x="278961" y="529009"/>
                    <a:pt x="281849" y="526126"/>
                    <a:pt x="285459" y="526126"/>
                  </a:cubicBezTo>
                  <a:lnTo>
                    <a:pt x="290242" y="526126"/>
                  </a:lnTo>
                  <a:cubicBezTo>
                    <a:pt x="286903" y="511889"/>
                    <a:pt x="282119" y="499905"/>
                    <a:pt x="278329" y="491976"/>
                  </a:cubicBezTo>
                  <a:lnTo>
                    <a:pt x="272553" y="503780"/>
                  </a:lnTo>
                  <a:cubicBezTo>
                    <a:pt x="271650" y="505492"/>
                    <a:pt x="270116" y="506753"/>
                    <a:pt x="268311" y="507204"/>
                  </a:cubicBezTo>
                  <a:cubicBezTo>
                    <a:pt x="266416" y="507654"/>
                    <a:pt x="264430" y="507204"/>
                    <a:pt x="262896" y="506122"/>
                  </a:cubicBezTo>
                  <a:close/>
                  <a:moveTo>
                    <a:pt x="289249" y="466206"/>
                  </a:moveTo>
                  <a:lnTo>
                    <a:pt x="284737" y="476117"/>
                  </a:lnTo>
                  <a:cubicBezTo>
                    <a:pt x="287444" y="480893"/>
                    <a:pt x="294935" y="494769"/>
                    <a:pt x="300530" y="514052"/>
                  </a:cubicBezTo>
                  <a:cubicBezTo>
                    <a:pt x="306035" y="494769"/>
                    <a:pt x="313526" y="480893"/>
                    <a:pt x="316324" y="476117"/>
                  </a:cubicBezTo>
                  <a:lnTo>
                    <a:pt x="311721" y="466206"/>
                  </a:lnTo>
                  <a:cubicBezTo>
                    <a:pt x="308021" y="466746"/>
                    <a:pt x="304321" y="467197"/>
                    <a:pt x="300530" y="467197"/>
                  </a:cubicBezTo>
                  <a:cubicBezTo>
                    <a:pt x="296649" y="467197"/>
                    <a:pt x="292949" y="466746"/>
                    <a:pt x="289249" y="466206"/>
                  </a:cubicBezTo>
                  <a:close/>
                  <a:moveTo>
                    <a:pt x="347911" y="449536"/>
                  </a:moveTo>
                  <a:cubicBezTo>
                    <a:pt x="340691" y="455483"/>
                    <a:pt x="332388" y="460078"/>
                    <a:pt x="323273" y="463142"/>
                  </a:cubicBezTo>
                  <a:lnTo>
                    <a:pt x="335998" y="490624"/>
                  </a:lnTo>
                  <a:lnTo>
                    <a:pt x="362622" y="470981"/>
                  </a:lnTo>
                  <a:cubicBezTo>
                    <a:pt x="355853" y="464043"/>
                    <a:pt x="350979" y="455663"/>
                    <a:pt x="347911" y="449536"/>
                  </a:cubicBezTo>
                  <a:close/>
                  <a:moveTo>
                    <a:pt x="251796" y="449536"/>
                  </a:moveTo>
                  <a:cubicBezTo>
                    <a:pt x="248817" y="455753"/>
                    <a:pt x="243854" y="464043"/>
                    <a:pt x="237085" y="471071"/>
                  </a:cubicBezTo>
                  <a:lnTo>
                    <a:pt x="263708" y="490714"/>
                  </a:lnTo>
                  <a:lnTo>
                    <a:pt x="276434" y="463232"/>
                  </a:lnTo>
                  <a:cubicBezTo>
                    <a:pt x="267409" y="460169"/>
                    <a:pt x="259015" y="455483"/>
                    <a:pt x="251796" y="449536"/>
                  </a:cubicBezTo>
                  <a:close/>
                  <a:moveTo>
                    <a:pt x="329823" y="362706"/>
                  </a:moveTo>
                  <a:cubicBezTo>
                    <a:pt x="337072" y="362706"/>
                    <a:pt x="342948" y="368582"/>
                    <a:pt x="342948" y="375831"/>
                  </a:cubicBezTo>
                  <a:cubicBezTo>
                    <a:pt x="342948" y="383080"/>
                    <a:pt x="337072" y="388956"/>
                    <a:pt x="329823" y="388956"/>
                  </a:cubicBezTo>
                  <a:cubicBezTo>
                    <a:pt x="322574" y="388956"/>
                    <a:pt x="316698" y="383080"/>
                    <a:pt x="316698" y="375831"/>
                  </a:cubicBezTo>
                  <a:cubicBezTo>
                    <a:pt x="316698" y="368582"/>
                    <a:pt x="322574" y="362706"/>
                    <a:pt x="329823" y="362706"/>
                  </a:cubicBezTo>
                  <a:close/>
                  <a:moveTo>
                    <a:pt x="300543" y="362706"/>
                  </a:moveTo>
                  <a:cubicBezTo>
                    <a:pt x="304067" y="362706"/>
                    <a:pt x="306959" y="365592"/>
                    <a:pt x="306959" y="369200"/>
                  </a:cubicBezTo>
                  <a:lnTo>
                    <a:pt x="306959" y="409065"/>
                  </a:lnTo>
                  <a:cubicBezTo>
                    <a:pt x="306959" y="412673"/>
                    <a:pt x="304067" y="415559"/>
                    <a:pt x="300543" y="415559"/>
                  </a:cubicBezTo>
                  <a:lnTo>
                    <a:pt x="287710" y="415559"/>
                  </a:lnTo>
                  <a:cubicBezTo>
                    <a:pt x="284095" y="415559"/>
                    <a:pt x="281203" y="412673"/>
                    <a:pt x="281203" y="409065"/>
                  </a:cubicBezTo>
                  <a:cubicBezTo>
                    <a:pt x="281203" y="405548"/>
                    <a:pt x="284095" y="402662"/>
                    <a:pt x="287710" y="402662"/>
                  </a:cubicBezTo>
                  <a:lnTo>
                    <a:pt x="294036" y="402662"/>
                  </a:lnTo>
                  <a:lnTo>
                    <a:pt x="294036" y="369200"/>
                  </a:lnTo>
                  <a:cubicBezTo>
                    <a:pt x="294036" y="365592"/>
                    <a:pt x="296928" y="362706"/>
                    <a:pt x="300543" y="362706"/>
                  </a:cubicBezTo>
                  <a:close/>
                  <a:moveTo>
                    <a:pt x="271536" y="362706"/>
                  </a:moveTo>
                  <a:cubicBezTo>
                    <a:pt x="278785" y="362706"/>
                    <a:pt x="284661" y="368582"/>
                    <a:pt x="284661" y="375831"/>
                  </a:cubicBezTo>
                  <a:cubicBezTo>
                    <a:pt x="284661" y="383080"/>
                    <a:pt x="278785" y="388956"/>
                    <a:pt x="271536" y="388956"/>
                  </a:cubicBezTo>
                  <a:cubicBezTo>
                    <a:pt x="264287" y="388956"/>
                    <a:pt x="258411" y="383080"/>
                    <a:pt x="258411" y="375831"/>
                  </a:cubicBezTo>
                  <a:cubicBezTo>
                    <a:pt x="258411" y="368582"/>
                    <a:pt x="264287" y="362706"/>
                    <a:pt x="271536" y="362706"/>
                  </a:cubicBezTo>
                  <a:close/>
                  <a:moveTo>
                    <a:pt x="387697" y="342854"/>
                  </a:moveTo>
                  <a:cubicBezTo>
                    <a:pt x="390222" y="340337"/>
                    <a:pt x="394280" y="340337"/>
                    <a:pt x="396805" y="342854"/>
                  </a:cubicBezTo>
                  <a:cubicBezTo>
                    <a:pt x="399330" y="345370"/>
                    <a:pt x="399330" y="349415"/>
                    <a:pt x="396805" y="351932"/>
                  </a:cubicBezTo>
                  <a:lnTo>
                    <a:pt x="387697" y="361100"/>
                  </a:lnTo>
                  <a:cubicBezTo>
                    <a:pt x="386434" y="362359"/>
                    <a:pt x="384721" y="362988"/>
                    <a:pt x="383097" y="362988"/>
                  </a:cubicBezTo>
                  <a:cubicBezTo>
                    <a:pt x="381474" y="362988"/>
                    <a:pt x="379761" y="362359"/>
                    <a:pt x="378498" y="361100"/>
                  </a:cubicBezTo>
                  <a:cubicBezTo>
                    <a:pt x="375973" y="358583"/>
                    <a:pt x="375973" y="354449"/>
                    <a:pt x="378498" y="351932"/>
                  </a:cubicBezTo>
                  <a:close/>
                  <a:moveTo>
                    <a:pt x="196933" y="338415"/>
                  </a:moveTo>
                  <a:cubicBezTo>
                    <a:pt x="199458" y="335891"/>
                    <a:pt x="203516" y="335891"/>
                    <a:pt x="206041" y="338415"/>
                  </a:cubicBezTo>
                  <a:lnTo>
                    <a:pt x="215240" y="347522"/>
                  </a:lnTo>
                  <a:cubicBezTo>
                    <a:pt x="217765" y="350047"/>
                    <a:pt x="217765" y="354195"/>
                    <a:pt x="215240" y="356719"/>
                  </a:cubicBezTo>
                  <a:cubicBezTo>
                    <a:pt x="213977" y="357982"/>
                    <a:pt x="212264" y="358613"/>
                    <a:pt x="210641" y="358613"/>
                  </a:cubicBezTo>
                  <a:cubicBezTo>
                    <a:pt x="209017" y="358613"/>
                    <a:pt x="207304" y="357982"/>
                    <a:pt x="206041" y="356719"/>
                  </a:cubicBezTo>
                  <a:lnTo>
                    <a:pt x="196933" y="347522"/>
                  </a:lnTo>
                  <a:cubicBezTo>
                    <a:pt x="194408" y="344998"/>
                    <a:pt x="194408" y="340940"/>
                    <a:pt x="196933" y="338415"/>
                  </a:cubicBezTo>
                  <a:close/>
                  <a:moveTo>
                    <a:pt x="300530" y="327893"/>
                  </a:moveTo>
                  <a:cubicBezTo>
                    <a:pt x="265604" y="327893"/>
                    <a:pt x="237265" y="356186"/>
                    <a:pt x="237265" y="391058"/>
                  </a:cubicBezTo>
                  <a:cubicBezTo>
                    <a:pt x="237265" y="425838"/>
                    <a:pt x="265604" y="454222"/>
                    <a:pt x="300530" y="454222"/>
                  </a:cubicBezTo>
                  <a:cubicBezTo>
                    <a:pt x="335366" y="454222"/>
                    <a:pt x="363795" y="425928"/>
                    <a:pt x="363795" y="391058"/>
                  </a:cubicBezTo>
                  <a:cubicBezTo>
                    <a:pt x="363795" y="356186"/>
                    <a:pt x="335457" y="327893"/>
                    <a:pt x="300530" y="327893"/>
                  </a:cubicBezTo>
                  <a:close/>
                  <a:moveTo>
                    <a:pt x="412183" y="318375"/>
                  </a:moveTo>
                  <a:cubicBezTo>
                    <a:pt x="414708" y="315851"/>
                    <a:pt x="418766" y="315851"/>
                    <a:pt x="421291" y="318375"/>
                  </a:cubicBezTo>
                  <a:cubicBezTo>
                    <a:pt x="423816" y="320900"/>
                    <a:pt x="423816" y="324958"/>
                    <a:pt x="421291" y="327482"/>
                  </a:cubicBezTo>
                  <a:lnTo>
                    <a:pt x="412183" y="336679"/>
                  </a:lnTo>
                  <a:cubicBezTo>
                    <a:pt x="410920" y="337942"/>
                    <a:pt x="409207" y="338573"/>
                    <a:pt x="407583" y="338573"/>
                  </a:cubicBezTo>
                  <a:cubicBezTo>
                    <a:pt x="405960" y="338573"/>
                    <a:pt x="404247" y="337942"/>
                    <a:pt x="402984" y="336679"/>
                  </a:cubicBezTo>
                  <a:cubicBezTo>
                    <a:pt x="400459" y="334155"/>
                    <a:pt x="400459" y="330097"/>
                    <a:pt x="402984" y="327482"/>
                  </a:cubicBezTo>
                  <a:close/>
                  <a:moveTo>
                    <a:pt x="176892" y="318375"/>
                  </a:moveTo>
                  <a:cubicBezTo>
                    <a:pt x="179417" y="315851"/>
                    <a:pt x="183475" y="315851"/>
                    <a:pt x="186000" y="318375"/>
                  </a:cubicBezTo>
                  <a:lnTo>
                    <a:pt x="195199" y="327482"/>
                  </a:lnTo>
                  <a:cubicBezTo>
                    <a:pt x="197724" y="330007"/>
                    <a:pt x="197724" y="334155"/>
                    <a:pt x="195199" y="336679"/>
                  </a:cubicBezTo>
                  <a:cubicBezTo>
                    <a:pt x="193936" y="337942"/>
                    <a:pt x="192313" y="338573"/>
                    <a:pt x="190600" y="338573"/>
                  </a:cubicBezTo>
                  <a:cubicBezTo>
                    <a:pt x="188976" y="338573"/>
                    <a:pt x="187263" y="337942"/>
                    <a:pt x="186000" y="336679"/>
                  </a:cubicBezTo>
                  <a:lnTo>
                    <a:pt x="176892" y="327482"/>
                  </a:lnTo>
                  <a:cubicBezTo>
                    <a:pt x="174367" y="324958"/>
                    <a:pt x="174367" y="320900"/>
                    <a:pt x="176892" y="318375"/>
                  </a:cubicBezTo>
                  <a:close/>
                  <a:moveTo>
                    <a:pt x="300548" y="274499"/>
                  </a:moveTo>
                  <a:cubicBezTo>
                    <a:pt x="304069" y="274499"/>
                    <a:pt x="306959" y="277388"/>
                    <a:pt x="306959" y="280910"/>
                  </a:cubicBezTo>
                  <a:lnTo>
                    <a:pt x="306959" y="293914"/>
                  </a:lnTo>
                  <a:cubicBezTo>
                    <a:pt x="306959" y="297436"/>
                    <a:pt x="304069" y="300326"/>
                    <a:pt x="300548" y="300326"/>
                  </a:cubicBezTo>
                  <a:cubicBezTo>
                    <a:pt x="296936" y="300326"/>
                    <a:pt x="294046" y="297436"/>
                    <a:pt x="294046" y="293914"/>
                  </a:cubicBezTo>
                  <a:lnTo>
                    <a:pt x="294046" y="280910"/>
                  </a:lnTo>
                  <a:cubicBezTo>
                    <a:pt x="294046" y="277388"/>
                    <a:pt x="296936" y="274499"/>
                    <a:pt x="300548" y="274499"/>
                  </a:cubicBezTo>
                  <a:close/>
                  <a:moveTo>
                    <a:pt x="300548" y="236394"/>
                  </a:moveTo>
                  <a:cubicBezTo>
                    <a:pt x="304069" y="236394"/>
                    <a:pt x="306959" y="239282"/>
                    <a:pt x="306959" y="242891"/>
                  </a:cubicBezTo>
                  <a:lnTo>
                    <a:pt x="306959" y="261933"/>
                  </a:lnTo>
                  <a:cubicBezTo>
                    <a:pt x="306959" y="265543"/>
                    <a:pt x="304069" y="268431"/>
                    <a:pt x="300548" y="268431"/>
                  </a:cubicBezTo>
                  <a:cubicBezTo>
                    <a:pt x="296936" y="268431"/>
                    <a:pt x="294046" y="265543"/>
                    <a:pt x="294046" y="261933"/>
                  </a:cubicBezTo>
                  <a:lnTo>
                    <a:pt x="294046" y="242891"/>
                  </a:lnTo>
                  <a:cubicBezTo>
                    <a:pt x="294046" y="239282"/>
                    <a:pt x="296936" y="236394"/>
                    <a:pt x="300548" y="236394"/>
                  </a:cubicBezTo>
                  <a:close/>
                  <a:moveTo>
                    <a:pt x="80322" y="226525"/>
                  </a:moveTo>
                  <a:cubicBezTo>
                    <a:pt x="76712" y="226525"/>
                    <a:pt x="73824" y="229408"/>
                    <a:pt x="73824" y="232922"/>
                  </a:cubicBezTo>
                  <a:cubicBezTo>
                    <a:pt x="73824" y="236526"/>
                    <a:pt x="76712" y="239410"/>
                    <a:pt x="80322" y="239410"/>
                  </a:cubicBezTo>
                  <a:lnTo>
                    <a:pt x="87542" y="239410"/>
                  </a:lnTo>
                  <a:lnTo>
                    <a:pt x="87542" y="297978"/>
                  </a:lnTo>
                  <a:cubicBezTo>
                    <a:pt x="87542" y="301583"/>
                    <a:pt x="90430" y="304466"/>
                    <a:pt x="93950" y="304466"/>
                  </a:cubicBezTo>
                  <a:cubicBezTo>
                    <a:pt x="97559" y="304466"/>
                    <a:pt x="100447" y="301583"/>
                    <a:pt x="100447" y="297978"/>
                  </a:cubicBezTo>
                  <a:lnTo>
                    <a:pt x="100447" y="232922"/>
                  </a:lnTo>
                  <a:cubicBezTo>
                    <a:pt x="100447" y="229408"/>
                    <a:pt x="97559" y="226525"/>
                    <a:pt x="93950" y="226525"/>
                  </a:cubicBezTo>
                  <a:close/>
                  <a:moveTo>
                    <a:pt x="511623" y="225624"/>
                  </a:moveTo>
                  <a:cubicBezTo>
                    <a:pt x="498808" y="225624"/>
                    <a:pt x="488339" y="236076"/>
                    <a:pt x="488339" y="248871"/>
                  </a:cubicBezTo>
                  <a:cubicBezTo>
                    <a:pt x="488339" y="252385"/>
                    <a:pt x="491227" y="255358"/>
                    <a:pt x="494837" y="255358"/>
                  </a:cubicBezTo>
                  <a:cubicBezTo>
                    <a:pt x="498447" y="255358"/>
                    <a:pt x="501335" y="252475"/>
                    <a:pt x="501335" y="248871"/>
                  </a:cubicBezTo>
                  <a:cubicBezTo>
                    <a:pt x="501335" y="243194"/>
                    <a:pt x="505938" y="238509"/>
                    <a:pt x="511623" y="238509"/>
                  </a:cubicBezTo>
                  <a:cubicBezTo>
                    <a:pt x="517399" y="238509"/>
                    <a:pt x="522002" y="243194"/>
                    <a:pt x="522002" y="248871"/>
                  </a:cubicBezTo>
                  <a:cubicBezTo>
                    <a:pt x="522002" y="250583"/>
                    <a:pt x="521551" y="252295"/>
                    <a:pt x="520738" y="253737"/>
                  </a:cubicBezTo>
                  <a:cubicBezTo>
                    <a:pt x="517850" y="252745"/>
                    <a:pt x="514872" y="252115"/>
                    <a:pt x="511713" y="252115"/>
                  </a:cubicBezTo>
                  <a:cubicBezTo>
                    <a:pt x="508103" y="252115"/>
                    <a:pt x="505216" y="254998"/>
                    <a:pt x="505216" y="258512"/>
                  </a:cubicBezTo>
                  <a:cubicBezTo>
                    <a:pt x="505216" y="262116"/>
                    <a:pt x="508103" y="265000"/>
                    <a:pt x="511713" y="265000"/>
                  </a:cubicBezTo>
                  <a:cubicBezTo>
                    <a:pt x="519204" y="265000"/>
                    <a:pt x="525341" y="271127"/>
                    <a:pt x="525341" y="278606"/>
                  </a:cubicBezTo>
                  <a:cubicBezTo>
                    <a:pt x="525341" y="286175"/>
                    <a:pt x="519204" y="292302"/>
                    <a:pt x="511713" y="292302"/>
                  </a:cubicBezTo>
                  <a:cubicBezTo>
                    <a:pt x="504133" y="292302"/>
                    <a:pt x="497996" y="286175"/>
                    <a:pt x="497996" y="278606"/>
                  </a:cubicBezTo>
                  <a:cubicBezTo>
                    <a:pt x="497996" y="275092"/>
                    <a:pt x="495108" y="272208"/>
                    <a:pt x="491588" y="272208"/>
                  </a:cubicBezTo>
                  <a:cubicBezTo>
                    <a:pt x="487978" y="272208"/>
                    <a:pt x="485090" y="275092"/>
                    <a:pt x="485090" y="278606"/>
                  </a:cubicBezTo>
                  <a:cubicBezTo>
                    <a:pt x="485090" y="293293"/>
                    <a:pt x="497003" y="305187"/>
                    <a:pt x="511713" y="305187"/>
                  </a:cubicBezTo>
                  <a:cubicBezTo>
                    <a:pt x="526334" y="305187"/>
                    <a:pt x="538247" y="293293"/>
                    <a:pt x="538247" y="278606"/>
                  </a:cubicBezTo>
                  <a:cubicBezTo>
                    <a:pt x="538247" y="271848"/>
                    <a:pt x="535630" y="265630"/>
                    <a:pt x="531388" y="260945"/>
                  </a:cubicBezTo>
                  <a:cubicBezTo>
                    <a:pt x="533644" y="257341"/>
                    <a:pt x="534908" y="253196"/>
                    <a:pt x="534908" y="248871"/>
                  </a:cubicBezTo>
                  <a:cubicBezTo>
                    <a:pt x="534908" y="236076"/>
                    <a:pt x="524529" y="225624"/>
                    <a:pt x="511623" y="225624"/>
                  </a:cubicBezTo>
                  <a:close/>
                  <a:moveTo>
                    <a:pt x="300548" y="204428"/>
                  </a:moveTo>
                  <a:cubicBezTo>
                    <a:pt x="304069" y="204428"/>
                    <a:pt x="306959" y="207397"/>
                    <a:pt x="306959" y="210907"/>
                  </a:cubicBezTo>
                  <a:lnTo>
                    <a:pt x="306959" y="223776"/>
                  </a:lnTo>
                  <a:cubicBezTo>
                    <a:pt x="306959" y="227375"/>
                    <a:pt x="304069" y="230255"/>
                    <a:pt x="300548" y="230255"/>
                  </a:cubicBezTo>
                  <a:cubicBezTo>
                    <a:pt x="296936" y="230255"/>
                    <a:pt x="294046" y="227375"/>
                    <a:pt x="294046" y="223776"/>
                  </a:cubicBezTo>
                  <a:lnTo>
                    <a:pt x="294046" y="210907"/>
                  </a:lnTo>
                  <a:cubicBezTo>
                    <a:pt x="294046" y="207397"/>
                    <a:pt x="296936" y="204428"/>
                    <a:pt x="300548" y="204428"/>
                  </a:cubicBezTo>
                  <a:close/>
                  <a:moveTo>
                    <a:pt x="209649" y="70372"/>
                  </a:moveTo>
                  <a:cubicBezTo>
                    <a:pt x="159561" y="89565"/>
                    <a:pt x="117144" y="124165"/>
                    <a:pt x="88083" y="169398"/>
                  </a:cubicBezTo>
                  <a:cubicBezTo>
                    <a:pt x="90069" y="169218"/>
                    <a:pt x="91964" y="169037"/>
                    <a:pt x="93950" y="169037"/>
                  </a:cubicBezTo>
                  <a:cubicBezTo>
                    <a:pt x="145753" y="169037"/>
                    <a:pt x="187989" y="211207"/>
                    <a:pt x="187989" y="262927"/>
                  </a:cubicBezTo>
                  <a:cubicBezTo>
                    <a:pt x="187989" y="314558"/>
                    <a:pt x="145753" y="356727"/>
                    <a:pt x="93950" y="356727"/>
                  </a:cubicBezTo>
                  <a:cubicBezTo>
                    <a:pt x="78878" y="356727"/>
                    <a:pt x="64618" y="353033"/>
                    <a:pt x="51984" y="346635"/>
                  </a:cubicBezTo>
                  <a:cubicBezTo>
                    <a:pt x="64799" y="423045"/>
                    <a:pt x="111999" y="486840"/>
                    <a:pt x="176347" y="523062"/>
                  </a:cubicBezTo>
                  <a:cubicBezTo>
                    <a:pt x="179416" y="509186"/>
                    <a:pt x="188982" y="477649"/>
                    <a:pt x="214071" y="470891"/>
                  </a:cubicBezTo>
                  <a:cubicBezTo>
                    <a:pt x="216869" y="470170"/>
                    <a:pt x="219667" y="468819"/>
                    <a:pt x="222465" y="466836"/>
                  </a:cubicBezTo>
                  <a:cubicBezTo>
                    <a:pt x="232753" y="459448"/>
                    <a:pt x="239341" y="446112"/>
                    <a:pt x="242139" y="439805"/>
                  </a:cubicBezTo>
                  <a:cubicBezTo>
                    <a:pt x="231038" y="426649"/>
                    <a:pt x="224269" y="409619"/>
                    <a:pt x="224269" y="391058"/>
                  </a:cubicBezTo>
                  <a:cubicBezTo>
                    <a:pt x="224269" y="349068"/>
                    <a:pt x="258474" y="314918"/>
                    <a:pt x="300530" y="314918"/>
                  </a:cubicBezTo>
                  <a:cubicBezTo>
                    <a:pt x="342586" y="314918"/>
                    <a:pt x="376701" y="349068"/>
                    <a:pt x="376701" y="391058"/>
                  </a:cubicBezTo>
                  <a:cubicBezTo>
                    <a:pt x="376701" y="409619"/>
                    <a:pt x="370022" y="426559"/>
                    <a:pt x="358921" y="439805"/>
                  </a:cubicBezTo>
                  <a:cubicBezTo>
                    <a:pt x="361629" y="446112"/>
                    <a:pt x="368398" y="459448"/>
                    <a:pt x="378596" y="466836"/>
                  </a:cubicBezTo>
                  <a:cubicBezTo>
                    <a:pt x="381303" y="468819"/>
                    <a:pt x="384191" y="470170"/>
                    <a:pt x="386989" y="470891"/>
                  </a:cubicBezTo>
                  <a:cubicBezTo>
                    <a:pt x="411808" y="477559"/>
                    <a:pt x="421464" y="508645"/>
                    <a:pt x="424623" y="522792"/>
                  </a:cubicBezTo>
                  <a:cubicBezTo>
                    <a:pt x="486624" y="487561"/>
                    <a:pt x="532110" y="426649"/>
                    <a:pt x="546369" y="352582"/>
                  </a:cubicBezTo>
                  <a:cubicBezTo>
                    <a:pt x="535630" y="356907"/>
                    <a:pt x="523897" y="359340"/>
                    <a:pt x="511623" y="359340"/>
                  </a:cubicBezTo>
                  <a:cubicBezTo>
                    <a:pt x="459820" y="359340"/>
                    <a:pt x="417674" y="317261"/>
                    <a:pt x="417674" y="265540"/>
                  </a:cubicBezTo>
                  <a:cubicBezTo>
                    <a:pt x="417674" y="213820"/>
                    <a:pt x="459820" y="171651"/>
                    <a:pt x="511623" y="171651"/>
                  </a:cubicBezTo>
                  <a:cubicBezTo>
                    <a:pt x="512074" y="171651"/>
                    <a:pt x="512435" y="171741"/>
                    <a:pt x="512796" y="171741"/>
                  </a:cubicBezTo>
                  <a:cubicBezTo>
                    <a:pt x="484187" y="126057"/>
                    <a:pt x="441590" y="90736"/>
                    <a:pt x="391592" y="71093"/>
                  </a:cubicBezTo>
                  <a:cubicBezTo>
                    <a:pt x="393397" y="78391"/>
                    <a:pt x="394480" y="85960"/>
                    <a:pt x="394480" y="93890"/>
                  </a:cubicBezTo>
                  <a:cubicBezTo>
                    <a:pt x="394480" y="145610"/>
                    <a:pt x="352333" y="187689"/>
                    <a:pt x="300530" y="187689"/>
                  </a:cubicBezTo>
                  <a:cubicBezTo>
                    <a:pt x="248727" y="187689"/>
                    <a:pt x="206490" y="145610"/>
                    <a:pt x="206490" y="93890"/>
                  </a:cubicBezTo>
                  <a:cubicBezTo>
                    <a:pt x="206490" y="85780"/>
                    <a:pt x="207664" y="77941"/>
                    <a:pt x="209649" y="70372"/>
                  </a:cubicBezTo>
                  <a:close/>
                  <a:moveTo>
                    <a:pt x="299718" y="59650"/>
                  </a:moveTo>
                  <a:cubicBezTo>
                    <a:pt x="286903" y="59650"/>
                    <a:pt x="276434" y="70102"/>
                    <a:pt x="276434" y="82897"/>
                  </a:cubicBezTo>
                  <a:cubicBezTo>
                    <a:pt x="276434" y="86501"/>
                    <a:pt x="279322" y="89384"/>
                    <a:pt x="282932" y="89384"/>
                  </a:cubicBezTo>
                  <a:cubicBezTo>
                    <a:pt x="286451" y="89384"/>
                    <a:pt x="289339" y="86501"/>
                    <a:pt x="289339" y="82897"/>
                  </a:cubicBezTo>
                  <a:cubicBezTo>
                    <a:pt x="289339" y="77220"/>
                    <a:pt x="294032" y="72625"/>
                    <a:pt x="299718" y="72625"/>
                  </a:cubicBezTo>
                  <a:cubicBezTo>
                    <a:pt x="305404" y="72625"/>
                    <a:pt x="310006" y="77220"/>
                    <a:pt x="310006" y="82897"/>
                  </a:cubicBezTo>
                  <a:cubicBezTo>
                    <a:pt x="310006" y="85960"/>
                    <a:pt x="308743" y="88844"/>
                    <a:pt x="306396" y="90736"/>
                  </a:cubicBezTo>
                  <a:cubicBezTo>
                    <a:pt x="306306" y="90826"/>
                    <a:pt x="306306" y="90916"/>
                    <a:pt x="306216" y="91006"/>
                  </a:cubicBezTo>
                  <a:cubicBezTo>
                    <a:pt x="306216" y="91006"/>
                    <a:pt x="306126" y="91006"/>
                    <a:pt x="306035" y="91096"/>
                  </a:cubicBezTo>
                  <a:lnTo>
                    <a:pt x="277787" y="119389"/>
                  </a:lnTo>
                  <a:cubicBezTo>
                    <a:pt x="277156" y="119930"/>
                    <a:pt x="276704" y="120651"/>
                    <a:pt x="276343" y="121462"/>
                  </a:cubicBezTo>
                  <a:cubicBezTo>
                    <a:pt x="275712" y="123084"/>
                    <a:pt x="275712" y="124796"/>
                    <a:pt x="276343" y="126418"/>
                  </a:cubicBezTo>
                  <a:cubicBezTo>
                    <a:pt x="276975" y="127949"/>
                    <a:pt x="278239" y="129211"/>
                    <a:pt x="279863" y="129932"/>
                  </a:cubicBezTo>
                  <a:cubicBezTo>
                    <a:pt x="280585" y="130202"/>
                    <a:pt x="281488" y="130382"/>
                    <a:pt x="282300" y="130382"/>
                  </a:cubicBezTo>
                  <a:lnTo>
                    <a:pt x="316504" y="130382"/>
                  </a:lnTo>
                  <a:cubicBezTo>
                    <a:pt x="320114" y="130382"/>
                    <a:pt x="323002" y="127499"/>
                    <a:pt x="323002" y="123985"/>
                  </a:cubicBezTo>
                  <a:cubicBezTo>
                    <a:pt x="323002" y="120381"/>
                    <a:pt x="320114" y="117497"/>
                    <a:pt x="316504" y="117497"/>
                  </a:cubicBezTo>
                  <a:lnTo>
                    <a:pt x="297913" y="117497"/>
                  </a:lnTo>
                  <a:lnTo>
                    <a:pt x="315151" y="100287"/>
                  </a:lnTo>
                  <a:cubicBezTo>
                    <a:pt x="315241" y="100197"/>
                    <a:pt x="315241" y="100107"/>
                    <a:pt x="315331" y="100107"/>
                  </a:cubicBezTo>
                  <a:cubicBezTo>
                    <a:pt x="320114" y="95692"/>
                    <a:pt x="323002" y="89474"/>
                    <a:pt x="323002" y="82897"/>
                  </a:cubicBezTo>
                  <a:cubicBezTo>
                    <a:pt x="323002" y="70102"/>
                    <a:pt x="312533" y="59650"/>
                    <a:pt x="299718" y="59650"/>
                  </a:cubicBezTo>
                  <a:close/>
                  <a:moveTo>
                    <a:pt x="300530" y="0"/>
                  </a:moveTo>
                  <a:cubicBezTo>
                    <a:pt x="338525" y="0"/>
                    <a:pt x="371286" y="22706"/>
                    <a:pt x="386086" y="55234"/>
                  </a:cubicBezTo>
                  <a:cubicBezTo>
                    <a:pt x="445471" y="75778"/>
                    <a:pt x="495739" y="116957"/>
                    <a:pt x="527688" y="171200"/>
                  </a:cubicBezTo>
                  <a:cubicBezTo>
                    <a:pt x="528049" y="171831"/>
                    <a:pt x="528500" y="172552"/>
                    <a:pt x="528951" y="173272"/>
                  </a:cubicBezTo>
                  <a:cubicBezTo>
                    <a:pt x="573083" y="181472"/>
                    <a:pt x="605663" y="219947"/>
                    <a:pt x="605663" y="265450"/>
                  </a:cubicBezTo>
                  <a:cubicBezTo>
                    <a:pt x="605663" y="299240"/>
                    <a:pt x="587613" y="328794"/>
                    <a:pt x="560809" y="345284"/>
                  </a:cubicBezTo>
                  <a:cubicBezTo>
                    <a:pt x="560809" y="345374"/>
                    <a:pt x="560809" y="345464"/>
                    <a:pt x="560809" y="345554"/>
                  </a:cubicBezTo>
                  <a:cubicBezTo>
                    <a:pt x="540683" y="474676"/>
                    <a:pt x="430850" y="568475"/>
                    <a:pt x="299718" y="568475"/>
                  </a:cubicBezTo>
                  <a:cubicBezTo>
                    <a:pt x="166781" y="568475"/>
                    <a:pt x="54059" y="469269"/>
                    <a:pt x="37544" y="337715"/>
                  </a:cubicBezTo>
                  <a:cubicBezTo>
                    <a:pt x="14801" y="320595"/>
                    <a:pt x="0" y="293473"/>
                    <a:pt x="0" y="262837"/>
                  </a:cubicBezTo>
                  <a:cubicBezTo>
                    <a:pt x="0" y="218866"/>
                    <a:pt x="30504" y="182013"/>
                    <a:pt x="71387" y="171921"/>
                  </a:cubicBezTo>
                  <a:cubicBezTo>
                    <a:pt x="103696" y="116506"/>
                    <a:pt x="154597" y="75058"/>
                    <a:pt x="215245" y="54694"/>
                  </a:cubicBezTo>
                  <a:cubicBezTo>
                    <a:pt x="230136" y="22436"/>
                    <a:pt x="262716" y="0"/>
                    <a:pt x="300530" y="0"/>
                  </a:cubicBezTo>
                  <a:close/>
                </a:path>
              </a:pathLst>
            </a:custGeom>
            <a:solidFill>
              <a:srgbClr val="FFFFFF"/>
            </a:solidFill>
            <a:ln>
              <a:noFill/>
            </a:ln>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profit_154221"/>
            <p:cNvSpPr>
              <a:spLocks noChangeAspect="1"/>
            </p:cNvSpPr>
            <p:nvPr/>
          </p:nvSpPr>
          <p:spPr bwMode="auto">
            <a:xfrm>
              <a:off x="6523832" y="4507906"/>
              <a:ext cx="396485" cy="358127"/>
            </a:xfrm>
            <a:custGeom>
              <a:avLst/>
              <a:gdLst>
                <a:gd name="connsiteX0" fmla="*/ 0 w 609050"/>
                <a:gd name="connsiteY0" fmla="*/ 411255 h 550128"/>
                <a:gd name="connsiteX1" fmla="*/ 25953 w 609050"/>
                <a:gd name="connsiteY1" fmla="*/ 426310 h 550128"/>
                <a:gd name="connsiteX2" fmla="*/ 202989 w 609050"/>
                <a:gd name="connsiteY2" fmla="*/ 463367 h 550128"/>
                <a:gd name="connsiteX3" fmla="*/ 219808 w 609050"/>
                <a:gd name="connsiteY3" fmla="*/ 462933 h 550128"/>
                <a:gd name="connsiteX4" fmla="*/ 251707 w 609050"/>
                <a:gd name="connsiteY4" fmla="*/ 518375 h 550128"/>
                <a:gd name="connsiteX5" fmla="*/ 202989 w 609050"/>
                <a:gd name="connsiteY5" fmla="*/ 521125 h 550128"/>
                <a:gd name="connsiteX6" fmla="*/ 0 w 609050"/>
                <a:gd name="connsiteY6" fmla="*/ 434416 h 550128"/>
                <a:gd name="connsiteX7" fmla="*/ 0 w 609050"/>
                <a:gd name="connsiteY7" fmla="*/ 295387 h 550128"/>
                <a:gd name="connsiteX8" fmla="*/ 25960 w 609050"/>
                <a:gd name="connsiteY8" fmla="*/ 310451 h 550128"/>
                <a:gd name="connsiteX9" fmla="*/ 203040 w 609050"/>
                <a:gd name="connsiteY9" fmla="*/ 347531 h 550128"/>
                <a:gd name="connsiteX10" fmla="*/ 204781 w 609050"/>
                <a:gd name="connsiteY10" fmla="*/ 347531 h 550128"/>
                <a:gd name="connsiteX11" fmla="*/ 203040 w 609050"/>
                <a:gd name="connsiteY11" fmla="*/ 376355 h 550128"/>
                <a:gd name="connsiteX12" fmla="*/ 204781 w 609050"/>
                <a:gd name="connsiteY12" fmla="*/ 405469 h 550128"/>
                <a:gd name="connsiteX13" fmla="*/ 203040 w 609050"/>
                <a:gd name="connsiteY13" fmla="*/ 405469 h 550128"/>
                <a:gd name="connsiteX14" fmla="*/ 0 w 609050"/>
                <a:gd name="connsiteY14" fmla="*/ 318562 h 550128"/>
                <a:gd name="connsiteX15" fmla="*/ 435036 w 609050"/>
                <a:gd name="connsiteY15" fmla="*/ 202593 h 550128"/>
                <a:gd name="connsiteX16" fmla="*/ 609050 w 609050"/>
                <a:gd name="connsiteY16" fmla="*/ 376361 h 550128"/>
                <a:gd name="connsiteX17" fmla="*/ 435036 w 609050"/>
                <a:gd name="connsiteY17" fmla="*/ 550128 h 550128"/>
                <a:gd name="connsiteX18" fmla="*/ 317721 w 609050"/>
                <a:gd name="connsiteY18" fmla="*/ 504659 h 550128"/>
                <a:gd name="connsiteX19" fmla="*/ 280888 w 609050"/>
                <a:gd name="connsiteY19" fmla="*/ 457018 h 550128"/>
                <a:gd name="connsiteX20" fmla="*/ 262761 w 609050"/>
                <a:gd name="connsiteY20" fmla="*/ 401267 h 550128"/>
                <a:gd name="connsiteX21" fmla="*/ 261021 w 609050"/>
                <a:gd name="connsiteY21" fmla="*/ 376361 h 550128"/>
                <a:gd name="connsiteX22" fmla="*/ 264067 w 609050"/>
                <a:gd name="connsiteY22" fmla="*/ 343634 h 550128"/>
                <a:gd name="connsiteX23" fmla="*/ 290024 w 609050"/>
                <a:gd name="connsiteY23" fmla="*/ 280499 h 550128"/>
                <a:gd name="connsiteX24" fmla="*/ 405888 w 609050"/>
                <a:gd name="connsiteY24" fmla="*/ 205055 h 550128"/>
                <a:gd name="connsiteX25" fmla="*/ 435036 w 609050"/>
                <a:gd name="connsiteY25" fmla="*/ 202593 h 550128"/>
                <a:gd name="connsiteX26" fmla="*/ 0 w 609050"/>
                <a:gd name="connsiteY26" fmla="*/ 179589 h 550128"/>
                <a:gd name="connsiteX27" fmla="*/ 25955 w 609050"/>
                <a:gd name="connsiteY27" fmla="*/ 194643 h 550128"/>
                <a:gd name="connsiteX28" fmla="*/ 203003 w 609050"/>
                <a:gd name="connsiteY28" fmla="*/ 231699 h 550128"/>
                <a:gd name="connsiteX29" fmla="*/ 256364 w 609050"/>
                <a:gd name="connsiteY29" fmla="*/ 228804 h 550128"/>
                <a:gd name="connsiteX30" fmla="*/ 219968 w 609050"/>
                <a:gd name="connsiteY30" fmla="*/ 289166 h 550128"/>
                <a:gd name="connsiteX31" fmla="*/ 203003 w 609050"/>
                <a:gd name="connsiteY31" fmla="*/ 289600 h 550128"/>
                <a:gd name="connsiteX32" fmla="*/ 0 w 609050"/>
                <a:gd name="connsiteY32" fmla="*/ 202749 h 550128"/>
                <a:gd name="connsiteX33" fmla="*/ 203017 w 609050"/>
                <a:gd name="connsiteY33" fmla="*/ 0 h 550128"/>
                <a:gd name="connsiteX34" fmla="*/ 406034 w 609050"/>
                <a:gd name="connsiteY34" fmla="*/ 86902 h 550128"/>
                <a:gd name="connsiteX35" fmla="*/ 203017 w 609050"/>
                <a:gd name="connsiteY35" fmla="*/ 173804 h 550128"/>
                <a:gd name="connsiteX36" fmla="*/ 0 w 609050"/>
                <a:gd name="connsiteY36" fmla="*/ 86902 h 550128"/>
                <a:gd name="connsiteX37" fmla="*/ 203017 w 609050"/>
                <a:gd name="connsiteY37" fmla="*/ 0 h 550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9050" h="550128">
                  <a:moveTo>
                    <a:pt x="0" y="411255"/>
                  </a:moveTo>
                  <a:cubicBezTo>
                    <a:pt x="7974" y="416611"/>
                    <a:pt x="16529" y="421677"/>
                    <a:pt x="25953" y="426310"/>
                  </a:cubicBezTo>
                  <a:cubicBezTo>
                    <a:pt x="73656" y="450194"/>
                    <a:pt x="136583" y="463367"/>
                    <a:pt x="202989" y="463367"/>
                  </a:cubicBezTo>
                  <a:cubicBezTo>
                    <a:pt x="208644" y="463367"/>
                    <a:pt x="214154" y="463222"/>
                    <a:pt x="219808" y="462933"/>
                  </a:cubicBezTo>
                  <a:cubicBezTo>
                    <a:pt x="227783" y="483054"/>
                    <a:pt x="238657" y="501583"/>
                    <a:pt x="251707" y="518375"/>
                  </a:cubicBezTo>
                  <a:cubicBezTo>
                    <a:pt x="236193" y="520256"/>
                    <a:pt x="219953" y="521125"/>
                    <a:pt x="202989" y="521125"/>
                  </a:cubicBezTo>
                  <a:cubicBezTo>
                    <a:pt x="86850" y="521125"/>
                    <a:pt x="0" y="475382"/>
                    <a:pt x="0" y="434416"/>
                  </a:cubicBezTo>
                  <a:close/>
                  <a:moveTo>
                    <a:pt x="0" y="295387"/>
                  </a:moveTo>
                  <a:cubicBezTo>
                    <a:pt x="7976" y="300746"/>
                    <a:pt x="16533" y="305816"/>
                    <a:pt x="25960" y="310451"/>
                  </a:cubicBezTo>
                  <a:cubicBezTo>
                    <a:pt x="73675" y="334350"/>
                    <a:pt x="136617" y="347531"/>
                    <a:pt x="203040" y="347531"/>
                  </a:cubicBezTo>
                  <a:cubicBezTo>
                    <a:pt x="203621" y="347531"/>
                    <a:pt x="204201" y="347531"/>
                    <a:pt x="204781" y="347531"/>
                  </a:cubicBezTo>
                  <a:cubicBezTo>
                    <a:pt x="203621" y="356946"/>
                    <a:pt x="203040" y="366651"/>
                    <a:pt x="203040" y="376355"/>
                  </a:cubicBezTo>
                  <a:cubicBezTo>
                    <a:pt x="203040" y="386205"/>
                    <a:pt x="203621" y="395909"/>
                    <a:pt x="204781" y="405469"/>
                  </a:cubicBezTo>
                  <a:cubicBezTo>
                    <a:pt x="204201" y="405469"/>
                    <a:pt x="203621" y="405469"/>
                    <a:pt x="203040" y="405469"/>
                  </a:cubicBezTo>
                  <a:cubicBezTo>
                    <a:pt x="86872" y="405469"/>
                    <a:pt x="0" y="359553"/>
                    <a:pt x="0" y="318562"/>
                  </a:cubicBezTo>
                  <a:close/>
                  <a:moveTo>
                    <a:pt x="435036" y="202593"/>
                  </a:moveTo>
                  <a:cubicBezTo>
                    <a:pt x="530889" y="202593"/>
                    <a:pt x="609050" y="280644"/>
                    <a:pt x="609050" y="376361"/>
                  </a:cubicBezTo>
                  <a:cubicBezTo>
                    <a:pt x="609050" y="472222"/>
                    <a:pt x="530889" y="550128"/>
                    <a:pt x="435036" y="550128"/>
                  </a:cubicBezTo>
                  <a:cubicBezTo>
                    <a:pt x="389792" y="550128"/>
                    <a:pt x="348754" y="532896"/>
                    <a:pt x="317721" y="504659"/>
                  </a:cubicBezTo>
                  <a:cubicBezTo>
                    <a:pt x="302785" y="491192"/>
                    <a:pt x="290314" y="474974"/>
                    <a:pt x="280888" y="457018"/>
                  </a:cubicBezTo>
                  <a:cubicBezTo>
                    <a:pt x="271897" y="439930"/>
                    <a:pt x="265517" y="421106"/>
                    <a:pt x="262761" y="401267"/>
                  </a:cubicBezTo>
                  <a:cubicBezTo>
                    <a:pt x="261601" y="393158"/>
                    <a:pt x="261021" y="384904"/>
                    <a:pt x="261021" y="376361"/>
                  </a:cubicBezTo>
                  <a:cubicBezTo>
                    <a:pt x="261021" y="365210"/>
                    <a:pt x="262036" y="354350"/>
                    <a:pt x="264067" y="343634"/>
                  </a:cubicBezTo>
                  <a:cubicBezTo>
                    <a:pt x="268417" y="320755"/>
                    <a:pt x="277408" y="299324"/>
                    <a:pt x="290024" y="280499"/>
                  </a:cubicBezTo>
                  <a:cubicBezTo>
                    <a:pt x="316126" y="241256"/>
                    <a:pt x="357599" y="213309"/>
                    <a:pt x="405888" y="205055"/>
                  </a:cubicBezTo>
                  <a:cubicBezTo>
                    <a:pt x="415314" y="203462"/>
                    <a:pt x="425030" y="202593"/>
                    <a:pt x="435036" y="202593"/>
                  </a:cubicBezTo>
                  <a:close/>
                  <a:moveTo>
                    <a:pt x="0" y="179589"/>
                  </a:moveTo>
                  <a:cubicBezTo>
                    <a:pt x="7975" y="184945"/>
                    <a:pt x="16530" y="190011"/>
                    <a:pt x="25955" y="194643"/>
                  </a:cubicBezTo>
                  <a:cubicBezTo>
                    <a:pt x="73661" y="218527"/>
                    <a:pt x="136592" y="231699"/>
                    <a:pt x="203003" y="231699"/>
                  </a:cubicBezTo>
                  <a:cubicBezTo>
                    <a:pt x="221128" y="231699"/>
                    <a:pt x="238963" y="230686"/>
                    <a:pt x="256364" y="228804"/>
                  </a:cubicBezTo>
                  <a:cubicBezTo>
                    <a:pt x="241284" y="246754"/>
                    <a:pt x="228958" y="267164"/>
                    <a:pt x="219968" y="289166"/>
                  </a:cubicBezTo>
                  <a:cubicBezTo>
                    <a:pt x="214458" y="289455"/>
                    <a:pt x="208658" y="289600"/>
                    <a:pt x="203003" y="289600"/>
                  </a:cubicBezTo>
                  <a:cubicBezTo>
                    <a:pt x="86856" y="289600"/>
                    <a:pt x="0" y="243714"/>
                    <a:pt x="0" y="202749"/>
                  </a:cubicBezTo>
                  <a:close/>
                  <a:moveTo>
                    <a:pt x="203017" y="0"/>
                  </a:moveTo>
                  <a:cubicBezTo>
                    <a:pt x="315140" y="0"/>
                    <a:pt x="406034" y="38907"/>
                    <a:pt x="406034" y="86902"/>
                  </a:cubicBezTo>
                  <a:cubicBezTo>
                    <a:pt x="406034" y="134897"/>
                    <a:pt x="315140" y="173804"/>
                    <a:pt x="203017" y="173804"/>
                  </a:cubicBezTo>
                  <a:cubicBezTo>
                    <a:pt x="90894" y="173804"/>
                    <a:pt x="0" y="134897"/>
                    <a:pt x="0" y="86902"/>
                  </a:cubicBezTo>
                  <a:cubicBezTo>
                    <a:pt x="0" y="38907"/>
                    <a:pt x="90894" y="0"/>
                    <a:pt x="203017" y="0"/>
                  </a:cubicBezTo>
                  <a:close/>
                </a:path>
              </a:pathLst>
            </a:custGeom>
            <a:solidFill>
              <a:srgbClr val="FFFFFF"/>
            </a:solidFill>
            <a:ln>
              <a:noFill/>
            </a:ln>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lorry_115159"/>
            <p:cNvSpPr>
              <a:spLocks noChangeAspect="1"/>
            </p:cNvSpPr>
            <p:nvPr/>
          </p:nvSpPr>
          <p:spPr bwMode="auto">
            <a:xfrm>
              <a:off x="5097467" y="3106043"/>
              <a:ext cx="394831" cy="295699"/>
            </a:xfrm>
            <a:custGeom>
              <a:avLst/>
              <a:gdLst>
                <a:gd name="connsiteX0" fmla="*/ 455712 w 607639"/>
                <a:gd name="connsiteY0" fmla="*/ 341325 h 455077"/>
                <a:gd name="connsiteX1" fmla="*/ 512659 w 607639"/>
                <a:gd name="connsiteY1" fmla="*/ 398201 h 455077"/>
                <a:gd name="connsiteX2" fmla="*/ 455712 w 607639"/>
                <a:gd name="connsiteY2" fmla="*/ 455077 h 455077"/>
                <a:gd name="connsiteX3" fmla="*/ 398765 w 607639"/>
                <a:gd name="connsiteY3" fmla="*/ 398201 h 455077"/>
                <a:gd name="connsiteX4" fmla="*/ 455712 w 607639"/>
                <a:gd name="connsiteY4" fmla="*/ 341325 h 455077"/>
                <a:gd name="connsiteX5" fmla="*/ 170875 w 607639"/>
                <a:gd name="connsiteY5" fmla="*/ 341325 h 455077"/>
                <a:gd name="connsiteX6" fmla="*/ 227857 w 607639"/>
                <a:gd name="connsiteY6" fmla="*/ 398201 h 455077"/>
                <a:gd name="connsiteX7" fmla="*/ 170875 w 607639"/>
                <a:gd name="connsiteY7" fmla="*/ 455077 h 455077"/>
                <a:gd name="connsiteX8" fmla="*/ 113893 w 607639"/>
                <a:gd name="connsiteY8" fmla="*/ 398201 h 455077"/>
                <a:gd name="connsiteX9" fmla="*/ 170875 w 607639"/>
                <a:gd name="connsiteY9" fmla="*/ 341325 h 455077"/>
                <a:gd name="connsiteX10" fmla="*/ 417702 w 607639"/>
                <a:gd name="connsiteY10" fmla="*/ 132780 h 455077"/>
                <a:gd name="connsiteX11" fmla="*/ 417702 w 607639"/>
                <a:gd name="connsiteY11" fmla="*/ 208591 h 455077"/>
                <a:gd name="connsiteX12" fmla="*/ 417702 w 607639"/>
                <a:gd name="connsiteY12" fmla="*/ 227522 h 455077"/>
                <a:gd name="connsiteX13" fmla="*/ 531629 w 607639"/>
                <a:gd name="connsiteY13" fmla="*/ 227522 h 455077"/>
                <a:gd name="connsiteX14" fmla="*/ 531629 w 607639"/>
                <a:gd name="connsiteY14" fmla="*/ 208591 h 455077"/>
                <a:gd name="connsiteX15" fmla="*/ 493712 w 607639"/>
                <a:gd name="connsiteY15" fmla="*/ 132780 h 455077"/>
                <a:gd name="connsiteX16" fmla="*/ 38005 w 607639"/>
                <a:gd name="connsiteY16" fmla="*/ 0 h 455077"/>
                <a:gd name="connsiteX17" fmla="*/ 341780 w 607639"/>
                <a:gd name="connsiteY17" fmla="*/ 0 h 455077"/>
                <a:gd name="connsiteX18" fmla="*/ 379786 w 607639"/>
                <a:gd name="connsiteY18" fmla="*/ 37950 h 455077"/>
                <a:gd name="connsiteX19" fmla="*/ 379786 w 607639"/>
                <a:gd name="connsiteY19" fmla="*/ 75900 h 455077"/>
                <a:gd name="connsiteX20" fmla="*/ 512670 w 607639"/>
                <a:gd name="connsiteY20" fmla="*/ 75900 h 455077"/>
                <a:gd name="connsiteX21" fmla="*/ 545246 w 607639"/>
                <a:gd name="connsiteY21" fmla="*/ 94297 h 455077"/>
                <a:gd name="connsiteX22" fmla="*/ 602210 w 607639"/>
                <a:gd name="connsiteY22" fmla="*/ 189127 h 455077"/>
                <a:gd name="connsiteX23" fmla="*/ 607639 w 607639"/>
                <a:gd name="connsiteY23" fmla="*/ 208591 h 455077"/>
                <a:gd name="connsiteX24" fmla="*/ 607639 w 607639"/>
                <a:gd name="connsiteY24" fmla="*/ 379232 h 455077"/>
                <a:gd name="connsiteX25" fmla="*/ 569634 w 607639"/>
                <a:gd name="connsiteY25" fmla="*/ 417182 h 455077"/>
                <a:gd name="connsiteX26" fmla="*/ 550676 w 607639"/>
                <a:gd name="connsiteY26" fmla="*/ 417182 h 455077"/>
                <a:gd name="connsiteX27" fmla="*/ 550676 w 607639"/>
                <a:gd name="connsiteY27" fmla="*/ 398163 h 455077"/>
                <a:gd name="connsiteX28" fmla="*/ 455707 w 607639"/>
                <a:gd name="connsiteY28" fmla="*/ 303421 h 455077"/>
                <a:gd name="connsiteX29" fmla="*/ 360738 w 607639"/>
                <a:gd name="connsiteY29" fmla="*/ 398163 h 455077"/>
                <a:gd name="connsiteX30" fmla="*/ 360738 w 607639"/>
                <a:gd name="connsiteY30" fmla="*/ 417182 h 455077"/>
                <a:gd name="connsiteX31" fmla="*/ 341780 w 607639"/>
                <a:gd name="connsiteY31" fmla="*/ 417182 h 455077"/>
                <a:gd name="connsiteX32" fmla="*/ 263901 w 607639"/>
                <a:gd name="connsiteY32" fmla="*/ 417182 h 455077"/>
                <a:gd name="connsiteX33" fmla="*/ 265859 w 607639"/>
                <a:gd name="connsiteY33" fmla="*/ 398163 h 455077"/>
                <a:gd name="connsiteX34" fmla="*/ 170890 w 607639"/>
                <a:gd name="connsiteY34" fmla="*/ 303421 h 455077"/>
                <a:gd name="connsiteX35" fmla="*/ 75922 w 607639"/>
                <a:gd name="connsiteY35" fmla="*/ 398163 h 455077"/>
                <a:gd name="connsiteX36" fmla="*/ 77880 w 607639"/>
                <a:gd name="connsiteY36" fmla="*/ 417182 h 455077"/>
                <a:gd name="connsiteX37" fmla="*/ 38005 w 607639"/>
                <a:gd name="connsiteY37" fmla="*/ 417182 h 455077"/>
                <a:gd name="connsiteX38" fmla="*/ 0 w 607639"/>
                <a:gd name="connsiteY38" fmla="*/ 379232 h 455077"/>
                <a:gd name="connsiteX39" fmla="*/ 0 w 607639"/>
                <a:gd name="connsiteY39" fmla="*/ 37950 h 455077"/>
                <a:gd name="connsiteX40" fmla="*/ 38005 w 607639"/>
                <a:gd name="connsiteY40" fmla="*/ 0 h 455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7639" h="455077">
                  <a:moveTo>
                    <a:pt x="455712" y="341325"/>
                  </a:moveTo>
                  <a:cubicBezTo>
                    <a:pt x="487163" y="341325"/>
                    <a:pt x="512659" y="366789"/>
                    <a:pt x="512659" y="398201"/>
                  </a:cubicBezTo>
                  <a:cubicBezTo>
                    <a:pt x="512659" y="429613"/>
                    <a:pt x="487163" y="455077"/>
                    <a:pt x="455712" y="455077"/>
                  </a:cubicBezTo>
                  <a:cubicBezTo>
                    <a:pt x="424261" y="455077"/>
                    <a:pt x="398765" y="429613"/>
                    <a:pt x="398765" y="398201"/>
                  </a:cubicBezTo>
                  <a:cubicBezTo>
                    <a:pt x="398765" y="366789"/>
                    <a:pt x="424261" y="341325"/>
                    <a:pt x="455712" y="341325"/>
                  </a:cubicBezTo>
                  <a:close/>
                  <a:moveTo>
                    <a:pt x="170875" y="341325"/>
                  </a:moveTo>
                  <a:cubicBezTo>
                    <a:pt x="202345" y="341325"/>
                    <a:pt x="227857" y="366789"/>
                    <a:pt x="227857" y="398201"/>
                  </a:cubicBezTo>
                  <a:cubicBezTo>
                    <a:pt x="227857" y="429613"/>
                    <a:pt x="202345" y="455077"/>
                    <a:pt x="170875" y="455077"/>
                  </a:cubicBezTo>
                  <a:cubicBezTo>
                    <a:pt x="139405" y="455077"/>
                    <a:pt x="113893" y="429613"/>
                    <a:pt x="113893" y="398201"/>
                  </a:cubicBezTo>
                  <a:cubicBezTo>
                    <a:pt x="113893" y="366789"/>
                    <a:pt x="139405" y="341325"/>
                    <a:pt x="170875" y="341325"/>
                  </a:cubicBezTo>
                  <a:close/>
                  <a:moveTo>
                    <a:pt x="417702" y="132780"/>
                  </a:moveTo>
                  <a:lnTo>
                    <a:pt x="417702" y="208591"/>
                  </a:lnTo>
                  <a:lnTo>
                    <a:pt x="417702" y="227522"/>
                  </a:lnTo>
                  <a:lnTo>
                    <a:pt x="531629" y="227522"/>
                  </a:lnTo>
                  <a:lnTo>
                    <a:pt x="531629" y="208591"/>
                  </a:lnTo>
                  <a:lnTo>
                    <a:pt x="493712" y="132780"/>
                  </a:lnTo>
                  <a:close/>
                  <a:moveTo>
                    <a:pt x="38005" y="0"/>
                  </a:moveTo>
                  <a:lnTo>
                    <a:pt x="341780" y="0"/>
                  </a:lnTo>
                  <a:cubicBezTo>
                    <a:pt x="362786" y="0"/>
                    <a:pt x="379786" y="16975"/>
                    <a:pt x="379786" y="37950"/>
                  </a:cubicBezTo>
                  <a:lnTo>
                    <a:pt x="379786" y="75900"/>
                  </a:lnTo>
                  <a:lnTo>
                    <a:pt x="512670" y="75900"/>
                  </a:lnTo>
                  <a:cubicBezTo>
                    <a:pt x="526021" y="75900"/>
                    <a:pt x="538393" y="82832"/>
                    <a:pt x="545246" y="94297"/>
                  </a:cubicBezTo>
                  <a:lnTo>
                    <a:pt x="602210" y="189127"/>
                  </a:lnTo>
                  <a:cubicBezTo>
                    <a:pt x="605770" y="194993"/>
                    <a:pt x="607639" y="201748"/>
                    <a:pt x="607639" y="208591"/>
                  </a:cubicBezTo>
                  <a:lnTo>
                    <a:pt x="607639" y="379232"/>
                  </a:lnTo>
                  <a:cubicBezTo>
                    <a:pt x="607639" y="400207"/>
                    <a:pt x="590639" y="417182"/>
                    <a:pt x="569634" y="417182"/>
                  </a:cubicBezTo>
                  <a:lnTo>
                    <a:pt x="550676" y="417182"/>
                  </a:lnTo>
                  <a:lnTo>
                    <a:pt x="550676" y="398163"/>
                  </a:lnTo>
                  <a:cubicBezTo>
                    <a:pt x="550676" y="345815"/>
                    <a:pt x="508131" y="303421"/>
                    <a:pt x="455707" y="303421"/>
                  </a:cubicBezTo>
                  <a:cubicBezTo>
                    <a:pt x="403283" y="303421"/>
                    <a:pt x="360738" y="345815"/>
                    <a:pt x="360738" y="398163"/>
                  </a:cubicBezTo>
                  <a:lnTo>
                    <a:pt x="360738" y="417182"/>
                  </a:lnTo>
                  <a:lnTo>
                    <a:pt x="341780" y="417182"/>
                  </a:lnTo>
                  <a:lnTo>
                    <a:pt x="263901" y="417182"/>
                  </a:lnTo>
                  <a:cubicBezTo>
                    <a:pt x="265147" y="411050"/>
                    <a:pt x="265859" y="404651"/>
                    <a:pt x="265859" y="398163"/>
                  </a:cubicBezTo>
                  <a:cubicBezTo>
                    <a:pt x="265859" y="345815"/>
                    <a:pt x="223314" y="303421"/>
                    <a:pt x="170890" y="303421"/>
                  </a:cubicBezTo>
                  <a:cubicBezTo>
                    <a:pt x="118466" y="303421"/>
                    <a:pt x="75922" y="345815"/>
                    <a:pt x="75922" y="398163"/>
                  </a:cubicBezTo>
                  <a:cubicBezTo>
                    <a:pt x="75922" y="404651"/>
                    <a:pt x="76634" y="411050"/>
                    <a:pt x="77880" y="417182"/>
                  </a:cubicBezTo>
                  <a:lnTo>
                    <a:pt x="38005" y="417182"/>
                  </a:lnTo>
                  <a:cubicBezTo>
                    <a:pt x="17000" y="417182"/>
                    <a:pt x="0" y="400207"/>
                    <a:pt x="0" y="379232"/>
                  </a:cubicBezTo>
                  <a:lnTo>
                    <a:pt x="0" y="37950"/>
                  </a:lnTo>
                  <a:cubicBezTo>
                    <a:pt x="0" y="16975"/>
                    <a:pt x="17000" y="0"/>
                    <a:pt x="38005" y="0"/>
                  </a:cubicBezTo>
                  <a:close/>
                </a:path>
              </a:pathLst>
            </a:custGeom>
            <a:solidFill>
              <a:srgbClr val="FFFFFF"/>
            </a:solidFill>
            <a:ln>
              <a:noFill/>
            </a:ln>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departures_88714"/>
            <p:cNvSpPr>
              <a:spLocks noChangeAspect="1"/>
            </p:cNvSpPr>
            <p:nvPr/>
          </p:nvSpPr>
          <p:spPr bwMode="auto">
            <a:xfrm>
              <a:off x="6516984" y="3192325"/>
              <a:ext cx="410182" cy="279496"/>
            </a:xfrm>
            <a:custGeom>
              <a:avLst/>
              <a:gdLst>
                <a:gd name="connsiteX0" fmla="*/ 557295 w 605951"/>
                <a:gd name="connsiteY0" fmla="*/ 6737 h 412892"/>
                <a:gd name="connsiteX1" fmla="*/ 604337 w 605951"/>
                <a:gd name="connsiteY1" fmla="*/ 26138 h 412892"/>
                <a:gd name="connsiteX2" fmla="*/ 539339 w 605951"/>
                <a:gd name="connsiteY2" fmla="*/ 109718 h 412892"/>
                <a:gd name="connsiteX3" fmla="*/ 439175 w 605951"/>
                <a:gd name="connsiteY3" fmla="*/ 152396 h 412892"/>
                <a:gd name="connsiteX4" fmla="*/ 372774 w 605951"/>
                <a:gd name="connsiteY4" fmla="*/ 381191 h 412892"/>
                <a:gd name="connsiteX5" fmla="*/ 361457 w 605951"/>
                <a:gd name="connsiteY5" fmla="*/ 393985 h 412892"/>
                <a:gd name="connsiteX6" fmla="*/ 320868 w 605951"/>
                <a:gd name="connsiteY6" fmla="*/ 411262 h 412892"/>
                <a:gd name="connsiteX7" fmla="*/ 304128 w 605951"/>
                <a:gd name="connsiteY7" fmla="*/ 410795 h 412892"/>
                <a:gd name="connsiteX8" fmla="*/ 293653 w 605951"/>
                <a:gd name="connsiteY8" fmla="*/ 397627 h 412892"/>
                <a:gd name="connsiteX9" fmla="*/ 253719 w 605951"/>
                <a:gd name="connsiteY9" fmla="*/ 231400 h 412892"/>
                <a:gd name="connsiteX10" fmla="*/ 112312 w 605951"/>
                <a:gd name="connsiteY10" fmla="*/ 291541 h 412892"/>
                <a:gd name="connsiteX11" fmla="*/ 65456 w 605951"/>
                <a:gd name="connsiteY11" fmla="*/ 275759 h 412892"/>
                <a:gd name="connsiteX12" fmla="*/ 2609 w 605951"/>
                <a:gd name="connsiteY12" fmla="*/ 165003 h 412892"/>
                <a:gd name="connsiteX13" fmla="*/ 1019 w 605951"/>
                <a:gd name="connsiteY13" fmla="*/ 148754 h 412892"/>
                <a:gd name="connsiteX14" fmla="*/ 12055 w 605951"/>
                <a:gd name="connsiteY14" fmla="*/ 136894 h 412892"/>
                <a:gd name="connsiteX15" fmla="*/ 43946 w 605951"/>
                <a:gd name="connsiteY15" fmla="*/ 123259 h 412892"/>
                <a:gd name="connsiteX16" fmla="*/ 63867 w 605951"/>
                <a:gd name="connsiteY16" fmla="*/ 125781 h 412892"/>
                <a:gd name="connsiteX17" fmla="*/ 126714 w 605951"/>
                <a:gd name="connsiteY17" fmla="*/ 173688 h 412892"/>
                <a:gd name="connsiteX18" fmla="*/ 499030 w 605951"/>
                <a:gd name="connsiteY18" fmla="*/ 15212 h 412892"/>
                <a:gd name="connsiteX19" fmla="*/ 557295 w 605951"/>
                <a:gd name="connsiteY19" fmla="*/ 6737 h 412892"/>
                <a:gd name="connsiteX20" fmla="*/ 212961 w 605951"/>
                <a:gd name="connsiteY20" fmla="*/ 1106 h 412892"/>
                <a:gd name="connsiteX21" fmla="*/ 330406 w 605951"/>
                <a:gd name="connsiteY21" fmla="*/ 42299 h 412892"/>
                <a:gd name="connsiteX22" fmla="*/ 188275 w 605951"/>
                <a:gd name="connsiteY22" fmla="*/ 102826 h 412892"/>
                <a:gd name="connsiteX23" fmla="*/ 149282 w 605951"/>
                <a:gd name="connsiteY23" fmla="*/ 49024 h 412892"/>
                <a:gd name="connsiteX24" fmla="*/ 146290 w 605951"/>
                <a:gd name="connsiteY24" fmla="*/ 32024 h 412892"/>
                <a:gd name="connsiteX25" fmla="*/ 157698 w 605951"/>
                <a:gd name="connsiteY25" fmla="*/ 19040 h 412892"/>
                <a:gd name="connsiteX26" fmla="*/ 198561 w 605951"/>
                <a:gd name="connsiteY26" fmla="*/ 1573 h 412892"/>
                <a:gd name="connsiteX27" fmla="*/ 212961 w 605951"/>
                <a:gd name="connsiteY27" fmla="*/ 1106 h 41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5951" h="412892">
                  <a:moveTo>
                    <a:pt x="557295" y="6737"/>
                  </a:moveTo>
                  <a:cubicBezTo>
                    <a:pt x="578969" y="7601"/>
                    <a:pt x="598773" y="13111"/>
                    <a:pt x="604337" y="26138"/>
                  </a:cubicBezTo>
                  <a:cubicBezTo>
                    <a:pt x="615560" y="52286"/>
                    <a:pt x="565525" y="98605"/>
                    <a:pt x="539339" y="109718"/>
                  </a:cubicBezTo>
                  <a:lnTo>
                    <a:pt x="439175" y="152396"/>
                  </a:lnTo>
                  <a:cubicBezTo>
                    <a:pt x="419535" y="220194"/>
                    <a:pt x="426643" y="195633"/>
                    <a:pt x="372774" y="381191"/>
                  </a:cubicBezTo>
                  <a:cubicBezTo>
                    <a:pt x="371184" y="386981"/>
                    <a:pt x="366975" y="391651"/>
                    <a:pt x="361457" y="393985"/>
                  </a:cubicBezTo>
                  <a:lnTo>
                    <a:pt x="320868" y="411262"/>
                  </a:lnTo>
                  <a:cubicBezTo>
                    <a:pt x="315444" y="413596"/>
                    <a:pt x="309365" y="413409"/>
                    <a:pt x="304128" y="410795"/>
                  </a:cubicBezTo>
                  <a:cubicBezTo>
                    <a:pt x="298890" y="408086"/>
                    <a:pt x="295056" y="403324"/>
                    <a:pt x="293653" y="397627"/>
                  </a:cubicBezTo>
                  <a:cubicBezTo>
                    <a:pt x="256057" y="241486"/>
                    <a:pt x="265783" y="281922"/>
                    <a:pt x="253719" y="231400"/>
                  </a:cubicBezTo>
                  <a:cubicBezTo>
                    <a:pt x="105204" y="294623"/>
                    <a:pt x="145138" y="277533"/>
                    <a:pt x="112312" y="291541"/>
                  </a:cubicBezTo>
                  <a:cubicBezTo>
                    <a:pt x="95010" y="298918"/>
                    <a:pt x="74809" y="292101"/>
                    <a:pt x="65456" y="275759"/>
                  </a:cubicBezTo>
                  <a:cubicBezTo>
                    <a:pt x="15983" y="188536"/>
                    <a:pt x="29169" y="211789"/>
                    <a:pt x="2609" y="165003"/>
                  </a:cubicBezTo>
                  <a:cubicBezTo>
                    <a:pt x="-197" y="160053"/>
                    <a:pt x="-758" y="154170"/>
                    <a:pt x="1019" y="148754"/>
                  </a:cubicBezTo>
                  <a:cubicBezTo>
                    <a:pt x="2889" y="143431"/>
                    <a:pt x="6911" y="139135"/>
                    <a:pt x="12055" y="136894"/>
                  </a:cubicBezTo>
                  <a:lnTo>
                    <a:pt x="43946" y="123259"/>
                  </a:lnTo>
                  <a:cubicBezTo>
                    <a:pt x="50586" y="120458"/>
                    <a:pt x="58162" y="121392"/>
                    <a:pt x="63867" y="125781"/>
                  </a:cubicBezTo>
                  <a:cubicBezTo>
                    <a:pt x="95851" y="150154"/>
                    <a:pt x="81823" y="139415"/>
                    <a:pt x="126714" y="173688"/>
                  </a:cubicBezTo>
                  <a:lnTo>
                    <a:pt x="499030" y="15212"/>
                  </a:lnTo>
                  <a:cubicBezTo>
                    <a:pt x="512077" y="9655"/>
                    <a:pt x="535621" y="5873"/>
                    <a:pt x="557295" y="6737"/>
                  </a:cubicBezTo>
                  <a:close/>
                  <a:moveTo>
                    <a:pt x="212961" y="1106"/>
                  </a:moveTo>
                  <a:lnTo>
                    <a:pt x="330406" y="42299"/>
                  </a:lnTo>
                  <a:lnTo>
                    <a:pt x="188275" y="102826"/>
                  </a:lnTo>
                  <a:lnTo>
                    <a:pt x="149282" y="49024"/>
                  </a:lnTo>
                  <a:cubicBezTo>
                    <a:pt x="145729" y="44073"/>
                    <a:pt x="144607" y="37815"/>
                    <a:pt x="146290" y="32024"/>
                  </a:cubicBezTo>
                  <a:cubicBezTo>
                    <a:pt x="147880" y="26139"/>
                    <a:pt x="152088" y="21375"/>
                    <a:pt x="157698" y="19040"/>
                  </a:cubicBezTo>
                  <a:lnTo>
                    <a:pt x="198561" y="1573"/>
                  </a:lnTo>
                  <a:cubicBezTo>
                    <a:pt x="203143" y="-389"/>
                    <a:pt x="208285" y="-482"/>
                    <a:pt x="212961" y="1106"/>
                  </a:cubicBezTo>
                  <a:close/>
                </a:path>
              </a:pathLst>
            </a:custGeom>
            <a:solidFill>
              <a:srgbClr val="FFFFFF"/>
            </a:solidFill>
            <a:ln>
              <a:noFill/>
            </a:ln>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369621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048" y="476504"/>
            <a:ext cx="10728325" cy="485982"/>
          </a:xfrm>
        </p:spPr>
        <p:txBody>
          <a:bodyPr>
            <a:normAutofit fontScale="90000"/>
          </a:bodyPr>
          <a:lstStyle/>
          <a:p>
            <a:r>
              <a:rPr lang="zh-CN" altLang="en-US" dirty="0">
                <a:latin typeface="华文中宋" panose="02010600040101010101" pitchFamily="2" charset="-122"/>
                <a:ea typeface="华文中宋" panose="02010600040101010101" pitchFamily="2" charset="-122"/>
                <a:sym typeface="Huawei Sans" panose="020C0503030203020204" pitchFamily="34" charset="0"/>
              </a:rPr>
              <a:t> 大数据处理与传统数据处理的差异</a:t>
            </a:r>
          </a:p>
        </p:txBody>
      </p:sp>
      <p:pic>
        <p:nvPicPr>
          <p:cNvPr id="4" name="Picture 5" descr="MC900232521[1]"/>
          <p:cNvPicPr>
            <a:picLocks noChangeAspect="1" noChangeArrowheads="1"/>
          </p:cNvPicPr>
          <p:nvPr/>
        </p:nvPicPr>
        <p:blipFill>
          <a:blip r:embed="rId3" cstate="print"/>
          <a:srcRect/>
          <a:stretch>
            <a:fillRect/>
          </a:stretch>
        </p:blipFill>
        <p:spPr bwMode="auto">
          <a:xfrm>
            <a:off x="7004777" y="1370963"/>
            <a:ext cx="1448755" cy="1213334"/>
          </a:xfrm>
          <a:prstGeom prst="rect">
            <a:avLst/>
          </a:prstGeom>
          <a:noFill/>
          <a:ln w="9525">
            <a:noFill/>
            <a:miter lim="800000"/>
            <a:headEnd/>
            <a:tailEnd/>
          </a:ln>
        </p:spPr>
      </p:pic>
      <p:sp>
        <p:nvSpPr>
          <p:cNvPr id="5" name="Rectangle 4"/>
          <p:cNvSpPr>
            <a:spLocks noChangeArrowheads="1"/>
          </p:cNvSpPr>
          <p:nvPr/>
        </p:nvSpPr>
        <p:spPr bwMode="auto">
          <a:xfrm>
            <a:off x="643866" y="1473939"/>
            <a:ext cx="6385081" cy="400110"/>
          </a:xfrm>
          <a:prstGeom prst="rect">
            <a:avLst/>
          </a:prstGeom>
          <a:noFill/>
          <a:ln w="9525">
            <a:noFill/>
            <a:miter lim="800000"/>
            <a:headEnd/>
            <a:tailEnd/>
          </a:ln>
        </p:spPr>
        <p:txBody>
          <a:bodyPr wrap="none">
            <a:spAutoFit/>
          </a:bodyPr>
          <a:lstStyle/>
          <a:p>
            <a:pPr marL="342900" indent="-342900" fontAlgn="auto">
              <a:spcBef>
                <a:spcPts val="0"/>
              </a:spcBef>
              <a:spcAft>
                <a:spcPts val="0"/>
              </a:spcAft>
              <a:buSzPct val="50000"/>
              <a:buFont typeface="Wingdings" panose="05000000000000000000" pitchFamily="2" charset="2"/>
              <a:buChar char="l"/>
            </a:pPr>
            <a:r>
              <a:rPr lang="zh-CN" altLang="en-US" sz="20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从数据库 </a:t>
            </a:r>
            <a:r>
              <a:rPr lang="en-US" altLang="zh-CN" sz="20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(database</a:t>
            </a:r>
            <a:r>
              <a:rPr lang="zh-CN" altLang="en-US" sz="20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20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DB)</a:t>
            </a:r>
            <a:r>
              <a:rPr lang="zh-CN" altLang="en-US" sz="20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到大数据 </a:t>
            </a:r>
            <a:r>
              <a:rPr lang="en-US" altLang="zh-CN" sz="20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(big data</a:t>
            </a:r>
            <a:r>
              <a:rPr lang="zh-CN" altLang="en-US" sz="20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en-US" altLang="zh-CN" sz="200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BD)</a:t>
            </a:r>
          </a:p>
        </p:txBody>
      </p:sp>
      <p:pic>
        <p:nvPicPr>
          <p:cNvPr id="6" name="Picture 10" descr="大海"/>
          <p:cNvPicPr>
            <a:picLocks noChangeAspect="1" noChangeArrowheads="1"/>
          </p:cNvPicPr>
          <p:nvPr/>
        </p:nvPicPr>
        <p:blipFill>
          <a:blip r:embed="rId4" cstate="print"/>
          <a:srcRect/>
          <a:stretch>
            <a:fillRect/>
          </a:stretch>
        </p:blipFill>
        <p:spPr bwMode="auto">
          <a:xfrm>
            <a:off x="8775610" y="1460657"/>
            <a:ext cx="2147763" cy="1033946"/>
          </a:xfrm>
          <a:prstGeom prst="rect">
            <a:avLst/>
          </a:prstGeom>
          <a:noFill/>
          <a:ln w="9525">
            <a:noFill/>
            <a:miter lim="800000"/>
            <a:headEnd/>
            <a:tailEnd/>
          </a:ln>
        </p:spPr>
      </p:pic>
      <p:sp>
        <p:nvSpPr>
          <p:cNvPr id="7" name="Text Box 11"/>
          <p:cNvSpPr txBox="1">
            <a:spLocks noChangeArrowheads="1"/>
          </p:cNvSpPr>
          <p:nvPr/>
        </p:nvSpPr>
        <p:spPr bwMode="auto">
          <a:xfrm>
            <a:off x="296178" y="1984740"/>
            <a:ext cx="9284914" cy="480131"/>
          </a:xfrm>
          <a:prstGeom prst="rect">
            <a:avLst/>
          </a:prstGeom>
        </p:spPr>
        <p:txBody>
          <a:bodyPr/>
          <a:lstStyle>
            <a:defPPr>
              <a:defRPr lang="en-US"/>
            </a:defPPr>
            <a:lvl1pPr marL="228600" indent="-228600" defTabSz="914400">
              <a:lnSpc>
                <a:spcPct val="90000"/>
              </a:lnSpc>
              <a:spcBef>
                <a:spcPts val="1000"/>
              </a:spcBef>
              <a:buFont typeface="Arial"/>
              <a:buChar char="•"/>
              <a:defRPr sz="2800"/>
            </a:lvl1pPr>
            <a:lvl2pPr marL="685800" lvl="1" indent="-228600" defTabSz="914400" fontAlgn="auto">
              <a:lnSpc>
                <a:spcPct val="150000"/>
              </a:lnSpc>
              <a:spcBef>
                <a:spcPts val="500"/>
              </a:spcBef>
              <a:spcAft>
                <a:spcPts val="0"/>
              </a:spcAft>
              <a:buFont typeface="微软雅黑" panose="020B0503020204020204" pitchFamily="34" charset="-122"/>
              <a:buChar char="▫"/>
              <a:defRPr>
                <a:solidFill>
                  <a:srgbClr val="000000"/>
                </a:solidFill>
                <a:latin typeface="+mn-ea"/>
                <a:cs typeface="+mn-ea"/>
              </a:defRPr>
            </a:lvl2pPr>
            <a:lvl3pPr marL="1143000" indent="-228600" defTabSz="914400">
              <a:lnSpc>
                <a:spcPct val="90000"/>
              </a:lnSpc>
              <a:spcBef>
                <a:spcPts val="500"/>
              </a:spcBef>
              <a:buFont typeface="Arial"/>
              <a:buChar char="•"/>
              <a:defRPr sz="2000"/>
            </a:lvl3pPr>
            <a:lvl4pPr marL="1600200" indent="-228600" defTabSz="914400">
              <a:lnSpc>
                <a:spcPct val="90000"/>
              </a:lnSpc>
              <a:spcBef>
                <a:spcPts val="500"/>
              </a:spcBef>
              <a:buFont typeface="Arial"/>
              <a:buChar char="•"/>
            </a:lvl4pPr>
            <a:lvl5pPr marL="2057400" indent="-228600" defTabSz="914400">
              <a:lnSpc>
                <a:spcPct val="90000"/>
              </a:lnSpc>
              <a:spcBef>
                <a:spcPts val="500"/>
              </a:spcBef>
              <a:buFont typeface="Arial"/>
              <a:buChar char="•"/>
            </a:lvl5pPr>
            <a:lvl6pPr marL="2514600" indent="-228600" defTabSz="914400">
              <a:lnSpc>
                <a:spcPct val="90000"/>
              </a:lnSpc>
              <a:spcBef>
                <a:spcPts val="500"/>
              </a:spcBef>
              <a:buFont typeface="Arial"/>
              <a:buChar char="•"/>
            </a:lvl6pPr>
            <a:lvl7pPr marL="2971800" indent="-228600" defTabSz="914400">
              <a:lnSpc>
                <a:spcPct val="90000"/>
              </a:lnSpc>
              <a:spcBef>
                <a:spcPts val="500"/>
              </a:spcBef>
              <a:buFont typeface="Arial"/>
              <a:buChar char="•"/>
            </a:lvl7pPr>
            <a:lvl8pPr marL="3429000" indent="-228600" defTabSz="914400">
              <a:lnSpc>
                <a:spcPct val="90000"/>
              </a:lnSpc>
              <a:spcBef>
                <a:spcPts val="500"/>
              </a:spcBef>
              <a:buFont typeface="Arial"/>
              <a:buChar char="•"/>
            </a:lvl8pPr>
            <a:lvl9pPr marL="3886200" indent="-228600" defTabSz="914400">
              <a:lnSpc>
                <a:spcPct val="90000"/>
              </a:lnSpc>
              <a:spcBef>
                <a:spcPts val="500"/>
              </a:spcBef>
              <a:buFont typeface="Arial"/>
              <a:buChar char="•"/>
            </a:lvl9pPr>
          </a:lstStyle>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池塘捕鱼</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VS“</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大海捕鱼</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”，“鱼”是待处理的数据。</a:t>
            </a:r>
          </a:p>
        </p:txBody>
      </p:sp>
      <p:graphicFrame>
        <p:nvGraphicFramePr>
          <p:cNvPr id="8" name="表格 7"/>
          <p:cNvGraphicFramePr>
            <a:graphicFrameLocks noGrp="1"/>
          </p:cNvGraphicFramePr>
          <p:nvPr>
            <p:extLst>
              <p:ext uri="{D42A27DB-BD31-4B8C-83A1-F6EECF244321}">
                <p14:modId xmlns:p14="http://schemas.microsoft.com/office/powerpoint/2010/main" val="1475697501"/>
              </p:ext>
            </p:extLst>
          </p:nvPr>
        </p:nvGraphicFramePr>
        <p:xfrm>
          <a:off x="643866" y="2825575"/>
          <a:ext cx="10778073" cy="3693129"/>
        </p:xfrm>
        <a:graphic>
          <a:graphicData uri="http://schemas.openxmlformats.org/drawingml/2006/table">
            <a:tbl>
              <a:tblPr firstRow="1" bandRow="1"/>
              <a:tblGrid>
                <a:gridCol w="2288359">
                  <a:extLst>
                    <a:ext uri="{9D8B030D-6E8A-4147-A177-3AD203B41FA5}">
                      <a16:colId xmlns:a16="http://schemas.microsoft.com/office/drawing/2014/main" val="20000"/>
                    </a:ext>
                  </a:extLst>
                </a:gridCol>
                <a:gridCol w="4479228">
                  <a:extLst>
                    <a:ext uri="{9D8B030D-6E8A-4147-A177-3AD203B41FA5}">
                      <a16:colId xmlns:a16="http://schemas.microsoft.com/office/drawing/2014/main" val="20001"/>
                    </a:ext>
                  </a:extLst>
                </a:gridCol>
                <a:gridCol w="4010486">
                  <a:extLst>
                    <a:ext uri="{9D8B030D-6E8A-4147-A177-3AD203B41FA5}">
                      <a16:colId xmlns:a16="http://schemas.microsoft.com/office/drawing/2014/main" val="20002"/>
                    </a:ext>
                  </a:extLst>
                </a:gridCol>
              </a:tblGrid>
              <a:tr h="462302">
                <a:tc>
                  <a:txBody>
                    <a:bodyPr/>
                    <a:lstStyle>
                      <a:lvl1pPr marL="0" algn="l" defTabSz="914400" rtl="0" eaLnBrk="1" latinLnBrk="0" hangingPunct="1">
                        <a:defRPr sz="1800" b="1" kern="1200">
                          <a:solidFill>
                            <a:schemeClr val="lt1"/>
                          </a:solidFill>
                          <a:latin typeface="DengXian" panose="020F0502020204030204"/>
                        </a:defRPr>
                      </a:lvl1pPr>
                      <a:lvl2pPr marL="457200" algn="l" defTabSz="914400" rtl="0" eaLnBrk="1" latinLnBrk="0" hangingPunct="1">
                        <a:defRPr sz="1800" b="1" kern="1200">
                          <a:solidFill>
                            <a:schemeClr val="lt1"/>
                          </a:solidFill>
                          <a:latin typeface="DengXian" panose="020F0502020204030204"/>
                        </a:defRPr>
                      </a:lvl2pPr>
                      <a:lvl3pPr marL="914400" algn="l" defTabSz="914400" rtl="0" eaLnBrk="1" latinLnBrk="0" hangingPunct="1">
                        <a:defRPr sz="1800" b="1" kern="1200">
                          <a:solidFill>
                            <a:schemeClr val="lt1"/>
                          </a:solidFill>
                          <a:latin typeface="DengXian" panose="020F0502020204030204"/>
                        </a:defRPr>
                      </a:lvl3pPr>
                      <a:lvl4pPr marL="1371600" algn="l" defTabSz="914400" rtl="0" eaLnBrk="1" latinLnBrk="0" hangingPunct="1">
                        <a:defRPr sz="1800" b="1" kern="1200">
                          <a:solidFill>
                            <a:schemeClr val="lt1"/>
                          </a:solidFill>
                          <a:latin typeface="DengXian" panose="020F0502020204030204"/>
                        </a:defRPr>
                      </a:lvl4pPr>
                      <a:lvl5pPr marL="1828800" algn="l" defTabSz="914400" rtl="0" eaLnBrk="1" latinLnBrk="0" hangingPunct="1">
                        <a:defRPr sz="1800" b="1" kern="1200">
                          <a:solidFill>
                            <a:schemeClr val="lt1"/>
                          </a:solidFill>
                          <a:latin typeface="DengXian" panose="020F0502020204030204"/>
                        </a:defRPr>
                      </a:lvl5pPr>
                      <a:lvl6pPr marL="2286000" algn="l" defTabSz="914400" rtl="0" eaLnBrk="1" latinLnBrk="0" hangingPunct="1">
                        <a:defRPr sz="1800" b="1" kern="1200">
                          <a:solidFill>
                            <a:schemeClr val="lt1"/>
                          </a:solidFill>
                          <a:latin typeface="DengXian" panose="020F0502020204030204"/>
                        </a:defRPr>
                      </a:lvl6pPr>
                      <a:lvl7pPr marL="2743200" algn="l" defTabSz="914400" rtl="0" eaLnBrk="1" latinLnBrk="0" hangingPunct="1">
                        <a:defRPr sz="1800" b="1" kern="1200">
                          <a:solidFill>
                            <a:schemeClr val="lt1"/>
                          </a:solidFill>
                          <a:latin typeface="DengXian" panose="020F0502020204030204"/>
                        </a:defRPr>
                      </a:lvl7pPr>
                      <a:lvl8pPr marL="3200400" algn="l" defTabSz="914400" rtl="0" eaLnBrk="1" latinLnBrk="0" hangingPunct="1">
                        <a:defRPr sz="1800" b="1" kern="1200">
                          <a:solidFill>
                            <a:schemeClr val="lt1"/>
                          </a:solidFill>
                          <a:latin typeface="DengXian" panose="020F0502020204030204"/>
                        </a:defRPr>
                      </a:lvl8pPr>
                      <a:lvl9pPr marL="3657600" algn="l" defTabSz="914400" rtl="0" eaLnBrk="1" latinLnBrk="0" hangingPunct="1">
                        <a:defRPr sz="1800" b="1" kern="1200">
                          <a:solidFill>
                            <a:schemeClr val="lt1"/>
                          </a:solidFill>
                          <a:latin typeface="DengXian" panose="020F0502020204030204"/>
                        </a:defRPr>
                      </a:lvl9pPr>
                    </a:lstStyle>
                    <a:p>
                      <a:pPr algn="ctr"/>
                      <a:endParaRPr lang="zh-CN" altLang="en-US" sz="1800"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DengXian" panose="020F0502020204030204"/>
                        </a:defRPr>
                      </a:lvl1pPr>
                      <a:lvl2pPr marL="457200" algn="l" defTabSz="914400" rtl="0" eaLnBrk="1" latinLnBrk="0" hangingPunct="1">
                        <a:defRPr sz="1800" b="1" kern="1200">
                          <a:solidFill>
                            <a:schemeClr val="lt1"/>
                          </a:solidFill>
                          <a:latin typeface="DengXian" panose="020F0502020204030204"/>
                        </a:defRPr>
                      </a:lvl2pPr>
                      <a:lvl3pPr marL="914400" algn="l" defTabSz="914400" rtl="0" eaLnBrk="1" latinLnBrk="0" hangingPunct="1">
                        <a:defRPr sz="1800" b="1" kern="1200">
                          <a:solidFill>
                            <a:schemeClr val="lt1"/>
                          </a:solidFill>
                          <a:latin typeface="DengXian" panose="020F0502020204030204"/>
                        </a:defRPr>
                      </a:lvl3pPr>
                      <a:lvl4pPr marL="1371600" algn="l" defTabSz="914400" rtl="0" eaLnBrk="1" latinLnBrk="0" hangingPunct="1">
                        <a:defRPr sz="1800" b="1" kern="1200">
                          <a:solidFill>
                            <a:schemeClr val="lt1"/>
                          </a:solidFill>
                          <a:latin typeface="DengXian" panose="020F0502020204030204"/>
                        </a:defRPr>
                      </a:lvl4pPr>
                      <a:lvl5pPr marL="1828800" algn="l" defTabSz="914400" rtl="0" eaLnBrk="1" latinLnBrk="0" hangingPunct="1">
                        <a:defRPr sz="1800" b="1" kern="1200">
                          <a:solidFill>
                            <a:schemeClr val="lt1"/>
                          </a:solidFill>
                          <a:latin typeface="DengXian" panose="020F0502020204030204"/>
                        </a:defRPr>
                      </a:lvl5pPr>
                      <a:lvl6pPr marL="2286000" algn="l" defTabSz="914400" rtl="0" eaLnBrk="1" latinLnBrk="0" hangingPunct="1">
                        <a:defRPr sz="1800" b="1" kern="1200">
                          <a:solidFill>
                            <a:schemeClr val="lt1"/>
                          </a:solidFill>
                          <a:latin typeface="DengXian" panose="020F0502020204030204"/>
                        </a:defRPr>
                      </a:lvl6pPr>
                      <a:lvl7pPr marL="2743200" algn="l" defTabSz="914400" rtl="0" eaLnBrk="1" latinLnBrk="0" hangingPunct="1">
                        <a:defRPr sz="1800" b="1" kern="1200">
                          <a:solidFill>
                            <a:schemeClr val="lt1"/>
                          </a:solidFill>
                          <a:latin typeface="DengXian" panose="020F0502020204030204"/>
                        </a:defRPr>
                      </a:lvl7pPr>
                      <a:lvl8pPr marL="3200400" algn="l" defTabSz="914400" rtl="0" eaLnBrk="1" latinLnBrk="0" hangingPunct="1">
                        <a:defRPr sz="1800" b="1" kern="1200">
                          <a:solidFill>
                            <a:schemeClr val="lt1"/>
                          </a:solidFill>
                          <a:latin typeface="DengXian" panose="020F0502020204030204"/>
                        </a:defRPr>
                      </a:lvl8pPr>
                      <a:lvl9pPr marL="3657600" algn="l" defTabSz="914400" rtl="0" eaLnBrk="1" latinLnBrk="0" hangingPunct="1">
                        <a:defRPr sz="1800" b="1" kern="1200">
                          <a:solidFill>
                            <a:schemeClr val="lt1"/>
                          </a:solidFill>
                          <a:latin typeface="DengXian" panose="020F0502020204030204"/>
                        </a:defRPr>
                      </a:lvl9pPr>
                    </a:lstStyle>
                    <a:p>
                      <a:pPr algn="ctr"/>
                      <a:r>
                        <a:rPr lang="zh-CN" altLang="en-US" sz="1800"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大数据处理</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b="1" kern="1200">
                          <a:solidFill>
                            <a:schemeClr val="lt1"/>
                          </a:solidFill>
                          <a:latin typeface="DengXian" panose="020F0502020204030204"/>
                        </a:defRPr>
                      </a:lvl1pPr>
                      <a:lvl2pPr marL="457200" algn="l" defTabSz="914400" rtl="0" eaLnBrk="1" latinLnBrk="0" hangingPunct="1">
                        <a:defRPr sz="1800" b="1" kern="1200">
                          <a:solidFill>
                            <a:schemeClr val="lt1"/>
                          </a:solidFill>
                          <a:latin typeface="DengXian" panose="020F0502020204030204"/>
                        </a:defRPr>
                      </a:lvl2pPr>
                      <a:lvl3pPr marL="914400" algn="l" defTabSz="914400" rtl="0" eaLnBrk="1" latinLnBrk="0" hangingPunct="1">
                        <a:defRPr sz="1800" b="1" kern="1200">
                          <a:solidFill>
                            <a:schemeClr val="lt1"/>
                          </a:solidFill>
                          <a:latin typeface="DengXian" panose="020F0502020204030204"/>
                        </a:defRPr>
                      </a:lvl3pPr>
                      <a:lvl4pPr marL="1371600" algn="l" defTabSz="914400" rtl="0" eaLnBrk="1" latinLnBrk="0" hangingPunct="1">
                        <a:defRPr sz="1800" b="1" kern="1200">
                          <a:solidFill>
                            <a:schemeClr val="lt1"/>
                          </a:solidFill>
                          <a:latin typeface="DengXian" panose="020F0502020204030204"/>
                        </a:defRPr>
                      </a:lvl4pPr>
                      <a:lvl5pPr marL="1828800" algn="l" defTabSz="914400" rtl="0" eaLnBrk="1" latinLnBrk="0" hangingPunct="1">
                        <a:defRPr sz="1800" b="1" kern="1200">
                          <a:solidFill>
                            <a:schemeClr val="lt1"/>
                          </a:solidFill>
                          <a:latin typeface="DengXian" panose="020F0502020204030204"/>
                        </a:defRPr>
                      </a:lvl5pPr>
                      <a:lvl6pPr marL="2286000" algn="l" defTabSz="914400" rtl="0" eaLnBrk="1" latinLnBrk="0" hangingPunct="1">
                        <a:defRPr sz="1800" b="1" kern="1200">
                          <a:solidFill>
                            <a:schemeClr val="lt1"/>
                          </a:solidFill>
                          <a:latin typeface="DengXian" panose="020F0502020204030204"/>
                        </a:defRPr>
                      </a:lvl6pPr>
                      <a:lvl7pPr marL="2743200" algn="l" defTabSz="914400" rtl="0" eaLnBrk="1" latinLnBrk="0" hangingPunct="1">
                        <a:defRPr sz="1800" b="1" kern="1200">
                          <a:solidFill>
                            <a:schemeClr val="lt1"/>
                          </a:solidFill>
                          <a:latin typeface="DengXian" panose="020F0502020204030204"/>
                        </a:defRPr>
                      </a:lvl7pPr>
                      <a:lvl8pPr marL="3200400" algn="l" defTabSz="914400" rtl="0" eaLnBrk="1" latinLnBrk="0" hangingPunct="1">
                        <a:defRPr sz="1800" b="1" kern="1200">
                          <a:solidFill>
                            <a:schemeClr val="lt1"/>
                          </a:solidFill>
                          <a:latin typeface="DengXian" panose="020F0502020204030204"/>
                        </a:defRPr>
                      </a:lvl8pPr>
                      <a:lvl9pPr marL="3657600" algn="l" defTabSz="914400" rtl="0" eaLnBrk="1" latinLnBrk="0" hangingPunct="1">
                        <a:defRPr sz="1800" b="1" kern="1200">
                          <a:solidFill>
                            <a:schemeClr val="lt1"/>
                          </a:solidFill>
                          <a:latin typeface="DengXian" panose="020F0502020204030204"/>
                        </a:defRPr>
                      </a:lvl9pPr>
                    </a:lstStyle>
                    <a:p>
                      <a:pPr algn="ctr"/>
                      <a:r>
                        <a:rPr lang="zh-CN" altLang="en-US" sz="1800" dirty="0">
                          <a:ln>
                            <a:noFill/>
                          </a:l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传统数据处理</a:t>
                      </a:r>
                    </a:p>
                  </a:txBody>
                  <a:tcPr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462302">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Huawei Sans" panose="020C0503030203020204" pitchFamily="34" charset="0"/>
                        </a:rPr>
                        <a:t>数据规模</a:t>
                      </a:r>
                      <a:endParaRPr lang="en-US" altLang="zh-CN" sz="1800" dirty="0">
                        <a:latin typeface="+mn-lt"/>
                        <a:ea typeface="+mn-ea"/>
                        <a:cs typeface="+mn-ea"/>
                        <a:sym typeface="Huawei Sans" panose="020C0503030203020204" pitchFamily="34" charset="0"/>
                      </a:endParaRPr>
                    </a:p>
                  </a:txBody>
                  <a:tcPr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Huawei Sans" panose="020C0503030203020204" pitchFamily="34" charset="0"/>
                        </a:rPr>
                        <a:t>大</a:t>
                      </a:r>
                      <a:r>
                        <a:rPr lang="zh-CN" altLang="en-US" sz="1800" baseline="0" dirty="0">
                          <a:latin typeface="+mn-lt"/>
                          <a:ea typeface="+mn-ea"/>
                          <a:cs typeface="+mn-ea"/>
                          <a:sym typeface="Huawei Sans" panose="020C0503030203020204" pitchFamily="34" charset="0"/>
                        </a:rPr>
                        <a:t> </a:t>
                      </a:r>
                      <a:r>
                        <a:rPr lang="en-US" altLang="zh-CN" sz="1800" baseline="0" dirty="0">
                          <a:latin typeface="+mn-lt"/>
                          <a:ea typeface="+mn-ea"/>
                          <a:cs typeface="+mn-ea"/>
                          <a:sym typeface="Huawei Sans" panose="020C0503030203020204" pitchFamily="34" charset="0"/>
                        </a:rPr>
                        <a:t>(</a:t>
                      </a:r>
                      <a:r>
                        <a:rPr lang="zh-CN" altLang="en-US" sz="1800" dirty="0">
                          <a:latin typeface="+mn-lt"/>
                          <a:ea typeface="+mn-ea"/>
                          <a:cs typeface="+mn-ea"/>
                          <a:sym typeface="Huawei Sans" panose="020C0503030203020204" pitchFamily="34" charset="0"/>
                        </a:rPr>
                        <a:t>以</a:t>
                      </a:r>
                      <a:r>
                        <a:rPr lang="en-US" altLang="zh-CN" sz="1800" dirty="0">
                          <a:latin typeface="+mn-lt"/>
                          <a:ea typeface="+mn-ea"/>
                          <a:cs typeface="+mn-ea"/>
                          <a:sym typeface="Huawei Sans" panose="020C0503030203020204" pitchFamily="34" charset="0"/>
                        </a:rPr>
                        <a:t>GB</a:t>
                      </a:r>
                      <a:r>
                        <a:rPr lang="zh-CN" altLang="en-US" sz="1800" dirty="0">
                          <a:latin typeface="+mn-lt"/>
                          <a:ea typeface="+mn-ea"/>
                          <a:cs typeface="+mn-ea"/>
                          <a:sym typeface="Huawei Sans" panose="020C0503030203020204" pitchFamily="34" charset="0"/>
                        </a:rPr>
                        <a:t>、</a:t>
                      </a:r>
                      <a:r>
                        <a:rPr lang="en-US" altLang="zh-CN" sz="1800" dirty="0">
                          <a:latin typeface="+mn-lt"/>
                          <a:ea typeface="+mn-ea"/>
                          <a:cs typeface="+mn-ea"/>
                          <a:sym typeface="Huawei Sans" panose="020C0503030203020204" pitchFamily="34" charset="0"/>
                        </a:rPr>
                        <a:t>TB</a:t>
                      </a:r>
                      <a:r>
                        <a:rPr lang="zh-CN" altLang="en-US" sz="1800" dirty="0">
                          <a:latin typeface="+mn-lt"/>
                          <a:ea typeface="+mn-ea"/>
                          <a:cs typeface="+mn-ea"/>
                          <a:sym typeface="Huawei Sans" panose="020C0503030203020204" pitchFamily="34" charset="0"/>
                        </a:rPr>
                        <a:t>、</a:t>
                      </a:r>
                      <a:r>
                        <a:rPr lang="en-US" altLang="zh-CN" sz="1800" dirty="0">
                          <a:latin typeface="+mn-lt"/>
                          <a:ea typeface="+mn-ea"/>
                          <a:cs typeface="+mn-ea"/>
                          <a:sym typeface="Huawei Sans" panose="020C0503030203020204" pitchFamily="34" charset="0"/>
                        </a:rPr>
                        <a:t>PB</a:t>
                      </a:r>
                      <a:r>
                        <a:rPr lang="zh-CN" altLang="en-US" sz="1800" dirty="0">
                          <a:latin typeface="+mn-lt"/>
                          <a:ea typeface="+mn-ea"/>
                          <a:cs typeface="+mn-ea"/>
                          <a:sym typeface="Huawei Sans" panose="020C0503030203020204" pitchFamily="34" charset="0"/>
                        </a:rPr>
                        <a:t>为处理单位</a:t>
                      </a:r>
                      <a:r>
                        <a:rPr lang="en-US" altLang="zh-CN" sz="1800" dirty="0">
                          <a:latin typeface="+mn-lt"/>
                          <a:ea typeface="+mn-ea"/>
                          <a:cs typeface="+mn-ea"/>
                          <a:sym typeface="Huawei Sans" panose="020C0503030203020204" pitchFamily="34" charset="0"/>
                        </a:rPr>
                        <a:t>)</a:t>
                      </a:r>
                      <a:endParaRPr lang="zh-CN" altLang="en-US" sz="1800" dirty="0">
                        <a:latin typeface="+mn-lt"/>
                        <a:ea typeface="+mn-ea"/>
                        <a:cs typeface="+mn-ea"/>
                        <a:sym typeface="Huawei Sans" panose="020C0503030203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Huawei Sans" panose="020C0503030203020204" pitchFamily="34" charset="0"/>
                        </a:rPr>
                        <a:t>小</a:t>
                      </a:r>
                      <a:r>
                        <a:rPr lang="zh-CN" altLang="en-US" sz="1800" baseline="0" dirty="0">
                          <a:latin typeface="+mn-lt"/>
                          <a:ea typeface="+mn-ea"/>
                          <a:cs typeface="+mn-ea"/>
                          <a:sym typeface="Huawei Sans" panose="020C0503030203020204" pitchFamily="34" charset="0"/>
                        </a:rPr>
                        <a:t> </a:t>
                      </a:r>
                      <a:r>
                        <a:rPr lang="en-US" altLang="zh-CN" sz="1800" baseline="0" dirty="0">
                          <a:latin typeface="+mn-lt"/>
                          <a:ea typeface="+mn-ea"/>
                          <a:cs typeface="+mn-ea"/>
                          <a:sym typeface="Huawei Sans" panose="020C0503030203020204" pitchFamily="34" charset="0"/>
                        </a:rPr>
                        <a:t>(</a:t>
                      </a:r>
                      <a:r>
                        <a:rPr lang="zh-CN" altLang="en-US" sz="1800" dirty="0">
                          <a:latin typeface="+mn-lt"/>
                          <a:ea typeface="+mn-ea"/>
                          <a:cs typeface="+mn-ea"/>
                          <a:sym typeface="Huawei Sans" panose="020C0503030203020204" pitchFamily="34" charset="0"/>
                        </a:rPr>
                        <a:t>以</a:t>
                      </a:r>
                      <a:r>
                        <a:rPr lang="en-US" altLang="zh-CN" sz="1800" dirty="0">
                          <a:latin typeface="+mn-lt"/>
                          <a:ea typeface="+mn-ea"/>
                          <a:cs typeface="+mn-ea"/>
                          <a:sym typeface="Huawei Sans" panose="020C0503030203020204" pitchFamily="34" charset="0"/>
                        </a:rPr>
                        <a:t>MB</a:t>
                      </a:r>
                      <a:r>
                        <a:rPr lang="zh-CN" altLang="en-US" sz="1800" dirty="0">
                          <a:latin typeface="+mn-lt"/>
                          <a:ea typeface="+mn-ea"/>
                          <a:cs typeface="+mn-ea"/>
                          <a:sym typeface="Huawei Sans" panose="020C0503030203020204" pitchFamily="34" charset="0"/>
                        </a:rPr>
                        <a:t>为处理单位</a:t>
                      </a:r>
                      <a:r>
                        <a:rPr lang="en-US" altLang="zh-CN" sz="1800" dirty="0">
                          <a:latin typeface="+mn-lt"/>
                          <a:ea typeface="+mn-ea"/>
                          <a:cs typeface="+mn-ea"/>
                          <a:sym typeface="Huawei Sans" panose="020C0503030203020204" pitchFamily="34" charset="0"/>
                        </a:rPr>
                        <a:t>)</a:t>
                      </a:r>
                      <a:endParaRPr lang="zh-CN" altLang="en-US" sz="1800" dirty="0">
                        <a:latin typeface="+mn-lt"/>
                        <a:ea typeface="+mn-ea"/>
                        <a:cs typeface="+mn-ea"/>
                        <a:sym typeface="Huawei Sans" panose="020C0503030203020204" pitchFamily="34" charset="0"/>
                      </a:endParaRPr>
                    </a:p>
                  </a:txBody>
                  <a:tcPr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45956">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Huawei Sans" panose="020C0503030203020204" pitchFamily="34" charset="0"/>
                        </a:rPr>
                        <a:t>数据类型</a:t>
                      </a:r>
                    </a:p>
                  </a:txBody>
                  <a:tcPr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Huawei Sans" panose="020C0503030203020204" pitchFamily="34" charset="0"/>
                        </a:rPr>
                        <a:t>繁多</a:t>
                      </a:r>
                      <a:r>
                        <a:rPr lang="zh-CN" altLang="en-US" sz="1800" baseline="0" dirty="0">
                          <a:latin typeface="+mn-lt"/>
                          <a:ea typeface="+mn-ea"/>
                          <a:cs typeface="+mn-ea"/>
                          <a:sym typeface="Huawei Sans" panose="020C0503030203020204" pitchFamily="34" charset="0"/>
                        </a:rPr>
                        <a:t> </a:t>
                      </a:r>
                      <a:r>
                        <a:rPr lang="en-US" altLang="zh-CN" sz="1800" baseline="0" dirty="0">
                          <a:latin typeface="+mn-lt"/>
                          <a:ea typeface="+mn-ea"/>
                          <a:cs typeface="+mn-ea"/>
                          <a:sym typeface="Huawei Sans" panose="020C0503030203020204" pitchFamily="34" charset="0"/>
                        </a:rPr>
                        <a:t>(</a:t>
                      </a:r>
                      <a:r>
                        <a:rPr lang="zh-CN" altLang="en-US" sz="1800" dirty="0">
                          <a:latin typeface="+mn-lt"/>
                          <a:ea typeface="+mn-ea"/>
                          <a:cs typeface="+mn-ea"/>
                          <a:sym typeface="Huawei Sans" panose="020C0503030203020204" pitchFamily="34" charset="0"/>
                        </a:rPr>
                        <a:t>结构化、半结构化、非结构化</a:t>
                      </a:r>
                      <a:r>
                        <a:rPr lang="en-US" altLang="zh-CN" sz="1800" dirty="0">
                          <a:latin typeface="+mn-lt"/>
                          <a:ea typeface="+mn-ea"/>
                          <a:cs typeface="+mn-ea"/>
                          <a:sym typeface="Huawei Sans" panose="020C0503030203020204" pitchFamily="34" charset="0"/>
                        </a:rPr>
                        <a:t>)</a:t>
                      </a:r>
                      <a:endParaRPr lang="zh-CN" altLang="en-US" sz="1800" dirty="0">
                        <a:latin typeface="+mn-lt"/>
                        <a:ea typeface="+mn-ea"/>
                        <a:cs typeface="+mn-ea"/>
                        <a:sym typeface="Huawei Sans" panose="020C0503030203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Huawei Sans" panose="020C0503030203020204" pitchFamily="34" charset="0"/>
                        </a:rPr>
                        <a:t>单一</a:t>
                      </a:r>
                      <a:r>
                        <a:rPr lang="zh-CN" altLang="en-US" sz="1800" baseline="0" dirty="0">
                          <a:latin typeface="+mn-lt"/>
                          <a:ea typeface="+mn-ea"/>
                          <a:cs typeface="+mn-ea"/>
                          <a:sym typeface="Huawei Sans" panose="020C0503030203020204" pitchFamily="34" charset="0"/>
                        </a:rPr>
                        <a:t> </a:t>
                      </a:r>
                      <a:r>
                        <a:rPr lang="en-US" altLang="zh-CN" sz="1800" baseline="0" dirty="0">
                          <a:latin typeface="+mn-lt"/>
                          <a:ea typeface="+mn-ea"/>
                          <a:cs typeface="+mn-ea"/>
                          <a:sym typeface="Huawei Sans" panose="020C0503030203020204" pitchFamily="34" charset="0"/>
                        </a:rPr>
                        <a:t>(</a:t>
                      </a:r>
                      <a:r>
                        <a:rPr lang="zh-CN" altLang="en-US" sz="1800" dirty="0">
                          <a:latin typeface="+mn-lt"/>
                          <a:ea typeface="+mn-ea"/>
                          <a:cs typeface="+mn-ea"/>
                          <a:sym typeface="Huawei Sans" panose="020C0503030203020204" pitchFamily="34" charset="0"/>
                        </a:rPr>
                        <a:t>结构化为主</a:t>
                      </a:r>
                      <a:r>
                        <a:rPr lang="en-US" altLang="zh-CN" sz="1800" dirty="0">
                          <a:latin typeface="+mn-lt"/>
                          <a:ea typeface="+mn-ea"/>
                          <a:cs typeface="+mn-ea"/>
                          <a:sym typeface="Huawei Sans" panose="020C0503030203020204" pitchFamily="34" charset="0"/>
                        </a:rPr>
                        <a:t>)</a:t>
                      </a:r>
                      <a:endParaRPr lang="zh-CN" altLang="en-US" sz="1800" dirty="0">
                        <a:latin typeface="+mn-lt"/>
                        <a:ea typeface="+mn-ea"/>
                        <a:cs typeface="+mn-ea"/>
                        <a:sym typeface="Huawei Sans" panose="020C0503030203020204" pitchFamily="34" charset="0"/>
                      </a:endParaRPr>
                    </a:p>
                  </a:txBody>
                  <a:tcPr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68835">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algn="ctr"/>
                      <a:r>
                        <a:rPr lang="zh-CN" altLang="en-US" sz="1800" dirty="0">
                          <a:latin typeface="+mn-lt"/>
                          <a:ea typeface="+mn-ea"/>
                          <a:cs typeface="+mn-ea"/>
                          <a:sym typeface="Huawei Sans" panose="020C0503030203020204" pitchFamily="34" charset="0"/>
                        </a:rPr>
                        <a:t>模式和数据</a:t>
                      </a:r>
                    </a:p>
                    <a:p>
                      <a:pPr algn="ctr"/>
                      <a:r>
                        <a:rPr lang="zh-CN" altLang="en-US" sz="1800" dirty="0">
                          <a:latin typeface="+mn-lt"/>
                          <a:ea typeface="+mn-ea"/>
                          <a:cs typeface="+mn-ea"/>
                          <a:sym typeface="Huawei Sans" panose="020C0503030203020204" pitchFamily="34" charset="0"/>
                        </a:rPr>
                        <a:t>的关系</a:t>
                      </a:r>
                    </a:p>
                  </a:txBody>
                  <a:tcPr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algn="ctr"/>
                      <a:r>
                        <a:rPr lang="zh-CN" altLang="en-US" sz="1800" dirty="0">
                          <a:latin typeface="+mn-lt"/>
                          <a:ea typeface="+mn-ea"/>
                          <a:cs typeface="+mn-ea"/>
                          <a:sym typeface="Huawei Sans" panose="020C0503030203020204" pitchFamily="34" charset="0"/>
                        </a:rPr>
                        <a:t>先有数据后有模式，模式随数据增多不断演变</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algn="ctr"/>
                      <a:r>
                        <a:rPr lang="zh-CN" altLang="en-US" sz="1800" dirty="0">
                          <a:latin typeface="+mn-lt"/>
                          <a:ea typeface="+mn-ea"/>
                          <a:cs typeface="+mn-ea"/>
                          <a:sym typeface="Huawei Sans" panose="020C0503030203020204" pitchFamily="34" charset="0"/>
                        </a:rPr>
                        <a:t>先有模式后有数据</a:t>
                      </a:r>
                      <a:r>
                        <a:rPr lang="zh-CN" altLang="en-US" sz="1800" baseline="0" dirty="0">
                          <a:latin typeface="+mn-lt"/>
                          <a:ea typeface="+mn-ea"/>
                          <a:cs typeface="+mn-ea"/>
                          <a:sym typeface="Huawei Sans" panose="020C0503030203020204" pitchFamily="34" charset="0"/>
                        </a:rPr>
                        <a:t> </a:t>
                      </a:r>
                      <a:r>
                        <a:rPr lang="en-US" altLang="zh-CN" sz="1800" dirty="0">
                          <a:latin typeface="+mn-lt"/>
                          <a:ea typeface="+mn-ea"/>
                          <a:cs typeface="+mn-ea"/>
                          <a:sym typeface="Huawei Sans" panose="020C0503030203020204" pitchFamily="34" charset="0"/>
                        </a:rPr>
                        <a:t>(</a:t>
                      </a:r>
                      <a:r>
                        <a:rPr lang="zh-CN" altLang="en-US" sz="1800" dirty="0">
                          <a:latin typeface="+mn-lt"/>
                          <a:ea typeface="+mn-ea"/>
                          <a:cs typeface="+mn-ea"/>
                          <a:sym typeface="Huawei Sans" panose="020C0503030203020204" pitchFamily="34" charset="0"/>
                        </a:rPr>
                        <a:t>先有池塘后有鱼</a:t>
                      </a:r>
                      <a:r>
                        <a:rPr lang="en-US" altLang="zh-CN" sz="1800" dirty="0">
                          <a:latin typeface="+mn-lt"/>
                          <a:ea typeface="+mn-ea"/>
                          <a:cs typeface="+mn-ea"/>
                          <a:sym typeface="Huawei Sans" panose="020C0503030203020204" pitchFamily="34" charset="0"/>
                        </a:rPr>
                        <a:t>)</a:t>
                      </a:r>
                    </a:p>
                  </a:txBody>
                  <a:tcPr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8835">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lvl="1"/>
                      <a:r>
                        <a:rPr lang="zh-CN" altLang="en-US" dirty="0"/>
                        <a:t>价值密度低</a:t>
                      </a:r>
                      <a:endParaRPr lang="zh-CN" altLang="en-US" sz="1800" dirty="0">
                        <a:latin typeface="+mn-lt"/>
                        <a:ea typeface="+mn-ea"/>
                        <a:cs typeface="+mn-ea"/>
                        <a:sym typeface="Huawei Sans" panose="020C0503030203020204" pitchFamily="34" charset="0"/>
                      </a:endParaRPr>
                    </a:p>
                  </a:txBody>
                  <a:tcPr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lvl="2" algn="l"/>
                      <a:r>
                        <a:rPr lang="zh-CN" altLang="en-US" sz="1800" kern="1200" dirty="0">
                          <a:solidFill>
                            <a:schemeClr val="dk1"/>
                          </a:solidFill>
                          <a:latin typeface="+mn-lt"/>
                          <a:ea typeface="+mn-ea"/>
                          <a:cs typeface="+mn-ea"/>
                        </a:rPr>
                        <a:t>大数据中蕴藏有价值，但是每比特信息价值低，需要专门的工具挖掘</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Huawei Sans" panose="020C0503030203020204" pitchFamily="34" charset="0"/>
                        </a:rPr>
                        <a:t>通过小样本数据建立统计模型</a:t>
                      </a:r>
                    </a:p>
                  </a:txBody>
                  <a:tcPr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9334">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Huawei Sans" panose="020C0503030203020204" pitchFamily="34" charset="0"/>
                        </a:rPr>
                        <a:t>处理工具</a:t>
                      </a:r>
                    </a:p>
                  </a:txBody>
                  <a:tcPr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Huawei Sans" panose="020C0503030203020204" pitchFamily="34" charset="0"/>
                        </a:rPr>
                        <a:t>No size fits all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DengXian" panose="020F0502020204030204"/>
                        </a:defRPr>
                      </a:lvl1pPr>
                      <a:lvl2pPr marL="457200" algn="l" defTabSz="914400" rtl="0" eaLnBrk="1" latinLnBrk="0" hangingPunct="1">
                        <a:defRPr sz="1800" kern="1200">
                          <a:solidFill>
                            <a:schemeClr val="dk1"/>
                          </a:solidFill>
                          <a:latin typeface="DengXian" panose="020F0502020204030204"/>
                        </a:defRPr>
                      </a:lvl2pPr>
                      <a:lvl3pPr marL="914400" algn="l" defTabSz="914400" rtl="0" eaLnBrk="1" latinLnBrk="0" hangingPunct="1">
                        <a:defRPr sz="1800" kern="1200">
                          <a:solidFill>
                            <a:schemeClr val="dk1"/>
                          </a:solidFill>
                          <a:latin typeface="DengXian" panose="020F0502020204030204"/>
                        </a:defRPr>
                      </a:lvl3pPr>
                      <a:lvl4pPr marL="1371600" algn="l" defTabSz="914400" rtl="0" eaLnBrk="1" latinLnBrk="0" hangingPunct="1">
                        <a:defRPr sz="1800" kern="1200">
                          <a:solidFill>
                            <a:schemeClr val="dk1"/>
                          </a:solidFill>
                          <a:latin typeface="DengXian" panose="020F0502020204030204"/>
                        </a:defRPr>
                      </a:lvl4pPr>
                      <a:lvl5pPr marL="1828800" algn="l" defTabSz="914400" rtl="0" eaLnBrk="1" latinLnBrk="0" hangingPunct="1">
                        <a:defRPr sz="1800" kern="1200">
                          <a:solidFill>
                            <a:schemeClr val="dk1"/>
                          </a:solidFill>
                          <a:latin typeface="DengXian" panose="020F0502020204030204"/>
                        </a:defRPr>
                      </a:lvl5pPr>
                      <a:lvl6pPr marL="2286000" algn="l" defTabSz="914400" rtl="0" eaLnBrk="1" latinLnBrk="0" hangingPunct="1">
                        <a:defRPr sz="1800" kern="1200">
                          <a:solidFill>
                            <a:schemeClr val="dk1"/>
                          </a:solidFill>
                          <a:latin typeface="DengXian" panose="020F0502020204030204"/>
                        </a:defRPr>
                      </a:lvl6pPr>
                      <a:lvl7pPr marL="2743200" algn="l" defTabSz="914400" rtl="0" eaLnBrk="1" latinLnBrk="0" hangingPunct="1">
                        <a:defRPr sz="1800" kern="1200">
                          <a:solidFill>
                            <a:schemeClr val="dk1"/>
                          </a:solidFill>
                          <a:latin typeface="DengXian" panose="020F0502020204030204"/>
                        </a:defRPr>
                      </a:lvl7pPr>
                      <a:lvl8pPr marL="3200400" algn="l" defTabSz="914400" rtl="0" eaLnBrk="1" latinLnBrk="0" hangingPunct="1">
                        <a:defRPr sz="1800" kern="1200">
                          <a:solidFill>
                            <a:schemeClr val="dk1"/>
                          </a:solidFill>
                          <a:latin typeface="DengXian" panose="020F0502020204030204"/>
                        </a:defRPr>
                      </a:lvl8pPr>
                      <a:lvl9pPr marL="3657600" algn="l" defTabSz="914400" rtl="0" eaLnBrk="1" latinLnBrk="0" hangingPunct="1">
                        <a:defRPr sz="1800" kern="1200">
                          <a:solidFill>
                            <a:schemeClr val="dk1"/>
                          </a:solidFill>
                          <a:latin typeface="DengXian"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Huawei Sans" panose="020C0503030203020204" pitchFamily="34" charset="0"/>
                        </a:rPr>
                        <a:t>One size fits all</a:t>
                      </a:r>
                    </a:p>
                  </a:txBody>
                  <a:tcPr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854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E4268-FE02-463B-8D1D-0454A08A4324}"/>
              </a:ext>
            </a:extLst>
          </p:cNvPr>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大数据平台实例：华为大数据平台</a:t>
            </a:r>
          </a:p>
        </p:txBody>
      </p:sp>
      <p:sp>
        <p:nvSpPr>
          <p:cNvPr id="3" name="内容占位符 2">
            <a:extLst>
              <a:ext uri="{FF2B5EF4-FFF2-40B4-BE49-F238E27FC236}">
                <a16:creationId xmlns:a16="http://schemas.microsoft.com/office/drawing/2014/main" id="{BD2D6349-8E1B-4024-A84F-16821DD60E88}"/>
              </a:ext>
            </a:extLst>
          </p:cNvPr>
          <p:cNvSpPr>
            <a:spLocks noGrp="1"/>
          </p:cNvSpPr>
          <p:nvPr>
            <p:ph idx="1"/>
          </p:nvPr>
        </p:nvSpPr>
        <p:spPr>
          <a:xfrm>
            <a:off x="457744" y="1680915"/>
            <a:ext cx="4221440" cy="4351338"/>
          </a:xfrm>
        </p:spPr>
        <p:txBody>
          <a:bodyPr>
            <a:noAutofit/>
          </a:bodyPr>
          <a:lstStyle/>
          <a:p>
            <a:r>
              <a:rPr lang="zh-CN" altLang="en-US" sz="2400" dirty="0">
                <a:latin typeface="华文中宋" panose="02010600040101010101" pitchFamily="2" charset="-122"/>
                <a:ea typeface="华文中宋" panose="02010600040101010101" pitchFamily="2" charset="-122"/>
              </a:rPr>
              <a:t>高安全：</a:t>
            </a:r>
          </a:p>
          <a:p>
            <a:pPr lvl="1"/>
            <a:r>
              <a:rPr lang="zh-CN" altLang="en-US" sz="2000" dirty="0">
                <a:latin typeface="华文中宋" panose="02010600040101010101" pitchFamily="2" charset="-122"/>
                <a:ea typeface="华文中宋" panose="02010600040101010101" pitchFamily="2" charset="-122"/>
              </a:rPr>
              <a:t>服务器及大数据平台自主可控；</a:t>
            </a:r>
          </a:p>
          <a:p>
            <a:pPr lvl="1"/>
            <a:r>
              <a:rPr lang="zh-CN" altLang="en-US" sz="2000" dirty="0">
                <a:latin typeface="华文中宋" panose="02010600040101010101" pitchFamily="2" charset="-122"/>
                <a:ea typeface="华文中宋" panose="02010600040101010101" pitchFamily="2" charset="-122"/>
              </a:rPr>
              <a:t>芯片级数据加密，数据不失密</a:t>
            </a:r>
            <a:r>
              <a:rPr lang="zh-CN" altLang="en-US" dirty="0">
                <a:latin typeface="华文中宋" panose="02010600040101010101" pitchFamily="2" charset="-122"/>
                <a:ea typeface="华文中宋" panose="02010600040101010101" pitchFamily="2" charset="-122"/>
              </a:rPr>
              <a:t>。</a:t>
            </a:r>
          </a:p>
          <a:p>
            <a:r>
              <a:rPr lang="zh-CN" altLang="en-US" sz="2400" dirty="0">
                <a:latin typeface="华文中宋" panose="02010600040101010101" pitchFamily="2" charset="-122"/>
                <a:ea typeface="华文中宋" panose="02010600040101010101" pitchFamily="2" charset="-122"/>
              </a:rPr>
              <a:t>高性能：</a:t>
            </a:r>
          </a:p>
          <a:p>
            <a:pPr lvl="1"/>
            <a:r>
              <a:rPr lang="zh-CN" altLang="en-US" sz="2000" dirty="0">
                <a:latin typeface="华文中宋" panose="02010600040101010101" pitchFamily="2" charset="-122"/>
                <a:ea typeface="华文中宋" panose="02010600040101010101" pitchFamily="2" charset="-122"/>
              </a:rPr>
              <a:t>比同档通用服务器性能提升</a:t>
            </a:r>
            <a:r>
              <a:rPr lang="en-US" altLang="zh-CN" sz="2000" dirty="0">
                <a:latin typeface="华文中宋" panose="02010600040101010101" pitchFamily="2" charset="-122"/>
                <a:ea typeface="华文中宋" panose="02010600040101010101" pitchFamily="2" charset="-122"/>
              </a:rPr>
              <a:t>30%</a:t>
            </a:r>
            <a:r>
              <a:rPr lang="zh-CN" altLang="en-US" sz="2000" dirty="0">
                <a:latin typeface="华文中宋" panose="02010600040101010101" pitchFamily="2" charset="-122"/>
                <a:ea typeface="华文中宋" panose="02010600040101010101" pitchFamily="2" charset="-122"/>
              </a:rPr>
              <a:t>；</a:t>
            </a:r>
          </a:p>
          <a:p>
            <a:pPr lvl="1"/>
            <a:r>
              <a:rPr lang="zh-CN" altLang="en-US" sz="2000" dirty="0">
                <a:latin typeface="华文中宋" panose="02010600040101010101" pitchFamily="2" charset="-122"/>
                <a:ea typeface="华文中宋" panose="02010600040101010101" pitchFamily="2" charset="-122"/>
              </a:rPr>
              <a:t>超强算力，高并发应用场景优化；</a:t>
            </a:r>
          </a:p>
          <a:p>
            <a:pPr lvl="1"/>
            <a:r>
              <a:rPr lang="zh-CN" altLang="en-US" sz="2000" dirty="0">
                <a:latin typeface="华文中宋" panose="02010600040101010101" pitchFamily="2" charset="-122"/>
                <a:ea typeface="华文中宋" panose="02010600040101010101" pitchFamily="2" charset="-122"/>
              </a:rPr>
              <a:t>支持</a:t>
            </a:r>
            <a:r>
              <a:rPr lang="en-US" altLang="zh-CN" sz="2000" dirty="0">
                <a:latin typeface="华文中宋" panose="02010600040101010101" pitchFamily="2" charset="-122"/>
                <a:ea typeface="华文中宋" panose="02010600040101010101" pitchFamily="2" charset="-122"/>
              </a:rPr>
              <a:t>5000+</a:t>
            </a:r>
            <a:r>
              <a:rPr lang="zh-CN" altLang="en-US" sz="2000" dirty="0">
                <a:latin typeface="华文中宋" panose="02010600040101010101" pitchFamily="2" charset="-122"/>
                <a:ea typeface="华文中宋" panose="02010600040101010101" pitchFamily="2" charset="-122"/>
              </a:rPr>
              <a:t>节点大数据集群。</a:t>
            </a:r>
          </a:p>
          <a:p>
            <a:r>
              <a:rPr lang="zh-CN" altLang="en-US" sz="2400" dirty="0">
                <a:latin typeface="华文中宋" panose="02010600040101010101" pitchFamily="2" charset="-122"/>
                <a:ea typeface="华文中宋" panose="02010600040101010101" pitchFamily="2" charset="-122"/>
              </a:rPr>
              <a:t>高开放：</a:t>
            </a:r>
          </a:p>
          <a:p>
            <a:pPr lvl="1"/>
            <a:r>
              <a:rPr lang="zh-CN" altLang="en-US" sz="2000" dirty="0">
                <a:latin typeface="华文中宋" panose="02010600040101010101" pitchFamily="2" charset="-122"/>
                <a:ea typeface="华文中宋" panose="02010600040101010101" pitchFamily="2" charset="-122"/>
              </a:rPr>
              <a:t>兼容</a:t>
            </a:r>
            <a:r>
              <a:rPr lang="en-US" altLang="zh-CN" sz="2000" dirty="0">
                <a:latin typeface="华文中宋" panose="02010600040101010101" pitchFamily="2" charset="-122"/>
                <a:ea typeface="华文中宋" panose="02010600040101010101" pitchFamily="2" charset="-122"/>
              </a:rPr>
              <a:t>ARM</a:t>
            </a:r>
            <a:r>
              <a:rPr lang="zh-CN" altLang="en-US" sz="2000" dirty="0">
                <a:latin typeface="华文中宋" panose="02010600040101010101" pitchFamily="2" charset="-122"/>
                <a:ea typeface="华文中宋" panose="02010600040101010101" pitchFamily="2" charset="-122"/>
              </a:rPr>
              <a:t>生态链、支持主流软硬件；</a:t>
            </a:r>
          </a:p>
          <a:p>
            <a:pPr lvl="1"/>
            <a:r>
              <a:rPr lang="zh-CN" altLang="en-US" sz="2000" dirty="0">
                <a:latin typeface="华文中宋" panose="02010600040101010101" pitchFamily="2" charset="-122"/>
                <a:ea typeface="华文中宋" panose="02010600040101010101" pitchFamily="2" charset="-122"/>
              </a:rPr>
              <a:t>建立</a:t>
            </a:r>
            <a:r>
              <a:rPr lang="en-US" altLang="zh-CN" sz="2000" dirty="0" err="1">
                <a:latin typeface="华文中宋" panose="02010600040101010101" pitchFamily="2" charset="-122"/>
                <a:ea typeface="华文中宋" panose="02010600040101010101" pitchFamily="2" charset="-122"/>
              </a:rPr>
              <a:t>Openlab</a:t>
            </a:r>
            <a:r>
              <a:rPr lang="zh-CN" altLang="en-US" sz="2000" dirty="0">
                <a:latin typeface="华文中宋" panose="02010600040101010101" pitchFamily="2" charset="-122"/>
                <a:ea typeface="华文中宋" panose="02010600040101010101" pitchFamily="2" charset="-122"/>
              </a:rPr>
              <a:t>，提供软件开发、应用移植、兼容认证等服务</a:t>
            </a:r>
          </a:p>
        </p:txBody>
      </p:sp>
      <p:grpSp>
        <p:nvGrpSpPr>
          <p:cNvPr id="4" name="组合 3">
            <a:extLst>
              <a:ext uri="{FF2B5EF4-FFF2-40B4-BE49-F238E27FC236}">
                <a16:creationId xmlns:a16="http://schemas.microsoft.com/office/drawing/2014/main" id="{4F40C9A7-545B-454C-B6AE-C2696D90B721}"/>
              </a:ext>
            </a:extLst>
          </p:cNvPr>
          <p:cNvGrpSpPr/>
          <p:nvPr/>
        </p:nvGrpSpPr>
        <p:grpSpPr>
          <a:xfrm>
            <a:off x="5033395" y="1464184"/>
            <a:ext cx="6627301" cy="4609445"/>
            <a:chOff x="5076497" y="1599693"/>
            <a:chExt cx="6345441" cy="4327863"/>
          </a:xfrm>
        </p:grpSpPr>
        <p:pic>
          <p:nvPicPr>
            <p:cNvPr id="5" name="图片 4">
              <a:extLst>
                <a:ext uri="{FF2B5EF4-FFF2-40B4-BE49-F238E27FC236}">
                  <a16:creationId xmlns:a16="http://schemas.microsoft.com/office/drawing/2014/main" id="{9E1B74A5-1E23-4E9E-941C-4580D2108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497" y="1599693"/>
              <a:ext cx="6345441" cy="4327863"/>
            </a:xfrm>
            <a:prstGeom prst="rect">
              <a:avLst/>
            </a:prstGeom>
          </p:spPr>
        </p:pic>
        <p:sp>
          <p:nvSpPr>
            <p:cNvPr id="6" name="文本框 5">
              <a:extLst>
                <a:ext uri="{FF2B5EF4-FFF2-40B4-BE49-F238E27FC236}">
                  <a16:creationId xmlns:a16="http://schemas.microsoft.com/office/drawing/2014/main" id="{6E6ADAD9-4BFF-47E6-97CF-201021744AA5}"/>
                </a:ext>
              </a:extLst>
            </p:cNvPr>
            <p:cNvSpPr txBox="1"/>
            <p:nvPr/>
          </p:nvSpPr>
          <p:spPr>
            <a:xfrm>
              <a:off x="7026275" y="3630502"/>
              <a:ext cx="1082675" cy="215444"/>
            </a:xfrm>
            <a:prstGeom prst="rect">
              <a:avLst/>
            </a:prstGeom>
            <a:solidFill>
              <a:srgbClr val="90CFF9"/>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uawei Sans"/>
                  <a:ea typeface="方正兰亭黑简体"/>
                  <a:cs typeface="+mn-cs"/>
                </a:rPr>
                <a:t>MRS</a:t>
              </a:r>
              <a:r>
                <a:rPr kumimoji="0" lang="zh-CN" altLang="en-US" sz="1400" b="0" i="0" u="none" strike="noStrike" kern="1200" cap="none" spc="0" normalizeH="0" baseline="0" noProof="0" dirty="0">
                  <a:ln>
                    <a:noFill/>
                  </a:ln>
                  <a:solidFill>
                    <a:prstClr val="black"/>
                  </a:solidFill>
                  <a:effectLst/>
                  <a:uLnTx/>
                  <a:uFillTx/>
                  <a:latin typeface="Huawei Sans"/>
                  <a:ea typeface="方正兰亭黑简体"/>
                  <a:cs typeface="+mn-cs"/>
                </a:rPr>
                <a:t>服务</a:t>
              </a:r>
            </a:p>
          </p:txBody>
        </p:sp>
        <p:sp>
          <p:nvSpPr>
            <p:cNvPr id="7" name="文本框 6">
              <a:extLst>
                <a:ext uri="{FF2B5EF4-FFF2-40B4-BE49-F238E27FC236}">
                  <a16:creationId xmlns:a16="http://schemas.microsoft.com/office/drawing/2014/main" id="{8DAE41FD-CBBC-4B51-BF0D-54E35ADFD7C1}"/>
                </a:ext>
              </a:extLst>
            </p:cNvPr>
            <p:cNvSpPr txBox="1"/>
            <p:nvPr/>
          </p:nvSpPr>
          <p:spPr>
            <a:xfrm>
              <a:off x="8141431" y="3630502"/>
              <a:ext cx="1082675" cy="215444"/>
            </a:xfrm>
            <a:prstGeom prst="rect">
              <a:avLst/>
            </a:prstGeom>
            <a:solidFill>
              <a:srgbClr val="90CFF9"/>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uawei Sans"/>
                  <a:ea typeface="方正兰亭黑简体"/>
                  <a:cs typeface="+mn-cs"/>
                </a:rPr>
                <a:t>DWS</a:t>
              </a:r>
              <a:r>
                <a:rPr kumimoji="0" lang="zh-CN" altLang="en-US" sz="1400" b="0" i="0" u="none" strike="noStrike" kern="1200" cap="none" spc="0" normalizeH="0" baseline="0" noProof="0" dirty="0">
                  <a:ln>
                    <a:noFill/>
                  </a:ln>
                  <a:solidFill>
                    <a:prstClr val="black"/>
                  </a:solidFill>
                  <a:effectLst/>
                  <a:uLnTx/>
                  <a:uFillTx/>
                  <a:latin typeface="Huawei Sans"/>
                  <a:ea typeface="方正兰亭黑简体"/>
                  <a:cs typeface="+mn-cs"/>
                </a:rPr>
                <a:t>服务</a:t>
              </a:r>
            </a:p>
          </p:txBody>
        </p:sp>
        <p:sp>
          <p:nvSpPr>
            <p:cNvPr id="8" name="文本框 7">
              <a:extLst>
                <a:ext uri="{FF2B5EF4-FFF2-40B4-BE49-F238E27FC236}">
                  <a16:creationId xmlns:a16="http://schemas.microsoft.com/office/drawing/2014/main" id="{FD6F60B4-F261-41AB-AC0B-563E247751FD}"/>
                </a:ext>
              </a:extLst>
            </p:cNvPr>
            <p:cNvSpPr txBox="1"/>
            <p:nvPr/>
          </p:nvSpPr>
          <p:spPr>
            <a:xfrm>
              <a:off x="7419975" y="3891903"/>
              <a:ext cx="1295400" cy="200055"/>
            </a:xfrm>
            <a:prstGeom prst="rect">
              <a:avLst/>
            </a:prstGeom>
            <a:solidFill>
              <a:srgbClr val="A4DDF7"/>
            </a:solidFill>
            <a:ln>
              <a:noFill/>
            </a:ln>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en-US" altLang="zh-CN" sz="1300" b="0" i="0" u="none" strike="noStrike" kern="1200" cap="none" spc="0" normalizeH="0" baseline="0" noProof="0" dirty="0" err="1">
                  <a:ln>
                    <a:noFill/>
                  </a:ln>
                  <a:solidFill>
                    <a:prstClr val="black"/>
                  </a:solidFill>
                  <a:effectLst/>
                  <a:uLnTx/>
                  <a:uFillTx/>
                  <a:latin typeface="Huawei Sans"/>
                  <a:ea typeface="方正兰亭黑简体"/>
                  <a:cs typeface="+mn-cs"/>
                </a:rPr>
                <a:t>TaiShan</a:t>
              </a:r>
              <a:r>
                <a:rPr kumimoji="0" lang="zh-CN" altLang="en-US" sz="1300" b="0" i="0" u="none" strike="noStrike" kern="1200" cap="none" spc="0" normalizeH="0" baseline="0" noProof="0" dirty="0">
                  <a:ln>
                    <a:noFill/>
                  </a:ln>
                  <a:solidFill>
                    <a:prstClr val="black"/>
                  </a:solidFill>
                  <a:effectLst/>
                  <a:uLnTx/>
                  <a:uFillTx/>
                  <a:latin typeface="Huawei Sans"/>
                  <a:ea typeface="方正兰亭黑简体"/>
                  <a:cs typeface="+mn-cs"/>
                </a:rPr>
                <a:t>服务器</a:t>
              </a:r>
            </a:p>
          </p:txBody>
        </p:sp>
        <p:sp>
          <p:nvSpPr>
            <p:cNvPr id="9" name="文本框 8">
              <a:extLst>
                <a:ext uri="{FF2B5EF4-FFF2-40B4-BE49-F238E27FC236}">
                  <a16:creationId xmlns:a16="http://schemas.microsoft.com/office/drawing/2014/main" id="{B644E6A0-5838-4D31-9C17-66F9B8FCFB9F}"/>
                </a:ext>
              </a:extLst>
            </p:cNvPr>
            <p:cNvSpPr txBox="1"/>
            <p:nvPr/>
          </p:nvSpPr>
          <p:spPr>
            <a:xfrm>
              <a:off x="7601743" y="3369101"/>
              <a:ext cx="1014413" cy="215444"/>
            </a:xfrm>
            <a:prstGeom prst="rect">
              <a:avLst/>
            </a:prstGeom>
            <a:solidFill>
              <a:srgbClr val="D6EBFA"/>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Huawei Sans"/>
                  <a:ea typeface="方正兰亭黑简体"/>
                  <a:cs typeface="+mn-cs"/>
                </a:rPr>
                <a:t>大数据平台</a:t>
              </a:r>
            </a:p>
          </p:txBody>
        </p:sp>
        <p:sp>
          <p:nvSpPr>
            <p:cNvPr id="10" name="文本框 9">
              <a:extLst>
                <a:ext uri="{FF2B5EF4-FFF2-40B4-BE49-F238E27FC236}">
                  <a16:creationId xmlns:a16="http://schemas.microsoft.com/office/drawing/2014/main" id="{637715CF-5ADF-420D-9442-8F345072B980}"/>
                </a:ext>
              </a:extLst>
            </p:cNvPr>
            <p:cNvSpPr txBox="1"/>
            <p:nvPr/>
          </p:nvSpPr>
          <p:spPr>
            <a:xfrm>
              <a:off x="7775083" y="4592160"/>
              <a:ext cx="751745" cy="184666"/>
            </a:xfrm>
            <a:prstGeom prst="rect">
              <a:avLst/>
            </a:prstGeom>
            <a:solidFill>
              <a:srgbClr val="FFFFFF"/>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数据集成</a:t>
              </a:r>
            </a:p>
          </p:txBody>
        </p:sp>
        <p:sp>
          <p:nvSpPr>
            <p:cNvPr id="11" name="文本框 10">
              <a:extLst>
                <a:ext uri="{FF2B5EF4-FFF2-40B4-BE49-F238E27FC236}">
                  <a16:creationId xmlns:a16="http://schemas.microsoft.com/office/drawing/2014/main" id="{A1355FA6-05AE-46E4-9377-547699090944}"/>
                </a:ext>
              </a:extLst>
            </p:cNvPr>
            <p:cNvSpPr txBox="1"/>
            <p:nvPr/>
          </p:nvSpPr>
          <p:spPr>
            <a:xfrm>
              <a:off x="5337133" y="5507827"/>
              <a:ext cx="751745" cy="184666"/>
            </a:xfrm>
            <a:prstGeom prst="rect">
              <a:avLst/>
            </a:prstGeom>
            <a:solidFill>
              <a:srgbClr val="E1F1F7"/>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物联数据</a:t>
              </a:r>
            </a:p>
          </p:txBody>
        </p:sp>
        <p:sp>
          <p:nvSpPr>
            <p:cNvPr id="12" name="文本框 11">
              <a:extLst>
                <a:ext uri="{FF2B5EF4-FFF2-40B4-BE49-F238E27FC236}">
                  <a16:creationId xmlns:a16="http://schemas.microsoft.com/office/drawing/2014/main" id="{054D2369-BCAF-457E-801E-51C9C9A09B95}"/>
                </a:ext>
              </a:extLst>
            </p:cNvPr>
            <p:cNvSpPr txBox="1"/>
            <p:nvPr/>
          </p:nvSpPr>
          <p:spPr>
            <a:xfrm>
              <a:off x="6301889" y="5497181"/>
              <a:ext cx="822811" cy="184666"/>
            </a:xfrm>
            <a:prstGeom prst="rect">
              <a:avLst/>
            </a:prstGeom>
            <a:solidFill>
              <a:srgbClr val="E1F1F7"/>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互联网数据</a:t>
              </a:r>
            </a:p>
          </p:txBody>
        </p:sp>
        <p:sp>
          <p:nvSpPr>
            <p:cNvPr id="13" name="文本框 12">
              <a:extLst>
                <a:ext uri="{FF2B5EF4-FFF2-40B4-BE49-F238E27FC236}">
                  <a16:creationId xmlns:a16="http://schemas.microsoft.com/office/drawing/2014/main" id="{9718C593-55C3-4445-A909-0DC8BC9963CA}"/>
                </a:ext>
              </a:extLst>
            </p:cNvPr>
            <p:cNvSpPr txBox="1"/>
            <p:nvPr/>
          </p:nvSpPr>
          <p:spPr>
            <a:xfrm>
              <a:off x="7409251" y="5507827"/>
              <a:ext cx="653764" cy="184666"/>
            </a:xfrm>
            <a:prstGeom prst="rect">
              <a:avLst/>
            </a:prstGeom>
            <a:solidFill>
              <a:srgbClr val="E1F1F7"/>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通信数据</a:t>
              </a:r>
            </a:p>
          </p:txBody>
        </p:sp>
        <p:sp>
          <p:nvSpPr>
            <p:cNvPr id="14" name="文本框 13">
              <a:extLst>
                <a:ext uri="{FF2B5EF4-FFF2-40B4-BE49-F238E27FC236}">
                  <a16:creationId xmlns:a16="http://schemas.microsoft.com/office/drawing/2014/main" id="{B0E3B926-6A12-48AD-9FC4-F8A93B92DC90}"/>
                </a:ext>
              </a:extLst>
            </p:cNvPr>
            <p:cNvSpPr txBox="1"/>
            <p:nvPr/>
          </p:nvSpPr>
          <p:spPr>
            <a:xfrm>
              <a:off x="8355886" y="5507827"/>
              <a:ext cx="653764" cy="184666"/>
            </a:xfrm>
            <a:prstGeom prst="rect">
              <a:avLst/>
            </a:prstGeom>
            <a:solidFill>
              <a:srgbClr val="E1F1F7"/>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视频数据</a:t>
              </a:r>
            </a:p>
          </p:txBody>
        </p:sp>
        <p:sp>
          <p:nvSpPr>
            <p:cNvPr id="15" name="文本框 14">
              <a:extLst>
                <a:ext uri="{FF2B5EF4-FFF2-40B4-BE49-F238E27FC236}">
                  <a16:creationId xmlns:a16="http://schemas.microsoft.com/office/drawing/2014/main" id="{8B13502F-2E3C-4A99-9856-59688AA0CD9A}"/>
                </a:ext>
              </a:extLst>
            </p:cNvPr>
            <p:cNvSpPr txBox="1"/>
            <p:nvPr/>
          </p:nvSpPr>
          <p:spPr>
            <a:xfrm>
              <a:off x="9323533" y="5509317"/>
              <a:ext cx="653764" cy="184666"/>
            </a:xfrm>
            <a:prstGeom prst="rect">
              <a:avLst/>
            </a:prstGeom>
            <a:solidFill>
              <a:srgbClr val="E1F1F7"/>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警务数据</a:t>
              </a:r>
            </a:p>
          </p:txBody>
        </p:sp>
        <p:sp>
          <p:nvSpPr>
            <p:cNvPr id="16" name="文本框 15">
              <a:extLst>
                <a:ext uri="{FF2B5EF4-FFF2-40B4-BE49-F238E27FC236}">
                  <a16:creationId xmlns:a16="http://schemas.microsoft.com/office/drawing/2014/main" id="{8B0CC591-6679-4240-8562-D22175EEAB2D}"/>
                </a:ext>
              </a:extLst>
            </p:cNvPr>
            <p:cNvSpPr txBox="1"/>
            <p:nvPr/>
          </p:nvSpPr>
          <p:spPr>
            <a:xfrm>
              <a:off x="10405932" y="5497181"/>
              <a:ext cx="653764" cy="184666"/>
            </a:xfrm>
            <a:prstGeom prst="rect">
              <a:avLst/>
            </a:prstGeom>
            <a:solidFill>
              <a:srgbClr val="E1F1F7"/>
            </a:solidFill>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社会数据</a:t>
              </a:r>
            </a:p>
          </p:txBody>
        </p:sp>
        <p:sp>
          <p:nvSpPr>
            <p:cNvPr id="17" name="文本框 16">
              <a:extLst>
                <a:ext uri="{FF2B5EF4-FFF2-40B4-BE49-F238E27FC236}">
                  <a16:creationId xmlns:a16="http://schemas.microsoft.com/office/drawing/2014/main" id="{33160A13-FC1C-40C0-A7EC-3E1C5685CFE9}"/>
                </a:ext>
              </a:extLst>
            </p:cNvPr>
            <p:cNvSpPr txBox="1"/>
            <p:nvPr/>
          </p:nvSpPr>
          <p:spPr>
            <a:xfrm>
              <a:off x="5900008" y="2477060"/>
              <a:ext cx="983392" cy="184666"/>
            </a:xfrm>
            <a:prstGeom prst="rect">
              <a:avLst/>
            </a:prstGeom>
            <a:solidFill>
              <a:srgbClr val="FFFFFF"/>
            </a:solidFill>
            <a:ln>
              <a:noFill/>
            </a:ln>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社会媒体分析</a:t>
              </a:r>
            </a:p>
          </p:txBody>
        </p:sp>
        <p:sp>
          <p:nvSpPr>
            <p:cNvPr id="18" name="文本框 17">
              <a:extLst>
                <a:ext uri="{FF2B5EF4-FFF2-40B4-BE49-F238E27FC236}">
                  <a16:creationId xmlns:a16="http://schemas.microsoft.com/office/drawing/2014/main" id="{A767E157-EC71-4B24-B2F7-9343823DDAB7}"/>
                </a:ext>
              </a:extLst>
            </p:cNvPr>
            <p:cNvSpPr txBox="1"/>
            <p:nvPr/>
          </p:nvSpPr>
          <p:spPr>
            <a:xfrm>
              <a:off x="6865143" y="2477060"/>
              <a:ext cx="983392" cy="184666"/>
            </a:xfrm>
            <a:prstGeom prst="rect">
              <a:avLst/>
            </a:prstGeom>
            <a:solidFill>
              <a:srgbClr val="FFFFFF"/>
            </a:solidFill>
            <a:ln>
              <a:noFill/>
            </a:ln>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时空信息管理</a:t>
              </a:r>
            </a:p>
          </p:txBody>
        </p:sp>
        <p:sp>
          <p:nvSpPr>
            <p:cNvPr id="19" name="文本框 18">
              <a:extLst>
                <a:ext uri="{FF2B5EF4-FFF2-40B4-BE49-F238E27FC236}">
                  <a16:creationId xmlns:a16="http://schemas.microsoft.com/office/drawing/2014/main" id="{2B7BAAC7-0326-4F8B-AFF1-802945DB321F}"/>
                </a:ext>
              </a:extLst>
            </p:cNvPr>
            <p:cNvSpPr txBox="1"/>
            <p:nvPr/>
          </p:nvSpPr>
          <p:spPr>
            <a:xfrm>
              <a:off x="7848535" y="2477060"/>
              <a:ext cx="701659" cy="184666"/>
            </a:xfrm>
            <a:prstGeom prst="rect">
              <a:avLst/>
            </a:prstGeom>
            <a:solidFill>
              <a:srgbClr val="FFFFFF"/>
            </a:solidFill>
            <a:ln>
              <a:noFill/>
            </a:ln>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融合指挥</a:t>
              </a:r>
            </a:p>
          </p:txBody>
        </p:sp>
        <p:sp>
          <p:nvSpPr>
            <p:cNvPr id="20" name="文本框 19">
              <a:extLst>
                <a:ext uri="{FF2B5EF4-FFF2-40B4-BE49-F238E27FC236}">
                  <a16:creationId xmlns:a16="http://schemas.microsoft.com/office/drawing/2014/main" id="{AD4D3D96-6A74-4F7B-809E-B2420545CECF}"/>
                </a:ext>
              </a:extLst>
            </p:cNvPr>
            <p:cNvSpPr txBox="1"/>
            <p:nvPr/>
          </p:nvSpPr>
          <p:spPr>
            <a:xfrm>
              <a:off x="8526828" y="2476034"/>
              <a:ext cx="1144708" cy="184666"/>
            </a:xfrm>
            <a:prstGeom prst="rect">
              <a:avLst/>
            </a:prstGeom>
            <a:solidFill>
              <a:srgbClr val="FFFFFF"/>
            </a:solidFill>
            <a:ln>
              <a:noFill/>
            </a:ln>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人像</a:t>
              </a:r>
              <a:r>
                <a:rPr kumimoji="0" lang="en-US" altLang="zh-CN" sz="1200" b="0" i="0" u="none" strike="noStrike" kern="1200" cap="none" spc="0" normalizeH="0" baseline="0" noProof="0" dirty="0">
                  <a:ln>
                    <a:noFill/>
                  </a:ln>
                  <a:solidFill>
                    <a:prstClr val="black"/>
                  </a:solidFill>
                  <a:effectLst/>
                  <a:uLnTx/>
                  <a:uFillTx/>
                  <a:latin typeface="Huawei Sans"/>
                  <a:ea typeface="方正兰亭黑简体"/>
                  <a:cs typeface="+mn-cs"/>
                </a:rPr>
                <a:t>/</a:t>
              </a: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车辆大数据</a:t>
              </a:r>
            </a:p>
          </p:txBody>
        </p:sp>
        <p:sp>
          <p:nvSpPr>
            <p:cNvPr id="21" name="文本框 20">
              <a:extLst>
                <a:ext uri="{FF2B5EF4-FFF2-40B4-BE49-F238E27FC236}">
                  <a16:creationId xmlns:a16="http://schemas.microsoft.com/office/drawing/2014/main" id="{7F996325-D2D2-49AC-AEA6-ADDCD341F9A0}"/>
                </a:ext>
              </a:extLst>
            </p:cNvPr>
            <p:cNvSpPr txBox="1"/>
            <p:nvPr/>
          </p:nvSpPr>
          <p:spPr>
            <a:xfrm>
              <a:off x="9671536" y="2476034"/>
              <a:ext cx="831988" cy="184666"/>
            </a:xfrm>
            <a:prstGeom prst="rect">
              <a:avLst/>
            </a:prstGeom>
            <a:solidFill>
              <a:srgbClr val="FFFFFF"/>
            </a:solidFill>
            <a:ln>
              <a:noFill/>
            </a:ln>
          </p:spPr>
          <p:txBody>
            <a:bodyPr wrap="square" lIns="0" tIns="0" rIns="0" bIns="0" rtlCol="0">
              <a:spAutoFit/>
            </a:bodyPr>
            <a:lstStyle/>
            <a:p>
              <a:pPr marL="0" marR="0" lvl="0" indent="0" algn="ctr" defTabSz="914478"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Huawei Sans"/>
                  <a:ea typeface="方正兰亭黑简体"/>
                  <a:cs typeface="+mn-cs"/>
                </a:rPr>
                <a:t>视图大数据</a:t>
              </a:r>
            </a:p>
          </p:txBody>
        </p:sp>
      </p:grpSp>
    </p:spTree>
    <p:extLst>
      <p:ext uri="{BB962C8B-B14F-4D97-AF65-F5344CB8AC3E}">
        <p14:creationId xmlns:p14="http://schemas.microsoft.com/office/powerpoint/2010/main" val="317474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0EA79-42E7-4571-9245-3C9FC7E07175}"/>
              </a:ext>
            </a:extLst>
          </p:cNvPr>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rPr>
              <a:t>阿里大数据平台</a:t>
            </a:r>
          </a:p>
        </p:txBody>
      </p:sp>
      <p:sp>
        <p:nvSpPr>
          <p:cNvPr id="3" name="内容占位符 2">
            <a:extLst>
              <a:ext uri="{FF2B5EF4-FFF2-40B4-BE49-F238E27FC236}">
                <a16:creationId xmlns:a16="http://schemas.microsoft.com/office/drawing/2014/main" id="{730F89F5-A3D3-4817-B85F-D60A8955BF58}"/>
              </a:ext>
            </a:extLst>
          </p:cNvPr>
          <p:cNvSpPr>
            <a:spLocks noGrp="1"/>
          </p:cNvSpPr>
          <p:nvPr>
            <p:ph idx="1"/>
          </p:nvPr>
        </p:nvSpPr>
        <p:spPr>
          <a:xfrm>
            <a:off x="681598" y="1827184"/>
            <a:ext cx="4153250" cy="4351338"/>
          </a:xfrm>
        </p:spPr>
        <p:txBody>
          <a:bodyPr>
            <a:normAutofit/>
          </a:bodyPr>
          <a:lstStyle/>
          <a:p>
            <a:r>
              <a:rPr lang="zh-CN" altLang="en-US" dirty="0">
                <a:latin typeface="华文中宋" panose="02010600040101010101" pitchFamily="2" charset="-122"/>
                <a:ea typeface="华文中宋" panose="02010600040101010101" pitchFamily="2" charset="-122"/>
              </a:rPr>
              <a:t>大数据计算服务</a:t>
            </a:r>
            <a:r>
              <a:rPr lang="en-US" altLang="zh-CN" dirty="0" err="1">
                <a:latin typeface="华文中宋" panose="02010600040101010101" pitchFamily="2" charset="-122"/>
                <a:ea typeface="华文中宋" panose="02010600040101010101" pitchFamily="2" charset="-122"/>
              </a:rPr>
              <a:t>MaxCompute</a:t>
            </a:r>
            <a:r>
              <a:rPr lang="zh-CN" altLang="en-US" dirty="0">
                <a:latin typeface="华文中宋" panose="02010600040101010101" pitchFamily="2" charset="-122"/>
                <a:ea typeface="华文中宋" panose="02010600040101010101" pitchFamily="2" charset="-122"/>
              </a:rPr>
              <a:t>（原名</a:t>
            </a:r>
            <a:r>
              <a:rPr lang="en-US" altLang="zh-CN" dirty="0">
                <a:latin typeface="华文中宋" panose="02010600040101010101" pitchFamily="2" charset="-122"/>
                <a:ea typeface="华文中宋" panose="02010600040101010101" pitchFamily="2" charset="-122"/>
              </a:rPr>
              <a:t>ODPS</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由阿里云自主研发，提供针对</a:t>
            </a:r>
            <a:r>
              <a:rPr lang="en-US" altLang="zh-CN" dirty="0">
                <a:latin typeface="华文中宋" panose="02010600040101010101" pitchFamily="2" charset="-122"/>
                <a:ea typeface="华文中宋" panose="02010600040101010101" pitchFamily="2" charset="-122"/>
              </a:rPr>
              <a:t>TB/PB</a:t>
            </a:r>
            <a:r>
              <a:rPr lang="zh-CN" altLang="en-US" dirty="0">
                <a:latin typeface="华文中宋" panose="02010600040101010101" pitchFamily="2" charset="-122"/>
                <a:ea typeface="华文中宋" panose="02010600040101010101" pitchFamily="2" charset="-122"/>
              </a:rPr>
              <a:t>级数据、实时性要求不高的分布式处理能力，应用于数据分析、挖掘、商业智能等领域。阿里巴巴的数据业务都运行在</a:t>
            </a:r>
            <a:r>
              <a:rPr lang="en-US" altLang="zh-CN" dirty="0" err="1">
                <a:latin typeface="华文中宋" panose="02010600040101010101" pitchFamily="2" charset="-122"/>
                <a:ea typeface="华文中宋" panose="02010600040101010101" pitchFamily="2" charset="-122"/>
              </a:rPr>
              <a:t>MaxCompute</a:t>
            </a:r>
            <a:r>
              <a:rPr lang="zh-CN" altLang="en-US" dirty="0">
                <a:latin typeface="华文中宋" panose="02010600040101010101" pitchFamily="2" charset="-122"/>
                <a:ea typeface="华文中宋" panose="02010600040101010101" pitchFamily="2" charset="-122"/>
              </a:rPr>
              <a:t>。</a:t>
            </a:r>
          </a:p>
        </p:txBody>
      </p:sp>
      <p:pic>
        <p:nvPicPr>
          <p:cNvPr id="4" name="图片 3">
            <a:extLst>
              <a:ext uri="{FF2B5EF4-FFF2-40B4-BE49-F238E27FC236}">
                <a16:creationId xmlns:a16="http://schemas.microsoft.com/office/drawing/2014/main" id="{714FDFB3-0522-4E40-BB27-1741A3447869}"/>
              </a:ext>
            </a:extLst>
          </p:cNvPr>
          <p:cNvPicPr>
            <a:picLocks noChangeAspect="1"/>
          </p:cNvPicPr>
          <p:nvPr/>
        </p:nvPicPr>
        <p:blipFill>
          <a:blip r:embed="rId2"/>
          <a:stretch>
            <a:fillRect/>
          </a:stretch>
        </p:blipFill>
        <p:spPr>
          <a:xfrm>
            <a:off x="5127761" y="785443"/>
            <a:ext cx="6382641" cy="5287113"/>
          </a:xfrm>
          <a:prstGeom prst="rect">
            <a:avLst/>
          </a:prstGeom>
        </p:spPr>
      </p:pic>
    </p:spTree>
    <p:extLst>
      <p:ext uri="{BB962C8B-B14F-4D97-AF65-F5344CB8AC3E}">
        <p14:creationId xmlns:p14="http://schemas.microsoft.com/office/powerpoint/2010/main" val="106701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62910" y="1360395"/>
            <a:ext cx="3842535" cy="400025"/>
          </a:xfrm>
          <a:prstGeom prst="rect">
            <a:avLst/>
          </a:prstGeom>
        </p:spPr>
        <p:txBody>
          <a:bodyPr wrap="none" lIns="91349" tIns="45678" rIns="91349" bIns="45678" anchor="ctr">
            <a:spAutoFit/>
          </a:bodyPr>
          <a:lstStyle/>
          <a:p>
            <a:pPr fontAlgn="auto">
              <a:spcBef>
                <a:spcPts val="0"/>
              </a:spcBef>
              <a:spcAft>
                <a:spcPts val="0"/>
              </a:spcAft>
            </a:pPr>
            <a:r>
              <a:rPr lang="zh-CN" altLang="en-US" sz="2000" b="1" dirty="0">
                <a:solidFill>
                  <a:prstClr val="black"/>
                </a:solidFill>
                <a:latin typeface="华文中宋" panose="02010600040101010101" pitchFamily="2" charset="-122"/>
                <a:ea typeface="华文中宋" panose="02010600040101010101" pitchFamily="2" charset="-122"/>
                <a:cs typeface="+mn-ea"/>
                <a:sym typeface="Huawei Sans" panose="020C0503030203020204" pitchFamily="34" charset="0"/>
              </a:rPr>
              <a:t>公共安全场景 </a:t>
            </a:r>
            <a:r>
              <a:rPr lang="en-US" altLang="zh-CN" sz="2000" dirty="0">
                <a:solidFill>
                  <a:prstClr val="black"/>
                </a:solidFill>
                <a:latin typeface="华文中宋" panose="02010600040101010101" pitchFamily="2" charset="-122"/>
                <a:ea typeface="华文中宋" panose="02010600040101010101" pitchFamily="2" charset="-122"/>
                <a:cs typeface="+mn-ea"/>
                <a:sym typeface="Huawei Sans" panose="020C0503030203020204" pitchFamily="34" charset="0"/>
              </a:rPr>
              <a:t>- </a:t>
            </a:r>
            <a:r>
              <a:rPr lang="zh-CN" altLang="en-US" sz="2000" dirty="0">
                <a:solidFill>
                  <a:prstClr val="black"/>
                </a:solidFill>
                <a:latin typeface="华文中宋" panose="02010600040101010101" pitchFamily="2" charset="-122"/>
                <a:ea typeface="华文中宋" panose="02010600040101010101" pitchFamily="2" charset="-122"/>
                <a:cs typeface="+mn-ea"/>
                <a:sym typeface="Huawei Sans" panose="020C0503030203020204" pitchFamily="34" charset="0"/>
              </a:rPr>
              <a:t>自动预警与联动</a:t>
            </a:r>
            <a:endParaRPr lang="zh-CN" altLang="en-US" sz="5400" dirty="0">
              <a:solidFill>
                <a:prstClr val="black"/>
              </a:solidFill>
              <a:latin typeface="华文中宋" panose="02010600040101010101" pitchFamily="2" charset="-122"/>
              <a:ea typeface="华文中宋" panose="02010600040101010101" pitchFamily="2" charset="-122"/>
              <a:cs typeface="+mn-ea"/>
              <a:sym typeface="Huawei Sans" panose="020C0503030203020204" pitchFamily="34" charset="0"/>
            </a:endParaRPr>
          </a:p>
        </p:txBody>
      </p:sp>
      <p:grpSp>
        <p:nvGrpSpPr>
          <p:cNvPr id="33" name="组合 32"/>
          <p:cNvGrpSpPr/>
          <p:nvPr/>
        </p:nvGrpSpPr>
        <p:grpSpPr>
          <a:xfrm>
            <a:off x="5531127" y="4712997"/>
            <a:ext cx="2111956" cy="1236283"/>
            <a:chOff x="5123543" y="4593811"/>
            <a:chExt cx="2111956" cy="1236283"/>
          </a:xfrm>
        </p:grpSpPr>
        <p:pic>
          <p:nvPicPr>
            <p:cNvPr id="34" name="Picture 1" descr="C:\Users\l00192320.CHINA\Desktop\untitled.bmp"/>
            <p:cNvPicPr>
              <a:picLocks noChangeAspect="1" noChangeArrowheads="1"/>
            </p:cNvPicPr>
            <p:nvPr/>
          </p:nvPicPr>
          <p:blipFill>
            <a:blip r:embed="rId3" cstate="print"/>
            <a:srcRect/>
            <a:stretch>
              <a:fillRect/>
            </a:stretch>
          </p:blipFill>
          <p:spPr bwMode="auto">
            <a:xfrm>
              <a:off x="5413518" y="4593811"/>
              <a:ext cx="1548336" cy="880291"/>
            </a:xfrm>
            <a:prstGeom prst="rect">
              <a:avLst/>
            </a:prstGeom>
            <a:noFill/>
          </p:spPr>
        </p:pic>
        <p:sp>
          <p:nvSpPr>
            <p:cNvPr id="35" name="TextBox 47"/>
            <p:cNvSpPr txBox="1"/>
            <p:nvPr/>
          </p:nvSpPr>
          <p:spPr>
            <a:xfrm>
              <a:off x="5123543" y="5522317"/>
              <a:ext cx="2111956" cy="307777"/>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defTabSz="913495" fontAlgn="auto">
                <a:spcBef>
                  <a:spcPts val="0"/>
                </a:spcBef>
                <a:spcAft>
                  <a:spcPts val="0"/>
                </a:spcAft>
                <a:defRPr/>
              </a:pPr>
              <a:r>
                <a:rPr lang="zh-CN" altLang="en-US" sz="1400" b="1"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城市</a:t>
              </a:r>
              <a:r>
                <a:rPr lang="en-US" altLang="zh-CN" sz="1400" b="1"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a:t>
              </a:r>
              <a:r>
                <a:rPr lang="zh-CN" altLang="en-US" sz="1400" b="1" kern="0" dirty="0">
                  <a:solidFill>
                    <a:srgbClr val="FFFFFF"/>
                  </a:solidFill>
                  <a:latin typeface="Huawei Sans" panose="020C0503030203020204" pitchFamily="34" charset="0"/>
                  <a:ea typeface="方正兰亭黑简体" panose="02000000000000000000" pitchFamily="2" charset="-122"/>
                  <a:cs typeface="+mn-ea"/>
                  <a:sym typeface="Huawei Sans" panose="020C0503030203020204" pitchFamily="34" charset="0"/>
                </a:rPr>
                <a:t>社区监控系统确认</a:t>
              </a:r>
            </a:p>
          </p:txBody>
        </p:sp>
      </p:grpSp>
      <p:grpSp>
        <p:nvGrpSpPr>
          <p:cNvPr id="36" name="组合 35"/>
          <p:cNvGrpSpPr/>
          <p:nvPr/>
        </p:nvGrpSpPr>
        <p:grpSpPr>
          <a:xfrm>
            <a:off x="9154078" y="4577003"/>
            <a:ext cx="1838466" cy="1366178"/>
            <a:chOff x="7614300" y="4463916"/>
            <a:chExt cx="1838466" cy="1366178"/>
          </a:xfrm>
        </p:grpSpPr>
        <p:sp>
          <p:nvSpPr>
            <p:cNvPr id="37" name="TextBox 48"/>
            <p:cNvSpPr txBox="1"/>
            <p:nvPr/>
          </p:nvSpPr>
          <p:spPr>
            <a:xfrm>
              <a:off x="7614300" y="5522317"/>
              <a:ext cx="1838466" cy="307777"/>
            </a:xfrm>
            <a:prstGeom prst="rect">
              <a:avLst/>
            </a:prstGeom>
            <a:solidFill>
              <a:schemeClr val="accent5">
                <a:lumMod val="40000"/>
                <a:lumOff val="6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defTabSz="913495" fontAlgn="auto">
                <a:spcBef>
                  <a:spcPts val="0"/>
                </a:spcBef>
                <a:spcAft>
                  <a:spcPts val="0"/>
                </a:spcAft>
                <a:defRPr/>
              </a:pPr>
              <a:r>
                <a:rPr lang="zh-CN" altLang="en-US" sz="1400" b="1" kern="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事务处理职务部门</a:t>
              </a:r>
            </a:p>
          </p:txBody>
        </p:sp>
        <p:pic>
          <p:nvPicPr>
            <p:cNvPr id="38" name="Picture 2"/>
            <p:cNvPicPr>
              <a:picLocks noChangeAspect="1" noChangeArrowheads="1"/>
            </p:cNvPicPr>
            <p:nvPr/>
          </p:nvPicPr>
          <p:blipFill>
            <a:blip r:embed="rId4" cstate="print"/>
            <a:srcRect/>
            <a:stretch>
              <a:fillRect/>
            </a:stretch>
          </p:blipFill>
          <p:spPr bwMode="auto">
            <a:xfrm>
              <a:off x="8198315" y="4463916"/>
              <a:ext cx="671251" cy="436151"/>
            </a:xfrm>
            <a:prstGeom prst="rect">
              <a:avLst/>
            </a:prstGeom>
            <a:noFill/>
            <a:ln w="9525">
              <a:noFill/>
              <a:miter lim="800000"/>
              <a:headEnd/>
              <a:tailEnd/>
            </a:ln>
          </p:spPr>
        </p:pic>
        <p:pic>
          <p:nvPicPr>
            <p:cNvPr id="39" name="Picture 3"/>
            <p:cNvPicPr>
              <a:picLocks noChangeAspect="1" noChangeArrowheads="1"/>
            </p:cNvPicPr>
            <p:nvPr/>
          </p:nvPicPr>
          <p:blipFill>
            <a:blip r:embed="rId5" cstate="print"/>
            <a:srcRect/>
            <a:stretch>
              <a:fillRect/>
            </a:stretch>
          </p:blipFill>
          <p:spPr bwMode="auto">
            <a:xfrm>
              <a:off x="8274240" y="4971209"/>
              <a:ext cx="518585" cy="497575"/>
            </a:xfrm>
            <a:prstGeom prst="rect">
              <a:avLst/>
            </a:prstGeom>
            <a:noFill/>
            <a:ln w="9525">
              <a:noFill/>
              <a:miter lim="800000"/>
              <a:headEnd/>
              <a:tailEnd/>
            </a:ln>
          </p:spPr>
        </p:pic>
      </p:grpSp>
      <p:grpSp>
        <p:nvGrpSpPr>
          <p:cNvPr id="40" name="组合 39"/>
          <p:cNvGrpSpPr/>
          <p:nvPr/>
        </p:nvGrpSpPr>
        <p:grpSpPr>
          <a:xfrm>
            <a:off x="7637519" y="4814225"/>
            <a:ext cx="1286089" cy="624007"/>
            <a:chOff x="6971257" y="4655255"/>
            <a:chExt cx="1286089" cy="624007"/>
          </a:xfrm>
        </p:grpSpPr>
        <p:sp>
          <p:nvSpPr>
            <p:cNvPr id="41" name="右箭头 40"/>
            <p:cNvSpPr/>
            <p:nvPr/>
          </p:nvSpPr>
          <p:spPr bwMode="auto">
            <a:xfrm>
              <a:off x="7034347" y="5024617"/>
              <a:ext cx="1109276" cy="254645"/>
            </a:xfrm>
            <a:prstGeom prst="rightArrow">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2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矩形 41"/>
            <p:cNvSpPr/>
            <p:nvPr/>
          </p:nvSpPr>
          <p:spPr>
            <a:xfrm>
              <a:off x="6971257" y="4655255"/>
              <a:ext cx="1286089" cy="307777"/>
            </a:xfrm>
            <a:prstGeom prst="rect">
              <a:avLst/>
            </a:prstGeom>
          </p:spPr>
          <p:txBody>
            <a:bodyPr wrap="square">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通报上级部门</a:t>
              </a:r>
            </a:p>
          </p:txBody>
        </p:sp>
      </p:grpSp>
      <p:grpSp>
        <p:nvGrpSpPr>
          <p:cNvPr id="43" name="组合 42"/>
          <p:cNvGrpSpPr/>
          <p:nvPr/>
        </p:nvGrpSpPr>
        <p:grpSpPr>
          <a:xfrm>
            <a:off x="5018040" y="2341866"/>
            <a:ext cx="1569065" cy="1239562"/>
            <a:chOff x="5465283" y="2222680"/>
            <a:chExt cx="1569065" cy="1239562"/>
          </a:xfrm>
        </p:grpSpPr>
        <p:sp>
          <p:nvSpPr>
            <p:cNvPr id="44" name="右箭头 43"/>
            <p:cNvSpPr/>
            <p:nvPr/>
          </p:nvSpPr>
          <p:spPr bwMode="auto">
            <a:xfrm>
              <a:off x="5465283" y="2222680"/>
              <a:ext cx="1354592" cy="437864"/>
            </a:xfrm>
            <a:prstGeom prst="rightArrow">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2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5" name="矩形 44"/>
            <p:cNvSpPr/>
            <p:nvPr/>
          </p:nvSpPr>
          <p:spPr>
            <a:xfrm>
              <a:off x="5511970" y="2723578"/>
              <a:ext cx="1522378" cy="738664"/>
            </a:xfrm>
            <a:prstGeom prst="rect">
              <a:avLst/>
            </a:prstGeom>
            <a:ln>
              <a:solidFill>
                <a:schemeClr val="accent1"/>
              </a:solidFill>
            </a:ln>
          </p:spPr>
          <p:txBody>
            <a:bodyPr wrap="square">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自动预警系统：</a:t>
              </a:r>
              <a:endParaRPr lang="en-US" altLang="zh-CN"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defTabSz="913495" fontAlgn="auto">
                <a:spcBef>
                  <a:spcPts val="0"/>
                </a:spcBef>
                <a:spcAft>
                  <a:spcPts val="0"/>
                </a:spcAft>
                <a:defRPr/>
              </a:pPr>
              <a:r>
                <a:rPr lang="zh-CN" altLang="en-US" sz="1400" kern="0" dirty="0">
                  <a:ln w="0"/>
                  <a:solidFill>
                    <a:srgbClr val="25B0D2"/>
                  </a:solidFill>
                  <a:effectLst>
                    <a:outerShdw blurRad="38100" dist="25400" dir="5400000" algn="ctr" rotWithShape="0">
                      <a:srgbClr val="6E747A">
                        <a:alpha val="43000"/>
                      </a:srgbClr>
                    </a:outerShdw>
                  </a:effectLst>
                  <a:latin typeface="Huawei Sans" panose="020C0503030203020204" pitchFamily="34" charset="0"/>
                  <a:ea typeface="方正兰亭黑简体" panose="02000000000000000000" pitchFamily="2" charset="-122"/>
                  <a:cs typeface="+mn-ea"/>
                  <a:sym typeface="Huawei Sans" panose="020C0503030203020204" pitchFamily="34" charset="0"/>
                </a:rPr>
                <a:t>富华大厦右侧异常人群超警戒。</a:t>
              </a:r>
              <a:endParaRPr lang="en-US" altLang="zh-CN" sz="1400" kern="0" dirty="0">
                <a:solidFill>
                  <a:srgbClr val="C0000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46" name="组合 45"/>
          <p:cNvGrpSpPr/>
          <p:nvPr/>
        </p:nvGrpSpPr>
        <p:grpSpPr>
          <a:xfrm>
            <a:off x="6738797" y="1991778"/>
            <a:ext cx="2999296" cy="1209702"/>
            <a:chOff x="7243983" y="1873753"/>
            <a:chExt cx="2999296" cy="1209702"/>
          </a:xfrm>
        </p:grpSpPr>
        <p:sp>
          <p:nvSpPr>
            <p:cNvPr id="47" name="TextBox 42"/>
            <p:cNvSpPr txBox="1"/>
            <p:nvPr/>
          </p:nvSpPr>
          <p:spPr>
            <a:xfrm>
              <a:off x="8690639" y="2091242"/>
              <a:ext cx="1552640" cy="523220"/>
            </a:xfrm>
            <a:prstGeom prst="rect">
              <a:avLst/>
            </a:prstGeom>
            <a:noFill/>
            <a:ln>
              <a:solidFill>
                <a:sysClr val="windowText" lastClr="000000"/>
              </a:solidFill>
              <a:prstDash val="dash"/>
            </a:ln>
          </p:spPr>
          <p:txBody>
            <a:bodyPr wrap="square" rtlCol="0">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监管部门即时定位初期问题。</a:t>
              </a:r>
              <a:endParaRPr lang="en-US" altLang="zh-CN"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48" name="Picture 4"/>
            <p:cNvPicPr>
              <a:picLocks noChangeAspect="1" noChangeArrowheads="1"/>
            </p:cNvPicPr>
            <p:nvPr/>
          </p:nvPicPr>
          <p:blipFill>
            <a:blip r:embed="rId6" cstate="print"/>
            <a:srcRect/>
            <a:stretch>
              <a:fillRect/>
            </a:stretch>
          </p:blipFill>
          <p:spPr bwMode="auto">
            <a:xfrm>
              <a:off x="7243983" y="1873753"/>
              <a:ext cx="1237020" cy="1209702"/>
            </a:xfrm>
            <a:prstGeom prst="rect">
              <a:avLst/>
            </a:prstGeom>
            <a:noFill/>
            <a:ln w="9525">
              <a:noFill/>
              <a:miter lim="800000"/>
              <a:headEnd/>
              <a:tailEnd/>
            </a:ln>
          </p:spPr>
        </p:pic>
      </p:grpSp>
      <p:grpSp>
        <p:nvGrpSpPr>
          <p:cNvPr id="49" name="组合 48"/>
          <p:cNvGrpSpPr/>
          <p:nvPr/>
        </p:nvGrpSpPr>
        <p:grpSpPr>
          <a:xfrm>
            <a:off x="6922573" y="3299694"/>
            <a:ext cx="2796245" cy="1280008"/>
            <a:chOff x="6797258" y="3180508"/>
            <a:chExt cx="2796245" cy="1280008"/>
          </a:xfrm>
        </p:grpSpPr>
        <p:sp>
          <p:nvSpPr>
            <p:cNvPr id="50" name="右箭头 49"/>
            <p:cNvSpPr/>
            <p:nvPr/>
          </p:nvSpPr>
          <p:spPr bwMode="auto">
            <a:xfrm rot="7203332" flipV="1">
              <a:off x="6355447" y="3622319"/>
              <a:ext cx="1280008" cy="396386"/>
            </a:xfrm>
            <a:prstGeom prst="rightArrow">
              <a:avLst/>
            </a:prstGeo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2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矩形 50"/>
            <p:cNvSpPr/>
            <p:nvPr/>
          </p:nvSpPr>
          <p:spPr>
            <a:xfrm>
              <a:off x="7128707" y="3632505"/>
              <a:ext cx="1014917" cy="307777"/>
            </a:xfrm>
            <a:prstGeom prst="rect">
              <a:avLst/>
            </a:prstGeom>
          </p:spPr>
          <p:txBody>
            <a:bodyPr wrap="square">
              <a:spAutoFit/>
            </a:bodyPr>
            <a:lstStyle/>
            <a:p>
              <a:pPr defTabSz="913495" fontAlgn="auto">
                <a:spcBef>
                  <a:spcPts val="0"/>
                </a:spcBef>
                <a:spcAft>
                  <a:spcPts val="0"/>
                </a:spcAft>
                <a:defRPr/>
              </a:pPr>
              <a:r>
                <a:rPr lang="zh-CN" altLang="en-US" sz="1400" b="1"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发送确认</a:t>
              </a:r>
            </a:p>
          </p:txBody>
        </p:sp>
        <p:sp>
          <p:nvSpPr>
            <p:cNvPr id="52" name="矩形 51"/>
            <p:cNvSpPr/>
            <p:nvPr/>
          </p:nvSpPr>
          <p:spPr>
            <a:xfrm>
              <a:off x="8143623" y="3344882"/>
              <a:ext cx="1449880" cy="7386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defTabSz="913495" fontAlgn="auto">
                <a:spcBef>
                  <a:spcPts val="0"/>
                </a:spcBef>
                <a:spcAft>
                  <a:spcPts val="0"/>
                </a:spcAft>
                <a:defRPr/>
              </a:pPr>
              <a:r>
                <a:rPr lang="zh-CN" altLang="en-US" sz="14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rPr>
                <a:t>因群体性斗殴时间引发群众聚集围观。</a:t>
              </a:r>
            </a:p>
          </p:txBody>
        </p:sp>
      </p:grpSp>
      <p:sp>
        <p:nvSpPr>
          <p:cNvPr id="53" name="TextBox 70"/>
          <p:cNvSpPr txBox="1"/>
          <p:nvPr/>
        </p:nvSpPr>
        <p:spPr>
          <a:xfrm>
            <a:off x="5836902" y="1449423"/>
            <a:ext cx="3086706" cy="338469"/>
          </a:xfrm>
          <a:prstGeom prst="rect">
            <a:avLst/>
          </a:prstGeom>
          <a:noFill/>
        </p:spPr>
        <p:txBody>
          <a:bodyPr wrap="square" lIns="91349" tIns="45678" rIns="91349" bIns="45678" rtlCol="0">
            <a:spAutoFit/>
          </a:bodyPr>
          <a:lstStyle/>
          <a:p>
            <a:pPr defTabSz="913495" fontAlgn="auto">
              <a:spcBef>
                <a:spcPts val="0"/>
              </a:spcBef>
              <a:spcAft>
                <a:spcPts val="0"/>
              </a:spcAft>
              <a:defRPr/>
            </a:pPr>
            <a:r>
              <a:rPr lang="zh-CN" altLang="en-US" sz="1600" kern="0" dirty="0">
                <a:solidFill>
                  <a:srgbClr val="000000"/>
                </a:solidFill>
                <a:latin typeface="Huawei Sans" panose="020C0503030203020204" pitchFamily="34" charset="0"/>
                <a:ea typeface="方正兰亭黑简体" panose="02000000000000000000" pitchFamily="2" charset="-122"/>
                <a:cs typeface="+mn-ea"/>
                <a:sym typeface="Huawei Sans" panose="020C0503030203020204" pitchFamily="34" charset="0"/>
              </a:rPr>
              <a:t>可满足城市人口流向监测分析。</a:t>
            </a:r>
          </a:p>
        </p:txBody>
      </p:sp>
      <p:grpSp>
        <p:nvGrpSpPr>
          <p:cNvPr id="54" name="组合 53"/>
          <p:cNvGrpSpPr/>
          <p:nvPr/>
        </p:nvGrpSpPr>
        <p:grpSpPr>
          <a:xfrm>
            <a:off x="1640159" y="2055506"/>
            <a:ext cx="3011717" cy="2795058"/>
            <a:chOff x="2183317" y="2003052"/>
            <a:chExt cx="3011717" cy="2795058"/>
          </a:xfrm>
        </p:grpSpPr>
        <p:grpSp>
          <p:nvGrpSpPr>
            <p:cNvPr id="55" name="组合 54"/>
            <p:cNvGrpSpPr/>
            <p:nvPr/>
          </p:nvGrpSpPr>
          <p:grpSpPr>
            <a:xfrm>
              <a:off x="2183317" y="2003052"/>
              <a:ext cx="3011717" cy="2795058"/>
              <a:chOff x="2267921" y="2003604"/>
              <a:chExt cx="3011717" cy="2795058"/>
            </a:xfrm>
          </p:grpSpPr>
          <p:sp>
            <p:nvSpPr>
              <p:cNvPr id="58" name="TextBox 43"/>
              <p:cNvSpPr txBox="1"/>
              <p:nvPr/>
            </p:nvSpPr>
            <p:spPr>
              <a:xfrm>
                <a:off x="2776041" y="4490885"/>
                <a:ext cx="2037020" cy="307777"/>
              </a:xfrm>
              <a:prstGeom prst="rect">
                <a:avLst/>
              </a:prstGeom>
              <a:solidFill>
                <a:schemeClr val="accent3">
                  <a:lumMod val="40000"/>
                  <a:lumOff val="60000"/>
                </a:schemeClr>
              </a:solidFill>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defTabSz="913495" fontAlgn="auto">
                  <a:spcBef>
                    <a:spcPts val="0"/>
                  </a:spcBef>
                  <a:spcAft>
                    <a:spcPts val="0"/>
                  </a:spcAft>
                  <a:defRPr/>
                </a:pPr>
                <a:r>
                  <a:rPr lang="zh-CN" altLang="en-US" sz="1400" b="1" kern="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人流异常增多预警</a:t>
                </a:r>
              </a:p>
            </p:txBody>
          </p:sp>
          <p:pic>
            <p:nvPicPr>
              <p:cNvPr id="59" name="Picture 2"/>
              <p:cNvPicPr>
                <a:picLocks noChangeAspect="1" noChangeArrowheads="1"/>
              </p:cNvPicPr>
              <p:nvPr/>
            </p:nvPicPr>
            <p:blipFill>
              <a:blip r:embed="rId7" cstate="print"/>
              <a:srcRect/>
              <a:stretch>
                <a:fillRect/>
              </a:stretch>
            </p:blipFill>
            <p:spPr bwMode="auto">
              <a:xfrm>
                <a:off x="2267921" y="2003604"/>
                <a:ext cx="3011716" cy="2249281"/>
              </a:xfrm>
              <a:prstGeom prst="rect">
                <a:avLst/>
              </a:prstGeom>
              <a:noFill/>
              <a:ln w="9525">
                <a:noFill/>
                <a:miter lim="800000"/>
                <a:headEnd/>
                <a:tailEnd/>
              </a:ln>
            </p:spPr>
          </p:pic>
          <p:sp>
            <p:nvSpPr>
              <p:cNvPr id="60" name="TextBox 46"/>
              <p:cNvSpPr txBox="1"/>
              <p:nvPr/>
            </p:nvSpPr>
            <p:spPr>
              <a:xfrm>
                <a:off x="2487289" y="2166381"/>
                <a:ext cx="2156360" cy="307777"/>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defTabSz="913495" fontAlgn="auto">
                  <a:spcBef>
                    <a:spcPts val="0"/>
                  </a:spcBef>
                  <a:spcAft>
                    <a:spcPts val="0"/>
                  </a:spcAft>
                  <a:defRPr/>
                </a:pPr>
                <a:r>
                  <a:rPr lang="zh-CN" altLang="en-US" sz="1400"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区域人流阈值</a:t>
                </a:r>
                <a:r>
                  <a:rPr lang="en-US" altLang="zh-CN" sz="1400"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&gt;10000 </a:t>
                </a:r>
                <a:r>
                  <a:rPr lang="zh-CN" altLang="en-US" sz="1400"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人</a:t>
                </a:r>
              </a:p>
            </p:txBody>
          </p:sp>
          <p:sp>
            <p:nvSpPr>
              <p:cNvPr id="61" name="TextBox 49"/>
              <p:cNvSpPr txBox="1"/>
              <p:nvPr/>
            </p:nvSpPr>
            <p:spPr>
              <a:xfrm>
                <a:off x="4070178" y="3780368"/>
                <a:ext cx="1209460" cy="52322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913495" fontAlgn="auto">
                  <a:spcBef>
                    <a:spcPts val="0"/>
                  </a:spcBef>
                  <a:spcAft>
                    <a:spcPts val="0"/>
                  </a:spcAft>
                  <a:defRPr/>
                </a:pPr>
                <a:r>
                  <a:rPr lang="zh-CN" altLang="en-US" sz="1400"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区域人流阈值</a:t>
                </a:r>
                <a:r>
                  <a:rPr lang="en-US" altLang="zh-CN" sz="1400"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&gt;2000</a:t>
                </a:r>
                <a:r>
                  <a:rPr lang="zh-CN" altLang="en-US" sz="1400" kern="0" dirty="0">
                    <a:solidFill>
                      <a:srgbClr val="000000">
                        <a:lumMod val="95000"/>
                        <a:lumOff val="5000"/>
                      </a:srgbClr>
                    </a:solidFill>
                    <a:latin typeface="Huawei Sans" panose="020C0503030203020204" pitchFamily="34" charset="0"/>
                    <a:ea typeface="方正兰亭黑简体" panose="02000000000000000000" pitchFamily="2" charset="-122"/>
                    <a:cs typeface="+mn-ea"/>
                    <a:sym typeface="Huawei Sans" panose="020C0503030203020204" pitchFamily="34" charset="0"/>
                  </a:rPr>
                  <a:t>人</a:t>
                </a:r>
              </a:p>
            </p:txBody>
          </p:sp>
        </p:grpSp>
        <p:sp>
          <p:nvSpPr>
            <p:cNvPr id="56" name="椭圆 55"/>
            <p:cNvSpPr/>
            <p:nvPr/>
          </p:nvSpPr>
          <p:spPr bwMode="auto">
            <a:xfrm>
              <a:off x="3580434" y="2589589"/>
              <a:ext cx="1203498" cy="838716"/>
            </a:xfrm>
            <a:prstGeom prst="ellipse">
              <a:avLst/>
            </a:prstGeom>
            <a:noFill/>
            <a:ln w="22225">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2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 name="椭圆 56"/>
            <p:cNvSpPr/>
            <p:nvPr/>
          </p:nvSpPr>
          <p:spPr bwMode="auto">
            <a:xfrm>
              <a:off x="3435447" y="3780369"/>
              <a:ext cx="507458" cy="435487"/>
            </a:xfrm>
            <a:prstGeom prst="ellipse">
              <a:avLst/>
            </a:prstGeom>
            <a:noFill/>
            <a:ln w="22225">
              <a:solidFill>
                <a:srgbClr val="FF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62" tIns="34281" rIns="68562" bIns="34281" numCol="1" rtlCol="0" anchor="t" anchorCtr="0" compatLnSpc="1">
              <a:prstTxWarp prst="textNoShape">
                <a:avLst/>
              </a:prstTxWarp>
            </a:bodyPr>
            <a:lstStyle/>
            <a:p>
              <a:pPr defTabSz="913495" fontAlgn="auto">
                <a:spcBef>
                  <a:spcPts val="0"/>
                </a:spcBef>
                <a:spcAft>
                  <a:spcPts val="0"/>
                </a:spcAft>
                <a:buClr>
                  <a:srgbClr val="CC9900"/>
                </a:buClr>
                <a:buFont typeface="Wingdings" pitchFamily="2" charset="2"/>
                <a:buChar char="n"/>
                <a:defRPr/>
              </a:pPr>
              <a:endParaRPr lang="zh-CN" altLang="en-US" sz="1200" kern="0" dirty="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2" name="标题 1"/>
          <p:cNvSpPr>
            <a:spLocks noGrp="1"/>
          </p:cNvSpPr>
          <p:nvPr>
            <p:ph type="title"/>
          </p:nvPr>
        </p:nvSpPr>
        <p:spPr/>
        <p:txBody>
          <a:bodyPr/>
          <a:lstStyle/>
          <a:p>
            <a:r>
              <a:rPr lang="zh-CN" altLang="en-US" dirty="0">
                <a:latin typeface="华文中宋" panose="02010600040101010101" pitchFamily="2" charset="-122"/>
                <a:ea typeface="华文中宋" panose="02010600040101010101" pitchFamily="2" charset="-122"/>
                <a:sym typeface="Huawei Sans" panose="020C0503030203020204" pitchFamily="34" charset="0"/>
              </a:rPr>
              <a:t>大数据的应用 </a:t>
            </a:r>
            <a:r>
              <a:rPr lang="en-US" altLang="zh-CN" dirty="0">
                <a:latin typeface="华文中宋" panose="02010600040101010101" pitchFamily="2" charset="-122"/>
                <a:ea typeface="华文中宋" panose="02010600040101010101" pitchFamily="2" charset="-122"/>
                <a:sym typeface="Huawei Sans" panose="020C0503030203020204" pitchFamily="34" charset="0"/>
              </a:rPr>
              <a:t>- </a:t>
            </a:r>
            <a:r>
              <a:rPr lang="zh-CN" altLang="en-US" dirty="0">
                <a:latin typeface="华文中宋" panose="02010600040101010101" pitchFamily="2" charset="-122"/>
                <a:ea typeface="华文中宋" panose="02010600040101010101" pitchFamily="2" charset="-122"/>
                <a:sym typeface="Huawei Sans" panose="020C0503030203020204" pitchFamily="34" charset="0"/>
              </a:rPr>
              <a:t>政府公共安全</a:t>
            </a:r>
          </a:p>
        </p:txBody>
      </p:sp>
    </p:spTree>
    <p:extLst>
      <p:ext uri="{BB962C8B-B14F-4D97-AF65-F5344CB8AC3E}">
        <p14:creationId xmlns:p14="http://schemas.microsoft.com/office/powerpoint/2010/main" val="45598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5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250"/>
                            </p:stCondLst>
                            <p:childTnLst>
                              <p:par>
                                <p:cTn id="8" presetID="22" presetClass="entr" presetSubtype="8" fill="hold" nodeType="afterEffect">
                                  <p:stCondLst>
                                    <p:cond delay="25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750"/>
                                        <p:tgtEl>
                                          <p:spTgt spid="43"/>
                                        </p:tgtEl>
                                      </p:cBhvr>
                                    </p:animEffect>
                                  </p:childTnLst>
                                </p:cTn>
                              </p:par>
                            </p:childTnLst>
                          </p:cTn>
                        </p:par>
                        <p:par>
                          <p:cTn id="11" fill="hold">
                            <p:stCondLst>
                              <p:cond delay="1250"/>
                            </p:stCondLst>
                            <p:childTnLst>
                              <p:par>
                                <p:cTn id="12" presetID="1" presetClass="entr" presetSubtype="0" fill="hold" nodeType="afterEffect">
                                  <p:stCondLst>
                                    <p:cond delay="250"/>
                                  </p:stCondLst>
                                  <p:childTnLst>
                                    <p:set>
                                      <p:cBhvr>
                                        <p:cTn id="13" dur="1" fill="hold">
                                          <p:stCondLst>
                                            <p:cond delay="499"/>
                                          </p:stCondLst>
                                        </p:cTn>
                                        <p:tgtEl>
                                          <p:spTgt spid="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up)">
                                      <p:cBhvr>
                                        <p:cTn id="18" dur="500"/>
                                        <p:tgtEl>
                                          <p:spTgt spid="49"/>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467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1401</Words>
  <Application>Microsoft Macintosh PowerPoint</Application>
  <PresentationFormat>宽屏</PresentationFormat>
  <Paragraphs>176</Paragraphs>
  <Slides>18</Slides>
  <Notes>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18</vt:i4>
      </vt:variant>
    </vt:vector>
  </HeadingPairs>
  <TitlesOfParts>
    <vt:vector size="31" baseType="lpstr">
      <vt:lpstr>等线</vt:lpstr>
      <vt:lpstr>等线</vt:lpstr>
      <vt:lpstr>等线 Light</vt:lpstr>
      <vt:lpstr>华文中宋</vt:lpstr>
      <vt:lpstr>Microsoft YaHei</vt:lpstr>
      <vt:lpstr>Microsoft YaHei</vt:lpstr>
      <vt:lpstr>Huawei Sans</vt:lpstr>
      <vt:lpstr>Arial</vt:lpstr>
      <vt:lpstr>Times New Roman</vt:lpstr>
      <vt:lpstr>Wingdings</vt:lpstr>
      <vt:lpstr>Office 主题​​</vt:lpstr>
      <vt:lpstr>3_内容页模板</vt:lpstr>
      <vt:lpstr>1_Office 主题​​</vt:lpstr>
      <vt:lpstr>大数据存储与处理</vt:lpstr>
      <vt:lpstr>大数据已在蓬勃发展</vt:lpstr>
      <vt:lpstr>大数据市场也在飞速的发展</vt:lpstr>
      <vt:lpstr>中国的大数据战略</vt:lpstr>
      <vt:lpstr>什么是大数据</vt:lpstr>
      <vt:lpstr> 大数据处理与传统数据处理的差异</vt:lpstr>
      <vt:lpstr>大数据平台实例：华为大数据平台</vt:lpstr>
      <vt:lpstr>阿里大数据平台</vt:lpstr>
      <vt:lpstr>大数据的应用 - 政府公共安全</vt:lpstr>
      <vt:lpstr>大数据的应用 - 交通规划</vt:lpstr>
      <vt:lpstr>大数据工作流</vt:lpstr>
      <vt:lpstr>本课程的基本任务</vt:lpstr>
      <vt:lpstr>本课程目录</vt:lpstr>
      <vt:lpstr>预测模型</vt:lpstr>
      <vt:lpstr>无监督学习</vt:lpstr>
      <vt:lpstr>本课程考核</vt:lpstr>
      <vt:lpstr>教材</vt:lpstr>
      <vt:lpstr>共享文档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大数据概述</dc:title>
  <dc:creator>zhao yongxiang</dc:creator>
  <cp:lastModifiedBy>Chen Yishuai</cp:lastModifiedBy>
  <cp:revision>61</cp:revision>
  <dcterms:created xsi:type="dcterms:W3CDTF">2020-07-09T05:57:19Z</dcterms:created>
  <dcterms:modified xsi:type="dcterms:W3CDTF">2023-09-04T15:47:33Z</dcterms:modified>
</cp:coreProperties>
</file>