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93" r:id="rId3"/>
    <p:sldId id="288" r:id="rId4"/>
    <p:sldId id="294" r:id="rId5"/>
    <p:sldId id="295" r:id="rId6"/>
    <p:sldId id="296" r:id="rId7"/>
    <p:sldId id="298" r:id="rId8"/>
    <p:sldId id="299" r:id="rId9"/>
    <p:sldId id="316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5"/>
    <p:restoredTop sz="94382"/>
  </p:normalViewPr>
  <p:slideViewPr>
    <p:cSldViewPr snapToGrid="0">
      <p:cViewPr varScale="1">
        <p:scale>
          <a:sx n="103" d="100"/>
          <a:sy n="103" d="100"/>
        </p:scale>
        <p:origin x="176" y="1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4" d="100"/>
        <a:sy n="2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2CDA2-750D-FD45-A882-179FF79AAE4D}" type="datetimeFigureOut">
              <a:rPr kumimoji="1" lang="zh-CN" altLang="en-US" smtClean="0"/>
              <a:t>2023/9/25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A2EF6-D4EB-1E4D-B1AA-3E731A9096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1472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89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2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23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5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12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61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84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55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09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4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1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083FF-67D0-47DA-8916-8A170DE3AF72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4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7320" y="2052005"/>
            <a:ext cx="6583680" cy="1849437"/>
          </a:xfrm>
        </p:spPr>
        <p:txBody>
          <a:bodyPr>
            <a:normAutofit fontScale="90000"/>
          </a:bodyPr>
          <a:lstStyle/>
          <a:p>
            <a:r>
              <a:rPr lang="zh-CN" altLang="en-US" sz="4400" b="1" dirty="0"/>
              <a:t>大数据存储与应用</a:t>
            </a:r>
            <a:br>
              <a:rPr lang="en-US" altLang="zh-CN" b="1" dirty="0"/>
            </a:br>
            <a:br>
              <a:rPr lang="en-US" altLang="zh-CN" b="1" dirty="0"/>
            </a:br>
            <a:r>
              <a:rPr lang="zh-CN" altLang="en-US" b="1" dirty="0"/>
              <a:t>大规模机器学习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901440"/>
            <a:ext cx="6858000" cy="179832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/>
              <a:t>SVM</a:t>
            </a:r>
            <a:r>
              <a:rPr lang="zh-CN" altLang="en-US" dirty="0"/>
              <a:t>优化问题</a:t>
            </a:r>
            <a:endParaRPr lang="en-US" altLang="zh-CN" dirty="0"/>
          </a:p>
          <a:p>
            <a:r>
              <a:rPr lang="zh-CN" altLang="en-US" dirty="0"/>
              <a:t>陈一帅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066800" y="5515094"/>
            <a:ext cx="783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修改自</a:t>
            </a:r>
            <a:r>
              <a:rPr kumimoji="1" lang="en-US" altLang="zh-CN" dirty="0"/>
              <a:t>David</a:t>
            </a:r>
            <a:r>
              <a:rPr kumimoji="1" lang="zh-CN" altLang="en-US" dirty="0"/>
              <a:t> </a:t>
            </a:r>
            <a:r>
              <a:rPr kumimoji="1" lang="en-US" altLang="zh-CN" dirty="0"/>
              <a:t>Sontag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Victor </a:t>
            </a:r>
            <a:r>
              <a:rPr kumimoji="1" lang="en-US" altLang="zh-CN" dirty="0" err="1"/>
              <a:t>Kitov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David</a:t>
            </a:r>
            <a:r>
              <a:rPr kumimoji="1" lang="zh-CN" altLang="en-US" dirty="0"/>
              <a:t> </a:t>
            </a:r>
            <a:r>
              <a:rPr kumimoji="1" lang="en-US" altLang="zh-CN" dirty="0"/>
              <a:t>Rosenberg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Alexander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Smola</a:t>
            </a:r>
            <a:r>
              <a:rPr kumimoji="1" lang="zh-CN" altLang="en-US" dirty="0"/>
              <a:t>课程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96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805" y="1678463"/>
            <a:ext cx="5884545" cy="44032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Margin</a:t>
            </a:r>
            <a:r>
              <a:rPr lang="zh-CN" altLang="en-US" dirty="0"/>
              <a:t>的数学描述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848733"/>
            <a:ext cx="7886700" cy="553403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A</a:t>
            </a:r>
            <a:r>
              <a:rPr lang="zh-CN" altLang="en-US" sz="3600" dirty="0"/>
              <a:t>在</a:t>
            </a:r>
            <a:r>
              <a:rPr lang="en-US" altLang="zh-CN" sz="3600" dirty="0"/>
              <a:t>B</a:t>
            </a:r>
            <a:r>
              <a:rPr lang="zh-CN" altLang="en-US" sz="3600" dirty="0"/>
              <a:t>上的投影</a:t>
            </a:r>
            <a:endParaRPr lang="en-US" altLang="zh-CN" sz="3600" dirty="0"/>
          </a:p>
          <a:p>
            <a:pPr lvl="1"/>
            <a:r>
              <a:rPr lang="en-US" altLang="zh-CN" sz="3200" dirty="0"/>
              <a:t>A * B/||B||</a:t>
            </a:r>
          </a:p>
          <a:p>
            <a:endParaRPr lang="en-US" altLang="zh-CN" sz="3600" dirty="0"/>
          </a:p>
          <a:p>
            <a:r>
              <a:rPr lang="zh-CN" altLang="en-US" sz="3600" dirty="0"/>
              <a:t>当</a:t>
            </a:r>
            <a:r>
              <a:rPr lang="en-US" altLang="zh-CN" sz="3600" dirty="0"/>
              <a:t>B</a:t>
            </a:r>
            <a:r>
              <a:rPr lang="zh-CN" altLang="en-US" sz="3600" dirty="0"/>
              <a:t>为单位向量时</a:t>
            </a:r>
            <a:endParaRPr lang="en-US" altLang="zh-CN" sz="3600" dirty="0"/>
          </a:p>
          <a:p>
            <a:pPr lvl="1"/>
            <a:r>
              <a:rPr lang="zh-CN" altLang="en-US" sz="3200" dirty="0"/>
              <a:t>就等于</a:t>
            </a:r>
            <a:r>
              <a:rPr lang="en-US" altLang="zh-CN" sz="3200" dirty="0"/>
              <a:t>A * B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670" y="5305425"/>
            <a:ext cx="2476500" cy="15525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78322" y="177445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点积</a:t>
            </a:r>
          </a:p>
        </p:txBody>
      </p:sp>
    </p:spTree>
    <p:extLst>
      <p:ext uri="{BB962C8B-B14F-4D97-AF65-F5344CB8AC3E}">
        <p14:creationId xmlns:p14="http://schemas.microsoft.com/office/powerpoint/2010/main" val="318448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6362" y="-87387"/>
            <a:ext cx="7886700" cy="1325563"/>
          </a:xfrm>
        </p:spPr>
        <p:txBody>
          <a:bodyPr/>
          <a:lstStyle/>
          <a:p>
            <a:r>
              <a:rPr lang="en-US" altLang="zh-CN" dirty="0"/>
              <a:t>Margin</a:t>
            </a:r>
            <a:r>
              <a:rPr lang="zh-CN" altLang="en-US" dirty="0"/>
              <a:t>的数学描述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217" y="140985"/>
            <a:ext cx="4038282" cy="50660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4703086"/>
            <a:ext cx="6667500" cy="1866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5" y="4149843"/>
            <a:ext cx="2495550" cy="4857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05184" y="1008421"/>
            <a:ext cx="397975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L</a:t>
            </a:r>
            <a:r>
              <a:rPr lang="zh-CN" altLang="en-US" sz="2800" b="1" dirty="0"/>
              <a:t>：</a:t>
            </a:r>
            <a:r>
              <a:rPr lang="en-US" altLang="zh-CN" sz="2800" b="1" dirty="0" err="1"/>
              <a:t>wx+b</a:t>
            </a:r>
            <a:r>
              <a:rPr lang="en-US" altLang="zh-CN" sz="2800" b="1" dirty="0"/>
              <a:t>=0</a:t>
            </a:r>
          </a:p>
          <a:p>
            <a:r>
              <a:rPr lang="en-US" altLang="zh-CN" sz="2800" b="1" dirty="0"/>
              <a:t>w</a:t>
            </a:r>
            <a:r>
              <a:rPr lang="zh-CN" altLang="en-US" sz="2800" b="1" dirty="0"/>
              <a:t> 为单位向量</a:t>
            </a:r>
            <a:endParaRPr lang="en-US" altLang="zh-CN" sz="2800" b="1" dirty="0"/>
          </a:p>
          <a:p>
            <a:r>
              <a:rPr lang="en-US" altLang="zh-CN" sz="2800" b="1" dirty="0"/>
              <a:t>A</a:t>
            </a:r>
            <a:r>
              <a:rPr lang="zh-CN" altLang="en-US" sz="2800" b="1" dirty="0"/>
              <a:t>到</a:t>
            </a:r>
            <a:r>
              <a:rPr lang="en-US" altLang="zh-CN" sz="2800" b="1" dirty="0"/>
              <a:t>L</a:t>
            </a:r>
            <a:r>
              <a:rPr lang="zh-CN" altLang="en-US" sz="2800" b="1" dirty="0"/>
              <a:t>的距离：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en-US" altLang="zh-CN" sz="2800" b="1" dirty="0"/>
              <a:t>M</a:t>
            </a:r>
            <a:r>
              <a:rPr lang="zh-CN" altLang="en-US" sz="2800" b="1" dirty="0"/>
              <a:t> 是 </a:t>
            </a:r>
            <a:r>
              <a:rPr lang="en-US" altLang="zh-CN" sz="2800" b="1" dirty="0"/>
              <a:t>L</a:t>
            </a:r>
            <a:r>
              <a:rPr lang="zh-CN" altLang="en-US" sz="2800" b="1" dirty="0"/>
              <a:t> 上任一个点</a:t>
            </a:r>
            <a:endParaRPr lang="en-US" altLang="zh-CN" sz="2800" b="1" dirty="0"/>
          </a:p>
          <a:p>
            <a:r>
              <a:rPr lang="en-US" altLang="zh-CN" sz="2800" b="1" dirty="0"/>
              <a:t>w</a:t>
            </a:r>
            <a:r>
              <a:rPr lang="zh-CN" altLang="en-US" sz="2800" b="1" dirty="0"/>
              <a:t>为单位向量</a:t>
            </a:r>
            <a:endParaRPr lang="en-US" altLang="zh-CN" sz="2800" b="1" dirty="0"/>
          </a:p>
          <a:p>
            <a:r>
              <a:rPr lang="en-US" altLang="zh-CN" sz="2800" dirty="0"/>
              <a:t>AM</a:t>
            </a:r>
            <a:r>
              <a:rPr lang="zh-CN" altLang="en-US" sz="2800" dirty="0"/>
              <a:t>在</a:t>
            </a:r>
            <a:r>
              <a:rPr lang="en-US" altLang="zh-CN" sz="2800" dirty="0"/>
              <a:t>w</a:t>
            </a:r>
            <a:r>
              <a:rPr lang="zh-CN" altLang="en-US" sz="2800" dirty="0"/>
              <a:t>上的投影：</a:t>
            </a:r>
            <a:endParaRPr lang="en-US" altLang="zh-CN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64F614-86A7-F84E-AAA3-396F791135B1}"/>
              </a:ext>
            </a:extLst>
          </p:cNvPr>
          <p:cNvSpPr/>
          <p:nvPr/>
        </p:nvSpPr>
        <p:spPr>
          <a:xfrm>
            <a:off x="6202269" y="113730"/>
            <a:ext cx="19607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w</a:t>
            </a:r>
            <a:r>
              <a:rPr lang="zh-CN" altLang="en-US" sz="2400" b="1" dirty="0">
                <a:solidFill>
                  <a:srgbClr val="FF0000"/>
                </a:solidFill>
              </a:rPr>
              <a:t>为单位向量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3E4CFC-6675-3941-B0F1-B945FC4A2A0F}"/>
              </a:ext>
            </a:extLst>
          </p:cNvPr>
          <p:cNvSpPr/>
          <p:nvPr/>
        </p:nvSpPr>
        <p:spPr>
          <a:xfrm>
            <a:off x="4579833" y="6268122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w</a:t>
            </a:r>
            <a:r>
              <a:rPr lang="zh-CN" altLang="en-US" b="1" dirty="0">
                <a:solidFill>
                  <a:srgbClr val="FF0000"/>
                </a:solidFill>
              </a:rPr>
              <a:t>为单位向量时，</a:t>
            </a:r>
            <a:r>
              <a:rPr lang="en-US" altLang="zh-CN" b="1" dirty="0" err="1">
                <a:solidFill>
                  <a:srgbClr val="FF0000"/>
                </a:solidFill>
              </a:rPr>
              <a:t>wx+b</a:t>
            </a:r>
            <a:r>
              <a:rPr lang="zh-CN" altLang="en-US" b="1" dirty="0">
                <a:solidFill>
                  <a:srgbClr val="FF0000"/>
                </a:solidFill>
              </a:rPr>
              <a:t> 就是 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zh-CN" altLang="en-US" b="1" dirty="0">
                <a:solidFill>
                  <a:srgbClr val="FF0000"/>
                </a:solidFill>
              </a:rPr>
              <a:t>到</a:t>
            </a:r>
            <a:r>
              <a:rPr lang="en-US" altLang="zh-CN" b="1" dirty="0">
                <a:solidFill>
                  <a:srgbClr val="FF0000"/>
                </a:solidFill>
              </a:rPr>
              <a:t>L</a:t>
            </a:r>
            <a:r>
              <a:rPr lang="zh-CN" altLang="en-US" b="1" dirty="0">
                <a:solidFill>
                  <a:srgbClr val="FF0000"/>
                </a:solidFill>
              </a:rPr>
              <a:t>的距离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445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50" y="803279"/>
            <a:ext cx="4248150" cy="48196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最大化</a:t>
            </a:r>
            <a:r>
              <a:rPr lang="en-US" altLang="zh-CN" dirty="0"/>
              <a:t>Margin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998" y="2572656"/>
            <a:ext cx="3650933" cy="5604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0" y="1840835"/>
            <a:ext cx="2914650" cy="533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138" y="3331561"/>
            <a:ext cx="2527764" cy="6464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289" y="4774012"/>
            <a:ext cx="4978435" cy="173088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02290" y="4238094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即：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3921B1-F3D1-9544-825B-2328148F0E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823893">
            <a:off x="7206168" y="1516436"/>
            <a:ext cx="638200" cy="52923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E7EBAF6-8678-D145-BEBA-A4D15123C679}"/>
              </a:ext>
            </a:extLst>
          </p:cNvPr>
          <p:cNvSpPr/>
          <p:nvPr/>
        </p:nvSpPr>
        <p:spPr>
          <a:xfrm>
            <a:off x="6401052" y="248226"/>
            <a:ext cx="19607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w</a:t>
            </a:r>
            <a:r>
              <a:rPr lang="zh-CN" altLang="en-US" sz="2400" b="1" dirty="0">
                <a:solidFill>
                  <a:srgbClr val="FF0000"/>
                </a:solidFill>
              </a:rPr>
              <a:t>为单位向量</a:t>
            </a:r>
          </a:p>
        </p:txBody>
      </p:sp>
    </p:spTree>
    <p:extLst>
      <p:ext uri="{BB962C8B-B14F-4D97-AF65-F5344CB8AC3E}">
        <p14:creationId xmlns:p14="http://schemas.microsoft.com/office/powerpoint/2010/main" val="355787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支持向量：决定最佳分割平面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1490" y="2006220"/>
            <a:ext cx="2908935" cy="417074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最佳分割平面由</a:t>
            </a:r>
            <a:r>
              <a:rPr lang="zh-CN" altLang="en-US" dirty="0">
                <a:solidFill>
                  <a:srgbClr val="FF0000"/>
                </a:solidFill>
              </a:rPr>
              <a:t>支持向量</a:t>
            </a:r>
            <a:r>
              <a:rPr lang="zh-CN" altLang="en-US" dirty="0"/>
              <a:t>决定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</a:t>
            </a:r>
            <a:r>
              <a:rPr lang="zh-CN" altLang="en-US" dirty="0"/>
              <a:t>维</a:t>
            </a:r>
            <a:r>
              <a:rPr lang="en-US" altLang="zh-CN" dirty="0"/>
              <a:t>X</a:t>
            </a:r>
            <a:r>
              <a:rPr lang="zh-CN" altLang="en-US" dirty="0"/>
              <a:t>，一般有</a:t>
            </a:r>
            <a:r>
              <a:rPr lang="en-US" altLang="zh-CN" dirty="0"/>
              <a:t>d+1</a:t>
            </a:r>
            <a:r>
              <a:rPr lang="zh-CN" altLang="en-US" dirty="0"/>
              <a:t>个支持向量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其他点可以忽略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85" y="1405731"/>
            <a:ext cx="5391150" cy="5191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5466556"/>
            <a:ext cx="20828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93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归一化最佳分割平面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28963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记</a:t>
            </a:r>
            <a:r>
              <a:rPr lang="en-US" altLang="zh-CN" dirty="0">
                <a:sym typeface="Wingdings" panose="05000000000000000000" pitchFamily="2" charset="2"/>
              </a:rPr>
              <a:t>d+1</a:t>
            </a:r>
            <a:r>
              <a:rPr lang="zh-CN" altLang="en-US" dirty="0">
                <a:sym typeface="Wingdings" panose="05000000000000000000" pitchFamily="2" charset="2"/>
              </a:rPr>
              <a:t>个支持向量</a:t>
            </a:r>
            <a:r>
              <a:rPr lang="en-US" altLang="zh-CN" dirty="0">
                <a:sym typeface="Wingdings" panose="05000000000000000000" pitchFamily="2" charset="2"/>
              </a:rPr>
              <a:t>x</a:t>
            </a:r>
            <a:r>
              <a:rPr lang="zh-CN" altLang="en-US" dirty="0">
                <a:sym typeface="Wingdings" panose="05000000000000000000" pitchFamily="2" charset="2"/>
              </a:rPr>
              <a:t>，它们撑起两个并行的边界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w</a:t>
            </a:r>
            <a:r>
              <a:rPr lang="zh-CN" altLang="en-US" b="1" dirty="0">
                <a:solidFill>
                  <a:srgbClr val="FF0000"/>
                </a:solidFill>
              </a:rPr>
              <a:t>不一定为单位向量了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最大化它们的距离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/>
              <a:t>它们的距离 𝛾 是？</a:t>
            </a:r>
            <a:endParaRPr lang="en-US" altLang="zh-CN" dirty="0"/>
          </a:p>
          <a:p>
            <a:r>
              <a:rPr lang="zh-CN" altLang="en-US" dirty="0">
                <a:sym typeface="Wingdings" panose="05000000000000000000" pitchFamily="2" charset="2"/>
              </a:rPr>
              <a:t>取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它在 </a:t>
            </a:r>
            <a:r>
              <a:rPr lang="en-US" altLang="zh-CN" dirty="0" err="1">
                <a:sym typeface="Wingdings" panose="05000000000000000000" pitchFamily="2" charset="2"/>
              </a:rPr>
              <a:t>wx</a:t>
            </a:r>
            <a:r>
              <a:rPr lang="en-US" altLang="zh-CN" dirty="0">
                <a:sym typeface="Wingdings" panose="05000000000000000000" pitchFamily="2" charset="2"/>
              </a:rPr>
              <a:t> + b = 1</a:t>
            </a:r>
            <a:r>
              <a:rPr lang="zh-CN" altLang="en-US" dirty="0">
                <a:sym typeface="Wingdings" panose="05000000000000000000" pitchFamily="2" charset="2"/>
              </a:rPr>
              <a:t> 上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481" y="2312067"/>
            <a:ext cx="3362325" cy="714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663" y="0"/>
            <a:ext cx="3140337" cy="10918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73180B7-4D7C-764F-AD43-AFCF901BE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719" y="2918864"/>
            <a:ext cx="4017309" cy="3774059"/>
          </a:xfrm>
          <a:prstGeom prst="rect">
            <a:avLst/>
          </a:prstGeom>
        </p:spPr>
      </p:pic>
      <p:pic>
        <p:nvPicPr>
          <p:cNvPr id="9" name="内容占位符 4">
            <a:extLst>
              <a:ext uri="{FF2B5EF4-FFF2-40B4-BE49-F238E27FC236}">
                <a16:creationId xmlns:a16="http://schemas.microsoft.com/office/drawing/2014/main" id="{9AE128F4-1D82-EF4E-B30B-F9709B1C7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905" y="5016826"/>
            <a:ext cx="29432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1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088" y="1472613"/>
            <a:ext cx="2943225" cy="7334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388" y="600836"/>
            <a:ext cx="4922612" cy="46245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b="40464"/>
          <a:stretch/>
        </p:blipFill>
        <p:spPr>
          <a:xfrm>
            <a:off x="499284" y="3093677"/>
            <a:ext cx="2721979" cy="5060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88" y="3632766"/>
            <a:ext cx="3863074" cy="7545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422753"/>
            <a:ext cx="4071402" cy="95797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9200" y="5442404"/>
            <a:ext cx="2609707" cy="1098034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2684339" y="5765167"/>
            <a:ext cx="470341" cy="507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7738" y="5480808"/>
            <a:ext cx="5926262" cy="117261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997182" y="6334780"/>
            <a:ext cx="2271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最小化</a:t>
            </a:r>
            <a:r>
              <a:rPr lang="en-US" altLang="zh-CN" sz="2800" b="1" dirty="0">
                <a:solidFill>
                  <a:srgbClr val="FF0000"/>
                </a:solidFill>
              </a:rPr>
              <a:t>||W||</a:t>
            </a: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255200" y="0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求距离𝛾</a:t>
            </a:r>
            <a:endParaRPr lang="en-US" altLang="zh-CN" sz="40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1B582CA-345C-FCFD-81F5-8B0C936C6931}"/>
              </a:ext>
            </a:extLst>
          </p:cNvPr>
          <p:cNvSpPr txBox="1">
            <a:spLocks/>
          </p:cNvSpPr>
          <p:nvPr/>
        </p:nvSpPr>
        <p:spPr>
          <a:xfrm>
            <a:off x="499284" y="2021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代入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28736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最小化</a:t>
            </a:r>
            <a:r>
              <a:rPr lang="en-US" altLang="zh-CN" b="1" dirty="0"/>
              <a:t>||W||</a:t>
            </a:r>
            <a:r>
              <a:rPr lang="en-US" altLang="zh-CN" b="1" baseline="30000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74521"/>
            <a:ext cx="2449830" cy="43024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SVM with “hard” </a:t>
            </a:r>
            <a:r>
              <a:rPr lang="zh-CN" altLang="en-US" dirty="0"/>
              <a:t>约束</a:t>
            </a: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3200" dirty="0"/>
              <a:t>即：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44" y="4837287"/>
            <a:ext cx="4361427" cy="12960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876" y="393160"/>
            <a:ext cx="4815190" cy="444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2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训练集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632" y="2375535"/>
            <a:ext cx="3381375" cy="857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378" y="1690689"/>
            <a:ext cx="2895600" cy="24955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H="1">
            <a:off x="5605938" y="1801972"/>
            <a:ext cx="2301240" cy="2270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441" y="3365479"/>
            <a:ext cx="1485900" cy="361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441" y="3760072"/>
            <a:ext cx="2714625" cy="5238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8726" y="4884320"/>
            <a:ext cx="5200650" cy="9715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952" y="4410005"/>
            <a:ext cx="531978" cy="39589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6186" y="4416641"/>
            <a:ext cx="2440933" cy="5012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0474" y="6038691"/>
            <a:ext cx="914400" cy="3238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7367" y="5986303"/>
            <a:ext cx="1762125" cy="4286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26902" y="5943182"/>
            <a:ext cx="1257300" cy="4572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177908" y="5939005"/>
            <a:ext cx="1358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最优解</a:t>
            </a:r>
            <a:r>
              <a:rPr lang="en-US" altLang="zh-CN" sz="2800" dirty="0"/>
              <a:t>:</a:t>
            </a:r>
            <a:endParaRPr lang="zh-CN" altLang="en-US" sz="20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08028" y="233552"/>
            <a:ext cx="3058551" cy="90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3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3170</TotalTime>
  <Words>234</Words>
  <Application>Microsoft Macintosh PowerPoint</Application>
  <PresentationFormat>全屏显示(4:3)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主题</vt:lpstr>
      <vt:lpstr>大数据存储与应用  大规模机器学习</vt:lpstr>
      <vt:lpstr>Margin的数学描述</vt:lpstr>
      <vt:lpstr>Margin的数学描述</vt:lpstr>
      <vt:lpstr>最大化Margin</vt:lpstr>
      <vt:lpstr>支持向量：决定最佳分割平面</vt:lpstr>
      <vt:lpstr>归一化最佳分割平面</vt:lpstr>
      <vt:lpstr>求距离𝛾</vt:lpstr>
      <vt:lpstr>最小化||W||2</vt:lpstr>
      <vt:lpstr>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大数据存储与应用  降维</dc:title>
  <dc:creator>yishuai_3</dc:creator>
  <cp:lastModifiedBy>Chen Yishuai</cp:lastModifiedBy>
  <cp:revision>464</cp:revision>
  <dcterms:created xsi:type="dcterms:W3CDTF">2013-09-17T06:07:43Z</dcterms:created>
  <dcterms:modified xsi:type="dcterms:W3CDTF">2023-09-25T11:50:44Z</dcterms:modified>
</cp:coreProperties>
</file>