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7" r:id="rId2"/>
    <p:sldId id="258" r:id="rId3"/>
    <p:sldId id="450" r:id="rId4"/>
    <p:sldId id="261" r:id="rId5"/>
    <p:sldId id="262" r:id="rId6"/>
    <p:sldId id="263" r:id="rId7"/>
    <p:sldId id="264" r:id="rId8"/>
    <p:sldId id="265" r:id="rId9"/>
    <p:sldId id="449" r:id="rId10"/>
    <p:sldId id="283" r:id="rId11"/>
    <p:sldId id="284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413" r:id="rId26"/>
    <p:sldId id="414" r:id="rId27"/>
    <p:sldId id="415" r:id="rId28"/>
    <p:sldId id="416" r:id="rId29"/>
    <p:sldId id="448" r:id="rId30"/>
    <p:sldId id="431" r:id="rId31"/>
    <p:sldId id="421" r:id="rId32"/>
    <p:sldId id="422" r:id="rId33"/>
    <p:sldId id="423" r:id="rId34"/>
    <p:sldId id="424" r:id="rId35"/>
    <p:sldId id="425" r:id="rId36"/>
    <p:sldId id="447" r:id="rId37"/>
    <p:sldId id="426" r:id="rId38"/>
    <p:sldId id="427" r:id="rId39"/>
    <p:sldId id="428" r:id="rId40"/>
    <p:sldId id="429" r:id="rId41"/>
    <p:sldId id="430" r:id="rId42"/>
    <p:sldId id="432" r:id="rId43"/>
    <p:sldId id="419" r:id="rId44"/>
    <p:sldId id="420" r:id="rId45"/>
    <p:sldId id="451" r:id="rId46"/>
    <p:sldId id="433" r:id="rId47"/>
    <p:sldId id="434" r:id="rId48"/>
    <p:sldId id="437" r:id="rId49"/>
    <p:sldId id="435" r:id="rId50"/>
    <p:sldId id="436" r:id="rId51"/>
    <p:sldId id="438" r:id="rId52"/>
    <p:sldId id="439" r:id="rId53"/>
    <p:sldId id="440" r:id="rId54"/>
    <p:sldId id="441" r:id="rId55"/>
    <p:sldId id="442" r:id="rId56"/>
    <p:sldId id="443" r:id="rId57"/>
    <p:sldId id="279" r:id="rId58"/>
    <p:sldId id="444" r:id="rId59"/>
    <p:sldId id="445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56"/>
    <p:restoredTop sz="96291"/>
  </p:normalViewPr>
  <p:slideViewPr>
    <p:cSldViewPr snapToGrid="0" snapToObjects="1">
      <p:cViewPr varScale="1">
        <p:scale>
          <a:sx n="57" d="100"/>
          <a:sy n="57" d="100"/>
        </p:scale>
        <p:origin x="176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EC95-E011-6741-8BEC-507C58F722F3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0FA2-0A23-1846-ACB5-F6E105367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54FCF99-EB76-514B-BA7C-34A189B35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264B58-EBB9-324E-8992-1A67C9A0E24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A1980D5-5E5E-2A4C-B947-AE525E5A0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538479-1BA7-9C45-A758-66516B9A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3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35EC054-CEBA-4D4C-8069-6385F2E0F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70ED8F-6CC1-FA48-ACA6-2A9A70863E0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1B68CD4-0394-8D4D-82DB-576F2338F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AAE8E79-FB0A-5D4E-8440-599DBEEF8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82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58BFC24-81FD-7249-AE6B-44022A4FE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2D66D2-F460-0B45-A615-0E40ABA7603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F05B7-C4F1-2D45-953E-D0DFA282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647DCB7-CD34-8C49-BF34-7E1A805B7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90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CA3B86F-B196-514D-B88A-53B4F987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446781-C2BD-CD46-818C-C8CFA336D23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D8C5399-9DBB-0449-A71E-DAC7D90B6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2455CF-02A5-0442-A150-66A3CB49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742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EB445FC-300B-A649-943D-3FF392B0D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1CB63-3CAC-C74A-96A7-9361A41898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D2DE57D-A9B6-CE4B-B8E1-94CA6F0FE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B5BA12-7F07-D440-87C2-7122FB3D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43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F9A6C2BB-C50F-C84A-AF33-19D16F5FC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4637EE-E819-A942-BE4C-6FB8A873992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6D564BB-9216-7048-AF33-20A530E97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78B2C-E16A-ED46-A811-FB7FC25C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4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0D1CD32-EC7E-D548-8E53-BC0F7A455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2038F-62D5-B747-89CB-2B50CF6CAB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632BB69-2743-034F-8866-2113D3366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1993E84-E3FC-904D-BD97-CD74392D8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894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B26DBB9-7320-A84A-83F4-5ECAFED71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CC6186-28A8-2842-BFA2-7EF4630D071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0863E85-D218-994F-80BE-929F10A26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5FAC439-0083-194B-9F91-EA1BAD4BA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570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C6BA088-E7D1-A749-A89A-D08EBC53C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5C35F-2F05-0B4A-B66F-C26A53B9BDB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5323690-948F-3840-9AED-971AFA2A1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42E3B39-1C71-2349-96AD-D82E9216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06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56B4479-0E7D-5444-AB79-59B17DFC0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4A756-4981-FD4E-9D75-CC5E8DD3B08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01FF937-67D5-3542-8F68-1801C9827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13B3FFD-EAE5-2447-8352-613780CDB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0932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92735B-72CF-5343-808D-BD581D75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A9700D-E4CA-8647-81F4-AAC6240B0B8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AAA5625-F93D-B444-8B24-8915BA5CD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D65749-0FF6-6C4A-B008-7DC4BBC5F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037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906491A-B454-1B46-8544-5DF86A1BD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D6142B-7EBE-6345-8BA2-B3D2603FD0A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BFA023E-97AE-024F-B95E-A0EA0592E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BBBE46-D4E1-124E-B321-405EF916D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35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2769757E-5E4C-7D4F-9E98-DD64A75C7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E50CBD-B872-C048-8951-F8E4A341A4E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020CE0D-3C72-6A45-A4D2-B993B4091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0C787C-687B-CB49-A656-26F2C0CBD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54C1839-79C8-4649-BD9C-1C22D4A38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7FB82-62EF-5E44-94AE-16A8DE328BD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9449230-E689-CB4E-A16B-14C3B0FBC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E81A27-AA06-8947-AFB1-06113070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21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9B70D2-A571-1942-8A45-77A68922B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978742-056A-B04D-8D90-ADC3C1D7CA4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CA3F8E3-2EE7-0344-BADB-3A385B5D6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205AE5-0462-5F42-86D1-586FBAF80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40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7E5D793-2040-0D4E-90D8-5E54E5068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E1E1F-43BA-9C47-B43B-EB7F593E7CB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385E946-3DAE-3E4A-8CE9-0A07F39D8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D4D6F1-B8E0-1A44-A895-0A7D54AC0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152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0F5DC81-C08B-1C43-BE9D-D45A57A27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98363E-5112-974A-9AAA-32BBD43C2A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6AB6D6D-4125-B341-A18F-398CD7CF5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338018-CCEE-6145-BA80-4E1C71E33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9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70FB8AD-47C7-944F-A478-4BD90587C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2C639-9D6C-084A-80E7-127A43A467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DE03B31-3B1E-0A49-B221-594D2FEA4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6AC80F-8F81-E54E-B1F5-9B3E794BF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544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32560B0-9972-9F49-A997-A16F89F57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89DE2D-2BA5-2343-A8C8-E85B181D356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772E6D-29B4-A845-B107-C1643967A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A97F20A-9F52-124D-A6E2-1629CBBF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3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1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2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6C6D-DA52-F446-AF2C-1275BD7C383D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5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EB686CB0-4643-6044-8462-366F813510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5070"/>
            <a:ext cx="5829300" cy="1102519"/>
          </a:xfrm>
        </p:spPr>
        <p:txBody>
          <a:bodyPr anchor="ctr"/>
          <a:lstStyle/>
          <a:p>
            <a:pPr eaLnBrk="1" hangingPunct="1"/>
            <a:r>
              <a:rPr lang="zh-CN" altLang="en-US" sz="3300"/>
              <a:t>推荐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51DAC805-20F3-2A4B-89A6-BECDDE78D3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1700" y="3771900"/>
            <a:ext cx="4800600" cy="1314450"/>
          </a:xfrm>
        </p:spPr>
        <p:txBody>
          <a:bodyPr/>
          <a:lstStyle/>
          <a:p>
            <a:pPr eaLnBrk="1" hangingPunct="1"/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32926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766EE1A-59F9-2D4D-8383-48F0573D4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推荐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F1528BC-612F-8942-B91E-3EE3F138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400" dirty="0"/>
              <a:t>三种方法</a:t>
            </a:r>
          </a:p>
          <a:p>
            <a:pPr lvl="1" eaLnBrk="1" hangingPunct="1"/>
            <a:r>
              <a:rPr lang="en-US" altLang="zh-CN" sz="4000" dirty="0"/>
              <a:t>Content-based</a:t>
            </a:r>
          </a:p>
          <a:p>
            <a:pPr lvl="1" eaLnBrk="1" hangingPunct="1"/>
            <a:r>
              <a:rPr lang="en-US" altLang="zh-CN" sz="4000" dirty="0"/>
              <a:t>Collaborative filtering</a:t>
            </a:r>
          </a:p>
          <a:p>
            <a:pPr lvl="1" eaLnBrk="1" hangingPunct="1"/>
            <a:r>
              <a:rPr lang="en-US" altLang="zh-CN" sz="4000" dirty="0"/>
              <a:t>Hybrid</a:t>
            </a:r>
          </a:p>
          <a:p>
            <a:pPr eaLnBrk="1" hangingPunct="1"/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9038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A305B71-DDDB-7D4E-BBF5-44016F4F5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Content-based</a:t>
            </a:r>
            <a:r>
              <a:rPr lang="zh-CN" altLang="en-US"/>
              <a:t>方法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5924F8B-2841-474D-900D-37C75AF66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3600" dirty="0"/>
              <a:t>推荐和用户看过的电影相似的电影</a:t>
            </a:r>
          </a:p>
          <a:p>
            <a:pPr lvl="1" eaLnBrk="1" hangingPunct="1"/>
            <a:r>
              <a:rPr lang="zh-CN" altLang="en-US" sz="3200" dirty="0"/>
              <a:t>比如同一个导演的电影</a:t>
            </a:r>
          </a:p>
          <a:p>
            <a:pPr lvl="1" eaLnBrk="1" hangingPunct="1"/>
            <a:r>
              <a:rPr lang="zh-CN" altLang="en-US" sz="3200" dirty="0"/>
              <a:t>同类型的电影</a:t>
            </a:r>
            <a:endParaRPr lang="en-US" altLang="zh-CN" sz="3200" dirty="0"/>
          </a:p>
          <a:p>
            <a:r>
              <a:rPr lang="zh-CN" altLang="en-US" sz="3600" dirty="0"/>
              <a:t>文本分析，提取 电影简介和其它信息 的 关键词 及其 </a:t>
            </a:r>
            <a:r>
              <a:rPr lang="en" altLang="zh-CN" sz="3600" dirty="0"/>
              <a:t>TF IDF </a:t>
            </a:r>
            <a:r>
              <a:rPr lang="zh-CN" altLang="en-US" sz="3600" dirty="0"/>
              <a:t>分</a:t>
            </a:r>
          </a:p>
          <a:p>
            <a:pPr lvl="1"/>
            <a:r>
              <a:rPr lang="zh-CN" altLang="en-US" sz="3200" dirty="0"/>
              <a:t>作为 电影 特征向量</a:t>
            </a:r>
          </a:p>
          <a:p>
            <a:r>
              <a:rPr lang="zh-CN" altLang="en-US" sz="3600" dirty="0"/>
              <a:t>根据用户看过的电影及评分，提取用户兴趣 的 特征向量</a:t>
            </a:r>
          </a:p>
          <a:p>
            <a:r>
              <a:rPr lang="zh-CN" altLang="en-US" sz="3600" dirty="0"/>
              <a:t>然后预测用户是否感兴趣</a:t>
            </a:r>
            <a:endParaRPr lang="en-US" altLang="zh-CN" sz="3600" dirty="0"/>
          </a:p>
          <a:p>
            <a:pPr lvl="1"/>
            <a:r>
              <a:rPr lang="zh-CN" altLang="en-US" sz="3200" dirty="0"/>
              <a:t>计算它们的相似性</a:t>
            </a:r>
            <a:endParaRPr lang="en-US" altLang="zh-CN" sz="3200" dirty="0"/>
          </a:p>
          <a:p>
            <a:pPr lvl="1"/>
            <a:r>
              <a:rPr lang="zh-CN" altLang="en-US" sz="3200" dirty="0"/>
              <a:t>分类模型</a:t>
            </a:r>
          </a:p>
        </p:txBody>
      </p:sp>
    </p:spTree>
    <p:extLst>
      <p:ext uri="{BB962C8B-B14F-4D97-AF65-F5344CB8AC3E}">
        <p14:creationId xmlns:p14="http://schemas.microsoft.com/office/powerpoint/2010/main" val="3574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1BB87CB-9932-364B-85A9-314934C5E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电影特征向量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030EC96-0A16-644B-9D42-BA56B7A3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作者，标题，演员，导演，内容简介中的重要词语，</a:t>
            </a:r>
            <a:r>
              <a:rPr lang="en-US" altLang="zh-CN" sz="3200" dirty="0"/>
              <a:t>Tag</a:t>
            </a:r>
          </a:p>
          <a:p>
            <a:pPr lvl="1" eaLnBrk="1" hangingPunct="1"/>
            <a:r>
              <a:rPr lang="zh-CN" altLang="en-US" sz="2800" dirty="0"/>
              <a:t>这些内容</a:t>
            </a:r>
            <a:r>
              <a:rPr lang="en-US" altLang="zh-CN" sz="2800" dirty="0"/>
              <a:t>PP</a:t>
            </a:r>
            <a:r>
              <a:rPr lang="zh-CN" altLang="en-US" sz="2800" dirty="0"/>
              <a:t>的网站上有</a:t>
            </a:r>
          </a:p>
          <a:p>
            <a:pPr eaLnBrk="1" hangingPunct="1"/>
            <a:r>
              <a:rPr lang="zh-CN" altLang="en-US" sz="3200" dirty="0"/>
              <a:t>内容简介中的重要词语的衡量方法</a:t>
            </a:r>
          </a:p>
          <a:p>
            <a:pPr lvl="1" eaLnBrk="1" hangingPunct="1"/>
            <a:r>
              <a:rPr lang="zh-CN" altLang="en-US" sz="2800" dirty="0"/>
              <a:t>文本分析</a:t>
            </a:r>
          </a:p>
          <a:p>
            <a:pPr lvl="1" eaLnBrk="1" hangingPunct="1"/>
            <a:r>
              <a:rPr lang="zh-CN" altLang="en-US" sz="2800" dirty="0"/>
              <a:t>最常用的判断方法是</a:t>
            </a:r>
            <a:r>
              <a:rPr lang="en-US" altLang="zh-CN" sz="2800" dirty="0"/>
              <a:t>TF.IDF</a:t>
            </a:r>
            <a:r>
              <a:rPr lang="zh-CN" altLang="en-US" sz="2800" dirty="0"/>
              <a:t>方法 </a:t>
            </a:r>
            <a:r>
              <a:rPr lang="en-US" altLang="zh-CN" sz="2800" dirty="0"/>
              <a:t>(Term Frequency times Inverse Doc Frequency)</a:t>
            </a:r>
          </a:p>
          <a:p>
            <a:pPr eaLnBrk="1" hangingPunct="1"/>
            <a:r>
              <a:rPr lang="en-US" altLang="zh-CN" sz="3200" dirty="0"/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26719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202EC77-190D-C243-8BDC-23B51A97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0323" y="550962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文本特征字提取：</a:t>
            </a:r>
            <a:r>
              <a:rPr lang="en-US" altLang="zh-CN" dirty="0"/>
              <a:t>TF.IDF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274F09D-2BF2-CE47-AC29-4CCF428B1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723" y="1714500"/>
            <a:ext cx="7857811" cy="47968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frequency of term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in document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number of docs that mention term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N = total number of docs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TF.IDF score 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ij</a:t>
            </a:r>
            <a:r>
              <a:rPr lang="en-US" altLang="zh-CN" i="1" dirty="0"/>
              <a:t> = </a:t>
            </a:r>
            <a:r>
              <a:rPr lang="en-US" altLang="zh-CN" i="1" dirty="0" err="1"/>
              <a:t>TF</a:t>
            </a:r>
            <a:r>
              <a:rPr lang="en-US" altLang="zh-CN" i="1" baseline="-25000" dirty="0" err="1"/>
              <a:t>ij</a:t>
            </a:r>
            <a:r>
              <a:rPr lang="en-US" altLang="zh-CN" i="1" baseline="-25000" dirty="0"/>
              <a:t> </a:t>
            </a:r>
            <a:r>
              <a:rPr lang="en-US" altLang="zh-CN" i="1" dirty="0">
                <a:latin typeface="cmsy10" pitchFamily="1" charset="0"/>
              </a:rPr>
              <a:t>£</a:t>
            </a:r>
            <a:r>
              <a:rPr lang="en-US" altLang="zh-CN" i="1" dirty="0"/>
              <a:t> </a:t>
            </a:r>
            <a:r>
              <a:rPr lang="en-US" altLang="zh-CN" i="1" dirty="0" err="1"/>
              <a:t>IDF</a:t>
            </a:r>
            <a:r>
              <a:rPr lang="en-US" altLang="zh-CN" i="1" baseline="-25000" dirty="0" err="1"/>
              <a:t>i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Doc profile = set of words with highest TF.IDF scores, together with their scores</a:t>
            </a:r>
          </a:p>
        </p:txBody>
      </p:sp>
      <p:pic>
        <p:nvPicPr>
          <p:cNvPr id="22531" name="Picture 4" descr="txp_fig">
            <a:extLst>
              <a:ext uri="{FF2B5EF4-FFF2-40B4-BE49-F238E27FC236}">
                <a16:creationId xmlns:a16="http://schemas.microsoft.com/office/drawing/2014/main" id="{E295BB90-C446-3347-9276-602B9645E56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08" y="2327076"/>
            <a:ext cx="2531525" cy="6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5" descr="txp_fig">
            <a:extLst>
              <a:ext uri="{FF2B5EF4-FFF2-40B4-BE49-F238E27FC236}">
                <a16:creationId xmlns:a16="http://schemas.microsoft.com/office/drawing/2014/main" id="{B69896E5-A793-1E40-B3BD-9559114EABB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07" y="4108012"/>
            <a:ext cx="2138233" cy="52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6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1BEA41B-D4FA-0D42-872C-EE80A24C9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用户特征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2731255-F421-504B-A4C4-219F5312B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将一个用户看过的电影的特征进行统计</a:t>
            </a:r>
          </a:p>
          <a:p>
            <a:pPr eaLnBrk="1" hangingPunct="1"/>
            <a:r>
              <a:rPr lang="zh-CN" altLang="en-US" dirty="0"/>
              <a:t>看过</a:t>
            </a:r>
            <a:r>
              <a:rPr lang="en-US" altLang="zh-CN" dirty="0"/>
              <a:t>10</a:t>
            </a:r>
            <a:r>
              <a:rPr lang="zh-CN" altLang="en-US" dirty="0"/>
              <a:t>部，其中</a:t>
            </a:r>
            <a:r>
              <a:rPr lang="en-US" altLang="zh-CN" dirty="0"/>
              <a:t>5</a:t>
            </a:r>
            <a:r>
              <a:rPr lang="zh-CN" altLang="en-US" dirty="0"/>
              <a:t>部为李连杰的电影，则李连杰这个词的值为</a:t>
            </a:r>
            <a:r>
              <a:rPr lang="en-US" altLang="zh-CN" dirty="0"/>
              <a:t>0.5</a:t>
            </a:r>
          </a:p>
          <a:p>
            <a:pPr eaLnBrk="1" hangingPunct="1"/>
            <a:r>
              <a:rPr lang="zh-CN" altLang="en-US" dirty="0"/>
              <a:t>如果用户对电影有评分。平均评分为</a:t>
            </a:r>
            <a:r>
              <a:rPr lang="en-US" altLang="zh-CN" dirty="0"/>
              <a:t>3</a:t>
            </a:r>
            <a:r>
              <a:rPr lang="zh-CN" altLang="en-US" dirty="0"/>
              <a:t>。而对李连杰的</a:t>
            </a:r>
            <a:r>
              <a:rPr lang="en-US" altLang="zh-CN" dirty="0"/>
              <a:t>5</a:t>
            </a:r>
            <a:r>
              <a:rPr lang="zh-CN" altLang="en-US" dirty="0"/>
              <a:t>部电影的平均评分为</a:t>
            </a:r>
            <a:r>
              <a:rPr lang="en-US" altLang="zh-CN" dirty="0"/>
              <a:t>4</a:t>
            </a:r>
            <a:r>
              <a:rPr lang="zh-CN" altLang="en-US" dirty="0"/>
              <a:t>。那么李连杰这个词的值为</a:t>
            </a:r>
            <a:r>
              <a:rPr lang="en-US" altLang="zh-CN" dirty="0"/>
              <a:t>4-3=1</a:t>
            </a:r>
          </a:p>
        </p:txBody>
      </p:sp>
    </p:spTree>
    <p:extLst>
      <p:ext uri="{BB962C8B-B14F-4D97-AF65-F5344CB8AC3E}">
        <p14:creationId xmlns:p14="http://schemas.microsoft.com/office/powerpoint/2010/main" val="42939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51750FE-47BB-9B45-BA28-C138E34F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基于内容的推荐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14309D4-91D0-8C41-B827-02F5144C5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计算电影特征向量和用户特征向量的</a:t>
            </a:r>
            <a:r>
              <a:rPr lang="en-US" altLang="zh-CN"/>
              <a:t>Cos</a:t>
            </a:r>
            <a:r>
              <a:rPr lang="zh-CN" altLang="en-US"/>
              <a:t>距离。即点积</a:t>
            </a:r>
            <a:r>
              <a:rPr lang="en-US" altLang="zh-CN"/>
              <a:t>/</a:t>
            </a:r>
            <a:r>
              <a:rPr lang="zh-CN" altLang="en-US"/>
              <a:t>长度的积</a:t>
            </a:r>
          </a:p>
          <a:p>
            <a:pPr lvl="1" eaLnBrk="1" hangingPunct="1"/>
            <a:r>
              <a:rPr lang="zh-CN" altLang="en-US"/>
              <a:t>值在</a:t>
            </a:r>
            <a:r>
              <a:rPr lang="en-US" altLang="zh-CN"/>
              <a:t>0-1</a:t>
            </a:r>
            <a:r>
              <a:rPr lang="zh-CN" altLang="en-US"/>
              <a:t>之间</a:t>
            </a:r>
          </a:p>
          <a:p>
            <a:pPr eaLnBrk="1" hangingPunct="1"/>
            <a:r>
              <a:rPr lang="zh-CN" altLang="en-US"/>
              <a:t>越大越好。</a:t>
            </a:r>
          </a:p>
        </p:txBody>
      </p:sp>
    </p:spTree>
    <p:extLst>
      <p:ext uri="{BB962C8B-B14F-4D97-AF65-F5344CB8AC3E}">
        <p14:creationId xmlns:p14="http://schemas.microsoft.com/office/powerpoint/2010/main" val="156568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DF9AFB6-A97F-5F4A-BDA8-CD60C83C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基于模型的方法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8386B2-B22D-344D-BE48-39F389ACA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给每一个用户，根据他看过的电影的特征向量，训练一个分类器</a:t>
            </a:r>
          </a:p>
          <a:p>
            <a:pPr lvl="1" eaLnBrk="1" hangingPunct="1"/>
            <a:r>
              <a:rPr lang="zh-CN" altLang="en-US"/>
              <a:t>分为两类：喜欢的，不喜欢的</a:t>
            </a:r>
          </a:p>
          <a:p>
            <a:pPr lvl="1" eaLnBrk="1" hangingPunct="1"/>
            <a:r>
              <a:rPr lang="zh-CN" altLang="en-US"/>
              <a:t>方法：</a:t>
            </a:r>
            <a:r>
              <a:rPr lang="en-US" altLang="zh-CN"/>
              <a:t>Bayesian, regression, SVM</a:t>
            </a:r>
          </a:p>
          <a:p>
            <a:pPr eaLnBrk="1" hangingPunct="1"/>
            <a:r>
              <a:rPr lang="zh-CN" altLang="en-US"/>
              <a:t>概率测量</a:t>
            </a:r>
          </a:p>
          <a:p>
            <a:pPr eaLnBrk="1" hangingPunct="1"/>
            <a:r>
              <a:rPr lang="zh-CN" altLang="en-US"/>
              <a:t>用这个预测</a:t>
            </a:r>
          </a:p>
          <a:p>
            <a:pPr eaLnBrk="1" hangingPunct="1"/>
            <a:r>
              <a:rPr lang="zh-CN" altLang="en-US"/>
              <a:t>可以用来处理那些看电影比较多的用户，预测他对目前热门的电影，是否感兴趣</a:t>
            </a:r>
          </a:p>
        </p:txBody>
      </p:sp>
    </p:spTree>
    <p:extLst>
      <p:ext uri="{BB962C8B-B14F-4D97-AF65-F5344CB8AC3E}">
        <p14:creationId xmlns:p14="http://schemas.microsoft.com/office/powerpoint/2010/main" val="27956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545E3C2-B3EA-1C45-A211-2030D3579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681037"/>
            <a:ext cx="6530433" cy="8801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基于内容的推荐的缺点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A0FE102-92FF-494A-BD27-EC05E64B2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基于用户的历史兴趣进行推荐</a:t>
            </a:r>
          </a:p>
          <a:p>
            <a:pPr eaLnBrk="1" hangingPunct="1"/>
            <a:r>
              <a:rPr lang="zh-CN" altLang="en-US" dirty="0"/>
              <a:t>推荐的内容对用户来说缺乏新奇感，会觉得烦。</a:t>
            </a:r>
          </a:p>
        </p:txBody>
      </p:sp>
    </p:spTree>
    <p:extLst>
      <p:ext uri="{BB962C8B-B14F-4D97-AF65-F5344CB8AC3E}">
        <p14:creationId xmlns:p14="http://schemas.microsoft.com/office/powerpoint/2010/main" val="33211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C717036-0E8D-764A-8D20-CBF4FA4CD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Collaborative Filtering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7CF552C-B723-5346-BF76-05DF0F0F6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基于用户</a:t>
            </a:r>
            <a:endParaRPr lang="en-US" altLang="zh-CN" sz="3600" dirty="0"/>
          </a:p>
          <a:p>
            <a:pPr lvl="1"/>
            <a:r>
              <a:rPr lang="zh-CN" altLang="en-US" sz="3200" dirty="0"/>
              <a:t>找和用户观看历史类似的用户，看他们看了些啥，或喜欢看啥</a:t>
            </a:r>
            <a:endParaRPr lang="en-US" altLang="zh-CN" sz="3200" dirty="0"/>
          </a:p>
          <a:p>
            <a:r>
              <a:rPr lang="zh-CN" altLang="en-US" sz="3600" dirty="0"/>
              <a:t>基于电影</a:t>
            </a:r>
            <a:endParaRPr lang="en-US" altLang="zh-CN" sz="3600" dirty="0"/>
          </a:p>
          <a:p>
            <a:pPr lvl="1"/>
            <a:r>
              <a:rPr lang="zh-CN" altLang="en-US" sz="3200" dirty="0"/>
              <a:t>找和用户观看历史类似的电影。这些电影类似，是因为它们的观看人群相同</a:t>
            </a:r>
          </a:p>
          <a:p>
            <a:pPr eaLnBrk="1" hangingPunct="1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39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AE4426F-4760-084B-8C2A-3EFBEEC5D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找相似的用户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8F9638C-9A5E-2D43-BF47-676D452CB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9212" y="1620441"/>
            <a:ext cx="7426138" cy="3960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/>
              <a:t>r</a:t>
            </a:r>
            <a:r>
              <a:rPr lang="en-US" altLang="zh-CN" baseline="-25000" dirty="0" err="1"/>
              <a:t>x</a:t>
            </a:r>
            <a:r>
              <a:rPr lang="en-US" altLang="zh-CN" dirty="0"/>
              <a:t> </a:t>
            </a:r>
            <a:r>
              <a:rPr lang="zh-CN" altLang="en-US" dirty="0"/>
              <a:t>是用户</a:t>
            </a:r>
            <a:r>
              <a:rPr lang="en-US" altLang="zh-CN" dirty="0"/>
              <a:t>x</a:t>
            </a:r>
            <a:r>
              <a:rPr lang="zh-CN" altLang="en-US" dirty="0"/>
              <a:t>对所有电影的评分向量</a:t>
            </a:r>
          </a:p>
          <a:p>
            <a:pPr eaLnBrk="1" hangingPunct="1"/>
            <a:r>
              <a:rPr lang="en-US" altLang="zh-CN" dirty="0"/>
              <a:t>Jaccard Distance</a:t>
            </a:r>
          </a:p>
          <a:p>
            <a:pPr lvl="1" eaLnBrk="1" hangingPunct="1"/>
            <a:r>
              <a:rPr lang="zh-CN" altLang="en-US" sz="2000" dirty="0"/>
              <a:t>共同看过的电影数目</a:t>
            </a:r>
            <a:r>
              <a:rPr lang="en-US" altLang="zh-CN" sz="2000" dirty="0"/>
              <a:t>/</a:t>
            </a:r>
            <a:r>
              <a:rPr lang="zh-CN" altLang="en-US" sz="2000" dirty="0"/>
              <a:t>两人看过的总电影个数</a:t>
            </a:r>
          </a:p>
          <a:p>
            <a:pPr eaLnBrk="1" hangingPunct="1"/>
            <a:r>
              <a:rPr lang="zh-CN" altLang="en-US" dirty="0"/>
              <a:t>计算</a:t>
            </a:r>
            <a:r>
              <a:rPr lang="en-US" altLang="zh-CN" dirty="0"/>
              <a:t>Cosine similarity measure</a:t>
            </a:r>
          </a:p>
          <a:p>
            <a:pPr lvl="1" eaLnBrk="1" hangingPunct="1"/>
            <a:r>
              <a:rPr lang="en-US" altLang="zh-CN" sz="2000" dirty="0"/>
              <a:t>sim(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= cos(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x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y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zh-CN" altLang="en-US" sz="2000" dirty="0"/>
              <a:t>如果里面有很多</a:t>
            </a:r>
            <a:r>
              <a:rPr lang="en-US" altLang="zh-CN" sz="2000" dirty="0"/>
              <a:t>0</a:t>
            </a:r>
            <a:r>
              <a:rPr lang="zh-CN" altLang="en-US" sz="2000" dirty="0"/>
              <a:t>，不太好</a:t>
            </a:r>
          </a:p>
          <a:p>
            <a:pPr eaLnBrk="1" hangingPunct="1"/>
            <a:r>
              <a:rPr lang="zh-CN" altLang="en-US" dirty="0"/>
              <a:t>或</a:t>
            </a:r>
            <a:r>
              <a:rPr lang="en-US" altLang="zh-CN" dirty="0"/>
              <a:t>Pearson</a:t>
            </a:r>
            <a:r>
              <a:rPr lang="zh-CN" altLang="en-US" dirty="0"/>
              <a:t>相关系数</a:t>
            </a:r>
          </a:p>
          <a:p>
            <a:pPr lvl="1" eaLnBrk="1" hangingPunct="1"/>
            <a:r>
              <a:rPr lang="en-US" altLang="zh-CN" sz="2000" dirty="0" err="1"/>
              <a:t>S</a:t>
            </a:r>
            <a:r>
              <a:rPr lang="en-US" altLang="zh-CN" sz="2000" baseline="-25000" dirty="0" err="1"/>
              <a:t>xy</a:t>
            </a:r>
            <a:r>
              <a:rPr lang="en-US" altLang="zh-CN" sz="2000" dirty="0"/>
              <a:t> </a:t>
            </a:r>
            <a:r>
              <a:rPr lang="zh-CN" altLang="en-US" sz="2000" dirty="0"/>
              <a:t>对两人都看过的电影</a:t>
            </a:r>
          </a:p>
        </p:txBody>
      </p:sp>
      <p:pic>
        <p:nvPicPr>
          <p:cNvPr id="36868" name="Picture 4" descr="txp_fig">
            <a:extLst>
              <a:ext uri="{FF2B5EF4-FFF2-40B4-BE49-F238E27FC236}">
                <a16:creationId xmlns:a16="http://schemas.microsoft.com/office/drawing/2014/main" id="{43C39242-508B-4A4B-BF75-D425F66AC20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53" y="5220673"/>
            <a:ext cx="4470680" cy="7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0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03839BB-AF41-0046-B99B-3A40380AB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介绍</a:t>
            </a:r>
            <a:endParaRPr lang="en-US" altLang="zh-CN" dirty="0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5F7F405D-9590-324D-924F-A7698B790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为什么剁手的总是我？</a:t>
            </a:r>
            <a:endParaRPr lang="en-US" altLang="zh-CN" dirty="0"/>
          </a:p>
          <a:p>
            <a:pPr eaLnBrk="1" hangingPunct="1"/>
            <a:r>
              <a:rPr lang="zh-CN" altLang="en-US" dirty="0"/>
              <a:t>金牌导购需要什么能力？</a:t>
            </a:r>
            <a:endParaRPr lang="en-US" altLang="zh-CN" dirty="0"/>
          </a:p>
          <a:p>
            <a:pPr eaLnBrk="1" hangingPunct="1"/>
            <a:r>
              <a:rPr lang="zh-CN" altLang="en-US" dirty="0"/>
              <a:t>基于人工智能的金牌导购：推荐</a:t>
            </a:r>
            <a:endParaRPr lang="en-US" altLang="zh-CN" dirty="0"/>
          </a:p>
          <a:p>
            <a:pPr eaLnBrk="1" hangingPunct="1"/>
            <a:r>
              <a:rPr lang="zh-CN" altLang="en-US" dirty="0"/>
              <a:t>冷启动问题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合作过滤推荐算法</a:t>
            </a:r>
            <a:endParaRPr lang="en-US" altLang="zh-CN" dirty="0"/>
          </a:p>
          <a:p>
            <a:pPr eaLnBrk="1" hangingPunct="1"/>
            <a:r>
              <a:rPr lang="zh-CN" altLang="en-US" dirty="0"/>
              <a:t>推荐的“可解释”性</a:t>
            </a:r>
            <a:endParaRPr lang="en-US" altLang="zh-CN" dirty="0"/>
          </a:p>
          <a:p>
            <a:pPr eaLnBrk="1" hangingPunct="1"/>
            <a:r>
              <a:rPr lang="zh-CN" altLang="en-US" dirty="0"/>
              <a:t>基于社会网络的推荐</a:t>
            </a:r>
          </a:p>
        </p:txBody>
      </p:sp>
    </p:spTree>
    <p:extLst>
      <p:ext uri="{BB962C8B-B14F-4D97-AF65-F5344CB8AC3E}">
        <p14:creationId xmlns:p14="http://schemas.microsoft.com/office/powerpoint/2010/main" val="101944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6B712AC-CB19-014F-826E-EAB3EA2F1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预测评分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F4BF64-7530-D74F-B801-EF9774D6B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找出看过电影</a:t>
            </a:r>
            <a:r>
              <a:rPr lang="en-US" altLang="zh-CN" sz="3200" dirty="0"/>
              <a:t>s</a:t>
            </a:r>
            <a:r>
              <a:rPr lang="zh-CN" altLang="en-US" sz="3200" dirty="0"/>
              <a:t>的和用户</a:t>
            </a:r>
            <a:r>
              <a:rPr lang="en-US" altLang="zh-CN" sz="3200" dirty="0"/>
              <a:t>c</a:t>
            </a:r>
            <a:r>
              <a:rPr lang="zh-CN" altLang="en-US" sz="3200" dirty="0"/>
              <a:t>最相似的</a:t>
            </a:r>
            <a:r>
              <a:rPr lang="en-US" altLang="zh-CN" sz="3200" dirty="0"/>
              <a:t>k</a:t>
            </a:r>
            <a:r>
              <a:rPr lang="zh-CN" altLang="en-US" sz="3200" dirty="0"/>
              <a:t>个用户，形成集合</a:t>
            </a:r>
            <a:r>
              <a:rPr lang="en-US" altLang="zh-CN" sz="3200" dirty="0"/>
              <a:t>D</a:t>
            </a:r>
          </a:p>
          <a:p>
            <a:r>
              <a:rPr lang="zh-CN" altLang="en-US" sz="3200" dirty="0"/>
              <a:t>用它们对电影</a:t>
            </a:r>
            <a:r>
              <a:rPr lang="en-US" altLang="zh-CN" sz="3200" dirty="0"/>
              <a:t>s</a:t>
            </a:r>
            <a:r>
              <a:rPr lang="zh-CN" altLang="en-US" sz="3200" dirty="0"/>
              <a:t>的评分，来推测用户</a:t>
            </a:r>
            <a:r>
              <a:rPr lang="en-US" altLang="zh-CN" sz="3200" dirty="0"/>
              <a:t>c</a:t>
            </a:r>
            <a:r>
              <a:rPr lang="zh-CN" altLang="en-US" sz="3200" dirty="0"/>
              <a:t>对电影</a:t>
            </a:r>
            <a:r>
              <a:rPr lang="en-US" altLang="zh-CN" sz="3200" dirty="0"/>
              <a:t>s</a:t>
            </a:r>
            <a:r>
              <a:rPr lang="zh-CN" altLang="en-US" sz="3200" dirty="0"/>
              <a:t>的评分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c</a:t>
            </a:r>
            <a:r>
              <a:rPr lang="zh-CN" altLang="en-US" sz="3200" dirty="0"/>
              <a:t>看</a:t>
            </a:r>
            <a:r>
              <a:rPr lang="en-US" altLang="zh-CN" sz="3200" dirty="0"/>
              <a:t>s</a:t>
            </a:r>
            <a:r>
              <a:rPr lang="zh-CN" altLang="en-US" sz="3200" dirty="0"/>
              <a:t>的可能性：</a:t>
            </a:r>
          </a:p>
          <a:p>
            <a:pPr lvl="1" eaLnBrk="1" hangingPunct="1"/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cs</a:t>
            </a:r>
            <a:r>
              <a:rPr lang="en-US" altLang="zh-CN" sz="2800" dirty="0"/>
              <a:t> = 1/k 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25000" dirty="0">
                <a:sym typeface="Symbol" pitchFamily="2" charset="2"/>
              </a:rPr>
              <a:t>d in 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ds</a:t>
            </a:r>
            <a:r>
              <a:rPr lang="en-US" altLang="zh-CN" sz="2800" baseline="-25000" dirty="0"/>
              <a:t> </a:t>
            </a:r>
            <a:r>
              <a:rPr lang="zh-CN" altLang="en-US" sz="2800" baseline="-25000" dirty="0"/>
              <a:t>：</a:t>
            </a:r>
            <a:r>
              <a:rPr lang="zh-CN" altLang="en-US" sz="2800" dirty="0"/>
              <a:t>简单加权平均</a:t>
            </a:r>
            <a:endParaRPr lang="zh-CN" altLang="en-US" sz="2800" baseline="-25000" dirty="0"/>
          </a:p>
          <a:p>
            <a:pPr lvl="1" eaLnBrk="1" hangingPunct="1"/>
            <a:endParaRPr lang="zh-CN" altLang="en-US" sz="2800" baseline="-25000" dirty="0"/>
          </a:p>
          <a:p>
            <a:pPr lvl="1" eaLnBrk="1" hangingPunct="1"/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cs</a:t>
            </a:r>
            <a:r>
              <a:rPr lang="en-US" altLang="zh-CN" sz="2800" dirty="0"/>
              <a:t> = (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25000" dirty="0">
                <a:sym typeface="Symbol" pitchFamily="2" charset="2"/>
              </a:rPr>
              <a:t>d in D</a:t>
            </a:r>
            <a:r>
              <a:rPr lang="en-US" altLang="zh-CN" sz="2800" dirty="0"/>
              <a:t> sim(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)×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ds</a:t>
            </a:r>
            <a:r>
              <a:rPr lang="en-US" altLang="zh-CN" sz="2800" dirty="0"/>
              <a:t>)/(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50000" dirty="0">
                <a:sym typeface="Symbol" pitchFamily="2" charset="2"/>
              </a:rPr>
              <a:t>d</a:t>
            </a:r>
            <a:r>
              <a:rPr lang="en-US" altLang="zh-CN" sz="2800" baseline="-25000" dirty="0">
                <a:sym typeface="Symbol" pitchFamily="2" charset="2"/>
              </a:rPr>
              <a:t> in </a:t>
            </a:r>
            <a:r>
              <a:rPr lang="en-US" altLang="zh-CN" sz="2800" baseline="-50000" dirty="0">
                <a:sym typeface="Symbol" pitchFamily="2" charset="2"/>
              </a:rPr>
              <a:t> D</a:t>
            </a:r>
            <a:r>
              <a:rPr lang="en-US" altLang="zh-CN" sz="2800" dirty="0">
                <a:latin typeface="Times" pitchFamily="2" charset="0"/>
                <a:sym typeface="Symbol" pitchFamily="2" charset="2"/>
              </a:rPr>
              <a:t> </a:t>
            </a:r>
            <a:r>
              <a:rPr lang="en-US" altLang="zh-CN" sz="2800" dirty="0"/>
              <a:t>sim(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))</a:t>
            </a:r>
            <a:r>
              <a:rPr lang="zh-CN" altLang="en-US" sz="2800" dirty="0"/>
              <a:t>：</a:t>
            </a:r>
          </a:p>
          <a:p>
            <a:pPr lvl="1" eaLnBrk="1" hangingPunct="1"/>
            <a:r>
              <a:rPr lang="zh-CN" altLang="en-US" sz="2800" dirty="0"/>
              <a:t>考虑用户间相似性的加权平均</a:t>
            </a:r>
          </a:p>
          <a:p>
            <a:pPr eaLnBrk="1" hangingPunct="1"/>
            <a:endParaRPr lang="zh-CN" altLang="en-US" sz="3200" dirty="0"/>
          </a:p>
          <a:p>
            <a:pPr lvl="1"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904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5E861F9-A9FB-2A44-8294-0249584F8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72A0F2-D0A0-1046-9434-65422A024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找</a:t>
            </a:r>
            <a:r>
              <a:rPr lang="en-US" altLang="zh-CN" sz="3200" dirty="0"/>
              <a:t>k</a:t>
            </a:r>
            <a:r>
              <a:rPr lang="zh-CN" altLang="en-US" sz="3200" dirty="0"/>
              <a:t>个相似的用户计算量比较大</a:t>
            </a:r>
          </a:p>
          <a:p>
            <a:pPr lvl="1" eaLnBrk="1" hangingPunct="1"/>
            <a:r>
              <a:rPr lang="zh-CN" altLang="en-US" sz="2800" dirty="0"/>
              <a:t>因为用户数多</a:t>
            </a:r>
          </a:p>
          <a:p>
            <a:pPr eaLnBrk="1" hangingPunct="1"/>
            <a:r>
              <a:rPr lang="zh-CN" altLang="en-US" sz="3200" dirty="0"/>
              <a:t>考虑聚类。但准确度下降</a:t>
            </a:r>
          </a:p>
          <a:p>
            <a:pPr lvl="1" eaLnBrk="1" hangingPunct="1">
              <a:buFontTx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8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3F41A3C-56B9-7645-B2B6-D979F38D6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Item-Item Collaborative Filtering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A7D6B6-123A-944A-BBCB-1596B12EA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找和电影</a:t>
            </a:r>
            <a:r>
              <a:rPr lang="en-US" altLang="zh-CN" dirty="0"/>
              <a:t>s</a:t>
            </a:r>
            <a:r>
              <a:rPr lang="zh-CN" altLang="en-US" dirty="0"/>
              <a:t>最类似的</a:t>
            </a:r>
            <a:r>
              <a:rPr lang="en-US" altLang="zh-CN" dirty="0"/>
              <a:t>K</a:t>
            </a:r>
            <a:r>
              <a:rPr lang="zh-CN" altLang="en-US" dirty="0"/>
              <a:t>电影</a:t>
            </a:r>
            <a:r>
              <a:rPr lang="en-US" altLang="zh-CN" dirty="0"/>
              <a:t>D</a:t>
            </a:r>
          </a:p>
          <a:p>
            <a:pPr eaLnBrk="1" hangingPunct="1"/>
            <a:r>
              <a:rPr lang="zh-CN" altLang="en-US" dirty="0"/>
              <a:t>看用户喜不喜欢这些电影</a:t>
            </a:r>
            <a:r>
              <a:rPr lang="en-US" altLang="zh-CN" dirty="0"/>
              <a:t>D</a:t>
            </a:r>
            <a:r>
              <a:rPr lang="zh-CN" altLang="en-US" dirty="0"/>
              <a:t>，从而估计他是否喜欢电影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算法和</a:t>
            </a:r>
            <a:r>
              <a:rPr lang="en-US" altLang="zh-CN" dirty="0"/>
              <a:t>User-user</a:t>
            </a:r>
            <a:r>
              <a:rPr lang="zh-CN" altLang="en-US" dirty="0"/>
              <a:t>的类似</a:t>
            </a:r>
          </a:p>
          <a:p>
            <a:r>
              <a:rPr lang="zh-CN" altLang="en-US" dirty="0"/>
              <a:t>计算电影相似的各种计算方法也类似，也是基于评分</a:t>
            </a:r>
            <a:endParaRPr lang="en-US" altLang="zh-CN" dirty="0"/>
          </a:p>
          <a:p>
            <a:pPr eaLnBrk="1" hangingPunct="1"/>
            <a:r>
              <a:rPr lang="zh-CN" altLang="en-US" dirty="0"/>
              <a:t>电影数少，一般效果比</a:t>
            </a:r>
            <a:r>
              <a:rPr lang="en-US" altLang="zh-CN" dirty="0"/>
              <a:t>User-User</a:t>
            </a:r>
            <a:r>
              <a:rPr lang="zh-CN" altLang="en-US" dirty="0"/>
              <a:t>方法好</a:t>
            </a:r>
          </a:p>
          <a:p>
            <a:pPr lvl="1" eaLnBrk="1" hangingPunct="1"/>
            <a:r>
              <a:rPr lang="en-US" altLang="zh-CN" dirty="0"/>
              <a:t>Amazon</a:t>
            </a:r>
            <a:r>
              <a:rPr lang="zh-CN" altLang="en-US" dirty="0"/>
              <a:t>用这种算法</a:t>
            </a:r>
          </a:p>
        </p:txBody>
      </p:sp>
    </p:spTree>
    <p:extLst>
      <p:ext uri="{BB962C8B-B14F-4D97-AF65-F5344CB8AC3E}">
        <p14:creationId xmlns:p14="http://schemas.microsoft.com/office/powerpoint/2010/main" val="31130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B1EC508-F28F-BA45-AD07-EFBC70F92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混合方法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9F58EF7-4279-5F40-9F38-2022058E8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都用</a:t>
            </a:r>
          </a:p>
          <a:p>
            <a:pPr lvl="1" eaLnBrk="1" hangingPunct="1"/>
            <a:r>
              <a:rPr lang="zh-CN" altLang="en-US"/>
              <a:t>线性组合</a:t>
            </a:r>
          </a:p>
          <a:p>
            <a:pPr lvl="1" eaLnBrk="1" hangingPunct="1"/>
            <a:r>
              <a:rPr lang="en-US" altLang="zh-CN"/>
              <a:t>Voting</a:t>
            </a:r>
          </a:p>
          <a:p>
            <a:pPr eaLnBrk="1" hangingPunct="1"/>
            <a:r>
              <a:rPr lang="en-US" altLang="zh-CN"/>
              <a:t>Collaborative + content based</a:t>
            </a:r>
          </a:p>
          <a:p>
            <a:pPr lvl="1" eaLnBrk="1" hangingPunct="1"/>
            <a:r>
              <a:rPr lang="zh-CN" altLang="en-US"/>
              <a:t>一个电影刚上线时，没有</a:t>
            </a:r>
            <a:r>
              <a:rPr lang="en-US" altLang="zh-CN"/>
              <a:t>User List</a:t>
            </a:r>
            <a:r>
              <a:rPr lang="zh-CN" altLang="en-US"/>
              <a:t>，做不了</a:t>
            </a:r>
            <a:r>
              <a:rPr lang="en-US" altLang="zh-CN"/>
              <a:t>Item-Item</a:t>
            </a:r>
            <a:r>
              <a:rPr lang="zh-CN" altLang="en-US"/>
              <a:t>的推荐</a:t>
            </a:r>
          </a:p>
          <a:p>
            <a:pPr lvl="1" eaLnBrk="1" hangingPunct="1"/>
            <a:r>
              <a:rPr lang="zh-CN" altLang="en-US"/>
              <a:t>观看量比较少的电影，不好做</a:t>
            </a:r>
            <a:r>
              <a:rPr lang="en-US" altLang="zh-CN"/>
              <a:t>Collaborative Filtering</a:t>
            </a:r>
          </a:p>
          <a:p>
            <a:pPr lvl="1" eaLnBrk="1" hangingPunct="1"/>
            <a:r>
              <a:rPr lang="zh-CN" altLang="en-US"/>
              <a:t>这时用</a:t>
            </a:r>
            <a:r>
              <a:rPr lang="en-US" altLang="zh-CN"/>
              <a:t>Content based</a:t>
            </a:r>
          </a:p>
          <a:p>
            <a:pPr lvl="1" eaLnBrk="1" hangingPunct="1"/>
            <a:r>
              <a:rPr lang="en-US" altLang="zh-TW"/>
              <a:t>Use content-based profile to calculate similarity between users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6CA35E5-A548-EB4C-872B-EFA545D7B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建议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5697486-2C59-1849-BD6D-9FA749B07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充分利用各种数据</a:t>
            </a:r>
          </a:p>
          <a:p>
            <a:r>
              <a:rPr lang="zh-CN" altLang="en-US" dirty="0"/>
              <a:t>比如豆瓣、</a:t>
            </a:r>
            <a:r>
              <a:rPr lang="en-US" altLang="zh-CN" dirty="0"/>
              <a:t>IMDB</a:t>
            </a:r>
            <a:r>
              <a:rPr lang="zh-CN" altLang="en-US" dirty="0"/>
              <a:t> 等电影数据</a:t>
            </a:r>
          </a:p>
          <a:p>
            <a:pPr eaLnBrk="1" hangingPunct="1"/>
            <a:r>
              <a:rPr lang="zh-CN" altLang="en-US" dirty="0"/>
              <a:t>模型简单一点没事</a:t>
            </a:r>
          </a:p>
        </p:txBody>
      </p:sp>
    </p:spTree>
    <p:extLst>
      <p:ext uri="{BB962C8B-B14F-4D97-AF65-F5344CB8AC3E}">
        <p14:creationId xmlns:p14="http://schemas.microsoft.com/office/powerpoint/2010/main" val="56988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推荐结果评估：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类（是否命中）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890838"/>
            <a:ext cx="5915025" cy="599135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31" y="1841082"/>
            <a:ext cx="642937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44" y="3374607"/>
            <a:ext cx="4095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88" y="1131096"/>
            <a:ext cx="5915025" cy="799306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066006"/>
            <a:ext cx="6648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6" y="2125268"/>
            <a:ext cx="6858000" cy="204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96" y="4404122"/>
            <a:ext cx="5572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908884"/>
            <a:ext cx="5915025" cy="76701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71" y="1058905"/>
            <a:ext cx="3859129" cy="37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2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868-0D25-10C7-FFBD-5BDAE17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Netflix</a:t>
            </a:r>
            <a:r>
              <a:rPr kumimoji="1" lang="zh-CN" altLang="en-US" dirty="0"/>
              <a:t> 竞赛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BC7-29D4-29FE-ACE7-6A6D5409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868-0D25-10C7-FFBD-5BDAE17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BC7-29D4-29FE-ACE7-6A6D5409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853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EC10-1FB5-8741-A656-3B4FF55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Netflix</a:t>
            </a:r>
            <a:r>
              <a:rPr kumimoji="1" lang="zh-CN" altLang="en-US" dirty="0"/>
              <a:t>竞赛方案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58357-06ED-E346-8E87-A01685BA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A651B-55D0-A640-ACD4-E27AD352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4" y="1690688"/>
            <a:ext cx="7506448" cy="49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33709-2FE4-EC42-8788-5C0C6754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模型：基于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相似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4BCB4-2186-9949-BF34-DFB7C4E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0" y="2013883"/>
            <a:ext cx="8468840" cy="32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7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4DE6-9D42-1F43-B520-72A31985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2684-349E-1C49-8921-AE49F751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05206-B507-6D48-8D1F-4E0BFA61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" y="1690689"/>
            <a:ext cx="8104468" cy="4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4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0932-127F-CA46-9465-33748145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059456" cy="1325563"/>
          </a:xfrm>
        </p:spPr>
        <p:txBody>
          <a:bodyPr/>
          <a:lstStyle/>
          <a:p>
            <a:r>
              <a:rPr kumimoji="1" lang="zh-CN" altLang="en-US" dirty="0"/>
              <a:t>加权和形式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EC1EA-95D3-C644-B9BB-73D1FEA8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06F0B-A601-6C4D-A3C9-8651AC16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52382" cy="4683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C7B56-E003-8343-9923-A8C25959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57" y="520584"/>
            <a:ext cx="2783243" cy="9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1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C6CD-0768-E945-AACC-66B235E0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2E8A-2B2E-A540-BB83-7E8F88AD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791CE-8CF5-0F46-B22C-FCACBBD4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6411"/>
            <a:ext cx="8294644" cy="2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7942-2B42-1D43-A448-7C9BF2B9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60CAC-FE6F-ED48-A2E1-72816E0D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D08CD-2E4B-6444-9C7B-E656E36D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3678"/>
            <a:ext cx="7886700" cy="51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9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868-0D25-10C7-FFBD-5BDAE17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基础模型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BC7-29D4-29FE-ACE7-6A6D5409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68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DD6C-527B-F84B-A94B-6A3E62D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0E1EC-13FF-E940-8217-232DA83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6D250-191E-1745-9BD8-619B92AF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2" y="1690689"/>
            <a:ext cx="8530004" cy="49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E3D0-B024-094C-9373-2F5EC5E8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不能直接用</a:t>
            </a:r>
            <a:r>
              <a:rPr kumimoji="1" lang="en-US" altLang="zh-CN" dirty="0"/>
              <a:t>SVD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378EC-361E-F64F-9A16-0F4710E7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D4BB1-D9C1-3C4D-AEBA-A30A317F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8" y="2585243"/>
            <a:ext cx="8042424" cy="40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0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F6F8-2FB3-C447-AE70-AD6818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防止过拟合，加正则项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E673E-5FFF-8649-BFA9-C8D482D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1D19C-D21F-3347-A026-30B3AB0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2027"/>
            <a:ext cx="8102792" cy="52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4C3A235D-49D3-6547-8482-82A03FCA4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根据用户历史评分信息的推荐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F47058F-58E2-4B41-B350-C673B3FC8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根据用户的历史</a:t>
            </a:r>
          </a:p>
          <a:p>
            <a:pPr eaLnBrk="1" hangingPunct="1"/>
            <a:r>
              <a:rPr lang="zh-CN" altLang="en-US" dirty="0"/>
              <a:t>基本模型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Users</a:t>
            </a:r>
          </a:p>
          <a:p>
            <a:pPr eaLnBrk="1" hangingPunct="1"/>
            <a:r>
              <a:rPr lang="en-US" altLang="zh-CN" i="1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Items</a:t>
            </a:r>
          </a:p>
          <a:p>
            <a:pPr eaLnBrk="1" hangingPunct="1"/>
            <a:r>
              <a:rPr lang="en-US" altLang="zh-CN" dirty="0"/>
              <a:t>Utility function </a:t>
            </a:r>
            <a:r>
              <a:rPr lang="en-US" altLang="zh-CN" i="1" dirty="0"/>
              <a:t>u</a:t>
            </a:r>
            <a:r>
              <a:rPr lang="en-US" altLang="zh-CN" dirty="0"/>
              <a:t>: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en-US" altLang="zh-CN" dirty="0">
                <a:latin typeface="cmsy10" pitchFamily="1" charset="0"/>
              </a:rPr>
              <a:t>×</a:t>
            </a:r>
            <a:r>
              <a:rPr lang="en-US" altLang="zh-CN" i="1" dirty="0"/>
              <a:t>I -&gt;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</a:p>
          <a:p>
            <a:pPr lvl="1" eaLnBrk="1" hangingPunct="1"/>
            <a:r>
              <a:rPr lang="en-US" altLang="zh-CN" i="1" dirty="0"/>
              <a:t>R: </a:t>
            </a:r>
            <a:r>
              <a:rPr lang="zh-CN" altLang="en-US" dirty="0"/>
              <a:t>用户的打分</a:t>
            </a:r>
          </a:p>
          <a:p>
            <a:pPr lvl="1" eaLnBrk="1" hangingPunct="1"/>
            <a:r>
              <a:rPr lang="en-US" altLang="zh-CN" dirty="0" err="1"/>
              <a:t>PPLive</a:t>
            </a:r>
            <a:r>
              <a:rPr lang="zh-CN" altLang="en-US" dirty="0"/>
              <a:t>用户的历史</a:t>
            </a:r>
          </a:p>
          <a:p>
            <a:pPr lvl="1" eaLnBrk="1" hangingPunct="1"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307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95EB-20CB-D942-9025-8C950A8E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2BEF-9C48-0649-A7A5-C27A3529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E2B33-7E70-BD49-A2B4-5306DFE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1474367"/>
            <a:ext cx="8109671" cy="5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BF82-C0A4-1147-B5DB-7EC6FBBA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r>
              <a:rPr kumimoji="1" lang="zh-CN" altLang="en-US" dirty="0"/>
              <a:t>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61DA5-41C1-C340-8C78-F5F7DDEA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0B560-A20C-8441-9922-2BABD4C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4" y="1432742"/>
            <a:ext cx="8098491" cy="51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0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B4DAF-BD10-B44E-A949-907441B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23AF0-1959-1144-B4A2-E5B191CF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75F78-ED1D-AF44-8AC4-4C9C93C9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3" y="1551640"/>
            <a:ext cx="8601986" cy="48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2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017D-9E09-294C-A78D-FC160EDA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C6C8-0EC2-AE40-BC4C-B8B3C84E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EF774-A041-8749-A8A4-8B62C9EC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76573"/>
            <a:ext cx="8994098" cy="6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7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2C3-6AB3-D045-BFEE-45E1F84A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51" y="57373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7B6F1-FE27-0148-9241-00E05404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A09AF-E526-BC4E-9258-C1A6A37A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1382936"/>
            <a:ext cx="6915150" cy="52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868-0D25-10C7-FFBD-5BDAE17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模型改进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BC7-29D4-29FE-ACE7-6A6D5409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04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FCA0-BB74-3040-BE9D-E71D323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考虑用户和电影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1147A-20B6-3243-8AE1-8EACCD5C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A9A4E-C697-7E47-86BF-F910E23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" y="1572932"/>
            <a:ext cx="8009964" cy="51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1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A7E2-6878-9A4D-8241-3EB9BAC9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F768-42C8-0041-8737-C2456BA7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B45F0-7ECD-E149-A935-5F266459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" y="1690689"/>
            <a:ext cx="8630254" cy="46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139B-913F-CD40-B262-39BCCC7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数据分析（时间特性）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95CE-99E4-6146-9B28-064AB805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C52A2-105F-8941-BC85-7B1FCCB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" y="1690689"/>
            <a:ext cx="6753785" cy="48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8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48FD-ED2A-BE40-850F-9FB9B2E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2673-93A9-4E44-84F5-9E6E29E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94289-A779-1948-8B90-D7AC48FA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8823"/>
            <a:ext cx="7748868" cy="48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8D7E3EC-E5AB-5940-838D-9F65C7CB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971550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371322B1-B0EC-0E46-8E22-899E9578953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36863" y="2457450"/>
          <a:ext cx="34051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84500" imgH="20485100" progId="Equation.3">
                  <p:embed/>
                </p:oleObj>
              </mc:Choice>
              <mc:Fallback>
                <p:oleObj name="Equation" r:id="rId3" imgW="28384500" imgH="20485100" progId="Equation.3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371322B1-B0EC-0E46-8E22-899E95789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457450"/>
                        <a:ext cx="34051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064531EE-88B8-5742-96EF-3FEFE17F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091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King Kong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A288C4E-BC89-C34F-B8AA-2EB49F6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6" y="1828800"/>
            <a:ext cx="65114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LOTR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F7DC213-5C8F-9C46-8DD3-9BF37DE0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33" y="1828801"/>
            <a:ext cx="7489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Matrix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AFE5839-C9B0-D24C-B6D6-93060AA9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881" y="1828800"/>
            <a:ext cx="123623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Nacho Libre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E74FED0-2CA7-5A41-A9D2-862CE49D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2559844"/>
            <a:ext cx="6062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Alice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7B648289-F88B-A24D-B6E3-D0A9BEF8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188494"/>
            <a:ext cx="53091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Bob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35A2693-FD03-364B-8222-813545F6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931444"/>
            <a:ext cx="64152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Carol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CFE2C14A-6233-0C40-9349-AA9D645E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4560095"/>
            <a:ext cx="6864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134430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001-D4FF-DE44-A38A-3DC90DD3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8862E-9D1C-D74A-8338-6533063E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2CF95-CF83-B046-9DD7-B5E93F98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4" y="365125"/>
            <a:ext cx="8423371" cy="62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73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422E-A095-2245-9B05-80D78F8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B422B-B81C-5A4B-B1CF-DF951286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5116-AE9B-7347-A132-764F4026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4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5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737C-16D6-9246-AD48-0766828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91D1D-AE68-9048-9F26-9E02CB8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7B3BB-6478-3646-91F0-E5A14C3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8"/>
            <a:ext cx="7691005" cy="50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2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EAF7-CFDA-384F-B85E-4F1EB9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869C1-D3D2-2F43-A365-D9BC608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4FE60-6F19-0242-851C-F1949A69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" y="107576"/>
            <a:ext cx="8813147" cy="6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2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A2E3-E355-1840-B89C-32AA173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0863C-82BE-CB40-8AF9-511A7DEA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6DA4C-0234-9B4F-8DE1-C24EFD43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31"/>
            <a:ext cx="9043772" cy="58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4F29-A47A-764F-8124-C739094A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D5166-E832-8F41-9CEF-7F41A24C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5D58E-8423-2744-898B-BCFF9EEC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" y="365126"/>
            <a:ext cx="8717055" cy="59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4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172F-0D90-C044-A61D-ECE59EF9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9B6D-213F-9C41-B3E1-16CEEDCA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8677D3-2F4F-4F4F-BD00-1BC550A6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6" y="1197163"/>
            <a:ext cx="7357483" cy="4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5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AF27918-4460-C143-89D2-81CFD6EC3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006" y="1028700"/>
            <a:ext cx="600075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评估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33C7E6-B978-AC43-A579-907F004E5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如果知道</a:t>
            </a:r>
            <a:r>
              <a:rPr lang="en-US" altLang="zh-CN"/>
              <a:t>Rating</a:t>
            </a:r>
            <a:r>
              <a:rPr lang="zh-CN" altLang="en-US"/>
              <a:t>了，计算</a:t>
            </a:r>
            <a:r>
              <a:rPr lang="en-US" altLang="zh-CN"/>
              <a:t>Root-mean-square error (RMSE)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如果不知道</a:t>
            </a:r>
            <a:r>
              <a:rPr lang="en-US" altLang="zh-CN"/>
              <a:t>Rating</a:t>
            </a:r>
            <a:r>
              <a:rPr lang="zh-CN" altLang="en-US"/>
              <a:t>，</a:t>
            </a:r>
            <a:r>
              <a:rPr lang="en-US" altLang="zh-CN"/>
              <a:t>0/1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Coverage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Number of items/users for which system can make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Precision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Accuracy of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Receiver operating characteristic (ROC)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Tradeoff curve between false positives and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4104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211C-A7C3-5E40-B83F-400811F6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492E-DB7B-7042-BC38-62E057D3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Some slides and plots borrowed from Yehuda </a:t>
            </a:r>
            <a:r>
              <a:rPr lang="en-US" altLang="zh-CN" dirty="0" err="1"/>
              <a:t>Koren</a:t>
            </a:r>
            <a:r>
              <a:rPr lang="en-US" altLang="zh-CN" dirty="0"/>
              <a:t>, Robert Bell and Padhraic Smyth, Jure </a:t>
            </a:r>
            <a:r>
              <a:rPr lang="en-US" altLang="zh-CN" dirty="0" err="1"/>
              <a:t>Leskovec</a:t>
            </a:r>
            <a:r>
              <a:rPr lang="en-US" altLang="zh-CN" dirty="0"/>
              <a:t>, </a:t>
            </a:r>
          </a:p>
          <a:p>
            <a:endParaRPr lang="en-US" altLang="zh-CN" dirty="0"/>
          </a:p>
          <a:p>
            <a:r>
              <a:rPr lang="en-US" altLang="zh-CN" dirty="0"/>
              <a:t>¡ </a:t>
            </a:r>
            <a:r>
              <a:rPr lang="en-US" altLang="zh-CN" b="1" dirty="0"/>
              <a:t>Further reading:</a:t>
            </a:r>
            <a:br>
              <a:rPr lang="en-US" altLang="zh-CN" b="1" dirty="0"/>
            </a:br>
            <a:r>
              <a:rPr lang="en-US" altLang="zh-CN" dirty="0"/>
              <a:t>§ Y. </a:t>
            </a:r>
            <a:r>
              <a:rPr lang="en-US" altLang="zh-CN" dirty="0" err="1"/>
              <a:t>Koren</a:t>
            </a:r>
            <a:r>
              <a:rPr lang="en-US" altLang="zh-CN" dirty="0"/>
              <a:t>, Collaborative filtering with temporal </a:t>
            </a:r>
          </a:p>
          <a:p>
            <a:r>
              <a:rPr lang="en-US" altLang="zh-CN" dirty="0"/>
              <a:t>dynamics, KDD ’09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/web/20141130213501/http://www2.research.at </a:t>
            </a:r>
            <a:r>
              <a:rPr lang="en-US" altLang="zh-CN" dirty="0" err="1"/>
              <a:t>t.com</a:t>
            </a:r>
            <a:r>
              <a:rPr lang="en-US" altLang="zh-CN" dirty="0"/>
              <a:t>/~</a:t>
            </a:r>
            <a:r>
              <a:rPr lang="en-US" altLang="zh-CN" dirty="0" err="1"/>
              <a:t>volinsky</a:t>
            </a:r>
            <a:r>
              <a:rPr lang="en-US" altLang="zh-CN" dirty="0"/>
              <a:t>/</a:t>
            </a:r>
            <a:r>
              <a:rPr lang="en-US" altLang="zh-CN" dirty="0" err="1"/>
              <a:t>netflix</a:t>
            </a:r>
            <a:r>
              <a:rPr lang="en-US" altLang="zh-CN" dirty="0"/>
              <a:t>/</a:t>
            </a:r>
            <a:r>
              <a:rPr lang="en-US" altLang="zh-CN" dirty="0" err="1"/>
              <a:t>bpc.html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/web/20141227110702/http://</a:t>
            </a:r>
            <a:r>
              <a:rPr lang="en-US" altLang="zh-CN" dirty="0" err="1"/>
              <a:t>www.the</a:t>
            </a:r>
            <a:r>
              <a:rPr lang="en-US" altLang="zh-CN" dirty="0"/>
              <a:t>- </a:t>
            </a:r>
            <a:r>
              <a:rPr lang="en-US" altLang="zh-CN" dirty="0" err="1"/>
              <a:t>ensemble.com</a:t>
            </a:r>
            <a:r>
              <a:rPr lang="en-US" altLang="zh-CN" dirty="0"/>
              <a:t>/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17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7041-E65E-FC45-B447-F09B6EE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668F-63AB-764B-AFD9-A396A196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斯坦福 </a:t>
            </a:r>
            <a:r>
              <a:rPr kumimoji="1" lang="en-US" altLang="zh-CN" dirty="0"/>
              <a:t>hw2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lang="en-US" altLang="zh-CN" dirty="0"/>
              <a:t>Recommendation Systems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65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E2DC902-D726-BF4D-9941-CC6DED177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8A4A02-A680-5445-B285-ABEC309CF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根据已知的打分，推测未知的打分</a:t>
            </a:r>
          </a:p>
          <a:p>
            <a:pPr eaLnBrk="1" hangingPunct="1"/>
            <a:r>
              <a:rPr lang="zh-CN" altLang="en-US" dirty="0"/>
              <a:t>排序：推测打分最高的几个，推荐给用户</a:t>
            </a:r>
          </a:p>
          <a:p>
            <a:pPr lvl="1" eaLnBrk="1" hangingPunct="1"/>
            <a:r>
              <a:rPr lang="zh-CN" altLang="en-US" dirty="0"/>
              <a:t>所以，这是相对的</a:t>
            </a:r>
          </a:p>
        </p:txBody>
      </p:sp>
    </p:spTree>
    <p:extLst>
      <p:ext uri="{BB962C8B-B14F-4D97-AF65-F5344CB8AC3E}">
        <p14:creationId xmlns:p14="http://schemas.microsoft.com/office/powerpoint/2010/main" val="26964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1E8DAAA-2182-BE4E-AAA1-608E4E47F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49317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如何收集用户打分？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3E03E43-63EA-CD45-9832-D7854DD4F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74880"/>
            <a:ext cx="7886700" cy="435133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直接打分</a:t>
            </a:r>
            <a:endParaRPr lang="en-US" altLang="zh-CN" sz="3600" dirty="0"/>
          </a:p>
          <a:p>
            <a:pPr lvl="1"/>
            <a:r>
              <a:rPr lang="zh-CN" altLang="en-US" sz="3200" dirty="0"/>
              <a:t>这种数据比较少</a:t>
            </a:r>
            <a:endParaRPr lang="en-US" altLang="zh-CN" sz="3200" dirty="0"/>
          </a:p>
          <a:p>
            <a:pPr eaLnBrk="1" hangingPunct="1"/>
            <a:r>
              <a:rPr lang="zh-CN" altLang="en-US" sz="3600" dirty="0"/>
              <a:t>间接打分</a:t>
            </a:r>
            <a:endParaRPr lang="en-US" altLang="zh-CN" sz="3600" dirty="0"/>
          </a:p>
          <a:p>
            <a:pPr lvl="1"/>
            <a:r>
              <a:rPr lang="zh-CN" altLang="en-US" sz="3200" dirty="0"/>
              <a:t>从用户历史行为进行推测</a:t>
            </a:r>
            <a:endParaRPr lang="en-US" altLang="zh-CN" sz="3200" dirty="0"/>
          </a:p>
          <a:p>
            <a:pPr lvl="1"/>
            <a:r>
              <a:rPr lang="zh-CN" altLang="en-US" sz="3200" dirty="0"/>
              <a:t>比如电影</a:t>
            </a:r>
          </a:p>
          <a:p>
            <a:pPr lvl="2"/>
            <a:r>
              <a:rPr lang="zh-CN" altLang="en-US" sz="2800" dirty="0"/>
              <a:t>是否点击</a:t>
            </a:r>
          </a:p>
          <a:p>
            <a:pPr lvl="2"/>
            <a:r>
              <a:rPr lang="zh-CN" altLang="en-US" sz="2800" dirty="0"/>
              <a:t>是否看完</a:t>
            </a:r>
          </a:p>
          <a:p>
            <a:pPr lvl="2"/>
            <a:r>
              <a:rPr lang="zh-CN" altLang="en-US" sz="2800" dirty="0"/>
              <a:t>观看时间</a:t>
            </a:r>
          </a:p>
          <a:p>
            <a:pPr lvl="1"/>
            <a:r>
              <a:rPr lang="zh-CN" altLang="en-US" sz="3200" dirty="0"/>
              <a:t>转换为一个数字</a:t>
            </a:r>
          </a:p>
          <a:p>
            <a:pPr lvl="2"/>
            <a:r>
              <a:rPr lang="zh-CN" altLang="en-US" sz="2800" dirty="0"/>
              <a:t>根据经验，确定一个公式</a:t>
            </a:r>
          </a:p>
        </p:txBody>
      </p:sp>
    </p:spTree>
    <p:extLst>
      <p:ext uri="{BB962C8B-B14F-4D97-AF65-F5344CB8AC3E}">
        <p14:creationId xmlns:p14="http://schemas.microsoft.com/office/powerpoint/2010/main" val="14082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BBA94A3-D640-0B4B-816A-F16CB20D7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数据的预处理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67A2A0-08DE-804D-81F9-D7F4E874B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Rating</a:t>
            </a:r>
            <a:r>
              <a:rPr lang="zh-CN" altLang="en-US" sz="3600" dirty="0"/>
              <a:t> 矩阵很稀疏</a:t>
            </a:r>
          </a:p>
          <a:p>
            <a:pPr eaLnBrk="1" hangingPunct="1"/>
            <a:r>
              <a:rPr lang="zh-CN" altLang="en-US" sz="3600" dirty="0"/>
              <a:t>用户数很多</a:t>
            </a:r>
          </a:p>
          <a:p>
            <a:pPr lvl="1" eaLnBrk="1" hangingPunct="1"/>
            <a:r>
              <a:rPr lang="zh-CN" altLang="en-US" sz="3200" dirty="0"/>
              <a:t>上千万用户</a:t>
            </a:r>
          </a:p>
          <a:p>
            <a:r>
              <a:rPr lang="zh-CN" altLang="en-US" sz="3600" dirty="0"/>
              <a:t>物品很多</a:t>
            </a:r>
          </a:p>
        </p:txBody>
      </p:sp>
    </p:spTree>
    <p:extLst>
      <p:ext uri="{BB962C8B-B14F-4D97-AF65-F5344CB8AC3E}">
        <p14:creationId xmlns:p14="http://schemas.microsoft.com/office/powerpoint/2010/main" val="31987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868-0D25-10C7-FFBD-5BDAE17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BC7-29D4-29FE-ACE7-6A6D5409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215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TF_{ij} = \frac{f_{ij}}{\max_k f_{kj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IDF_i = \log\frac{N}{n_i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im(x,y) = \frac{\sum_{s\in S_{xy}} (r_{xs}-\bar{r_{x}})(r_{ys}-\bar{r_{y}})} {\sqrt{\sum_{s\in S_{xy}}(r_{xs}-\bar{r_{x}})^2 (r_{ys}-\bar{r_{y}})^2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1192</Words>
  <Application>Microsoft Macintosh PowerPoint</Application>
  <PresentationFormat>全屏显示(4:3)</PresentationFormat>
  <Paragraphs>211</Paragraphs>
  <Slides>59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等线</vt:lpstr>
      <vt:lpstr>cmsy10</vt:lpstr>
      <vt:lpstr>Times</vt:lpstr>
      <vt:lpstr>Arial</vt:lpstr>
      <vt:lpstr>Calibri</vt:lpstr>
      <vt:lpstr>Calibri Light</vt:lpstr>
      <vt:lpstr>Symbol</vt:lpstr>
      <vt:lpstr>Office 主题​​</vt:lpstr>
      <vt:lpstr>Equation</vt:lpstr>
      <vt:lpstr>推荐</vt:lpstr>
      <vt:lpstr>介绍</vt:lpstr>
      <vt:lpstr>问题描述</vt:lpstr>
      <vt:lpstr>根据用户历史评分信息的推荐</vt:lpstr>
      <vt:lpstr>例</vt:lpstr>
      <vt:lpstr>问题</vt:lpstr>
      <vt:lpstr>如何收集用户打分？</vt:lpstr>
      <vt:lpstr>数据的预处理</vt:lpstr>
      <vt:lpstr>推荐方法</vt:lpstr>
      <vt:lpstr>推荐</vt:lpstr>
      <vt:lpstr>Content-based方法</vt:lpstr>
      <vt:lpstr>电影特征向量</vt:lpstr>
      <vt:lpstr>文本特征字提取：TF.IDF</vt:lpstr>
      <vt:lpstr>用户特征</vt:lpstr>
      <vt:lpstr>基于内容的推荐</vt:lpstr>
      <vt:lpstr>基于模型的方法</vt:lpstr>
      <vt:lpstr>基于内容的推荐的缺点</vt:lpstr>
      <vt:lpstr>Collaborative Filtering</vt:lpstr>
      <vt:lpstr>找相似的用户</vt:lpstr>
      <vt:lpstr>预测评分</vt:lpstr>
      <vt:lpstr>复杂性</vt:lpstr>
      <vt:lpstr>Item-Item Collaborative Filtering</vt:lpstr>
      <vt:lpstr>混合方法</vt:lpstr>
      <vt:lpstr>建议</vt:lpstr>
      <vt:lpstr>推荐结果评估：2类（是否命中）</vt:lpstr>
      <vt:lpstr>Metric</vt:lpstr>
      <vt:lpstr>判决门限</vt:lpstr>
      <vt:lpstr>ROC曲线</vt:lpstr>
      <vt:lpstr>Netflix 竞赛</vt:lpstr>
      <vt:lpstr>Netflix竞赛方案</vt:lpstr>
      <vt:lpstr>模型：基于 item 相似</vt:lpstr>
      <vt:lpstr>模型偏差</vt:lpstr>
      <vt:lpstr>加权和形式</vt:lpstr>
      <vt:lpstr>优化问题</vt:lpstr>
      <vt:lpstr>梯度下降求解</vt:lpstr>
      <vt:lpstr>Latent Factor 基础模型</vt:lpstr>
      <vt:lpstr>Latent Factor模型</vt:lpstr>
      <vt:lpstr>不能直接用SVD</vt:lpstr>
      <vt:lpstr>防止过拟合，加正则项</vt:lpstr>
      <vt:lpstr>梯度下降优化</vt:lpstr>
      <vt:lpstr>SGD加速</vt:lpstr>
      <vt:lpstr>SGD</vt:lpstr>
      <vt:lpstr>PowerPoint 演示文稿</vt:lpstr>
      <vt:lpstr>效果</vt:lpstr>
      <vt:lpstr>Latent Factor 模型改进</vt:lpstr>
      <vt:lpstr>考虑用户和电影Bias</vt:lpstr>
      <vt:lpstr>优化问题</vt:lpstr>
      <vt:lpstr>数据分析（时间特性）</vt:lpstr>
      <vt:lpstr>考虑时间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评估</vt:lpstr>
      <vt:lpstr>PowerPoint 演示文稿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</dc:title>
  <dc:creator>Yishuai Chen</dc:creator>
  <cp:lastModifiedBy>Chen Yishuai</cp:lastModifiedBy>
  <cp:revision>62</cp:revision>
  <dcterms:created xsi:type="dcterms:W3CDTF">2020-10-10T08:54:26Z</dcterms:created>
  <dcterms:modified xsi:type="dcterms:W3CDTF">2023-09-27T15:31:08Z</dcterms:modified>
</cp:coreProperties>
</file>