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4" r:id="rId3"/>
    <p:sldId id="282" r:id="rId4"/>
    <p:sldId id="283" r:id="rId5"/>
    <p:sldId id="306" r:id="rId6"/>
    <p:sldId id="303" r:id="rId7"/>
    <p:sldId id="377" r:id="rId8"/>
    <p:sldId id="378" r:id="rId9"/>
    <p:sldId id="304" r:id="rId10"/>
    <p:sldId id="385" r:id="rId11"/>
    <p:sldId id="262" r:id="rId12"/>
    <p:sldId id="349" r:id="rId13"/>
    <p:sldId id="352" r:id="rId14"/>
    <p:sldId id="35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03" autoAdjust="0"/>
    <p:restoredTop sz="95506" autoAdjust="0"/>
  </p:normalViewPr>
  <p:slideViewPr>
    <p:cSldViewPr snapToGrid="0">
      <p:cViewPr varScale="1">
        <p:scale>
          <a:sx n="94" d="100"/>
          <a:sy n="94" d="100"/>
        </p:scale>
        <p:origin x="200" y="13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BBB06-FC48-4F68-8B0B-D3B2534CD4D3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93E86-E714-4BDA-B16B-E3659EA75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539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16 – me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chihuhua</a:t>
            </a:r>
            <a:r>
              <a:rPr lang="en-US" dirty="0"/>
              <a:t> – or </a:t>
            </a:r>
            <a:r>
              <a:rPr lang="en-US" dirty="0" err="1"/>
              <a:t>vs</a:t>
            </a:r>
            <a:r>
              <a:rPr lang="en-US" dirty="0"/>
              <a:t> midsize</a:t>
            </a:r>
            <a:r>
              <a:rPr lang="en-US" baseline="0" dirty="0"/>
              <a:t> car</a:t>
            </a:r>
            <a:endParaRPr lang="en-US" dirty="0"/>
          </a:p>
          <a:p>
            <a:r>
              <a:rPr lang="en-US" dirty="0"/>
              <a:t>256 – me</a:t>
            </a:r>
            <a:r>
              <a:rPr lang="en-US" baseline="0" dirty="0"/>
              <a:t> </a:t>
            </a:r>
            <a:r>
              <a:rPr lang="en-US" baseline="0" dirty="0" err="1"/>
              <a:t>vs</a:t>
            </a:r>
            <a:r>
              <a:rPr lang="en-US" baseline="0" dirty="0"/>
              <a:t> 2 </a:t>
            </a:r>
            <a:r>
              <a:rPr lang="en-US" baseline="0" dirty="0" err="1"/>
              <a:t>iphones</a:t>
            </a:r>
            <a:r>
              <a:rPr lang="en-US" baseline="0" dirty="0"/>
              <a:t> – or </a:t>
            </a:r>
            <a:r>
              <a:rPr lang="en-US" baseline="0" dirty="0" err="1"/>
              <a:t>vs</a:t>
            </a:r>
            <a:r>
              <a:rPr lang="en-US" baseline="0" dirty="0"/>
              <a:t> a sperm whale or 3 elephants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F8AD2-6882-4531-8560-2C8EEF2B5B2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16 – me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chihuhua</a:t>
            </a:r>
            <a:r>
              <a:rPr lang="en-US" dirty="0"/>
              <a:t> – or </a:t>
            </a:r>
            <a:r>
              <a:rPr lang="en-US" dirty="0" err="1"/>
              <a:t>vs</a:t>
            </a:r>
            <a:r>
              <a:rPr lang="en-US" dirty="0"/>
              <a:t> midsize</a:t>
            </a:r>
            <a:r>
              <a:rPr lang="en-US" baseline="0" dirty="0"/>
              <a:t> car</a:t>
            </a:r>
            <a:endParaRPr lang="en-US" dirty="0"/>
          </a:p>
          <a:p>
            <a:r>
              <a:rPr lang="en-US" dirty="0"/>
              <a:t>256 – me</a:t>
            </a:r>
            <a:r>
              <a:rPr lang="en-US" baseline="0" dirty="0"/>
              <a:t> </a:t>
            </a:r>
            <a:r>
              <a:rPr lang="en-US" baseline="0" dirty="0" err="1"/>
              <a:t>vs</a:t>
            </a:r>
            <a:r>
              <a:rPr lang="en-US" baseline="0" dirty="0"/>
              <a:t> 2 </a:t>
            </a:r>
            <a:r>
              <a:rPr lang="en-US" baseline="0" dirty="0" err="1"/>
              <a:t>iphones</a:t>
            </a:r>
            <a:r>
              <a:rPr lang="en-US" baseline="0" dirty="0"/>
              <a:t> – or </a:t>
            </a:r>
            <a:r>
              <a:rPr lang="en-US" baseline="0" dirty="0" err="1"/>
              <a:t>vs</a:t>
            </a:r>
            <a:r>
              <a:rPr lang="en-US" baseline="0" dirty="0"/>
              <a:t> a sperm whale or 3 elephants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F8AD2-6882-4531-8560-2C8EEF2B5B2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4A63F802-E59E-4480-AB12-5A0E8FB09767}" type="slidenum">
              <a:rPr lang="en-GB" smtClean="0"/>
              <a:pPr defTabSz="963613"/>
              <a:t>14</a:t>
            </a:fld>
            <a:endParaRPr lang="en-GB"/>
          </a:p>
        </p:txBody>
      </p:sp>
      <p:sp>
        <p:nvSpPr>
          <p:cNvPr id="113667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13668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7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0F8C-4357-4E56-A67D-405ED6DAECD1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3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0F8C-4357-4E56-A67D-405ED6DAECD1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39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0F8C-4357-4E56-A67D-405ED6DAECD1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77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0F8C-4357-4E56-A67D-405ED6DAECD1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80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0F8C-4357-4E56-A67D-405ED6DAECD1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84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0F8C-4357-4E56-A67D-405ED6DAECD1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0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0F8C-4357-4E56-A67D-405ED6DAECD1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5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0F8C-4357-4E56-A67D-405ED6DAECD1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0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0F8C-4357-4E56-A67D-405ED6DAECD1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57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0F8C-4357-4E56-A67D-405ED6DAECD1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5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0F8C-4357-4E56-A67D-405ED6DAECD1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9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60F8C-4357-4E56-A67D-405ED6DAECD1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8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enyishuai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edx.org/courses/course-v1:UCSanDiegoX+DSE230x+3T2019/jump_to/block-v1:UCSanDiegoX+DSE230x+3T2019+type@vertical+block@ba5936549ab14ff9b55e9d3e7ff7b70e" TargetMode="External"/><Relationship Id="rId2" Type="http://schemas.openxmlformats.org/officeDocument/2006/relationships/hyperlink" Target="https://courses.edx.org/courses/course-v1:UCSanDiegoX+DSE230x+3T2019/jump_to/block-v1:UCSanDiegoX+DSE230x+3T2019+type@vertical+block@00b140404598481bace4b814653b933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presentation/d/1XvqgINDstiiO_lu-Ke8CJQ7sur_7FcrHH8G_w5yr114/edit#slide=id.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en.wikipedia.org/wiki/Athlon_6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eecs.berkeley.edu/~rcs/research/interactive_latency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7320" y="3092133"/>
            <a:ext cx="6583680" cy="1849437"/>
          </a:xfrm>
        </p:spPr>
        <p:txBody>
          <a:bodyPr>
            <a:normAutofit fontScale="90000"/>
          </a:bodyPr>
          <a:lstStyle/>
          <a:p>
            <a:r>
              <a:rPr lang="zh-CN" altLang="en-US" sz="4400" b="1" dirty="0"/>
              <a:t>大数据存储与处理</a:t>
            </a:r>
            <a:br>
              <a:rPr lang="en-US" altLang="zh-CN" b="1" dirty="0"/>
            </a:br>
            <a:br>
              <a:rPr lang="en-US" altLang="zh-CN" b="1" dirty="0"/>
            </a:br>
            <a:r>
              <a:rPr lang="zh-CN" altLang="en-US" b="1" dirty="0"/>
              <a:t>大规模文件系统及</a:t>
            </a:r>
            <a:br>
              <a:rPr lang="en-US" altLang="zh-CN" b="1" dirty="0"/>
            </a:br>
            <a:r>
              <a:rPr lang="en-US" altLang="zh-CN" b="1" dirty="0"/>
              <a:t>Map Reduce</a:t>
            </a:r>
            <a:br>
              <a:rPr lang="en-US" altLang="zh-CN" b="1" dirty="0"/>
            </a:br>
            <a:br>
              <a:rPr lang="en-US" altLang="zh-CN" b="1" dirty="0"/>
            </a:br>
            <a:r>
              <a:rPr lang="en-US" altLang="zh-CN" sz="3100" b="1" dirty="0"/>
              <a:t>2. </a:t>
            </a:r>
            <a:r>
              <a:rPr lang="zh-CN" altLang="en-US" sz="3100" b="1" dirty="0"/>
              <a:t>存储模型和文件系统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781550"/>
            <a:ext cx="6858000" cy="179832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陈一帅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chenyishuai@gmail.com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2578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94C82-DA09-A842-9316-C9AD1FAC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参考：内存性能测试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2903A-ABA2-5A46-A6B6-F8BF0579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/>
              <a:t>UCSD</a:t>
            </a:r>
            <a:r>
              <a:rPr kumimoji="1" lang="zh-CN" altLang="en-US" dirty="0"/>
              <a:t>大数据课程代码下载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2"/>
              </a:rPr>
              <a:t>https://courses.edx.org/courses/course-v1:UCSanDiegoX+DSE230x+3T2019/jump_to/block-v1:UCSanDiegoX+DSE230x+3T2019+type@vertical+block@00b140404598481bace4b814653b9335</a:t>
            </a:r>
            <a:endParaRPr kumimoji="1" lang="en-US" altLang="zh-CN" dirty="0"/>
          </a:p>
          <a:p>
            <a:r>
              <a:rPr kumimoji="1" lang="zh-CN" altLang="en-US" dirty="0"/>
              <a:t>自学</a:t>
            </a:r>
            <a:r>
              <a:rPr kumimoji="1" lang="en-US" altLang="zh-CN" dirty="0"/>
              <a:t>UCSD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Hierarchy</a:t>
            </a:r>
            <a:r>
              <a:rPr kumimoji="1" lang="zh-CN" altLang="en-US" dirty="0"/>
              <a:t>部分视频，完成每个视频后面的测试题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3"/>
              </a:rPr>
              <a:t>https://courses.edx.org/courses/course-v1:UCSanDiegoX+DSE230x+3T2019/jump_to/block-v1:UCSanDiegoX+DSE230x+3T2019+type@vertical+block@ba5936549ab14ff9b55e9d3e7ff7b70e</a:t>
            </a:r>
            <a:endParaRPr kumimoji="1" lang="en-US" altLang="zh-CN" dirty="0"/>
          </a:p>
          <a:p>
            <a:r>
              <a:rPr kumimoji="1" lang="zh-CN" altLang="en-US" dirty="0"/>
              <a:t>运行</a:t>
            </a:r>
            <a:r>
              <a:rPr kumimoji="1" lang="en-US" altLang="zh-CN" dirty="0"/>
              <a:t>UCSD</a:t>
            </a:r>
            <a:r>
              <a:rPr kumimoji="1" lang="zh-CN" altLang="en-US" dirty="0"/>
              <a:t>课程代码，</a:t>
            </a:r>
            <a:r>
              <a:rPr kumimoji="1" lang="en-US" altLang="zh-CN" dirty="0"/>
              <a:t>2_measuring_performance_of_memory_hierarchy.ipynb</a:t>
            </a:r>
            <a:r>
              <a:rPr kumimoji="1" lang="zh-CN" altLang="en-US" dirty="0"/>
              <a:t>，完成对本组电脑性能和硬件指标的测量，进行对比分析，提交实验报告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报告模板：</a:t>
            </a:r>
            <a:r>
              <a:rPr lang="en-US" altLang="zh-CN" dirty="0">
                <a:hlinkClick r:id="rId4"/>
              </a:rPr>
              <a:t>https://docs.google.com/presentation/d/1XvqgINDstiiO_lu-Ke8CJQ7sur_7FcrHH8G_w5yr114/edit#slide=id.p</a:t>
            </a:r>
            <a:r>
              <a:rPr lang="zh-CN" altLang="en-US" dirty="0"/>
              <a:t> 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572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分布式文件系统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DFS</a:t>
            </a:r>
            <a:r>
              <a:rPr lang="zh-CN" altLang="en-US" dirty="0"/>
              <a:t>：</a:t>
            </a:r>
            <a:r>
              <a:rPr lang="en-US" altLang="zh-CN" dirty="0"/>
              <a:t>Distributed File Sys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988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分布式文件系统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GFS</a:t>
            </a:r>
          </a:p>
          <a:p>
            <a:pPr lvl="1"/>
            <a:r>
              <a:rPr lang="en-US" altLang="zh-CN" dirty="0"/>
              <a:t>Google File Sys</a:t>
            </a:r>
          </a:p>
          <a:p>
            <a:r>
              <a:rPr lang="en-US" altLang="zh-CN" dirty="0"/>
              <a:t>HDFS</a:t>
            </a:r>
          </a:p>
          <a:p>
            <a:pPr lvl="1"/>
            <a:r>
              <a:rPr lang="en-US" altLang="zh-CN" dirty="0" err="1"/>
              <a:t>Hadoop</a:t>
            </a:r>
            <a:r>
              <a:rPr lang="en-US" altLang="zh-CN" dirty="0"/>
              <a:t> Distributed File Sys</a:t>
            </a:r>
          </a:p>
          <a:p>
            <a:r>
              <a:rPr lang="zh-CN" altLang="en-US" dirty="0"/>
              <a:t>存的文件有讲究：</a:t>
            </a:r>
            <a:endParaRPr lang="en-US" altLang="zh-CN" dirty="0"/>
          </a:p>
          <a:p>
            <a:pPr lvl="1"/>
            <a:r>
              <a:rPr lang="zh-CN" altLang="en-US" dirty="0"/>
              <a:t>大：</a:t>
            </a:r>
            <a:r>
              <a:rPr lang="en-US" altLang="zh-CN" dirty="0"/>
              <a:t>GB</a:t>
            </a:r>
            <a:r>
              <a:rPr lang="zh-CN" altLang="en-US" dirty="0"/>
              <a:t>，</a:t>
            </a:r>
            <a:r>
              <a:rPr lang="en-US" altLang="zh-CN" dirty="0"/>
              <a:t>TB</a:t>
            </a:r>
          </a:p>
          <a:p>
            <a:pPr lvl="1"/>
            <a:r>
              <a:rPr lang="en-US" altLang="zh-CN" dirty="0"/>
              <a:t>Write-once</a:t>
            </a:r>
            <a:r>
              <a:rPr lang="zh-CN" altLang="en-US" dirty="0"/>
              <a:t>，</a:t>
            </a:r>
            <a:r>
              <a:rPr lang="en-US" altLang="zh-CN" dirty="0"/>
              <a:t>appended</a:t>
            </a:r>
          </a:p>
          <a:p>
            <a:pPr lvl="1"/>
            <a:r>
              <a:rPr lang="zh-CN" altLang="en-US" dirty="0"/>
              <a:t>不常更新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2977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分布式文件系统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大文件分片</a:t>
            </a:r>
            <a:endParaRPr lang="en-US" altLang="zh-CN" dirty="0"/>
          </a:p>
          <a:p>
            <a:pPr lvl="1"/>
            <a:r>
              <a:rPr lang="en-US" altLang="zh-CN" dirty="0"/>
              <a:t>Chunk</a:t>
            </a:r>
            <a:r>
              <a:rPr lang="zh-CN" altLang="en-US" dirty="0"/>
              <a:t>：</a:t>
            </a:r>
            <a:r>
              <a:rPr lang="en-US" altLang="zh-CN" dirty="0"/>
              <a:t>16 </a:t>
            </a:r>
            <a:r>
              <a:rPr lang="zh-CN" altLang="en-US" dirty="0"/>
              <a:t>～ </a:t>
            </a:r>
            <a:r>
              <a:rPr lang="en-US" altLang="zh-CN" dirty="0"/>
              <a:t>64MB</a:t>
            </a:r>
          </a:p>
          <a:p>
            <a:r>
              <a:rPr lang="zh-CN" altLang="en-US" dirty="0"/>
              <a:t>多备份</a:t>
            </a:r>
            <a:endParaRPr lang="en-US" altLang="zh-CN" dirty="0"/>
          </a:p>
          <a:p>
            <a:pPr lvl="1"/>
            <a:r>
              <a:rPr lang="en-US" altLang="zh-CN" dirty="0"/>
              <a:t>2x </a:t>
            </a:r>
            <a:r>
              <a:rPr lang="zh-CN" altLang="en-US" dirty="0"/>
              <a:t>或 </a:t>
            </a:r>
            <a:r>
              <a:rPr lang="en-US" altLang="zh-CN" dirty="0"/>
              <a:t>3x</a:t>
            </a:r>
          </a:p>
          <a:p>
            <a:pPr lvl="1"/>
            <a:r>
              <a:rPr lang="zh-CN" altLang="en-US" dirty="0"/>
              <a:t>放到不同机架上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442" y="4093487"/>
            <a:ext cx="4710468" cy="208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95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3"/>
          <p:cNvSpPr txBox="1">
            <a:spLocks noChangeArrowheads="1"/>
          </p:cNvSpPr>
          <p:nvPr/>
        </p:nvSpPr>
        <p:spPr bwMode="auto">
          <a:xfrm>
            <a:off x="121920" y="6444298"/>
            <a:ext cx="249619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 dirty="0"/>
              <a:t>Adapted from (</a:t>
            </a:r>
            <a:r>
              <a:rPr lang="en-US" sz="1000" b="0" dirty="0" err="1"/>
              <a:t>Ghemawat</a:t>
            </a:r>
            <a:r>
              <a:rPr lang="en-US" sz="1000" b="0" dirty="0"/>
              <a:t> et al., SOSP 2003)</a:t>
            </a:r>
          </a:p>
        </p:txBody>
      </p:sp>
      <p:sp>
        <p:nvSpPr>
          <p:cNvPr id="113" name="Rectangle 6"/>
          <p:cNvSpPr>
            <a:spLocks noChangeArrowheads="1"/>
          </p:cNvSpPr>
          <p:nvPr/>
        </p:nvSpPr>
        <p:spPr bwMode="auto">
          <a:xfrm>
            <a:off x="1310640" y="1965960"/>
            <a:ext cx="1097280" cy="609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14" name="Straight Arrow Connector 53"/>
          <p:cNvCxnSpPr>
            <a:cxnSpLocks noChangeShapeType="1"/>
          </p:cNvCxnSpPr>
          <p:nvPr/>
        </p:nvCxnSpPr>
        <p:spPr bwMode="auto">
          <a:xfrm>
            <a:off x="2407920" y="2346960"/>
            <a:ext cx="2057400" cy="158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115" name="Straight Arrow Connector 55"/>
          <p:cNvCxnSpPr>
            <a:cxnSpLocks noChangeShapeType="1"/>
          </p:cNvCxnSpPr>
          <p:nvPr/>
        </p:nvCxnSpPr>
        <p:spPr bwMode="auto">
          <a:xfrm rot="10800000">
            <a:off x="2407920" y="2499360"/>
            <a:ext cx="2057400" cy="158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sp>
        <p:nvSpPr>
          <p:cNvPr id="116" name="TextBox 58"/>
          <p:cNvSpPr txBox="1">
            <a:spLocks noChangeArrowheads="1"/>
          </p:cNvSpPr>
          <p:nvPr/>
        </p:nvSpPr>
        <p:spPr bwMode="auto">
          <a:xfrm>
            <a:off x="2775434" y="2118360"/>
            <a:ext cx="1406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latin typeface="Arial" pitchFamily="34" charset="0"/>
                <a:cs typeface="Arial" pitchFamily="34" charset="0"/>
              </a:rPr>
              <a:t>(file name, block id)</a:t>
            </a:r>
          </a:p>
        </p:txBody>
      </p:sp>
      <p:sp>
        <p:nvSpPr>
          <p:cNvPr id="117" name="TextBox 59"/>
          <p:cNvSpPr txBox="1">
            <a:spLocks noChangeArrowheads="1"/>
          </p:cNvSpPr>
          <p:nvPr/>
        </p:nvSpPr>
        <p:spPr bwMode="auto">
          <a:xfrm>
            <a:off x="2623034" y="2499360"/>
            <a:ext cx="168988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latin typeface="Arial" pitchFamily="34" charset="0"/>
                <a:cs typeface="Arial" pitchFamily="34" charset="0"/>
              </a:rPr>
              <a:t>(block id, block location)</a:t>
            </a:r>
          </a:p>
        </p:txBody>
      </p:sp>
      <p:sp>
        <p:nvSpPr>
          <p:cNvPr id="118" name="TextBox 69"/>
          <p:cNvSpPr txBox="1">
            <a:spLocks noChangeArrowheads="1"/>
          </p:cNvSpPr>
          <p:nvPr/>
        </p:nvSpPr>
        <p:spPr bwMode="auto">
          <a:xfrm>
            <a:off x="4808220" y="3413760"/>
            <a:ext cx="168026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latin typeface="Arial" pitchFamily="34" charset="0"/>
                <a:cs typeface="Arial" pitchFamily="34" charset="0"/>
              </a:rPr>
              <a:t>instructions to datanode</a:t>
            </a:r>
          </a:p>
        </p:txBody>
      </p:sp>
      <p:sp>
        <p:nvSpPr>
          <p:cNvPr id="119" name="TextBox 70"/>
          <p:cNvSpPr txBox="1">
            <a:spLocks noChangeArrowheads="1"/>
          </p:cNvSpPr>
          <p:nvPr/>
        </p:nvSpPr>
        <p:spPr bwMode="auto">
          <a:xfrm>
            <a:off x="5711509" y="3794760"/>
            <a:ext cx="111601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latin typeface="Arial" pitchFamily="34" charset="0"/>
                <a:cs typeface="Arial" pitchFamily="34" charset="0"/>
              </a:rPr>
              <a:t>datanode state</a:t>
            </a:r>
          </a:p>
        </p:txBody>
      </p:sp>
      <p:cxnSp>
        <p:nvCxnSpPr>
          <p:cNvPr id="120" name="Straight Arrow Connector 71"/>
          <p:cNvCxnSpPr>
            <a:cxnSpLocks noChangeShapeType="1"/>
          </p:cNvCxnSpPr>
          <p:nvPr/>
        </p:nvCxnSpPr>
        <p:spPr bwMode="auto">
          <a:xfrm>
            <a:off x="2103120" y="4175760"/>
            <a:ext cx="2362200" cy="158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sp>
        <p:nvSpPr>
          <p:cNvPr id="121" name="TextBox 72"/>
          <p:cNvSpPr txBox="1">
            <a:spLocks noChangeArrowheads="1"/>
          </p:cNvSpPr>
          <p:nvPr/>
        </p:nvSpPr>
        <p:spPr bwMode="auto">
          <a:xfrm>
            <a:off x="2484120" y="3913823"/>
            <a:ext cx="14991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latin typeface="Arial" pitchFamily="34" charset="0"/>
                <a:cs typeface="Arial" pitchFamily="34" charset="0"/>
              </a:rPr>
              <a:t>(block id, byte range)</a:t>
            </a:r>
          </a:p>
        </p:txBody>
      </p:sp>
      <p:cxnSp>
        <p:nvCxnSpPr>
          <p:cNvPr id="122" name="Straight Arrow Connector 73"/>
          <p:cNvCxnSpPr>
            <a:cxnSpLocks noChangeShapeType="1"/>
          </p:cNvCxnSpPr>
          <p:nvPr/>
        </p:nvCxnSpPr>
        <p:spPr bwMode="auto">
          <a:xfrm rot="5400000" flipH="1" flipV="1">
            <a:off x="1303814" y="3374866"/>
            <a:ext cx="1600200" cy="158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123" name="Shape 79"/>
          <p:cNvCxnSpPr>
            <a:cxnSpLocks noChangeShapeType="1"/>
          </p:cNvCxnSpPr>
          <p:nvPr/>
        </p:nvCxnSpPr>
        <p:spPr bwMode="auto">
          <a:xfrm rot="10800000">
            <a:off x="1645920" y="2575560"/>
            <a:ext cx="2819400" cy="1752600"/>
          </a:xfrm>
          <a:prstGeom prst="bentConnector2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24" name="TextBox 84"/>
          <p:cNvSpPr txBox="1">
            <a:spLocks noChangeArrowheads="1"/>
          </p:cNvSpPr>
          <p:nvPr/>
        </p:nvSpPr>
        <p:spPr bwMode="auto">
          <a:xfrm>
            <a:off x="2484120" y="4328160"/>
            <a:ext cx="82747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latin typeface="Arial" pitchFamily="34" charset="0"/>
                <a:cs typeface="Arial" pitchFamily="34" charset="0"/>
              </a:rPr>
              <a:t>block data</a:t>
            </a:r>
          </a:p>
        </p:txBody>
      </p:sp>
      <p:sp>
        <p:nvSpPr>
          <p:cNvPr id="125" name="Rectangle 6"/>
          <p:cNvSpPr>
            <a:spLocks noChangeArrowheads="1"/>
          </p:cNvSpPr>
          <p:nvPr/>
        </p:nvSpPr>
        <p:spPr bwMode="auto">
          <a:xfrm>
            <a:off x="4465320" y="1661160"/>
            <a:ext cx="3124200" cy="1752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4465320" y="1661160"/>
            <a:ext cx="3124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HDFS namenode</a:t>
            </a:r>
          </a:p>
        </p:txBody>
      </p:sp>
      <p:grpSp>
        <p:nvGrpSpPr>
          <p:cNvPr id="2" name="Group 126"/>
          <p:cNvGrpSpPr/>
          <p:nvPr/>
        </p:nvGrpSpPr>
        <p:grpSpPr>
          <a:xfrm>
            <a:off x="4465320" y="3413760"/>
            <a:ext cx="1676400" cy="1707596"/>
            <a:chOff x="1828800" y="4572000"/>
            <a:chExt cx="1676400" cy="1707596"/>
          </a:xfrm>
        </p:grpSpPr>
        <p:grpSp>
          <p:nvGrpSpPr>
            <p:cNvPr id="3" name="Group 80"/>
            <p:cNvGrpSpPr/>
            <p:nvPr/>
          </p:nvGrpSpPr>
          <p:grpSpPr>
            <a:xfrm>
              <a:off x="1828800" y="5257800"/>
              <a:ext cx="1676400" cy="1021796"/>
              <a:chOff x="1828800" y="5257800"/>
              <a:chExt cx="1676400" cy="1021796"/>
            </a:xfrm>
          </p:grpSpPr>
          <p:sp>
            <p:nvSpPr>
              <p:cNvPr id="131" name="Rectangle 6"/>
              <p:cNvSpPr>
                <a:spLocks noChangeArrowheads="1"/>
              </p:cNvSpPr>
              <p:nvPr/>
            </p:nvSpPr>
            <p:spPr bwMode="auto">
              <a:xfrm>
                <a:off x="1828800" y="5257800"/>
                <a:ext cx="1676400" cy="60960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32" name="Rectangle 4"/>
              <p:cNvSpPr>
                <a:spLocks noChangeArrowheads="1"/>
              </p:cNvSpPr>
              <p:nvPr/>
            </p:nvSpPr>
            <p:spPr bwMode="auto">
              <a:xfrm>
                <a:off x="1828800" y="5257800"/>
                <a:ext cx="1676400" cy="304800"/>
              </a:xfrm>
              <a:prstGeom prst="rect">
                <a:avLst/>
              </a:prstGeom>
              <a:solidFill>
                <a:sysClr val="windowText" lastClr="000000"/>
              </a:solidFill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HDFS datanode</a:t>
                </a:r>
              </a:p>
            </p:txBody>
          </p:sp>
          <p:sp>
            <p:nvSpPr>
              <p:cNvPr id="133" name="Rectangle 35"/>
              <p:cNvSpPr>
                <a:spLocks noChangeArrowheads="1"/>
              </p:cNvSpPr>
              <p:nvPr/>
            </p:nvSpPr>
            <p:spPr bwMode="auto">
              <a:xfrm>
                <a:off x="1828800" y="5562600"/>
                <a:ext cx="1676400" cy="304800"/>
              </a:xfrm>
              <a:prstGeom prst="rect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Linux file system</a:t>
                </a:r>
              </a:p>
            </p:txBody>
          </p:sp>
          <p:sp>
            <p:nvSpPr>
              <p:cNvPr id="134" name="Flowchart: Magnetic Disk 36"/>
              <p:cNvSpPr>
                <a:spLocks noChangeArrowheads="1"/>
              </p:cNvSpPr>
              <p:nvPr/>
            </p:nvSpPr>
            <p:spPr bwMode="auto">
              <a:xfrm>
                <a:off x="2099102" y="5943601"/>
                <a:ext cx="304800" cy="304800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35" name="Flowchart: Magnetic Disk 37"/>
              <p:cNvSpPr>
                <a:spLocks noChangeArrowheads="1"/>
              </p:cNvSpPr>
              <p:nvPr/>
            </p:nvSpPr>
            <p:spPr bwMode="auto">
              <a:xfrm>
                <a:off x="2632502" y="5943601"/>
                <a:ext cx="304800" cy="304800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136" name="Straight Connector 38"/>
              <p:cNvCxnSpPr>
                <a:cxnSpLocks noChangeShapeType="1"/>
              </p:cNvCxnSpPr>
              <p:nvPr/>
            </p:nvCxnSpPr>
            <p:spPr bwMode="auto">
              <a:xfrm rot="5400000">
                <a:off x="1832403" y="5981701"/>
                <a:ext cx="2286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37" name="Straight Connector 39"/>
              <p:cNvCxnSpPr>
                <a:cxnSpLocks noChangeShapeType="1"/>
                <a:endCxn id="134" idx="2"/>
              </p:cNvCxnSpPr>
              <p:nvPr/>
            </p:nvCxnSpPr>
            <p:spPr bwMode="auto">
              <a:xfrm>
                <a:off x="1946702" y="6096001"/>
                <a:ext cx="152400" cy="1588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38" name="Straight Connector 40"/>
              <p:cNvCxnSpPr>
                <a:cxnSpLocks noChangeShapeType="1"/>
              </p:cNvCxnSpPr>
              <p:nvPr/>
            </p:nvCxnSpPr>
            <p:spPr bwMode="auto">
              <a:xfrm rot="5400000">
                <a:off x="2365803" y="5980113"/>
                <a:ext cx="2286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39" name="Straight Connector 41"/>
              <p:cNvCxnSpPr>
                <a:cxnSpLocks noChangeShapeType="1"/>
              </p:cNvCxnSpPr>
              <p:nvPr/>
            </p:nvCxnSpPr>
            <p:spPr bwMode="auto">
              <a:xfrm>
                <a:off x="2480102" y="6094414"/>
                <a:ext cx="1524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sp>
            <p:nvSpPr>
              <p:cNvPr id="140" name="TextBox 42"/>
              <p:cNvSpPr txBox="1">
                <a:spLocks noChangeArrowheads="1"/>
              </p:cNvSpPr>
              <p:nvPr/>
            </p:nvSpPr>
            <p:spPr bwMode="auto">
              <a:xfrm>
                <a:off x="3089702" y="5910264"/>
                <a:ext cx="41549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…</a:t>
                </a:r>
              </a:p>
            </p:txBody>
          </p:sp>
        </p:grpSp>
        <p:cxnSp>
          <p:nvCxnSpPr>
            <p:cNvPr id="129" name="Straight Arrow Connector 60"/>
            <p:cNvCxnSpPr>
              <a:cxnSpLocks noChangeShapeType="1"/>
            </p:cNvCxnSpPr>
            <p:nvPr/>
          </p:nvCxnSpPr>
          <p:spPr bwMode="auto">
            <a:xfrm rot="5400000">
              <a:off x="1866106" y="4914106"/>
              <a:ext cx="685800" cy="1587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30" name="Straight Arrow Connector 64"/>
            <p:cNvCxnSpPr>
              <a:cxnSpLocks noChangeShapeType="1"/>
            </p:cNvCxnSpPr>
            <p:nvPr/>
          </p:nvCxnSpPr>
          <p:spPr bwMode="auto">
            <a:xfrm rot="5400000" flipH="1" flipV="1">
              <a:off x="1713706" y="4914106"/>
              <a:ext cx="685800" cy="1587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" name="Group 140"/>
          <p:cNvGrpSpPr/>
          <p:nvPr/>
        </p:nvGrpSpPr>
        <p:grpSpPr>
          <a:xfrm>
            <a:off x="6598920" y="3413760"/>
            <a:ext cx="1676400" cy="1707596"/>
            <a:chOff x="1828800" y="4572000"/>
            <a:chExt cx="1676400" cy="1707596"/>
          </a:xfrm>
        </p:grpSpPr>
        <p:grpSp>
          <p:nvGrpSpPr>
            <p:cNvPr id="5" name="Group 80"/>
            <p:cNvGrpSpPr/>
            <p:nvPr/>
          </p:nvGrpSpPr>
          <p:grpSpPr>
            <a:xfrm>
              <a:off x="1828800" y="5257800"/>
              <a:ext cx="1676400" cy="1021796"/>
              <a:chOff x="1828800" y="5257800"/>
              <a:chExt cx="1676400" cy="1021796"/>
            </a:xfrm>
          </p:grpSpPr>
          <p:sp>
            <p:nvSpPr>
              <p:cNvPr id="145" name="Rectangle 6"/>
              <p:cNvSpPr>
                <a:spLocks noChangeArrowheads="1"/>
              </p:cNvSpPr>
              <p:nvPr/>
            </p:nvSpPr>
            <p:spPr bwMode="auto">
              <a:xfrm>
                <a:off x="1828800" y="5257800"/>
                <a:ext cx="1676400" cy="60960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6" name="Rectangle 4"/>
              <p:cNvSpPr>
                <a:spLocks noChangeArrowheads="1"/>
              </p:cNvSpPr>
              <p:nvPr/>
            </p:nvSpPr>
            <p:spPr bwMode="auto">
              <a:xfrm>
                <a:off x="1828800" y="5257800"/>
                <a:ext cx="1676400" cy="304800"/>
              </a:xfrm>
              <a:prstGeom prst="rect">
                <a:avLst/>
              </a:prstGeom>
              <a:solidFill>
                <a:sysClr val="windowText" lastClr="000000"/>
              </a:solidFill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HDFS datanode</a:t>
                </a:r>
              </a:p>
            </p:txBody>
          </p:sp>
          <p:sp>
            <p:nvSpPr>
              <p:cNvPr id="147" name="Rectangle 35"/>
              <p:cNvSpPr>
                <a:spLocks noChangeArrowheads="1"/>
              </p:cNvSpPr>
              <p:nvPr/>
            </p:nvSpPr>
            <p:spPr bwMode="auto">
              <a:xfrm>
                <a:off x="1828800" y="5562600"/>
                <a:ext cx="1676400" cy="304800"/>
              </a:xfrm>
              <a:prstGeom prst="rect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Linux file system</a:t>
                </a:r>
              </a:p>
            </p:txBody>
          </p:sp>
          <p:sp>
            <p:nvSpPr>
              <p:cNvPr id="148" name="Flowchart: Magnetic Disk 36"/>
              <p:cNvSpPr>
                <a:spLocks noChangeArrowheads="1"/>
              </p:cNvSpPr>
              <p:nvPr/>
            </p:nvSpPr>
            <p:spPr bwMode="auto">
              <a:xfrm>
                <a:off x="2099102" y="5943601"/>
                <a:ext cx="304800" cy="304800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9" name="Flowchart: Magnetic Disk 37"/>
              <p:cNvSpPr>
                <a:spLocks noChangeArrowheads="1"/>
              </p:cNvSpPr>
              <p:nvPr/>
            </p:nvSpPr>
            <p:spPr bwMode="auto">
              <a:xfrm>
                <a:off x="2632502" y="5943601"/>
                <a:ext cx="304800" cy="304800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150" name="Straight Connector 38"/>
              <p:cNvCxnSpPr>
                <a:cxnSpLocks noChangeShapeType="1"/>
              </p:cNvCxnSpPr>
              <p:nvPr/>
            </p:nvCxnSpPr>
            <p:spPr bwMode="auto">
              <a:xfrm rot="5400000">
                <a:off x="1832403" y="5981701"/>
                <a:ext cx="2286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51" name="Straight Connector 39"/>
              <p:cNvCxnSpPr>
                <a:cxnSpLocks noChangeShapeType="1"/>
                <a:endCxn id="148" idx="2"/>
              </p:cNvCxnSpPr>
              <p:nvPr/>
            </p:nvCxnSpPr>
            <p:spPr bwMode="auto">
              <a:xfrm>
                <a:off x="1946702" y="6096001"/>
                <a:ext cx="152400" cy="1588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52" name="Straight Connector 40"/>
              <p:cNvCxnSpPr>
                <a:cxnSpLocks noChangeShapeType="1"/>
              </p:cNvCxnSpPr>
              <p:nvPr/>
            </p:nvCxnSpPr>
            <p:spPr bwMode="auto">
              <a:xfrm rot="5400000">
                <a:off x="2365803" y="5980113"/>
                <a:ext cx="2286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53" name="Straight Connector 41"/>
              <p:cNvCxnSpPr>
                <a:cxnSpLocks noChangeShapeType="1"/>
              </p:cNvCxnSpPr>
              <p:nvPr/>
            </p:nvCxnSpPr>
            <p:spPr bwMode="auto">
              <a:xfrm>
                <a:off x="2480102" y="6094414"/>
                <a:ext cx="1524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sp>
            <p:nvSpPr>
              <p:cNvPr id="154" name="TextBox 42"/>
              <p:cNvSpPr txBox="1">
                <a:spLocks noChangeArrowheads="1"/>
              </p:cNvSpPr>
              <p:nvPr/>
            </p:nvSpPr>
            <p:spPr bwMode="auto">
              <a:xfrm>
                <a:off x="3089702" y="5910264"/>
                <a:ext cx="41549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…</a:t>
                </a:r>
              </a:p>
            </p:txBody>
          </p:sp>
        </p:grpSp>
        <p:cxnSp>
          <p:nvCxnSpPr>
            <p:cNvPr id="143" name="Straight Arrow Connector 60"/>
            <p:cNvCxnSpPr>
              <a:cxnSpLocks noChangeShapeType="1"/>
            </p:cNvCxnSpPr>
            <p:nvPr/>
          </p:nvCxnSpPr>
          <p:spPr bwMode="auto">
            <a:xfrm rot="5400000">
              <a:off x="1866106" y="4914106"/>
              <a:ext cx="685800" cy="1587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44" name="Straight Arrow Connector 64"/>
            <p:cNvCxnSpPr>
              <a:cxnSpLocks noChangeShapeType="1"/>
            </p:cNvCxnSpPr>
            <p:nvPr/>
          </p:nvCxnSpPr>
          <p:spPr bwMode="auto">
            <a:xfrm rot="5400000" flipH="1" flipV="1">
              <a:off x="1713706" y="4914106"/>
              <a:ext cx="685800" cy="1587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155" name="TextBox 9"/>
          <p:cNvSpPr txBox="1">
            <a:spLocks noChangeArrowheads="1"/>
          </p:cNvSpPr>
          <p:nvPr/>
        </p:nvSpPr>
        <p:spPr bwMode="auto">
          <a:xfrm>
            <a:off x="4770120" y="2191385"/>
            <a:ext cx="12668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>
                <a:latin typeface="Arial" pitchFamily="34" charset="0"/>
                <a:cs typeface="Arial" pitchFamily="34" charset="0"/>
              </a:rPr>
              <a:t>File namespace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0"/>
          <p:cNvSpPr txBox="1">
            <a:spLocks noChangeArrowheads="1"/>
          </p:cNvSpPr>
          <p:nvPr/>
        </p:nvSpPr>
        <p:spPr bwMode="auto">
          <a:xfrm>
            <a:off x="6398895" y="1994535"/>
            <a:ext cx="7048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1200" b="0" dirty="0" err="1">
                <a:latin typeface="Arial" pitchFamily="34" charset="0"/>
                <a:cs typeface="Arial" pitchFamily="34" charset="0"/>
              </a:rPr>
              <a:t>foo</a:t>
            </a:r>
            <a:r>
              <a:rPr lang="en-US" sz="1200" b="0" dirty="0">
                <a:latin typeface="Arial" pitchFamily="34" charset="0"/>
                <a:cs typeface="Arial" pitchFamily="34" charset="0"/>
              </a:rPr>
              <a:t>/bar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7" name="Straight Connector 11"/>
          <p:cNvCxnSpPr>
            <a:cxnSpLocks noChangeShapeType="1"/>
          </p:cNvCxnSpPr>
          <p:nvPr/>
        </p:nvCxnSpPr>
        <p:spPr bwMode="auto">
          <a:xfrm rot="5400000">
            <a:off x="5071746" y="2472372"/>
            <a:ext cx="411162" cy="404813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8" name="Straight Connector 12"/>
          <p:cNvCxnSpPr>
            <a:cxnSpLocks noChangeShapeType="1"/>
          </p:cNvCxnSpPr>
          <p:nvPr/>
        </p:nvCxnSpPr>
        <p:spPr bwMode="auto">
          <a:xfrm rot="16200000" flipH="1">
            <a:off x="5484496" y="2458085"/>
            <a:ext cx="258762" cy="280987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9" name="Straight Connector 13"/>
          <p:cNvCxnSpPr>
            <a:cxnSpLocks noChangeShapeType="1"/>
          </p:cNvCxnSpPr>
          <p:nvPr/>
        </p:nvCxnSpPr>
        <p:spPr bwMode="auto">
          <a:xfrm rot="16200000" flipH="1">
            <a:off x="5417820" y="3070860"/>
            <a:ext cx="2286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0" name="Straight Connector 14"/>
          <p:cNvCxnSpPr>
            <a:cxnSpLocks noChangeShapeType="1"/>
          </p:cNvCxnSpPr>
          <p:nvPr/>
        </p:nvCxnSpPr>
        <p:spPr bwMode="auto">
          <a:xfrm rot="10800000" flipV="1">
            <a:off x="5303520" y="2956560"/>
            <a:ext cx="228600" cy="2286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1" name="Straight Connector 15"/>
          <p:cNvCxnSpPr>
            <a:cxnSpLocks noChangeShapeType="1"/>
          </p:cNvCxnSpPr>
          <p:nvPr/>
        </p:nvCxnSpPr>
        <p:spPr bwMode="auto">
          <a:xfrm rot="16200000" flipH="1">
            <a:off x="5363845" y="2588260"/>
            <a:ext cx="2286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2" name="Straight Connector 16"/>
          <p:cNvCxnSpPr>
            <a:cxnSpLocks noChangeShapeType="1"/>
          </p:cNvCxnSpPr>
          <p:nvPr/>
        </p:nvCxnSpPr>
        <p:spPr bwMode="auto">
          <a:xfrm rot="16200000" flipH="1">
            <a:off x="5154295" y="2812098"/>
            <a:ext cx="2286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3" name="Rectangle 21"/>
          <p:cNvSpPr>
            <a:spLocks noChangeArrowheads="1"/>
          </p:cNvSpPr>
          <p:nvPr/>
        </p:nvSpPr>
        <p:spPr bwMode="auto">
          <a:xfrm>
            <a:off x="6522720" y="2270760"/>
            <a:ext cx="838200" cy="228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block 3df2</a:t>
            </a:r>
          </a:p>
        </p:txBody>
      </p:sp>
      <p:cxnSp>
        <p:nvCxnSpPr>
          <p:cNvPr id="164" name="Straight Connector 26"/>
          <p:cNvCxnSpPr>
            <a:cxnSpLocks noChangeShapeType="1"/>
          </p:cNvCxnSpPr>
          <p:nvPr/>
        </p:nvCxnSpPr>
        <p:spPr bwMode="auto">
          <a:xfrm>
            <a:off x="5263833" y="2697798"/>
            <a:ext cx="533400" cy="487362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5" name="Shape 29"/>
          <p:cNvCxnSpPr>
            <a:cxnSpLocks noChangeShapeType="1"/>
            <a:endCxn id="156" idx="1"/>
          </p:cNvCxnSpPr>
          <p:nvPr/>
        </p:nvCxnSpPr>
        <p:spPr bwMode="auto">
          <a:xfrm flipV="1">
            <a:off x="5808345" y="2132648"/>
            <a:ext cx="590550" cy="1014412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sm" len="sm"/>
          </a:ln>
        </p:spPr>
      </p:cxnSp>
      <p:sp>
        <p:nvSpPr>
          <p:cNvPr id="166" name="Rectangle 4"/>
          <p:cNvSpPr>
            <a:spLocks noChangeArrowheads="1"/>
          </p:cNvSpPr>
          <p:nvPr/>
        </p:nvSpPr>
        <p:spPr bwMode="auto">
          <a:xfrm>
            <a:off x="1310640" y="1965960"/>
            <a:ext cx="109728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Application</a:t>
            </a:r>
          </a:p>
        </p:txBody>
      </p:sp>
      <p:sp>
        <p:nvSpPr>
          <p:cNvPr id="167" name="Rectangle 35"/>
          <p:cNvSpPr>
            <a:spLocks noChangeArrowheads="1"/>
          </p:cNvSpPr>
          <p:nvPr/>
        </p:nvSpPr>
        <p:spPr bwMode="auto">
          <a:xfrm>
            <a:off x="1310640" y="2270760"/>
            <a:ext cx="1097280" cy="3048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HDFS Client</a:t>
            </a:r>
          </a:p>
        </p:txBody>
      </p:sp>
      <p:sp>
        <p:nvSpPr>
          <p:cNvPr id="168" name="Rectangle 21"/>
          <p:cNvSpPr>
            <a:spLocks noChangeArrowheads="1"/>
          </p:cNvSpPr>
          <p:nvPr/>
        </p:nvSpPr>
        <p:spPr bwMode="auto">
          <a:xfrm>
            <a:off x="6522720" y="2499360"/>
            <a:ext cx="838200" cy="228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9" name="Rectangle 21"/>
          <p:cNvSpPr>
            <a:spLocks noChangeArrowheads="1"/>
          </p:cNvSpPr>
          <p:nvPr/>
        </p:nvSpPr>
        <p:spPr bwMode="auto">
          <a:xfrm>
            <a:off x="6522720" y="2727960"/>
            <a:ext cx="838200" cy="228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0" name="Rectangle 21"/>
          <p:cNvSpPr>
            <a:spLocks noChangeArrowheads="1"/>
          </p:cNvSpPr>
          <p:nvPr/>
        </p:nvSpPr>
        <p:spPr bwMode="auto">
          <a:xfrm>
            <a:off x="6522720" y="2956560"/>
            <a:ext cx="838200" cy="228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1" name="Title 170"/>
          <p:cNvSpPr>
            <a:spLocks noGrp="1"/>
          </p:cNvSpPr>
          <p:nvPr>
            <p:ph type="title"/>
          </p:nvPr>
        </p:nvSpPr>
        <p:spPr>
          <a:xfrm>
            <a:off x="750570" y="197486"/>
            <a:ext cx="7886700" cy="1325563"/>
          </a:xfrm>
        </p:spPr>
        <p:txBody>
          <a:bodyPr/>
          <a:lstStyle/>
          <a:p>
            <a:r>
              <a:rPr lang="en-US" dirty="0"/>
              <a:t>HDFS Architecture</a:t>
            </a:r>
          </a:p>
        </p:txBody>
      </p:sp>
      <p:sp>
        <p:nvSpPr>
          <p:cNvPr id="74" name="标题 1"/>
          <p:cNvSpPr txBox="1">
            <a:spLocks/>
          </p:cNvSpPr>
          <p:nvPr/>
        </p:nvSpPr>
        <p:spPr>
          <a:xfrm>
            <a:off x="543038" y="5024746"/>
            <a:ext cx="7621584" cy="35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Namenode</a:t>
            </a:r>
            <a:r>
              <a:rPr lang="zh-CN" altLang="en-US" dirty="0"/>
              <a:t>责任</a:t>
            </a:r>
          </a:p>
        </p:txBody>
      </p:sp>
      <p:sp>
        <p:nvSpPr>
          <p:cNvPr id="75" name="内容占位符 2"/>
          <p:cNvSpPr txBox="1">
            <a:spLocks/>
          </p:cNvSpPr>
          <p:nvPr/>
        </p:nvSpPr>
        <p:spPr>
          <a:xfrm>
            <a:off x="781050" y="5487351"/>
            <a:ext cx="7109252" cy="457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文件系统的基本功能：目录结构，</a:t>
            </a:r>
            <a:r>
              <a:rPr lang="en-US" altLang="zh-CN" sz="2400" dirty="0"/>
              <a:t>permission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r>
              <a:rPr lang="zh-CN" altLang="en-US" sz="2400" dirty="0"/>
              <a:t>查询，健康维护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14383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do we use very large amounts of data</a:t>
            </a:r>
            <a:r>
              <a:rPr lang="en-US" sz="36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Working with big data is </a:t>
            </a:r>
            <a:r>
              <a:rPr lang="en-US" i="1" dirty="0"/>
              <a:t>not</a:t>
            </a:r>
            <a:r>
              <a:rPr lang="en-US" dirty="0"/>
              <a:t> about </a:t>
            </a:r>
          </a:p>
          <a:p>
            <a:pPr lvl="1"/>
            <a:r>
              <a:rPr lang="en-US" dirty="0"/>
              <a:t>code optimization</a:t>
            </a:r>
          </a:p>
          <a:p>
            <a:pPr lvl="1"/>
            <a:r>
              <a:rPr lang="en-US" dirty="0"/>
              <a:t>learning details of </a:t>
            </a:r>
            <a:r>
              <a:rPr lang="en-US" dirty="0" err="1"/>
              <a:t>todays</a:t>
            </a:r>
            <a:r>
              <a:rPr lang="en-US" dirty="0"/>
              <a:t> hardware/software:</a:t>
            </a:r>
          </a:p>
          <a:p>
            <a:pPr lvl="2"/>
            <a:r>
              <a:rPr lang="en-US" dirty="0" err="1"/>
              <a:t>GraphLab</a:t>
            </a:r>
            <a:r>
              <a:rPr lang="en-US" dirty="0"/>
              <a:t>, </a:t>
            </a:r>
            <a:r>
              <a:rPr lang="en-US" dirty="0" err="1"/>
              <a:t>Hadoop</a:t>
            </a:r>
            <a:r>
              <a:rPr lang="en-US" dirty="0"/>
              <a:t>, Spark, parallel hardware, ….</a:t>
            </a:r>
          </a:p>
          <a:p>
            <a:r>
              <a:rPr lang="en-US" dirty="0"/>
              <a:t>Working with big data </a:t>
            </a:r>
            <a:r>
              <a:rPr lang="en-US" i="1" dirty="0"/>
              <a:t>is </a:t>
            </a:r>
            <a:r>
              <a:rPr lang="en-US" dirty="0"/>
              <a:t>about </a:t>
            </a:r>
          </a:p>
          <a:p>
            <a:pPr lvl="1"/>
            <a:r>
              <a:rPr lang="en-US" dirty="0"/>
              <a:t>Understanding the cost of what you want to do</a:t>
            </a:r>
          </a:p>
          <a:p>
            <a:pPr lvl="1"/>
            <a:r>
              <a:rPr lang="en-US" dirty="0"/>
              <a:t>Understanding what the tools that are available offer</a:t>
            </a:r>
          </a:p>
          <a:p>
            <a:pPr lvl="1"/>
            <a:r>
              <a:rPr lang="en-US" dirty="0"/>
              <a:t>Understanding how much can be accomplished with linear or nearly-linear operations (e.g., sorting, …)</a:t>
            </a:r>
          </a:p>
          <a:p>
            <a:pPr lvl="1"/>
            <a:r>
              <a:rPr lang="en-US" dirty="0"/>
              <a:t>Understanding how to organize your computations so that they effectively use whatever’s fast</a:t>
            </a:r>
          </a:p>
          <a:p>
            <a:pPr lvl="1"/>
            <a:r>
              <a:rPr lang="en-US" dirty="0"/>
              <a:t>Understanding how to test/debug/verify with large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72660" y="1194146"/>
            <a:ext cx="24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4882" y="6126163"/>
            <a:ext cx="2507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 according to William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89972"/>
            <a:ext cx="8229600" cy="1143000"/>
          </a:xfrm>
        </p:spPr>
        <p:txBody>
          <a:bodyPr/>
          <a:lstStyle/>
          <a:p>
            <a:r>
              <a:rPr lang="en-US" dirty="0"/>
              <a:t>A typical CPU (not to scale)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 l="12396" t="21156" r="43021" b="24785"/>
          <a:stretch>
            <a:fillRect/>
          </a:stretch>
        </p:blipFill>
        <p:spPr bwMode="auto">
          <a:xfrm>
            <a:off x="457200" y="1417638"/>
            <a:ext cx="8153400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422900" y="1232972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K8 core in the AMD </a:t>
            </a:r>
            <a:r>
              <a:rPr lang="en-US" dirty="0" err="1">
                <a:hlinkClick r:id="rId4" tooltip="Athlon 64"/>
              </a:rPr>
              <a:t>Athlon</a:t>
            </a:r>
            <a:r>
              <a:rPr lang="en-US" dirty="0">
                <a:hlinkClick r:id="rId4" tooltip="Athlon 64"/>
              </a:rPr>
              <a:t> 64</a:t>
            </a:r>
            <a:r>
              <a:rPr lang="en-US" dirty="0"/>
              <a:t> CPU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23100" y="3814802"/>
            <a:ext cx="15875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16x bigger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38750" y="4901168"/>
            <a:ext cx="15875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256x bigger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6400" y="1572566"/>
            <a:ext cx="2108200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Hard disk (1Tb)</a:t>
            </a:r>
          </a:p>
        </p:txBody>
      </p:sp>
      <p:cxnSp>
        <p:nvCxnSpPr>
          <p:cNvPr id="13" name="Straight Arrow Connector 12"/>
          <p:cNvCxnSpPr>
            <a:stCxn id="11" idx="3"/>
          </p:cNvCxnSpPr>
          <p:nvPr/>
        </p:nvCxnSpPr>
        <p:spPr>
          <a:xfrm>
            <a:off x="2514600" y="1803399"/>
            <a:ext cx="850901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71700" y="2034231"/>
            <a:ext cx="15875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128x bigger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89972"/>
            <a:ext cx="8229600" cy="1143000"/>
          </a:xfrm>
        </p:spPr>
        <p:txBody>
          <a:bodyPr/>
          <a:lstStyle/>
          <a:p>
            <a:r>
              <a:rPr lang="en-US" dirty="0"/>
              <a:t>A typical disk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487488"/>
            <a:ext cx="76200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Numbers (Jeff Dean says) Everyone Should Know</a:t>
            </a:r>
            <a:br>
              <a:rPr lang="en-US" dirty="0"/>
            </a:b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0091" t="32867" r="17899" b="10011"/>
          <a:stretch>
            <a:fillRect/>
          </a:stretch>
        </p:blipFill>
        <p:spPr bwMode="auto">
          <a:xfrm>
            <a:off x="254000" y="1201738"/>
            <a:ext cx="86233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09627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Latency Numbers Every Programmer Should Know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5369" y="6123542"/>
            <a:ext cx="701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http://www.eecs.berkeley.edu/~rcs/research/interactive_latency.html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817" y="2273217"/>
            <a:ext cx="2912002" cy="29522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09332C-78C4-803A-5545-451022F82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52" y="2107766"/>
            <a:ext cx="5116809" cy="308440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6283AC2-D74A-3E0B-B146-A8262B831AC4}"/>
              </a:ext>
            </a:extLst>
          </p:cNvPr>
          <p:cNvSpPr txBox="1"/>
          <p:nvPr/>
        </p:nvSpPr>
        <p:spPr>
          <a:xfrm>
            <a:off x="3637646" y="56092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Colin Scott, UCB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66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650" y="152420"/>
            <a:ext cx="7886700" cy="762634"/>
          </a:xfrm>
        </p:spPr>
        <p:txBody>
          <a:bodyPr/>
          <a:lstStyle/>
          <a:p>
            <a:r>
              <a:rPr lang="zh-CN" altLang="en-US" dirty="0"/>
              <a:t>存储结构</a:t>
            </a:r>
            <a:endParaRPr lang="en-US" dirty="0"/>
          </a:p>
        </p:txBody>
      </p:sp>
      <p:pic>
        <p:nvPicPr>
          <p:cNvPr id="5" name="Picture 4" descr="Barroso-stor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610" y="915054"/>
            <a:ext cx="9221152" cy="5942946"/>
          </a:xfrm>
          <a:prstGeom prst="rect">
            <a:avLst/>
          </a:prstGeom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6611938"/>
            <a:ext cx="215796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 dirty="0"/>
              <a:t>Source: </a:t>
            </a:r>
            <a:r>
              <a:rPr lang="en-US" sz="1000" b="0" dirty="0" err="1"/>
              <a:t>Barroso</a:t>
            </a:r>
            <a:r>
              <a:rPr lang="en-US" sz="1000" b="0" dirty="0"/>
              <a:t> and </a:t>
            </a:r>
            <a:r>
              <a:rPr lang="en-US" sz="1000" b="0" dirty="0" err="1"/>
              <a:t>Urs</a:t>
            </a:r>
            <a:r>
              <a:rPr lang="en-US" sz="1000" b="0" dirty="0"/>
              <a:t> </a:t>
            </a:r>
            <a:r>
              <a:rPr lang="en-US" sz="1000" b="0" dirty="0" err="1"/>
              <a:t>Hölzle</a:t>
            </a:r>
            <a:r>
              <a:rPr lang="en-US" sz="1000" b="0" dirty="0"/>
              <a:t> (2009)</a:t>
            </a:r>
          </a:p>
        </p:txBody>
      </p:sp>
      <p:sp>
        <p:nvSpPr>
          <p:cNvPr id="3" name="矩形 2"/>
          <p:cNvSpPr/>
          <p:nvPr/>
        </p:nvSpPr>
        <p:spPr>
          <a:xfrm>
            <a:off x="6069163" y="545802"/>
            <a:ext cx="1960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charset="0"/>
              </a:rPr>
              <a:t>USB3.1</a:t>
            </a:r>
            <a:r>
              <a:rPr lang="zh-CN" altLang="en-US" dirty="0">
                <a:solidFill>
                  <a:srgbClr val="222222"/>
                </a:solidFill>
                <a:latin typeface="Arial" charset="0"/>
              </a:rPr>
              <a:t> </a:t>
            </a:r>
            <a:r>
              <a:rPr lang="en-US" altLang="zh-CN" dirty="0">
                <a:solidFill>
                  <a:srgbClr val="222222"/>
                </a:solidFill>
                <a:latin typeface="Arial" charset="0"/>
              </a:rPr>
              <a:t>10</a:t>
            </a:r>
            <a:r>
              <a:rPr lang="mr-IN" altLang="zh-CN" dirty="0">
                <a:solidFill>
                  <a:srgbClr val="222222"/>
                </a:solidFill>
                <a:latin typeface="Arial" charset="0"/>
              </a:rPr>
              <a:t> </a:t>
            </a:r>
            <a:r>
              <a:rPr lang="mr-IN" altLang="zh-CN" dirty="0" err="1">
                <a:solidFill>
                  <a:srgbClr val="222222"/>
                </a:solidFill>
                <a:latin typeface="Arial" charset="0"/>
              </a:rPr>
              <a:t>Gbit</a:t>
            </a:r>
            <a:r>
              <a:rPr lang="mr-IN" altLang="zh-CN" dirty="0">
                <a:solidFill>
                  <a:srgbClr val="222222"/>
                </a:solidFill>
                <a:latin typeface="Arial" charset="0"/>
              </a:rPr>
              <a:t>/</a:t>
            </a:r>
            <a:r>
              <a:rPr lang="mr-IN" altLang="zh-CN" dirty="0" err="1">
                <a:solidFill>
                  <a:srgbClr val="222222"/>
                </a:solidFill>
                <a:latin typeface="Arial" charset="0"/>
              </a:rPr>
              <a:t>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69163" y="1016523"/>
            <a:ext cx="220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dirty="0">
                <a:solidFill>
                  <a:srgbClr val="222222"/>
                </a:solidFill>
                <a:latin typeface="Arial" charset="0"/>
              </a:rPr>
              <a:t>SATA 3.0 (6 </a:t>
            </a:r>
            <a:r>
              <a:rPr lang="mr-IN" altLang="zh-CN" dirty="0" err="1">
                <a:solidFill>
                  <a:srgbClr val="222222"/>
                </a:solidFill>
                <a:latin typeface="Arial" charset="0"/>
              </a:rPr>
              <a:t>Gbit</a:t>
            </a:r>
            <a:r>
              <a:rPr lang="mr-IN" altLang="zh-CN" dirty="0">
                <a:solidFill>
                  <a:srgbClr val="222222"/>
                </a:solidFill>
                <a:latin typeface="Arial" charset="0"/>
              </a:rPr>
              <a:t>/</a:t>
            </a:r>
            <a:r>
              <a:rPr lang="mr-IN" altLang="zh-CN" dirty="0" err="1">
                <a:solidFill>
                  <a:srgbClr val="222222"/>
                </a:solidFill>
                <a:latin typeface="Arial" charset="0"/>
              </a:rPr>
              <a:t>s</a:t>
            </a:r>
            <a:r>
              <a:rPr lang="mr-IN" altLang="zh-CN" dirty="0">
                <a:solidFill>
                  <a:srgbClr val="222222"/>
                </a:solidFill>
                <a:latin typeface="Arial" charset="0"/>
              </a:rPr>
              <a:t>) 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57928" y="2917030"/>
            <a:ext cx="41832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charset="0"/>
              </a:rPr>
              <a:t>SSD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</a:rPr>
              <a:t>：</a:t>
            </a:r>
            <a:r>
              <a:rPr lang="pl-PL" altLang="zh-CN" dirty="0">
                <a:solidFill>
                  <a:srgbClr val="000000"/>
                </a:solidFill>
                <a:latin typeface="Arial" charset="0"/>
              </a:rPr>
              <a:t>200 MB/s to 2500 MB/s</a:t>
            </a:r>
            <a:endParaRPr lang="zh-CN" altLang="en-US" dirty="0">
              <a:solidFill>
                <a:srgbClr val="000000"/>
              </a:solidFill>
              <a:latin typeface="Arial" charset="0"/>
            </a:endParaRPr>
          </a:p>
          <a:p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：</a:t>
            </a:r>
            <a:r>
              <a:rPr lang="en-US" altLang="zh-CN" dirty="0"/>
              <a:t>0.1ms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2.9-12ms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39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-256073"/>
            <a:ext cx="7886700" cy="1325563"/>
          </a:xfrm>
        </p:spPr>
        <p:txBody>
          <a:bodyPr/>
          <a:lstStyle/>
          <a:p>
            <a:r>
              <a:rPr lang="zh-CN" altLang="en-US" dirty="0"/>
              <a:t>各种存储的容量和性能</a:t>
            </a:r>
            <a:endParaRPr lang="en-US" dirty="0"/>
          </a:p>
        </p:txBody>
      </p:sp>
      <p:pic>
        <p:nvPicPr>
          <p:cNvPr id="4" name="Picture 3" descr="Barroso-storage-grap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14400"/>
            <a:ext cx="9144000" cy="594103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 rot="5400000" flipH="1" flipV="1">
            <a:off x="1828800" y="3581400"/>
            <a:ext cx="3810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rot="5400000" flipH="1" flipV="1">
            <a:off x="3886200" y="3581400"/>
            <a:ext cx="3810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0" y="6611938"/>
            <a:ext cx="238398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Source: </a:t>
            </a:r>
            <a:r>
              <a:rPr lang="en-US" sz="1000" b="0" dirty="0" err="1">
                <a:solidFill>
                  <a:schemeClr val="bg1"/>
                </a:solidFill>
              </a:rPr>
              <a:t>Barroso</a:t>
            </a:r>
            <a:r>
              <a:rPr lang="en-US" sz="1000" b="0" dirty="0">
                <a:solidFill>
                  <a:schemeClr val="bg1"/>
                </a:solidFill>
              </a:rPr>
              <a:t> and </a:t>
            </a:r>
            <a:r>
              <a:rPr lang="en-US" sz="1000" b="0" dirty="0" err="1">
                <a:solidFill>
                  <a:schemeClr val="bg1"/>
                </a:solidFill>
              </a:rPr>
              <a:t>Urs</a:t>
            </a:r>
            <a:r>
              <a:rPr lang="en-US" sz="1000" b="0" dirty="0">
                <a:solidFill>
                  <a:schemeClr val="bg1"/>
                </a:solidFill>
              </a:rPr>
              <a:t> </a:t>
            </a:r>
            <a:r>
              <a:rPr lang="en-US" sz="1000" b="0" dirty="0" err="1">
                <a:solidFill>
                  <a:schemeClr val="bg1"/>
                </a:solidFill>
              </a:rPr>
              <a:t>Hölzle</a:t>
            </a:r>
            <a:r>
              <a:rPr lang="en-US" sz="1000" b="0" dirty="0">
                <a:solidFill>
                  <a:schemeClr val="bg1"/>
                </a:solidFill>
              </a:rPr>
              <a:t> (2009)</a:t>
            </a:r>
          </a:p>
        </p:txBody>
      </p:sp>
    </p:spTree>
    <p:extLst>
      <p:ext uri="{BB962C8B-B14F-4D97-AF65-F5344CB8AC3E}">
        <p14:creationId xmlns:p14="http://schemas.microsoft.com/office/powerpoint/2010/main" val="68834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Happening with Hardware?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Clock speed: stuck at 3Ghz for ~ 10 years</a:t>
            </a:r>
          </a:p>
          <a:p>
            <a:r>
              <a:rPr lang="en-US" dirty="0"/>
              <a:t>Net bandwidth doubles ~ 2 years</a:t>
            </a:r>
          </a:p>
          <a:p>
            <a:r>
              <a:rPr lang="en-US" dirty="0"/>
              <a:t>Disk bandwidth doubles ~ 2 years</a:t>
            </a:r>
          </a:p>
          <a:p>
            <a:r>
              <a:rPr lang="en-US" dirty="0"/>
              <a:t>SSD bandwidth doubles ~ 3 years</a:t>
            </a:r>
          </a:p>
          <a:p>
            <a:r>
              <a:rPr lang="en-US" dirty="0"/>
              <a:t>Disk seek speed doubles ~ 10 years</a:t>
            </a:r>
          </a:p>
          <a:p>
            <a:r>
              <a:rPr lang="en-US" dirty="0"/>
              <a:t>SSD latency nearly saturated</a:t>
            </a:r>
          </a:p>
        </p:txBody>
      </p:sp>
    </p:spTree>
    <p:extLst>
      <p:ext uri="{BB962C8B-B14F-4D97-AF65-F5344CB8AC3E}">
        <p14:creationId xmlns:p14="http://schemas.microsoft.com/office/powerpoint/2010/main" val="174223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1818</TotalTime>
  <Words>672</Words>
  <Application>Microsoft Macintosh PowerPoint</Application>
  <PresentationFormat>全屏显示(4:3)</PresentationFormat>
  <Paragraphs>97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主题</vt:lpstr>
      <vt:lpstr>大数据存储与处理  大规模文件系统及 Map Reduce  2. 存储模型和文件系统</vt:lpstr>
      <vt:lpstr>How do we use very large amounts of data?</vt:lpstr>
      <vt:lpstr>A typical CPU (not to scale)</vt:lpstr>
      <vt:lpstr>A typical disk</vt:lpstr>
      <vt:lpstr>Numbers (Jeff Dean says) Everyone Should Know </vt:lpstr>
      <vt:lpstr>Latency Numbers Every Programmer Should Know</vt:lpstr>
      <vt:lpstr>存储结构</vt:lpstr>
      <vt:lpstr>各种存储的容量和性能</vt:lpstr>
      <vt:lpstr>What’s Happening with Hardware?</vt:lpstr>
      <vt:lpstr>参考：内存性能测试</vt:lpstr>
      <vt:lpstr>分布式文件系统</vt:lpstr>
      <vt:lpstr>分布式文件系统</vt:lpstr>
      <vt:lpstr>分布式文件系统</vt:lpstr>
      <vt:lpstr>HDFS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Yishuai Chen</dc:creator>
  <cp:lastModifiedBy>Chen Yishuai</cp:lastModifiedBy>
  <cp:revision>191</cp:revision>
  <dcterms:created xsi:type="dcterms:W3CDTF">2013-08-31T05:23:12Z</dcterms:created>
  <dcterms:modified xsi:type="dcterms:W3CDTF">2023-09-07T00:47:17Z</dcterms:modified>
</cp:coreProperties>
</file>