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77" r:id="rId3"/>
    <p:sldId id="378" r:id="rId4"/>
    <p:sldId id="385" r:id="rId5"/>
    <p:sldId id="262" r:id="rId6"/>
    <p:sldId id="349" r:id="rId7"/>
    <p:sldId id="352" r:id="rId8"/>
    <p:sldId id="35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3" autoAdjust="0"/>
    <p:restoredTop sz="95485" autoAdjust="0"/>
  </p:normalViewPr>
  <p:slideViewPr>
    <p:cSldViewPr snapToGrid="0">
      <p:cViewPr varScale="1">
        <p:scale>
          <a:sx n="153" d="100"/>
          <a:sy n="153" d="100"/>
        </p:scale>
        <p:origin x="25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BBB06-FC48-4F68-8B0B-D3B2534CD4D3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3E86-E714-4BDA-B16B-E3659EA75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3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4A63F802-E59E-4480-AB12-5A0E8FB09767}" type="slidenum">
              <a:rPr lang="en-GB" smtClean="0"/>
              <a:pPr defTabSz="963613"/>
              <a:t>8</a:t>
            </a:fld>
            <a:endParaRPr lang="en-GB"/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9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7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0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7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9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0F8C-4357-4E56-A67D-405ED6DAECD1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9A32B-50EB-4DA9-80E9-7DE799FA3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yishuai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3T2019/jump_to/block-v1:UCSanDiegoX+DSE230x+3T2019+type@vertical+block@ba5936549ab14ff9b55e9d3e7ff7b70e" TargetMode="External"/><Relationship Id="rId2" Type="http://schemas.openxmlformats.org/officeDocument/2006/relationships/hyperlink" Target="https://courses.edx.org/courses/course-v1:UCSanDiegoX+DSE230x+3T2019/jump_to/block-v1:UCSanDiegoX+DSE230x+3T2019+type@vertical+block@00b140404598481bace4b814653b933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XvqgINDstiiO_lu-Ke8CJQ7sur_7FcrHH8G_w5yr114/edit#slide=id.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3092133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大规模文件系统及</a:t>
            </a:r>
            <a:br>
              <a:rPr lang="en-US" altLang="zh-CN" b="1" dirty="0"/>
            </a:br>
            <a:r>
              <a:rPr lang="en-US" altLang="zh-CN" b="1" dirty="0"/>
              <a:t>Map Reduce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sz="3100" b="1" dirty="0"/>
              <a:t>2. </a:t>
            </a:r>
            <a:r>
              <a:rPr lang="zh-CN" altLang="en-US" sz="3100" b="1" dirty="0"/>
              <a:t>存储模型和文件系统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78155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chenyishuai@gmail.com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57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50" y="152420"/>
            <a:ext cx="7886700" cy="762634"/>
          </a:xfrm>
        </p:spPr>
        <p:txBody>
          <a:bodyPr/>
          <a:lstStyle/>
          <a:p>
            <a:r>
              <a:rPr lang="zh-CN" altLang="en-US" dirty="0"/>
              <a:t>存储结构</a:t>
            </a:r>
            <a:endParaRPr lang="en-US" dirty="0"/>
          </a:p>
        </p:txBody>
      </p:sp>
      <p:pic>
        <p:nvPicPr>
          <p:cNvPr id="5" name="Picture 4" descr="Barroso-stor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10" y="915054"/>
            <a:ext cx="9221152" cy="5942946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6611938"/>
            <a:ext cx="21579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err="1"/>
              <a:t>Barroso</a:t>
            </a:r>
            <a:r>
              <a:rPr lang="en-US" sz="1000" b="0" dirty="0"/>
              <a:t> and </a:t>
            </a:r>
            <a:r>
              <a:rPr lang="en-US" sz="1000" b="0" dirty="0" err="1"/>
              <a:t>Urs</a:t>
            </a:r>
            <a:r>
              <a:rPr lang="en-US" sz="1000" b="0" dirty="0"/>
              <a:t> </a:t>
            </a:r>
            <a:r>
              <a:rPr lang="en-US" sz="1000" b="0" dirty="0" err="1"/>
              <a:t>Hölzle</a:t>
            </a:r>
            <a:r>
              <a:rPr lang="en-US" sz="1000" b="0" dirty="0"/>
              <a:t> (2009)</a:t>
            </a:r>
          </a:p>
        </p:txBody>
      </p:sp>
      <p:sp>
        <p:nvSpPr>
          <p:cNvPr id="3" name="矩形 2"/>
          <p:cNvSpPr/>
          <p:nvPr/>
        </p:nvSpPr>
        <p:spPr>
          <a:xfrm>
            <a:off x="6069163" y="545802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charset="0"/>
              </a:rPr>
              <a:t>USB3.1</a:t>
            </a:r>
            <a:r>
              <a:rPr lang="zh-CN" altLang="en-US" dirty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rgbClr val="222222"/>
                </a:solidFill>
                <a:latin typeface="Arial" charset="0"/>
              </a:rPr>
              <a:t>10</a:t>
            </a:r>
            <a:r>
              <a:rPr lang="mr-IN" altLang="zh-CN" dirty="0">
                <a:solidFill>
                  <a:srgbClr val="222222"/>
                </a:solidFill>
                <a:latin typeface="Arial" charset="0"/>
              </a:rPr>
              <a:t> </a:t>
            </a:r>
            <a:r>
              <a:rPr lang="mr-IN" altLang="zh-CN" dirty="0" err="1">
                <a:solidFill>
                  <a:srgbClr val="222222"/>
                </a:solidFill>
                <a:latin typeface="Arial" charset="0"/>
              </a:rPr>
              <a:t>Gbit</a:t>
            </a:r>
            <a:r>
              <a:rPr lang="mr-IN" altLang="zh-CN" dirty="0">
                <a:solidFill>
                  <a:srgbClr val="222222"/>
                </a:solidFill>
                <a:latin typeface="Arial" charset="0"/>
              </a:rPr>
              <a:t>/</a:t>
            </a:r>
            <a:r>
              <a:rPr lang="mr-IN" altLang="zh-CN" dirty="0" err="1">
                <a:solidFill>
                  <a:srgbClr val="222222"/>
                </a:solidFill>
                <a:latin typeface="Arial" charset="0"/>
              </a:rPr>
              <a:t>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69163" y="1016523"/>
            <a:ext cx="220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dirty="0">
                <a:solidFill>
                  <a:srgbClr val="222222"/>
                </a:solidFill>
                <a:latin typeface="Arial" charset="0"/>
              </a:rPr>
              <a:t>SATA 3.0 (6 </a:t>
            </a:r>
            <a:r>
              <a:rPr lang="mr-IN" altLang="zh-CN" dirty="0" err="1">
                <a:solidFill>
                  <a:srgbClr val="222222"/>
                </a:solidFill>
                <a:latin typeface="Arial" charset="0"/>
              </a:rPr>
              <a:t>Gbit</a:t>
            </a:r>
            <a:r>
              <a:rPr lang="mr-IN" altLang="zh-CN" dirty="0">
                <a:solidFill>
                  <a:srgbClr val="222222"/>
                </a:solidFill>
                <a:latin typeface="Arial" charset="0"/>
              </a:rPr>
              <a:t>/</a:t>
            </a:r>
            <a:r>
              <a:rPr lang="mr-IN" altLang="zh-CN" dirty="0" err="1">
                <a:solidFill>
                  <a:srgbClr val="222222"/>
                </a:solidFill>
                <a:latin typeface="Arial" charset="0"/>
              </a:rPr>
              <a:t>s</a:t>
            </a:r>
            <a:r>
              <a:rPr lang="mr-IN" altLang="zh-CN" dirty="0">
                <a:solidFill>
                  <a:srgbClr val="222222"/>
                </a:solidFill>
                <a:latin typeface="Arial" charset="0"/>
              </a:rPr>
              <a:t>)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57928" y="2917030"/>
            <a:ext cx="4183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charset="0"/>
              </a:rPr>
              <a:t>SSD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：</a:t>
            </a:r>
            <a:r>
              <a:rPr lang="pl-PL" altLang="zh-CN" dirty="0">
                <a:solidFill>
                  <a:srgbClr val="000000"/>
                </a:solidFill>
                <a:latin typeface="Arial" charset="0"/>
              </a:rPr>
              <a:t>200 MB/s to 2500 MB/s</a:t>
            </a:r>
            <a:endParaRPr lang="zh-CN" altLang="en-US" dirty="0">
              <a:solidFill>
                <a:srgbClr val="000000"/>
              </a:solidFill>
              <a:latin typeface="Arial" charset="0"/>
            </a:endParaRPr>
          </a:p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：</a:t>
            </a:r>
            <a:r>
              <a:rPr lang="en-US" altLang="zh-CN" dirty="0"/>
              <a:t>0.1ms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2.9-12ms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39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-256073"/>
            <a:ext cx="7886700" cy="1325563"/>
          </a:xfrm>
        </p:spPr>
        <p:txBody>
          <a:bodyPr/>
          <a:lstStyle/>
          <a:p>
            <a:r>
              <a:rPr lang="zh-CN" altLang="en-US" dirty="0"/>
              <a:t>各种存储的容量和性能</a:t>
            </a:r>
            <a:endParaRPr lang="en-US" dirty="0"/>
          </a:p>
        </p:txBody>
      </p:sp>
      <p:pic>
        <p:nvPicPr>
          <p:cNvPr id="4" name="Picture 3" descr="Barroso-storage-gra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4400"/>
            <a:ext cx="9144000" cy="594103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 rot="5400000" flipH="1" flipV="1">
            <a:off x="1828800" y="3581400"/>
            <a:ext cx="381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 flipH="1" flipV="1">
            <a:off x="3886200" y="3581400"/>
            <a:ext cx="381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0" y="6611938"/>
            <a:ext cx="23839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Source: </a:t>
            </a:r>
            <a:r>
              <a:rPr lang="en-US" sz="1000" b="0" dirty="0" err="1">
                <a:solidFill>
                  <a:schemeClr val="bg1"/>
                </a:solidFill>
              </a:rPr>
              <a:t>Barroso</a:t>
            </a:r>
            <a:r>
              <a:rPr lang="en-US" sz="1000" b="0" dirty="0">
                <a:solidFill>
                  <a:schemeClr val="bg1"/>
                </a:solidFill>
              </a:rPr>
              <a:t> and </a:t>
            </a:r>
            <a:r>
              <a:rPr lang="en-US" sz="1000" b="0" dirty="0" err="1">
                <a:solidFill>
                  <a:schemeClr val="bg1"/>
                </a:solidFill>
              </a:rPr>
              <a:t>Urs</a:t>
            </a:r>
            <a:r>
              <a:rPr lang="en-US" sz="1000" b="0" dirty="0">
                <a:solidFill>
                  <a:schemeClr val="bg1"/>
                </a:solidFill>
              </a:rPr>
              <a:t> </a:t>
            </a:r>
            <a:r>
              <a:rPr lang="en-US" sz="1000" b="0" dirty="0" err="1">
                <a:solidFill>
                  <a:schemeClr val="bg1"/>
                </a:solidFill>
              </a:rPr>
              <a:t>Hölzle</a:t>
            </a:r>
            <a:r>
              <a:rPr lang="en-US" sz="1000" b="0" dirty="0">
                <a:solidFill>
                  <a:schemeClr val="bg1"/>
                </a:solidFill>
              </a:rPr>
              <a:t> (2009)</a:t>
            </a:r>
          </a:p>
        </p:txBody>
      </p:sp>
    </p:spTree>
    <p:extLst>
      <p:ext uri="{BB962C8B-B14F-4D97-AF65-F5344CB8AC3E}">
        <p14:creationId xmlns:p14="http://schemas.microsoft.com/office/powerpoint/2010/main" val="6883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：内存性能测试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UCSD</a:t>
            </a:r>
            <a:r>
              <a:rPr kumimoji="1" lang="zh-CN" altLang="en-US" dirty="0"/>
              <a:t>大数据课程代码下载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https://courses.edx.org/courses/course-v1:UCSanDiegoX+DSE230x+3T2019/jump_to/block-v1:UCSanDiegoX+DSE230x+3T2019+type@vertical+block@00b140404598481bace4b814653b9335</a:t>
            </a:r>
            <a:endParaRPr kumimoji="1" lang="en-US" altLang="zh-CN" dirty="0"/>
          </a:p>
          <a:p>
            <a:r>
              <a:rPr kumimoji="1" lang="zh-CN" altLang="en-US" dirty="0"/>
              <a:t>自学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Hierarchy</a:t>
            </a:r>
            <a:r>
              <a:rPr kumimoji="1" lang="zh-CN" altLang="en-US" dirty="0"/>
              <a:t>部分视频，完成每个视频后面的测试题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3"/>
              </a:rPr>
              <a:t>https://courses.edx.org/courses/course-v1:UCSanDiegoX+DSE230x+3T2019/jump_to/block-v1:UCSanDiegoX+DSE230x+3T2019+type@vertical+block@ba5936549ab14ff9b55e9d3e7ff7b70e</a:t>
            </a:r>
            <a:endParaRPr kumimoji="1" lang="en-US" altLang="zh-CN" dirty="0"/>
          </a:p>
          <a:p>
            <a:r>
              <a:rPr kumimoji="1" lang="zh-CN" altLang="en-US" dirty="0"/>
              <a:t>运行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课程代码，</a:t>
            </a:r>
            <a:r>
              <a:rPr kumimoji="1" lang="en-US" altLang="zh-CN" dirty="0"/>
              <a:t>2_measuring_performance_of_memory_hierarchy.ipynb</a:t>
            </a:r>
            <a:r>
              <a:rPr kumimoji="1" lang="zh-CN" altLang="en-US" dirty="0"/>
              <a:t>，完成对本组电脑性能和硬件指标的测量，进行对比分析，提交实验报告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报告模板：</a:t>
            </a:r>
            <a:r>
              <a:rPr lang="en-US" altLang="zh-CN" dirty="0">
                <a:hlinkClick r:id="rId4"/>
              </a:rPr>
              <a:t>https://docs.google.com/presentation/d/1XvqgINDstiiO_lu-Ke8CJQ7sur_7FcrHH8G_w5yr114/edit#slide=id.p</a:t>
            </a:r>
            <a:r>
              <a:rPr lang="zh-CN" altLang="en-US" dirty="0"/>
              <a:t> ）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 err="1"/>
              <a:t>edx</a:t>
            </a:r>
            <a:r>
              <a:rPr lang="zh-CN" altLang="en-US" dirty="0"/>
              <a:t>访问不稳定，可能需要采用</a:t>
            </a:r>
            <a:r>
              <a:rPr lang="en-US" altLang="zh-CN" dirty="0"/>
              <a:t>IPv6</a:t>
            </a:r>
            <a:r>
              <a:rPr lang="zh-CN" altLang="en-US" dirty="0"/>
              <a:t>或者其他方法访问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57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分布式文件系统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：</a:t>
            </a:r>
            <a:r>
              <a:rPr lang="en-US" altLang="zh-CN" dirty="0"/>
              <a:t>Distributed File Sys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98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GFS</a:t>
            </a:r>
          </a:p>
          <a:p>
            <a:pPr lvl="1"/>
            <a:r>
              <a:rPr lang="en-US" altLang="zh-CN" dirty="0"/>
              <a:t>Google File Sys</a:t>
            </a:r>
          </a:p>
          <a:p>
            <a:r>
              <a:rPr lang="en-US" altLang="zh-CN" dirty="0"/>
              <a:t>HDFS</a:t>
            </a:r>
          </a:p>
          <a:p>
            <a:pPr lvl="1"/>
            <a:r>
              <a:rPr lang="en-US" altLang="zh-CN" dirty="0" err="1"/>
              <a:t>Hadoop</a:t>
            </a:r>
            <a:r>
              <a:rPr lang="en-US" altLang="zh-CN" dirty="0"/>
              <a:t> Distributed File Sys</a:t>
            </a:r>
          </a:p>
          <a:p>
            <a:r>
              <a:rPr lang="zh-CN" altLang="en-US" dirty="0"/>
              <a:t>存的文件有讲究：</a:t>
            </a:r>
            <a:endParaRPr lang="en-US" altLang="zh-CN" dirty="0"/>
          </a:p>
          <a:p>
            <a:pPr lvl="1"/>
            <a:r>
              <a:rPr lang="zh-CN" altLang="en-US" dirty="0"/>
              <a:t>大：</a:t>
            </a:r>
            <a:r>
              <a:rPr lang="en-US" altLang="zh-CN" dirty="0"/>
              <a:t>GB</a:t>
            </a:r>
            <a:r>
              <a:rPr lang="zh-CN" altLang="en-US" dirty="0"/>
              <a:t>，</a:t>
            </a:r>
            <a:r>
              <a:rPr lang="en-US" altLang="zh-CN" dirty="0"/>
              <a:t>TB</a:t>
            </a:r>
          </a:p>
          <a:p>
            <a:pPr lvl="1"/>
            <a:r>
              <a:rPr lang="en-US" altLang="zh-CN" dirty="0"/>
              <a:t>Write-once</a:t>
            </a:r>
            <a:r>
              <a:rPr lang="zh-CN" altLang="en-US" dirty="0"/>
              <a:t>，</a:t>
            </a:r>
            <a:r>
              <a:rPr lang="en-US" altLang="zh-CN" dirty="0"/>
              <a:t>appended</a:t>
            </a:r>
          </a:p>
          <a:p>
            <a:pPr lvl="1"/>
            <a:r>
              <a:rPr lang="zh-CN" altLang="en-US" dirty="0"/>
              <a:t>不常更新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97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大文件分片</a:t>
            </a:r>
            <a:endParaRPr lang="en-US" altLang="zh-CN" dirty="0"/>
          </a:p>
          <a:p>
            <a:pPr lvl="1"/>
            <a:r>
              <a:rPr lang="en-US" altLang="zh-CN" dirty="0"/>
              <a:t>Chunk</a:t>
            </a:r>
            <a:r>
              <a:rPr lang="zh-CN" altLang="en-US" dirty="0"/>
              <a:t>：</a:t>
            </a:r>
            <a:r>
              <a:rPr lang="en-US" altLang="zh-CN" dirty="0"/>
              <a:t>16 </a:t>
            </a:r>
            <a:r>
              <a:rPr lang="zh-CN" altLang="en-US" dirty="0"/>
              <a:t>～ </a:t>
            </a:r>
            <a:r>
              <a:rPr lang="en-US" altLang="zh-CN" dirty="0"/>
              <a:t>64MB</a:t>
            </a:r>
          </a:p>
          <a:p>
            <a:r>
              <a:rPr lang="zh-CN" altLang="en-US" dirty="0"/>
              <a:t>多备份</a:t>
            </a:r>
            <a:endParaRPr lang="en-US" altLang="zh-CN" dirty="0"/>
          </a:p>
          <a:p>
            <a:pPr lvl="1"/>
            <a:r>
              <a:rPr lang="en-US" altLang="zh-CN" dirty="0"/>
              <a:t>2x </a:t>
            </a:r>
            <a:r>
              <a:rPr lang="zh-CN" altLang="en-US" dirty="0"/>
              <a:t>或 </a:t>
            </a:r>
            <a:r>
              <a:rPr lang="en-US" altLang="zh-CN" dirty="0"/>
              <a:t>3x</a:t>
            </a:r>
          </a:p>
          <a:p>
            <a:pPr lvl="1"/>
            <a:r>
              <a:rPr lang="zh-CN" altLang="en-US" dirty="0"/>
              <a:t>放到不同机架上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42" y="4093487"/>
            <a:ext cx="4710468" cy="20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9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121920" y="6444298"/>
            <a:ext cx="24961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/>
              <a:t>Adapted from (</a:t>
            </a:r>
            <a:r>
              <a:rPr lang="en-US" sz="1000" b="0" dirty="0" err="1"/>
              <a:t>Ghemawat</a:t>
            </a:r>
            <a:r>
              <a:rPr lang="en-US" sz="1000" b="0" dirty="0"/>
              <a:t> et al., SOSP 2003)</a:t>
            </a: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1310640" y="1965960"/>
            <a:ext cx="109728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14" name="Straight Arrow Connector 53"/>
          <p:cNvCxnSpPr>
            <a:cxnSpLocks noChangeShapeType="1"/>
          </p:cNvCxnSpPr>
          <p:nvPr/>
        </p:nvCxnSpPr>
        <p:spPr bwMode="auto">
          <a:xfrm>
            <a:off x="2407920" y="2346960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115" name="Straight Arrow Connector 55"/>
          <p:cNvCxnSpPr>
            <a:cxnSpLocks noChangeShapeType="1"/>
          </p:cNvCxnSpPr>
          <p:nvPr/>
        </p:nvCxnSpPr>
        <p:spPr bwMode="auto">
          <a:xfrm rot="10800000">
            <a:off x="2407920" y="2499360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16" name="TextBox 58"/>
          <p:cNvSpPr txBox="1">
            <a:spLocks noChangeArrowheads="1"/>
          </p:cNvSpPr>
          <p:nvPr/>
        </p:nvSpPr>
        <p:spPr bwMode="auto">
          <a:xfrm>
            <a:off x="2775434" y="2118360"/>
            <a:ext cx="140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(file name, block id)</a:t>
            </a:r>
          </a:p>
        </p:txBody>
      </p:sp>
      <p:sp>
        <p:nvSpPr>
          <p:cNvPr id="117" name="TextBox 59"/>
          <p:cNvSpPr txBox="1">
            <a:spLocks noChangeArrowheads="1"/>
          </p:cNvSpPr>
          <p:nvPr/>
        </p:nvSpPr>
        <p:spPr bwMode="auto">
          <a:xfrm>
            <a:off x="2623034" y="2499360"/>
            <a:ext cx="16898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(block id, block location)</a:t>
            </a:r>
          </a:p>
        </p:txBody>
      </p:sp>
      <p:sp>
        <p:nvSpPr>
          <p:cNvPr id="118" name="TextBox 69"/>
          <p:cNvSpPr txBox="1">
            <a:spLocks noChangeArrowheads="1"/>
          </p:cNvSpPr>
          <p:nvPr/>
        </p:nvSpPr>
        <p:spPr bwMode="auto">
          <a:xfrm>
            <a:off x="4808220" y="3413760"/>
            <a:ext cx="168026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instructions to datanode</a:t>
            </a:r>
          </a:p>
        </p:txBody>
      </p:sp>
      <p:sp>
        <p:nvSpPr>
          <p:cNvPr id="119" name="TextBox 70"/>
          <p:cNvSpPr txBox="1">
            <a:spLocks noChangeArrowheads="1"/>
          </p:cNvSpPr>
          <p:nvPr/>
        </p:nvSpPr>
        <p:spPr bwMode="auto">
          <a:xfrm>
            <a:off x="5711509" y="3794760"/>
            <a:ext cx="111601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datanode state</a:t>
            </a:r>
          </a:p>
        </p:txBody>
      </p:sp>
      <p:cxnSp>
        <p:nvCxnSpPr>
          <p:cNvPr id="120" name="Straight Arrow Connector 71"/>
          <p:cNvCxnSpPr>
            <a:cxnSpLocks noChangeShapeType="1"/>
          </p:cNvCxnSpPr>
          <p:nvPr/>
        </p:nvCxnSpPr>
        <p:spPr bwMode="auto">
          <a:xfrm>
            <a:off x="2103120" y="4175760"/>
            <a:ext cx="2362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21" name="TextBox 72"/>
          <p:cNvSpPr txBox="1">
            <a:spLocks noChangeArrowheads="1"/>
          </p:cNvSpPr>
          <p:nvPr/>
        </p:nvSpPr>
        <p:spPr bwMode="auto">
          <a:xfrm>
            <a:off x="2484120" y="3913823"/>
            <a:ext cx="14991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(block id, byte range)</a:t>
            </a:r>
          </a:p>
        </p:txBody>
      </p:sp>
      <p:cxnSp>
        <p:nvCxnSpPr>
          <p:cNvPr id="122" name="Straight Arrow Connector 73"/>
          <p:cNvCxnSpPr>
            <a:cxnSpLocks noChangeShapeType="1"/>
          </p:cNvCxnSpPr>
          <p:nvPr/>
        </p:nvCxnSpPr>
        <p:spPr bwMode="auto">
          <a:xfrm rot="5400000" flipH="1" flipV="1">
            <a:off x="1303814" y="3374866"/>
            <a:ext cx="1600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23" name="Shape 79"/>
          <p:cNvCxnSpPr>
            <a:cxnSpLocks noChangeShapeType="1"/>
          </p:cNvCxnSpPr>
          <p:nvPr/>
        </p:nvCxnSpPr>
        <p:spPr bwMode="auto">
          <a:xfrm rot="10800000">
            <a:off x="1645920" y="2575560"/>
            <a:ext cx="2819400" cy="175260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24" name="TextBox 84"/>
          <p:cNvSpPr txBox="1">
            <a:spLocks noChangeArrowheads="1"/>
          </p:cNvSpPr>
          <p:nvPr/>
        </p:nvSpPr>
        <p:spPr bwMode="auto">
          <a:xfrm>
            <a:off x="2484120" y="4328160"/>
            <a:ext cx="8274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block data</a:t>
            </a:r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4465320" y="1661160"/>
            <a:ext cx="3124200" cy="1752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465320" y="1661160"/>
            <a:ext cx="3124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HDFS namenode</a:t>
            </a:r>
          </a:p>
        </p:txBody>
      </p:sp>
      <p:grpSp>
        <p:nvGrpSpPr>
          <p:cNvPr id="2" name="Group 126"/>
          <p:cNvGrpSpPr/>
          <p:nvPr/>
        </p:nvGrpSpPr>
        <p:grpSpPr>
          <a:xfrm>
            <a:off x="4465320" y="3413760"/>
            <a:ext cx="1676400" cy="1707596"/>
            <a:chOff x="1828800" y="4572000"/>
            <a:chExt cx="1676400" cy="1707596"/>
          </a:xfrm>
        </p:grpSpPr>
        <p:grpSp>
          <p:nvGrpSpPr>
            <p:cNvPr id="3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31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2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HDFS datanode</a:t>
                </a:r>
              </a:p>
            </p:txBody>
          </p:sp>
          <p:sp>
            <p:nvSpPr>
              <p:cNvPr id="133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34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5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36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7" name="Straight Connector 39"/>
              <p:cNvCxnSpPr>
                <a:cxnSpLocks noChangeShapeType="1"/>
                <a:endCxn id="134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8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40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29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0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140"/>
          <p:cNvGrpSpPr/>
          <p:nvPr/>
        </p:nvGrpSpPr>
        <p:grpSpPr>
          <a:xfrm>
            <a:off x="6598920" y="3413760"/>
            <a:ext cx="1676400" cy="1707596"/>
            <a:chOff x="1828800" y="4572000"/>
            <a:chExt cx="1676400" cy="1707596"/>
          </a:xfrm>
        </p:grpSpPr>
        <p:grpSp>
          <p:nvGrpSpPr>
            <p:cNvPr id="5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6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HDFS datanode</a:t>
                </a:r>
              </a:p>
            </p:txBody>
          </p:sp>
          <p:sp>
            <p:nvSpPr>
              <p:cNvPr id="147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48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9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50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1" name="Straight Connector 39"/>
              <p:cNvCxnSpPr>
                <a:cxnSpLocks noChangeShapeType="1"/>
                <a:endCxn id="148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2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3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54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43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4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55" name="TextBox 9"/>
          <p:cNvSpPr txBox="1">
            <a:spLocks noChangeArrowheads="1"/>
          </p:cNvSpPr>
          <p:nvPr/>
        </p:nvSpPr>
        <p:spPr bwMode="auto">
          <a:xfrm>
            <a:off x="4770120" y="2191385"/>
            <a:ext cx="12668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Arial" pitchFamily="34" charset="0"/>
                <a:cs typeface="Arial" pitchFamily="34" charset="0"/>
              </a:rPr>
              <a:t>File namespace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0"/>
          <p:cNvSpPr txBox="1">
            <a:spLocks noChangeArrowheads="1"/>
          </p:cNvSpPr>
          <p:nvPr/>
        </p:nvSpPr>
        <p:spPr bwMode="auto">
          <a:xfrm>
            <a:off x="6398895" y="1994535"/>
            <a:ext cx="704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1200" b="0" dirty="0" err="1">
                <a:latin typeface="Arial" pitchFamily="34" charset="0"/>
                <a:cs typeface="Arial" pitchFamily="34" charset="0"/>
              </a:rPr>
              <a:t>foo</a:t>
            </a:r>
            <a:r>
              <a:rPr lang="en-US" sz="1200" b="0" dirty="0">
                <a:latin typeface="Arial" pitchFamily="34" charset="0"/>
                <a:cs typeface="Arial" pitchFamily="34" charset="0"/>
              </a:rPr>
              <a:t>/bar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7" name="Straight Connector 11"/>
          <p:cNvCxnSpPr>
            <a:cxnSpLocks noChangeShapeType="1"/>
          </p:cNvCxnSpPr>
          <p:nvPr/>
        </p:nvCxnSpPr>
        <p:spPr bwMode="auto">
          <a:xfrm rot="5400000">
            <a:off x="5071746" y="2472372"/>
            <a:ext cx="411162" cy="40481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8" name="Straight Connector 12"/>
          <p:cNvCxnSpPr>
            <a:cxnSpLocks noChangeShapeType="1"/>
          </p:cNvCxnSpPr>
          <p:nvPr/>
        </p:nvCxnSpPr>
        <p:spPr bwMode="auto">
          <a:xfrm rot="16200000" flipH="1">
            <a:off x="5484496" y="2458085"/>
            <a:ext cx="258762" cy="28098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9" name="Straight Connector 13"/>
          <p:cNvCxnSpPr>
            <a:cxnSpLocks noChangeShapeType="1"/>
          </p:cNvCxnSpPr>
          <p:nvPr/>
        </p:nvCxnSpPr>
        <p:spPr bwMode="auto">
          <a:xfrm rot="16200000" flipH="1">
            <a:off x="5417820" y="307086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0" name="Straight Connector 14"/>
          <p:cNvCxnSpPr>
            <a:cxnSpLocks noChangeShapeType="1"/>
          </p:cNvCxnSpPr>
          <p:nvPr/>
        </p:nvCxnSpPr>
        <p:spPr bwMode="auto">
          <a:xfrm rot="10800000" flipV="1">
            <a:off x="5303520" y="2956560"/>
            <a:ext cx="228600" cy="2286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1" name="Straight Connector 15"/>
          <p:cNvCxnSpPr>
            <a:cxnSpLocks noChangeShapeType="1"/>
          </p:cNvCxnSpPr>
          <p:nvPr/>
        </p:nvCxnSpPr>
        <p:spPr bwMode="auto">
          <a:xfrm rot="16200000" flipH="1">
            <a:off x="5363845" y="258826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Connector 16"/>
          <p:cNvCxnSpPr>
            <a:cxnSpLocks noChangeShapeType="1"/>
          </p:cNvCxnSpPr>
          <p:nvPr/>
        </p:nvCxnSpPr>
        <p:spPr bwMode="auto">
          <a:xfrm rot="16200000" flipH="1">
            <a:off x="5154295" y="2812098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3" name="Rectangle 21"/>
          <p:cNvSpPr>
            <a:spLocks noChangeArrowheads="1"/>
          </p:cNvSpPr>
          <p:nvPr/>
        </p:nvSpPr>
        <p:spPr bwMode="auto">
          <a:xfrm>
            <a:off x="6522720" y="227076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block 3df2</a:t>
            </a:r>
          </a:p>
        </p:txBody>
      </p:sp>
      <p:cxnSp>
        <p:nvCxnSpPr>
          <p:cNvPr id="164" name="Straight Connector 26"/>
          <p:cNvCxnSpPr>
            <a:cxnSpLocks noChangeShapeType="1"/>
          </p:cNvCxnSpPr>
          <p:nvPr/>
        </p:nvCxnSpPr>
        <p:spPr bwMode="auto">
          <a:xfrm>
            <a:off x="5263833" y="2697798"/>
            <a:ext cx="533400" cy="48736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hape 29"/>
          <p:cNvCxnSpPr>
            <a:cxnSpLocks noChangeShapeType="1"/>
            <a:endCxn id="156" idx="1"/>
          </p:cNvCxnSpPr>
          <p:nvPr/>
        </p:nvCxnSpPr>
        <p:spPr bwMode="auto">
          <a:xfrm flipV="1">
            <a:off x="5808345" y="2132648"/>
            <a:ext cx="590550" cy="101441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sm" len="sm"/>
          </a:ln>
        </p:spPr>
      </p:cxn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310640" y="1965960"/>
            <a:ext cx="109728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167" name="Rectangle 35"/>
          <p:cNvSpPr>
            <a:spLocks noChangeArrowheads="1"/>
          </p:cNvSpPr>
          <p:nvPr/>
        </p:nvSpPr>
        <p:spPr bwMode="auto">
          <a:xfrm>
            <a:off x="1310640" y="2270760"/>
            <a:ext cx="109728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HDFS Client</a:t>
            </a:r>
          </a:p>
        </p:txBody>
      </p:sp>
      <p:sp>
        <p:nvSpPr>
          <p:cNvPr id="168" name="Rectangle 21"/>
          <p:cNvSpPr>
            <a:spLocks noChangeArrowheads="1"/>
          </p:cNvSpPr>
          <p:nvPr/>
        </p:nvSpPr>
        <p:spPr bwMode="auto">
          <a:xfrm>
            <a:off x="6522720" y="249936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9" name="Rectangle 21"/>
          <p:cNvSpPr>
            <a:spLocks noChangeArrowheads="1"/>
          </p:cNvSpPr>
          <p:nvPr/>
        </p:nvSpPr>
        <p:spPr bwMode="auto">
          <a:xfrm>
            <a:off x="6522720" y="272796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0" name="Rectangle 21"/>
          <p:cNvSpPr>
            <a:spLocks noChangeArrowheads="1"/>
          </p:cNvSpPr>
          <p:nvPr/>
        </p:nvSpPr>
        <p:spPr bwMode="auto">
          <a:xfrm>
            <a:off x="6522720" y="295656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Title 170"/>
          <p:cNvSpPr>
            <a:spLocks noGrp="1"/>
          </p:cNvSpPr>
          <p:nvPr>
            <p:ph type="title"/>
          </p:nvPr>
        </p:nvSpPr>
        <p:spPr>
          <a:xfrm>
            <a:off x="750570" y="197486"/>
            <a:ext cx="7886700" cy="1325563"/>
          </a:xfrm>
        </p:spPr>
        <p:txBody>
          <a:bodyPr/>
          <a:lstStyle/>
          <a:p>
            <a:r>
              <a:rPr lang="en-US" dirty="0"/>
              <a:t>HDFS Architecture</a:t>
            </a:r>
          </a:p>
        </p:txBody>
      </p:sp>
      <p:sp>
        <p:nvSpPr>
          <p:cNvPr id="74" name="标题 1"/>
          <p:cNvSpPr txBox="1">
            <a:spLocks/>
          </p:cNvSpPr>
          <p:nvPr/>
        </p:nvSpPr>
        <p:spPr>
          <a:xfrm>
            <a:off x="543038" y="5024746"/>
            <a:ext cx="7621584" cy="35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Namenode</a:t>
            </a:r>
            <a:r>
              <a:rPr lang="zh-CN" altLang="en-US" dirty="0"/>
              <a:t>责任</a:t>
            </a:r>
          </a:p>
        </p:txBody>
      </p:sp>
      <p:sp>
        <p:nvSpPr>
          <p:cNvPr id="75" name="内容占位符 2"/>
          <p:cNvSpPr txBox="1">
            <a:spLocks/>
          </p:cNvSpPr>
          <p:nvPr/>
        </p:nvSpPr>
        <p:spPr>
          <a:xfrm>
            <a:off x="781050" y="5487351"/>
            <a:ext cx="7109252" cy="457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文件系统的基本功能：目录结构，</a:t>
            </a:r>
            <a:r>
              <a:rPr lang="en-US" altLang="zh-CN" sz="2400" dirty="0"/>
              <a:t>permission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dirty="0"/>
              <a:t>查询，健康维护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14383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1811</TotalTime>
  <Words>421</Words>
  <Application>Microsoft Macintosh PowerPoint</Application>
  <PresentationFormat>全屏显示(4:3)</PresentationFormat>
  <Paragraphs>61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Mangal</vt:lpstr>
      <vt:lpstr>Office 主题</vt:lpstr>
      <vt:lpstr>大数据存储与应用  大规模文件系统及 Map Reduce  2. 存储模型和文件系统</vt:lpstr>
      <vt:lpstr>存储结构</vt:lpstr>
      <vt:lpstr>各种存储的容量和性能</vt:lpstr>
      <vt:lpstr>作业1：内存性能测试</vt:lpstr>
      <vt:lpstr>分布式文件系统</vt:lpstr>
      <vt:lpstr>分布式文件系统</vt:lpstr>
      <vt:lpstr>分布式文件系统</vt:lpstr>
      <vt:lpstr>HDFS Architecture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Yishuai Chen</dc:creator>
  <cp:lastModifiedBy>Yishuai Chen</cp:lastModifiedBy>
  <cp:revision>186</cp:revision>
  <dcterms:created xsi:type="dcterms:W3CDTF">2013-08-31T05:23:12Z</dcterms:created>
  <dcterms:modified xsi:type="dcterms:W3CDTF">2020-12-05T03:17:32Z</dcterms:modified>
</cp:coreProperties>
</file>