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3" r:id="rId3"/>
    <p:sldId id="264" r:id="rId4"/>
    <p:sldId id="376" r:id="rId5"/>
    <p:sldId id="381" r:id="rId6"/>
    <p:sldId id="355" r:id="rId7"/>
    <p:sldId id="286" r:id="rId8"/>
    <p:sldId id="288" r:id="rId9"/>
    <p:sldId id="289" r:id="rId10"/>
    <p:sldId id="290" r:id="rId11"/>
    <p:sldId id="293" r:id="rId12"/>
    <p:sldId id="291" r:id="rId13"/>
    <p:sldId id="306" r:id="rId14"/>
    <p:sldId id="294" r:id="rId15"/>
    <p:sldId id="382" r:id="rId16"/>
    <p:sldId id="295" r:id="rId17"/>
    <p:sldId id="297" r:id="rId18"/>
    <p:sldId id="296" r:id="rId19"/>
    <p:sldId id="351" r:id="rId20"/>
    <p:sldId id="265" r:id="rId21"/>
    <p:sldId id="359" r:id="rId22"/>
    <p:sldId id="266" r:id="rId23"/>
    <p:sldId id="267" r:id="rId24"/>
    <p:sldId id="268" r:id="rId25"/>
    <p:sldId id="301" r:id="rId26"/>
    <p:sldId id="304" r:id="rId27"/>
    <p:sldId id="269" r:id="rId28"/>
    <p:sldId id="331" r:id="rId29"/>
    <p:sldId id="332" r:id="rId30"/>
    <p:sldId id="333" r:id="rId31"/>
    <p:sldId id="360" r:id="rId32"/>
    <p:sldId id="279" r:id="rId33"/>
    <p:sldId id="356" r:id="rId34"/>
    <p:sldId id="357" r:id="rId35"/>
    <p:sldId id="35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3" autoAdjust="0"/>
    <p:restoredTop sz="95485" autoAdjust="0"/>
  </p:normalViewPr>
  <p:slideViewPr>
    <p:cSldViewPr snapToGrid="0">
      <p:cViewPr varScale="1">
        <p:scale>
          <a:sx n="153" d="100"/>
          <a:sy n="153" d="100"/>
        </p:scale>
        <p:origin x="25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BBB06-FC48-4F68-8B0B-D3B2534CD4D3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3E86-E714-4BDA-B16B-E3659EA75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3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33</a:t>
            </a:fld>
            <a:endParaRPr lang="en-GB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34</a:t>
            </a:fld>
            <a:endParaRPr lang="en-GB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1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9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7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8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0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0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7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9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yishua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3092133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大规模文件系统及</a:t>
            </a:r>
            <a:br>
              <a:rPr lang="en-US" altLang="zh-CN" b="1" dirty="0"/>
            </a:br>
            <a:r>
              <a:rPr lang="en-US" altLang="zh-CN" b="1" dirty="0"/>
              <a:t>Map Reduce</a:t>
            </a:r>
            <a:br>
              <a:rPr lang="en-US" altLang="zh-CN" b="1" dirty="0"/>
            </a:br>
            <a:br>
              <a:rPr lang="en-US" altLang="zh-CN" b="1"/>
            </a:br>
            <a:r>
              <a:rPr lang="en-US" altLang="zh-CN" sz="3100" b="1" dirty="0"/>
              <a:t>3</a:t>
            </a:r>
            <a:r>
              <a:rPr lang="en-US" altLang="zh-CN" sz="3100" b="1"/>
              <a:t>. </a:t>
            </a:r>
            <a:r>
              <a:rPr lang="en-US" altLang="zh-CN" sz="3100" b="1" dirty="0"/>
              <a:t>MapReduce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78155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chenyishuai@gmail.com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257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 by 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 of Map-Reduce environment</a:t>
            </a:r>
          </a:p>
          <a:p>
            <a:r>
              <a:rPr lang="en-US" altLang="zh-CN" dirty="0"/>
              <a:t>Partition</a:t>
            </a:r>
          </a:p>
          <a:p>
            <a:pPr lvl="1"/>
            <a:r>
              <a:rPr lang="en-US" altLang="zh-CN" dirty="0"/>
              <a:t>Hash(word) mod R</a:t>
            </a:r>
          </a:p>
          <a:p>
            <a:pPr lvl="2"/>
            <a:r>
              <a:rPr lang="en-US" altLang="zh-CN" dirty="0"/>
              <a:t>R: Reducer</a:t>
            </a:r>
            <a:r>
              <a:rPr lang="zh-CN" altLang="en-US" dirty="0"/>
              <a:t>个数</a:t>
            </a:r>
            <a:endParaRPr lang="en-US" altLang="zh-CN" dirty="0"/>
          </a:p>
          <a:p>
            <a:pPr lvl="1"/>
            <a:r>
              <a:rPr lang="en-US" altLang="zh-CN" dirty="0"/>
              <a:t>Hash(first letter(word)) mod R</a:t>
            </a:r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27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8854"/>
            <a:ext cx="7886700" cy="1325563"/>
          </a:xfrm>
        </p:spPr>
        <p:txBody>
          <a:bodyPr/>
          <a:lstStyle/>
          <a:p>
            <a:r>
              <a:rPr lang="zh-CN" altLang="en-US" dirty="0"/>
              <a:t>本地化</a:t>
            </a:r>
            <a:r>
              <a:rPr lang="en-US" altLang="zh-CN" dirty="0"/>
              <a:t> + </a:t>
            </a:r>
            <a:r>
              <a:rPr lang="zh-CN" altLang="en-US" dirty="0"/>
              <a:t>并行化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64417"/>
            <a:ext cx="7707630" cy="51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0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工作分配</a:t>
            </a:r>
            <a:endParaRPr lang="en-US" altLang="zh-CN" dirty="0"/>
          </a:p>
          <a:p>
            <a:r>
              <a:rPr lang="zh-CN" altLang="en-US" dirty="0"/>
              <a:t>处理节点失败</a:t>
            </a:r>
            <a:endParaRPr lang="en-US" altLang="zh-CN" dirty="0"/>
          </a:p>
          <a:p>
            <a:r>
              <a:rPr lang="zh-CN" altLang="en-US" dirty="0"/>
              <a:t>节点间通信</a:t>
            </a:r>
          </a:p>
        </p:txBody>
      </p:sp>
    </p:spTree>
    <p:extLst>
      <p:ext uri="{BB962C8B-B14F-4D97-AF65-F5344CB8AC3E}">
        <p14:creationId xmlns:p14="http://schemas.microsoft.com/office/powerpoint/2010/main" val="176195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6"/>
            <a:ext cx="9244855" cy="61769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8150" y="-22923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44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Task</a:t>
            </a:r>
          </a:p>
          <a:p>
            <a:pPr lvl="1"/>
            <a:r>
              <a:rPr lang="zh-CN" altLang="en-US" dirty="0"/>
              <a:t>状态：</a:t>
            </a:r>
            <a:r>
              <a:rPr lang="en-US" altLang="zh-CN" dirty="0"/>
              <a:t>Idle</a:t>
            </a:r>
            <a:r>
              <a:rPr lang="zh-CN" altLang="en-US" dirty="0"/>
              <a:t>，</a:t>
            </a:r>
            <a:r>
              <a:rPr lang="en-US" altLang="zh-CN" dirty="0"/>
              <a:t>In-progress</a:t>
            </a:r>
            <a:r>
              <a:rPr lang="zh-CN" altLang="en-US" dirty="0"/>
              <a:t>，</a:t>
            </a:r>
            <a:r>
              <a:rPr lang="en-US" altLang="zh-CN" dirty="0"/>
              <a:t>Completed</a:t>
            </a:r>
          </a:p>
          <a:p>
            <a:r>
              <a:rPr lang="zh-CN" altLang="en-US" dirty="0"/>
              <a:t>分配</a:t>
            </a:r>
            <a:r>
              <a:rPr lang="en-US" altLang="zh-CN" dirty="0"/>
              <a:t>idle task</a:t>
            </a:r>
            <a:r>
              <a:rPr lang="zh-CN" altLang="en-US" dirty="0"/>
              <a:t>给</a:t>
            </a:r>
            <a:r>
              <a:rPr lang="en-US" altLang="zh-CN" dirty="0"/>
              <a:t>Worker</a:t>
            </a:r>
          </a:p>
          <a:p>
            <a:r>
              <a:rPr lang="en-US" altLang="zh-CN" dirty="0"/>
              <a:t>Map Worker </a:t>
            </a:r>
            <a:r>
              <a:rPr lang="zh-CN" altLang="en-US" dirty="0"/>
              <a:t>完成一个</a:t>
            </a:r>
            <a:r>
              <a:rPr lang="en-US" altLang="zh-CN" dirty="0"/>
              <a:t>Task</a:t>
            </a:r>
            <a:r>
              <a:rPr lang="zh-CN" altLang="en-US" dirty="0"/>
              <a:t>，报告 </a:t>
            </a:r>
            <a:r>
              <a:rPr lang="en-US" altLang="zh-CN" dirty="0"/>
              <a:t>master </a:t>
            </a:r>
            <a:r>
              <a:rPr lang="zh-CN" altLang="en-US" dirty="0"/>
              <a:t>工作完成，及中间结果存储的位置（</a:t>
            </a:r>
            <a:r>
              <a:rPr lang="en-US" altLang="zh-CN" dirty="0"/>
              <a:t>partition</a:t>
            </a:r>
            <a:r>
              <a:rPr lang="zh-CN" altLang="en-US" dirty="0"/>
              <a:t>好了，每个</a:t>
            </a:r>
            <a:r>
              <a:rPr lang="en-US" altLang="zh-CN" dirty="0"/>
              <a:t>Reducer </a:t>
            </a:r>
            <a:r>
              <a:rPr lang="zh-CN" altLang="en-US" dirty="0"/>
              <a:t>一个中间结果文件）</a:t>
            </a:r>
            <a:endParaRPr lang="en-US" altLang="zh-CN" dirty="0"/>
          </a:p>
          <a:p>
            <a:r>
              <a:rPr lang="en-US" altLang="zh-CN" dirty="0"/>
              <a:t>Master</a:t>
            </a:r>
            <a:r>
              <a:rPr lang="zh-CN" altLang="en-US" dirty="0"/>
              <a:t>通知</a:t>
            </a:r>
            <a:r>
              <a:rPr lang="en-US" altLang="zh-CN" dirty="0"/>
              <a:t>Reducer</a:t>
            </a:r>
            <a:r>
              <a:rPr lang="zh-CN" altLang="en-US" dirty="0"/>
              <a:t>去拿</a:t>
            </a:r>
            <a:endParaRPr lang="en-US" altLang="zh-CN" dirty="0"/>
          </a:p>
          <a:p>
            <a:r>
              <a:rPr lang="en-US" altLang="zh-CN" dirty="0"/>
              <a:t>Reducer Worker </a:t>
            </a:r>
            <a:r>
              <a:rPr lang="zh-CN" altLang="en-US" dirty="0"/>
              <a:t>完成一个</a:t>
            </a:r>
            <a:r>
              <a:rPr lang="en-US" altLang="zh-CN" dirty="0"/>
              <a:t>Task</a:t>
            </a:r>
            <a:r>
              <a:rPr lang="zh-CN" altLang="en-US" dirty="0"/>
              <a:t>，报告 </a:t>
            </a:r>
            <a:r>
              <a:rPr lang="en-US" altLang="zh-CN" dirty="0"/>
              <a:t>master </a:t>
            </a:r>
            <a:r>
              <a:rPr lang="zh-CN" altLang="en-US" dirty="0"/>
              <a:t>工作结果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519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6"/>
            <a:ext cx="9244855" cy="61769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8150" y="-22923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011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节点失败处理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 </a:t>
            </a:r>
            <a:r>
              <a:rPr lang="zh-CN" altLang="en-US" dirty="0"/>
              <a:t>周期地 </a:t>
            </a:r>
            <a:r>
              <a:rPr lang="en-US" altLang="zh-CN" dirty="0"/>
              <a:t>Ping worker</a:t>
            </a:r>
            <a:r>
              <a:rPr lang="zh-CN" altLang="en-US" dirty="0"/>
              <a:t>，检测失败</a:t>
            </a:r>
          </a:p>
          <a:p>
            <a:r>
              <a:rPr lang="en-US" altLang="zh-CN" dirty="0"/>
              <a:t>Master</a:t>
            </a:r>
            <a:r>
              <a:rPr lang="zh-CN" altLang="en-US" dirty="0"/>
              <a:t>发现一个</a:t>
            </a:r>
            <a:r>
              <a:rPr lang="en-US" altLang="zh-CN" dirty="0"/>
              <a:t>Mapper</a:t>
            </a:r>
            <a:r>
              <a:rPr lang="zh-CN" altLang="en-US" dirty="0"/>
              <a:t>失败，</a:t>
            </a:r>
            <a:r>
              <a:rPr lang="en-US" altLang="zh-CN" dirty="0"/>
              <a:t>Ping</a:t>
            </a:r>
            <a:r>
              <a:rPr lang="zh-CN" altLang="en-US" dirty="0"/>
              <a:t>不通</a:t>
            </a:r>
            <a:endParaRPr lang="en-US" altLang="zh-CN" dirty="0"/>
          </a:p>
          <a:p>
            <a:pPr lvl="1"/>
            <a:r>
              <a:rPr lang="zh-CN" altLang="en-US" dirty="0"/>
              <a:t>已有的中间结果文件拿不到了</a:t>
            </a:r>
            <a:endParaRPr lang="en-US" altLang="zh-CN" dirty="0"/>
          </a:p>
          <a:p>
            <a:pPr lvl="1"/>
            <a:r>
              <a:rPr lang="zh-CN" altLang="en-US" dirty="0"/>
              <a:t>它的全部工作重做</a:t>
            </a:r>
            <a:endParaRPr lang="en-US" altLang="zh-CN" dirty="0"/>
          </a:p>
          <a:p>
            <a:r>
              <a:rPr lang="en-US" altLang="zh-CN" dirty="0"/>
              <a:t>Master</a:t>
            </a:r>
            <a:r>
              <a:rPr lang="zh-CN" altLang="en-US" dirty="0"/>
              <a:t>发现一个</a:t>
            </a:r>
            <a:r>
              <a:rPr lang="en-US" altLang="zh-CN" dirty="0"/>
              <a:t>Reducer</a:t>
            </a:r>
            <a:r>
              <a:rPr lang="zh-CN" altLang="en-US" dirty="0"/>
              <a:t>失败</a:t>
            </a:r>
            <a:endParaRPr lang="en-US" altLang="zh-CN" dirty="0"/>
          </a:p>
          <a:p>
            <a:pPr lvl="1"/>
            <a:r>
              <a:rPr lang="zh-CN" altLang="en-US" dirty="0"/>
              <a:t>完成工作的</a:t>
            </a:r>
            <a:r>
              <a:rPr lang="en-US" altLang="zh-CN" dirty="0"/>
              <a:t>Output</a:t>
            </a:r>
            <a:r>
              <a:rPr lang="zh-CN" altLang="en-US" dirty="0"/>
              <a:t>已给了</a:t>
            </a:r>
            <a:r>
              <a:rPr lang="en-US" altLang="zh-CN" dirty="0"/>
              <a:t>Master</a:t>
            </a:r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In-progress</a:t>
            </a:r>
            <a:r>
              <a:rPr lang="zh-CN" altLang="en-US" dirty="0"/>
              <a:t>的</a:t>
            </a:r>
            <a:r>
              <a:rPr lang="en-US" altLang="zh-CN" dirty="0"/>
              <a:t>task</a:t>
            </a:r>
            <a:r>
              <a:rPr lang="zh-CN" altLang="en-US" dirty="0"/>
              <a:t>需要重做</a:t>
            </a:r>
            <a:endParaRPr lang="en-US" altLang="zh-CN" dirty="0"/>
          </a:p>
          <a:p>
            <a:r>
              <a:rPr lang="en-US" altLang="zh-CN" dirty="0"/>
              <a:t>Master</a:t>
            </a:r>
            <a:r>
              <a:rPr lang="zh-CN" altLang="en-US" dirty="0"/>
              <a:t>失败</a:t>
            </a:r>
            <a:endParaRPr lang="en-US" altLang="zh-CN" dirty="0"/>
          </a:p>
          <a:p>
            <a:pPr lvl="1"/>
            <a:r>
              <a:rPr lang="zh-CN" altLang="en-US" dirty="0"/>
              <a:t>通知所有</a:t>
            </a:r>
            <a:r>
              <a:rPr lang="en-US" altLang="zh-CN" dirty="0"/>
              <a:t>worker</a:t>
            </a:r>
            <a:r>
              <a:rPr lang="zh-CN" altLang="en-US" dirty="0"/>
              <a:t>，放弃已分配的任务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1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2" y="2837958"/>
            <a:ext cx="8989815" cy="28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多少个</a:t>
            </a:r>
            <a:r>
              <a:rPr lang="en-US" altLang="zh-CN" dirty="0"/>
              <a:t>Mapper</a:t>
            </a:r>
            <a:r>
              <a:rPr lang="zh-CN" altLang="en-US" dirty="0"/>
              <a:t>，多少个</a:t>
            </a:r>
            <a:r>
              <a:rPr lang="en-US" altLang="zh-CN" dirty="0"/>
              <a:t>Reducer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程序员可配置</a:t>
            </a:r>
            <a:endParaRPr lang="en-US" altLang="zh-CN" dirty="0"/>
          </a:p>
          <a:p>
            <a:r>
              <a:rPr lang="zh-CN" altLang="en-US" dirty="0"/>
              <a:t>基本原则：</a:t>
            </a:r>
            <a:endParaRPr lang="en-US" altLang="zh-CN" dirty="0"/>
          </a:p>
          <a:p>
            <a:pPr lvl="1"/>
            <a:r>
              <a:rPr lang="en-US" altLang="zh-CN" dirty="0"/>
              <a:t>Mapper</a:t>
            </a:r>
            <a:r>
              <a:rPr lang="zh-CN" altLang="en-US" dirty="0"/>
              <a:t>数 </a:t>
            </a:r>
            <a:r>
              <a:rPr lang="en-US" altLang="zh-CN" dirty="0"/>
              <a:t>&gt; </a:t>
            </a:r>
            <a:r>
              <a:rPr lang="zh-CN" altLang="en-US" dirty="0"/>
              <a:t>机器数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Chunk</a:t>
            </a:r>
            <a:r>
              <a:rPr lang="zh-CN" altLang="en-US" dirty="0"/>
              <a:t>一个</a:t>
            </a:r>
            <a:r>
              <a:rPr lang="en-US" altLang="zh-CN" dirty="0"/>
              <a:t>Mapper</a:t>
            </a:r>
          </a:p>
          <a:p>
            <a:pPr lvl="2"/>
            <a:r>
              <a:rPr lang="en-US" altLang="zh-CN" dirty="0"/>
              <a:t>Mapper</a:t>
            </a:r>
            <a:r>
              <a:rPr lang="zh-CN" altLang="en-US" dirty="0"/>
              <a:t>小一点的话，失败了，方便重新分配工作</a:t>
            </a:r>
            <a:endParaRPr lang="en-US" altLang="zh-CN" dirty="0"/>
          </a:p>
          <a:p>
            <a:pPr lvl="1"/>
            <a:r>
              <a:rPr lang="en-US" altLang="zh-CN" dirty="0"/>
              <a:t>Reducer</a:t>
            </a:r>
            <a:r>
              <a:rPr lang="zh-CN" altLang="en-US" dirty="0"/>
              <a:t>的数目</a:t>
            </a:r>
            <a:endParaRPr lang="en-US" altLang="zh-CN" dirty="0"/>
          </a:p>
          <a:p>
            <a:pPr lvl="2"/>
            <a:r>
              <a:rPr lang="zh-CN" altLang="en-US" dirty="0"/>
              <a:t>比</a:t>
            </a:r>
            <a:r>
              <a:rPr lang="en-US" altLang="zh-CN" dirty="0"/>
              <a:t>Mapper</a:t>
            </a:r>
            <a:r>
              <a:rPr lang="zh-CN" altLang="en-US" dirty="0"/>
              <a:t>数少</a:t>
            </a:r>
          </a:p>
        </p:txBody>
      </p:sp>
    </p:spTree>
    <p:extLst>
      <p:ext uri="{BB962C8B-B14F-4D97-AF65-F5344CB8AC3E}">
        <p14:creationId xmlns:p14="http://schemas.microsoft.com/office/powerpoint/2010/main" val="246764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45" y="373062"/>
            <a:ext cx="8652510" cy="1325563"/>
          </a:xfrm>
        </p:spPr>
        <p:txBody>
          <a:bodyPr/>
          <a:lstStyle/>
          <a:p>
            <a:r>
              <a:rPr lang="zh-CN" altLang="en-US" dirty="0"/>
              <a:t>存储 </a:t>
            </a:r>
            <a:r>
              <a:rPr lang="en-US" altLang="zh-CN" dirty="0"/>
              <a:t>+ </a:t>
            </a:r>
            <a:r>
              <a:rPr lang="zh-CN" altLang="en-US" dirty="0"/>
              <a:t>计算 </a:t>
            </a:r>
            <a:r>
              <a:rPr lang="en-US" altLang="zh-CN" dirty="0"/>
              <a:t>= Map-Reduce</a:t>
            </a:r>
            <a:r>
              <a:rPr lang="zh-CN" altLang="en-US" dirty="0"/>
              <a:t>计算模型</a:t>
            </a:r>
            <a:endParaRPr lang="en-US" dirty="0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7244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47244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25908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36576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57150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16002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3" name="Straight Arrow Connector 53"/>
          <p:cNvCxnSpPr>
            <a:cxnSpLocks noChangeShapeType="1"/>
            <a:stCxn id="107" idx="2"/>
            <a:endCxn id="70" idx="0"/>
          </p:cNvCxnSpPr>
          <p:nvPr/>
        </p:nvCxnSpPr>
        <p:spPr bwMode="auto">
          <a:xfrm rot="5400000">
            <a:off x="2514600" y="2819400"/>
            <a:ext cx="1143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Arrow Connector 53"/>
          <p:cNvCxnSpPr>
            <a:cxnSpLocks noChangeShapeType="1"/>
            <a:stCxn id="107" idx="2"/>
            <a:endCxn id="82" idx="0"/>
          </p:cNvCxnSpPr>
          <p:nvPr/>
        </p:nvCxnSpPr>
        <p:spPr bwMode="auto">
          <a:xfrm rot="16200000" flipH="1">
            <a:off x="3543300" y="2781300"/>
            <a:ext cx="1143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Arrow Connector 53"/>
          <p:cNvCxnSpPr>
            <a:cxnSpLocks noChangeShapeType="1"/>
            <a:stCxn id="107" idx="2"/>
            <a:endCxn id="94" idx="0"/>
          </p:cNvCxnSpPr>
          <p:nvPr/>
        </p:nvCxnSpPr>
        <p:spPr bwMode="auto">
          <a:xfrm rot="16200000" flipH="1">
            <a:off x="4572000" y="1752600"/>
            <a:ext cx="1143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Arrow Connector 53"/>
          <p:cNvCxnSpPr>
            <a:cxnSpLocks noChangeShapeType="1"/>
            <a:stCxn id="109" idx="2"/>
            <a:endCxn id="79" idx="0"/>
          </p:cNvCxnSpPr>
          <p:nvPr/>
        </p:nvCxnSpPr>
        <p:spPr bwMode="auto">
          <a:xfrm rot="5400000">
            <a:off x="3771900" y="1562100"/>
            <a:ext cx="762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Arrow Connector 53"/>
          <p:cNvCxnSpPr>
            <a:cxnSpLocks noChangeShapeType="1"/>
            <a:stCxn id="109" idx="2"/>
            <a:endCxn id="91" idx="0"/>
          </p:cNvCxnSpPr>
          <p:nvPr/>
        </p:nvCxnSpPr>
        <p:spPr bwMode="auto">
          <a:xfrm rot="5400000">
            <a:off x="4800600" y="2590800"/>
            <a:ext cx="762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53"/>
          <p:cNvCxnSpPr>
            <a:cxnSpLocks noChangeShapeType="1"/>
            <a:stCxn id="109" idx="2"/>
            <a:endCxn id="103" idx="0"/>
          </p:cNvCxnSpPr>
          <p:nvPr/>
        </p:nvCxnSpPr>
        <p:spPr bwMode="auto">
          <a:xfrm rot="16200000" flipH="1">
            <a:off x="5829300" y="2628900"/>
            <a:ext cx="762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17526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7526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17526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72" name="Flowchart: Magnetic Disk 36"/>
          <p:cNvSpPr>
            <a:spLocks noChangeArrowheads="1"/>
          </p:cNvSpPr>
          <p:nvPr/>
        </p:nvSpPr>
        <p:spPr bwMode="auto">
          <a:xfrm>
            <a:off x="20229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Flowchart: Magnetic Disk 37"/>
          <p:cNvSpPr>
            <a:spLocks noChangeArrowheads="1"/>
          </p:cNvSpPr>
          <p:nvPr/>
        </p:nvSpPr>
        <p:spPr bwMode="auto">
          <a:xfrm>
            <a:off x="25563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4" name="Straight Connector 38"/>
          <p:cNvCxnSpPr>
            <a:cxnSpLocks noChangeShapeType="1"/>
          </p:cNvCxnSpPr>
          <p:nvPr/>
        </p:nvCxnSpPr>
        <p:spPr bwMode="auto">
          <a:xfrm rot="5400000">
            <a:off x="17562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5" name="Straight Connector 39"/>
          <p:cNvCxnSpPr>
            <a:cxnSpLocks noChangeShapeType="1"/>
            <a:endCxn id="72" idx="2"/>
          </p:cNvCxnSpPr>
          <p:nvPr/>
        </p:nvCxnSpPr>
        <p:spPr bwMode="auto">
          <a:xfrm>
            <a:off x="18705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6" name="Straight Connector 40"/>
          <p:cNvCxnSpPr>
            <a:cxnSpLocks noChangeShapeType="1"/>
          </p:cNvCxnSpPr>
          <p:nvPr/>
        </p:nvCxnSpPr>
        <p:spPr bwMode="auto">
          <a:xfrm rot="5400000">
            <a:off x="22896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7" name="Straight Connector 41"/>
          <p:cNvCxnSpPr>
            <a:cxnSpLocks noChangeShapeType="1"/>
          </p:cNvCxnSpPr>
          <p:nvPr/>
        </p:nvCxnSpPr>
        <p:spPr bwMode="auto">
          <a:xfrm>
            <a:off x="24039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78" name="TextBox 42"/>
          <p:cNvSpPr txBox="1">
            <a:spLocks noChangeArrowheads="1"/>
          </p:cNvSpPr>
          <p:nvPr/>
        </p:nvSpPr>
        <p:spPr bwMode="auto">
          <a:xfrm>
            <a:off x="30135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17526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6002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38100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38100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38100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84" name="Flowchart: Magnetic Disk 36"/>
          <p:cNvSpPr>
            <a:spLocks noChangeArrowheads="1"/>
          </p:cNvSpPr>
          <p:nvPr/>
        </p:nvSpPr>
        <p:spPr bwMode="auto">
          <a:xfrm>
            <a:off x="40803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5" name="Flowchart: Magnetic Disk 37"/>
          <p:cNvSpPr>
            <a:spLocks noChangeArrowheads="1"/>
          </p:cNvSpPr>
          <p:nvPr/>
        </p:nvSpPr>
        <p:spPr bwMode="auto">
          <a:xfrm>
            <a:off x="46137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6" name="Straight Connector 38"/>
          <p:cNvCxnSpPr>
            <a:cxnSpLocks noChangeShapeType="1"/>
          </p:cNvCxnSpPr>
          <p:nvPr/>
        </p:nvCxnSpPr>
        <p:spPr bwMode="auto">
          <a:xfrm rot="5400000">
            <a:off x="38136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7" name="Straight Connector 39"/>
          <p:cNvCxnSpPr>
            <a:cxnSpLocks noChangeShapeType="1"/>
            <a:endCxn id="84" idx="2"/>
          </p:cNvCxnSpPr>
          <p:nvPr/>
        </p:nvCxnSpPr>
        <p:spPr bwMode="auto">
          <a:xfrm>
            <a:off x="39279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8" name="Straight Connector 40"/>
          <p:cNvCxnSpPr>
            <a:cxnSpLocks noChangeShapeType="1"/>
          </p:cNvCxnSpPr>
          <p:nvPr/>
        </p:nvCxnSpPr>
        <p:spPr bwMode="auto">
          <a:xfrm rot="5400000">
            <a:off x="43470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9" name="Straight Connector 41"/>
          <p:cNvCxnSpPr>
            <a:cxnSpLocks noChangeShapeType="1"/>
          </p:cNvCxnSpPr>
          <p:nvPr/>
        </p:nvCxnSpPr>
        <p:spPr bwMode="auto">
          <a:xfrm>
            <a:off x="44613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90" name="TextBox 42"/>
          <p:cNvSpPr txBox="1">
            <a:spLocks noChangeArrowheads="1"/>
          </p:cNvSpPr>
          <p:nvPr/>
        </p:nvSpPr>
        <p:spPr bwMode="auto">
          <a:xfrm>
            <a:off x="50709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38100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6576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58674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58674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58674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96" name="Flowchart: Magnetic Disk 36"/>
          <p:cNvSpPr>
            <a:spLocks noChangeArrowheads="1"/>
          </p:cNvSpPr>
          <p:nvPr/>
        </p:nvSpPr>
        <p:spPr bwMode="auto">
          <a:xfrm>
            <a:off x="61377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7" name="Flowchart: Magnetic Disk 37"/>
          <p:cNvSpPr>
            <a:spLocks noChangeArrowheads="1"/>
          </p:cNvSpPr>
          <p:nvPr/>
        </p:nvSpPr>
        <p:spPr bwMode="auto">
          <a:xfrm>
            <a:off x="66711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8" name="Straight Connector 38"/>
          <p:cNvCxnSpPr>
            <a:cxnSpLocks noChangeShapeType="1"/>
          </p:cNvCxnSpPr>
          <p:nvPr/>
        </p:nvCxnSpPr>
        <p:spPr bwMode="auto">
          <a:xfrm rot="5400000">
            <a:off x="58710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99" name="Straight Connector 39"/>
          <p:cNvCxnSpPr>
            <a:cxnSpLocks noChangeShapeType="1"/>
            <a:endCxn id="96" idx="2"/>
          </p:cNvCxnSpPr>
          <p:nvPr/>
        </p:nvCxnSpPr>
        <p:spPr bwMode="auto">
          <a:xfrm>
            <a:off x="59853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0" name="Straight Connector 40"/>
          <p:cNvCxnSpPr>
            <a:cxnSpLocks noChangeShapeType="1"/>
          </p:cNvCxnSpPr>
          <p:nvPr/>
        </p:nvCxnSpPr>
        <p:spPr bwMode="auto">
          <a:xfrm rot="5400000">
            <a:off x="64044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1" name="Straight Connector 41"/>
          <p:cNvCxnSpPr>
            <a:cxnSpLocks noChangeShapeType="1"/>
          </p:cNvCxnSpPr>
          <p:nvPr/>
        </p:nvCxnSpPr>
        <p:spPr bwMode="auto">
          <a:xfrm>
            <a:off x="65187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102" name="TextBox 42"/>
          <p:cNvSpPr txBox="1">
            <a:spLocks noChangeArrowheads="1"/>
          </p:cNvSpPr>
          <p:nvPr/>
        </p:nvSpPr>
        <p:spPr bwMode="auto">
          <a:xfrm>
            <a:off x="71283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58674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57150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25908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namenode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25908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27432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namenode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108" name="Rectangle 4"/>
          <p:cNvSpPr>
            <a:spLocks noChangeArrowheads="1"/>
          </p:cNvSpPr>
          <p:nvPr/>
        </p:nvSpPr>
        <p:spPr bwMode="auto">
          <a:xfrm>
            <a:off x="47244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job submission node</a:t>
            </a: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48768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jobtracker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8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380908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325678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dirty="0"/>
              <a:t>把各个网页分为一个个词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82" y="1316540"/>
            <a:ext cx="8448995" cy="44184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87040" y="5869939"/>
            <a:ext cx="269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关键是：</a:t>
            </a:r>
            <a:r>
              <a:rPr lang="en-US" altLang="zh-CN" sz="3600" dirty="0"/>
              <a:t>Key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16111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定义不同的</a:t>
            </a:r>
            <a:r>
              <a:rPr lang="en-US" altLang="zh-CN" dirty="0"/>
              <a:t>Map/Reduce</a:t>
            </a:r>
            <a:r>
              <a:rPr lang="zh-CN" altLang="en-US" dirty="0"/>
              <a:t>函数，实现各种分布式算法</a:t>
            </a:r>
            <a:endParaRPr lang="en-US" altLang="zh-CN" dirty="0"/>
          </a:p>
          <a:p>
            <a:pPr lvl="1"/>
            <a:r>
              <a:rPr lang="zh-CN" altLang="en-US" dirty="0"/>
              <a:t>图算法</a:t>
            </a:r>
            <a:endParaRPr lang="en-US" altLang="zh-CN" dirty="0"/>
          </a:p>
          <a:p>
            <a:pPr lvl="1"/>
            <a:r>
              <a:rPr lang="zh-CN" altLang="en-US" dirty="0"/>
              <a:t>数据挖掘算法</a:t>
            </a:r>
            <a:endParaRPr lang="en-US" altLang="zh-CN" dirty="0"/>
          </a:p>
          <a:p>
            <a:r>
              <a:rPr lang="zh-CN" altLang="en-US" dirty="0"/>
              <a:t>矩阵乘法</a:t>
            </a:r>
            <a:endParaRPr lang="en-US" altLang="zh-CN" dirty="0"/>
          </a:p>
          <a:p>
            <a:r>
              <a:rPr lang="zh-CN" altLang="en-US" dirty="0"/>
              <a:t>关系代数</a:t>
            </a:r>
          </a:p>
        </p:txBody>
      </p:sp>
    </p:spTree>
    <p:extLst>
      <p:ext uri="{BB962C8B-B14F-4D97-AF65-F5344CB8AC3E}">
        <p14:creationId xmlns:p14="http://schemas.microsoft.com/office/powerpoint/2010/main" val="50625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: </a:t>
            </a:r>
            <a:r>
              <a:rPr lang="zh-CN" altLang="en-US" dirty="0"/>
              <a:t>矩阵乘法</a:t>
            </a:r>
          </a:p>
        </p:txBody>
      </p:sp>
    </p:spTree>
    <p:extLst>
      <p:ext uri="{BB962C8B-B14F-4D97-AF65-F5344CB8AC3E}">
        <p14:creationId xmlns:p14="http://schemas.microsoft.com/office/powerpoint/2010/main" val="348347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Map-Reduce: 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PageRank</a:t>
            </a:r>
          </a:p>
          <a:p>
            <a:r>
              <a:rPr lang="en-US" altLang="zh-CN" dirty="0"/>
              <a:t>n × n </a:t>
            </a:r>
            <a:r>
              <a:rPr lang="zh-CN" altLang="en-US" dirty="0"/>
              <a:t>矩阵 </a:t>
            </a:r>
            <a:r>
              <a:rPr lang="en-US" altLang="zh-CN" dirty="0"/>
              <a:t>M</a:t>
            </a:r>
          </a:p>
          <a:p>
            <a:r>
              <a:rPr lang="en-US" altLang="zh-CN" dirty="0"/>
              <a:t>n × 1 </a:t>
            </a:r>
            <a:r>
              <a:rPr lang="zh-CN" altLang="en-US" dirty="0"/>
              <a:t>向量 </a:t>
            </a:r>
            <a:r>
              <a:rPr lang="en-US" altLang="zh-CN" dirty="0"/>
              <a:t>V</a:t>
            </a:r>
          </a:p>
          <a:p>
            <a:r>
              <a:rPr lang="en-US" altLang="zh-CN" dirty="0"/>
              <a:t>M ×V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Times" pitchFamily="18" charset="0"/>
              </a:rPr>
              <a:t>通过</a:t>
            </a:r>
            <a:r>
              <a:rPr lang="en-US" altLang="zh-CN" dirty="0">
                <a:latin typeface="Times" pitchFamily="18" charset="0"/>
              </a:rPr>
              <a:t>key</a:t>
            </a:r>
            <a:r>
              <a:rPr lang="zh-CN" altLang="en-US" dirty="0">
                <a:latin typeface="Times" pitchFamily="18" charset="0"/>
              </a:rPr>
              <a:t>，把计算元素（</a:t>
            </a:r>
            <a:r>
              <a:rPr lang="en-US" altLang="zh-CN" i="1" dirty="0">
                <a:latin typeface="Times" pitchFamily="18" charset="0"/>
              </a:rPr>
              <a:t> </a:t>
            </a:r>
            <a:r>
              <a:rPr lang="en-US" altLang="zh-CN" i="1" dirty="0" err="1">
                <a:latin typeface="Times" pitchFamily="18" charset="0"/>
              </a:rPr>
              <a:t>m</a:t>
            </a:r>
            <a:r>
              <a:rPr lang="en-US" altLang="zh-CN" i="1" baseline="-25000" dirty="0" err="1">
                <a:latin typeface="Times" pitchFamily="18" charset="0"/>
              </a:rPr>
              <a:t>ij</a:t>
            </a:r>
            <a:r>
              <a:rPr lang="en-US" altLang="zh-CN" i="1" dirty="0" err="1">
                <a:latin typeface="Times" pitchFamily="18" charset="0"/>
              </a:rPr>
              <a:t>v</a:t>
            </a:r>
            <a:r>
              <a:rPr lang="en-US" altLang="zh-CN" i="1" baseline="-25000" dirty="0" err="1">
                <a:latin typeface="Times" pitchFamily="18" charset="0"/>
              </a:rPr>
              <a:t>j</a:t>
            </a:r>
            <a:r>
              <a:rPr lang="en-US" altLang="zh-CN" i="1" baseline="-25000" dirty="0">
                <a:latin typeface="Times" pitchFamily="18" charset="0"/>
              </a:rPr>
              <a:t> </a:t>
            </a:r>
            <a:r>
              <a:rPr lang="zh-CN" altLang="en-US" dirty="0">
                <a:latin typeface="Times" pitchFamily="18" charset="0"/>
              </a:rPr>
              <a:t>）</a:t>
            </a:r>
            <a:r>
              <a:rPr lang="en-US" altLang="zh-CN" dirty="0">
                <a:latin typeface="Times" pitchFamily="18" charset="0"/>
              </a:rPr>
              <a:t>Partition</a:t>
            </a:r>
            <a:r>
              <a:rPr lang="zh-CN" altLang="en-US" dirty="0">
                <a:latin typeface="Times" pitchFamily="18" charset="0"/>
              </a:rPr>
              <a:t>到一个</a:t>
            </a:r>
            <a:r>
              <a:rPr lang="en-US" altLang="zh-CN" dirty="0">
                <a:latin typeface="Times" pitchFamily="18" charset="0"/>
              </a:rPr>
              <a:t>Reducer</a:t>
            </a:r>
            <a:r>
              <a:rPr lang="zh-CN" altLang="en-US" dirty="0">
                <a:latin typeface="Times" pitchFamily="18" charset="0"/>
              </a:rPr>
              <a:t>去</a:t>
            </a:r>
            <a:endParaRPr lang="en-US" altLang="zh-CN" dirty="0">
              <a:latin typeface="Times" pitchFamily="18" charset="0"/>
            </a:endParaRPr>
          </a:p>
          <a:p>
            <a:pPr lvl="1"/>
            <a:r>
              <a:rPr lang="en-US" altLang="zh-CN" sz="3000" dirty="0">
                <a:latin typeface="Times" pitchFamily="18" charset="0"/>
              </a:rPr>
              <a:t>Key</a:t>
            </a:r>
            <a:r>
              <a:rPr lang="zh-CN" altLang="en-US" sz="3000" dirty="0">
                <a:latin typeface="Times" pitchFamily="18" charset="0"/>
              </a:rPr>
              <a:t>： </a:t>
            </a:r>
            <a:r>
              <a:rPr lang="en-US" altLang="zh-CN" sz="3000" i="1" dirty="0" err="1">
                <a:latin typeface="Times" pitchFamily="18" charset="0"/>
              </a:rPr>
              <a:t>i</a:t>
            </a:r>
            <a:endParaRPr lang="en-US" altLang="zh-CN" sz="3000" i="1" dirty="0">
              <a:latin typeface="Times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3391694"/>
            <a:ext cx="2515162" cy="13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81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Map-Reduce: 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特别大</a:t>
            </a:r>
            <a:endParaRPr lang="en-US" altLang="zh-CN" dirty="0"/>
          </a:p>
          <a:p>
            <a:r>
              <a:rPr lang="en-US" altLang="zh-CN" dirty="0"/>
              <a:t>PageRank</a:t>
            </a:r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= 20+ Billion</a:t>
            </a:r>
          </a:p>
          <a:p>
            <a:r>
              <a:rPr lang="zh-CN" altLang="en-US" dirty="0"/>
              <a:t>怎么办？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分块</a:t>
            </a:r>
            <a:endParaRPr lang="en-US" altLang="zh-CN" dirty="0"/>
          </a:p>
          <a:p>
            <a:pPr lvl="1"/>
            <a:r>
              <a:rPr lang="en-US" altLang="zh-CN" dirty="0">
                <a:latin typeface="Times" pitchFamily="18" charset="0"/>
              </a:rPr>
              <a:t>(</a:t>
            </a:r>
            <a:r>
              <a:rPr lang="en-US" altLang="zh-CN" i="1" dirty="0">
                <a:latin typeface="Times" pitchFamily="18" charset="0"/>
              </a:rPr>
              <a:t> </a:t>
            </a:r>
            <a:r>
              <a:rPr lang="en-US" altLang="zh-CN" i="1" dirty="0" err="1">
                <a:latin typeface="Times" pitchFamily="18" charset="0"/>
              </a:rPr>
              <a:t>i</a:t>
            </a:r>
            <a:r>
              <a:rPr lang="en-US" altLang="zh-CN" i="1" dirty="0">
                <a:latin typeface="Times" pitchFamily="18" charset="0"/>
              </a:rPr>
              <a:t> , </a:t>
            </a:r>
            <a:r>
              <a:rPr lang="en-US" altLang="zh-CN" i="1" dirty="0" err="1">
                <a:latin typeface="Times" pitchFamily="18" charset="0"/>
              </a:rPr>
              <a:t>m</a:t>
            </a:r>
            <a:r>
              <a:rPr lang="en-US" altLang="zh-CN" i="1" baseline="-25000" dirty="0" err="1">
                <a:latin typeface="Times" pitchFamily="18" charset="0"/>
              </a:rPr>
              <a:t>ij</a:t>
            </a:r>
            <a:r>
              <a:rPr lang="en-US" altLang="zh-CN" i="1" dirty="0" err="1">
                <a:latin typeface="Times" pitchFamily="18" charset="0"/>
              </a:rPr>
              <a:t>v</a:t>
            </a:r>
            <a:r>
              <a:rPr lang="en-US" altLang="zh-CN" i="1" baseline="-25000" dirty="0" err="1">
                <a:latin typeface="Times" pitchFamily="18" charset="0"/>
              </a:rPr>
              <a:t>j</a:t>
            </a:r>
            <a:r>
              <a:rPr lang="en-US" altLang="zh-CN" i="1" dirty="0">
                <a:latin typeface="Times" pitchFamily="18" charset="0"/>
              </a:rPr>
              <a:t> </a:t>
            </a:r>
            <a:r>
              <a:rPr lang="en-US" altLang="zh-CN" dirty="0">
                <a:latin typeface="Times" pitchFamily="18" charset="0"/>
              </a:rPr>
              <a:t>)</a:t>
            </a:r>
            <a:endParaRPr lang="zh-CN" altLang="en-US" baseline="-25000" dirty="0">
              <a:latin typeface="Times" pitchFamily="18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82" y="1825625"/>
            <a:ext cx="54483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0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Map-Reduce: 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Key:  (</a:t>
            </a:r>
            <a:r>
              <a:rPr lang="en-US" altLang="zh-CN" sz="4000" dirty="0" err="1"/>
              <a:t>i,k</a:t>
            </a:r>
            <a:r>
              <a:rPr lang="en-US" altLang="zh-CN" sz="4000" dirty="0"/>
              <a:t>)</a:t>
            </a:r>
          </a:p>
          <a:p>
            <a:endParaRPr lang="en-US" altLang="zh-CN" sz="4000" dirty="0"/>
          </a:p>
          <a:p>
            <a:pPr lvl="1"/>
            <a:endParaRPr lang="zh-CN" altLang="en-US" sz="3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237105"/>
            <a:ext cx="3134728" cy="1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00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:</a:t>
            </a:r>
            <a:r>
              <a:rPr lang="zh-CN" altLang="en-US" dirty="0"/>
              <a:t>关系代数</a:t>
            </a:r>
          </a:p>
        </p:txBody>
      </p:sp>
    </p:spTree>
    <p:extLst>
      <p:ext uri="{BB962C8B-B14F-4D97-AF65-F5344CB8AC3E}">
        <p14:creationId xmlns:p14="http://schemas.microsoft.com/office/powerpoint/2010/main" val="1737288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05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8194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3528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4343400" y="3352800"/>
            <a:ext cx="984250" cy="533400"/>
            <a:chOff x="3886200" y="1524000"/>
            <a:chExt cx="984250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4185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86200" y="1524000"/>
            <a:ext cx="52705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3" name="Equation" r:id="rId3" imgW="139680" imgH="139680" progId="Equation.3">
                    <p:embed/>
                  </p:oleObj>
                </mc:Choice>
                <mc:Fallback>
                  <p:oleObj name="Equation" r:id="rId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1524000"/>
                          <a:ext cx="527050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6002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0" y="2590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2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194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002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3000" y="3124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194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3528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672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6002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3657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62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194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528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002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0" y="419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8194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3528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0" y="205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104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6000" y="2590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53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104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3124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53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0104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6000" y="3657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553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0104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0" y="419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553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0104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6000" y="5332214"/>
            <a:ext cx="205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No reducer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14958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5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5146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0480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4097338" y="3352800"/>
            <a:ext cx="703262" cy="533400"/>
            <a:chOff x="3862388" y="1524000"/>
            <a:chExt cx="703262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62388" y="1524000"/>
            <a:ext cx="57467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" name="Equation" r:id="rId3" imgW="152280" imgH="139680" progId="Equation.3">
                    <p:embed/>
                  </p:oleObj>
                </mc:Choice>
                <mc:Fallback>
                  <p:oleObj name="Equation" r:id="rId3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388" y="1524000"/>
                          <a:ext cx="574675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2954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200" y="2590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74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5146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0480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4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8200" y="3124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574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5146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0480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7338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2954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200" y="3657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574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5146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0480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954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8200" y="419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574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5146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480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2819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0200" y="2819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29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7086600" y="2819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20000" y="2819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7400" y="33528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10200" y="3352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>
                <a:latin typeface="+mn-lt"/>
              </a:rPr>
              <a:t>R</a:t>
            </a:r>
            <a:r>
              <a:rPr lang="en-US" b="0" kern="0" baseline="-25000" dirty="0">
                <a:latin typeface="+mn-lt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29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7086600" y="3352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620000" y="3352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86000" y="5332214"/>
            <a:ext cx="205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No reducer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524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DFS</a:t>
            </a:r>
          </a:p>
          <a:p>
            <a:r>
              <a:rPr lang="en-US" altLang="zh-CN" dirty="0"/>
              <a:t>Chunk server</a:t>
            </a:r>
            <a:r>
              <a:rPr lang="zh-CN" altLang="en-US" dirty="0"/>
              <a:t>也就是计算</a:t>
            </a:r>
            <a:r>
              <a:rPr lang="en-US" altLang="zh-CN" dirty="0"/>
              <a:t>Server</a:t>
            </a:r>
          </a:p>
          <a:p>
            <a:r>
              <a:rPr lang="zh-CN" altLang="en-US" dirty="0"/>
              <a:t>本地计算，减少通信</a:t>
            </a:r>
            <a:endParaRPr lang="en-US" altLang="zh-CN" dirty="0"/>
          </a:p>
          <a:p>
            <a:r>
              <a:rPr lang="zh-CN" altLang="en-US" dirty="0"/>
              <a:t>分布式计算</a:t>
            </a:r>
          </a:p>
        </p:txBody>
      </p:sp>
    </p:spTree>
    <p:extLst>
      <p:ext uri="{BB962C8B-B14F-4D97-AF65-F5344CB8AC3E}">
        <p14:creationId xmlns:p14="http://schemas.microsoft.com/office/powerpoint/2010/main" val="2008216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1119"/>
            <a:ext cx="7886700" cy="1325563"/>
          </a:xfrm>
        </p:spPr>
        <p:txBody>
          <a:bodyPr/>
          <a:lstStyle/>
          <a:p>
            <a:r>
              <a:rPr lang="en-US" dirty="0"/>
              <a:t>Relational Joins</a:t>
            </a:r>
          </a:p>
        </p:txBody>
      </p:sp>
      <p:sp>
        <p:nvSpPr>
          <p:cNvPr id="192" name="Flowchart: Collate 191"/>
          <p:cNvSpPr/>
          <p:nvPr/>
        </p:nvSpPr>
        <p:spPr>
          <a:xfrm rot="5400000">
            <a:off x="4381500" y="3390900"/>
            <a:ext cx="381000" cy="762000"/>
          </a:xfrm>
          <a:prstGeom prst="flowChartCollat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2514600" y="37338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>
          <a:xfrm rot="5400000" flipH="1" flipV="1">
            <a:off x="2361803" y="3581003"/>
            <a:ext cx="304800" cy="79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grpSp>
        <p:nvGrpSpPr>
          <p:cNvPr id="3" name="Group 209"/>
          <p:cNvGrpSpPr/>
          <p:nvPr/>
        </p:nvGrpSpPr>
        <p:grpSpPr>
          <a:xfrm flipH="1">
            <a:off x="5105400" y="3429000"/>
            <a:ext cx="1448594" cy="306388"/>
            <a:chOff x="5638006" y="3810000"/>
            <a:chExt cx="1448594" cy="306388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5638800" y="4114800"/>
              <a:ext cx="1447800" cy="158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12" name="Straight Arrow Connector 211"/>
            <p:cNvCxnSpPr/>
            <p:nvPr/>
          </p:nvCxnSpPr>
          <p:spPr>
            <a:xfrm rot="5400000" flipH="1" flipV="1">
              <a:off x="5486003" y="3962003"/>
              <a:ext cx="304800" cy="79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</p:grpSp>
      <p:cxnSp>
        <p:nvCxnSpPr>
          <p:cNvPr id="213" name="Straight Arrow Connector 212"/>
          <p:cNvCxnSpPr/>
          <p:nvPr/>
        </p:nvCxnSpPr>
        <p:spPr>
          <a:xfrm rot="5400000">
            <a:off x="4418806" y="4114006"/>
            <a:ext cx="304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4" name="Group 215"/>
          <p:cNvGrpSpPr/>
          <p:nvPr/>
        </p:nvGrpSpPr>
        <p:grpSpPr>
          <a:xfrm>
            <a:off x="1143000" y="1295400"/>
            <a:ext cx="2286000" cy="381000"/>
            <a:chOff x="1219200" y="1143000"/>
            <a:chExt cx="2286000" cy="381000"/>
          </a:xfrm>
        </p:grpSpPr>
        <p:sp>
          <p:nvSpPr>
            <p:cNvPr id="172" name="Rectangle 17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R</a:t>
              </a:r>
              <a:r>
                <a:rPr lang="en-US" b="0" kern="0" baseline="-25000" dirty="0">
                  <a:latin typeface="+mn-lt"/>
                </a:rPr>
                <a:t>1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216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218" name="Rectangle 21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R</a:t>
              </a:r>
              <a:r>
                <a:rPr lang="en-US" b="0" kern="0" baseline="-25000" dirty="0">
                  <a:latin typeface="+mn-lt"/>
                </a:rPr>
                <a:t>2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220"/>
          <p:cNvGrpSpPr/>
          <p:nvPr/>
        </p:nvGrpSpPr>
        <p:grpSpPr>
          <a:xfrm>
            <a:off x="1143000" y="2362200"/>
            <a:ext cx="2286000" cy="381000"/>
            <a:chOff x="1219200" y="1143000"/>
            <a:chExt cx="2286000" cy="381000"/>
          </a:xfrm>
        </p:grpSpPr>
        <p:sp>
          <p:nvSpPr>
            <p:cNvPr id="222" name="Rectangle 22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R</a:t>
              </a:r>
              <a:r>
                <a:rPr lang="en-US" b="0" kern="0" baseline="-25000" dirty="0">
                  <a:latin typeface="+mn-lt"/>
                </a:rPr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224"/>
          <p:cNvGrpSpPr/>
          <p:nvPr/>
        </p:nvGrpSpPr>
        <p:grpSpPr>
          <a:xfrm>
            <a:off x="1143000" y="2895600"/>
            <a:ext cx="2286000" cy="381000"/>
            <a:chOff x="1219200" y="1143000"/>
            <a:chExt cx="2286000" cy="381000"/>
          </a:xfrm>
        </p:grpSpPr>
        <p:sp>
          <p:nvSpPr>
            <p:cNvPr id="226" name="Rectangle 22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R</a:t>
              </a:r>
              <a:r>
                <a:rPr lang="en-US" b="0" kern="0" baseline="-25000" dirty="0">
                  <a:latin typeface="+mn-lt"/>
                </a:rPr>
                <a:t>4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228"/>
          <p:cNvGrpSpPr/>
          <p:nvPr/>
        </p:nvGrpSpPr>
        <p:grpSpPr>
          <a:xfrm>
            <a:off x="5486400" y="1295400"/>
            <a:ext cx="2258750" cy="381000"/>
            <a:chOff x="3124200" y="1143000"/>
            <a:chExt cx="2258750" cy="381000"/>
          </a:xfrm>
        </p:grpSpPr>
        <p:sp>
          <p:nvSpPr>
            <p:cNvPr id="230" name="Rectangle 22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S</a:t>
              </a:r>
              <a:r>
                <a:rPr lang="en-US" b="0" kern="0" baseline="-25000" dirty="0">
                  <a:latin typeface="+mn-lt"/>
                </a:rPr>
                <a:t>1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232"/>
          <p:cNvGrpSpPr/>
          <p:nvPr/>
        </p:nvGrpSpPr>
        <p:grpSpPr>
          <a:xfrm>
            <a:off x="5486400" y="1828800"/>
            <a:ext cx="2258750" cy="381000"/>
            <a:chOff x="3124200" y="1143000"/>
            <a:chExt cx="2258750" cy="381000"/>
          </a:xfrm>
        </p:grpSpPr>
        <p:sp>
          <p:nvSpPr>
            <p:cNvPr id="234" name="Rectangle 23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S</a:t>
              </a:r>
              <a:r>
                <a:rPr lang="en-US" b="0" kern="0" baseline="-25000" dirty="0">
                  <a:latin typeface="+mn-lt"/>
                </a:rPr>
                <a:t>2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236"/>
          <p:cNvGrpSpPr/>
          <p:nvPr/>
        </p:nvGrpSpPr>
        <p:grpSpPr>
          <a:xfrm>
            <a:off x="5486400" y="2362200"/>
            <a:ext cx="2258750" cy="381000"/>
            <a:chOff x="3124200" y="1143000"/>
            <a:chExt cx="2258750" cy="381000"/>
          </a:xfrm>
        </p:grpSpPr>
        <p:sp>
          <p:nvSpPr>
            <p:cNvPr id="238" name="Rectangle 23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S</a:t>
              </a:r>
              <a:r>
                <a:rPr lang="en-US" b="0" kern="0" baseline="-25000" dirty="0">
                  <a:latin typeface="+mn-lt"/>
                </a:rPr>
                <a:t>3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240"/>
          <p:cNvGrpSpPr/>
          <p:nvPr/>
        </p:nvGrpSpPr>
        <p:grpSpPr>
          <a:xfrm>
            <a:off x="5486400" y="2895600"/>
            <a:ext cx="2258750" cy="381000"/>
            <a:chOff x="3124200" y="1143000"/>
            <a:chExt cx="2258750" cy="381000"/>
          </a:xfrm>
        </p:grpSpPr>
        <p:sp>
          <p:nvSpPr>
            <p:cNvPr id="242" name="Rectangle 24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S</a:t>
              </a:r>
              <a:r>
                <a:rPr lang="en-US" b="0" kern="0" baseline="-25000" dirty="0">
                  <a:latin typeface="+mn-lt"/>
                </a:rPr>
                <a:t>4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up 252"/>
          <p:cNvGrpSpPr/>
          <p:nvPr/>
        </p:nvGrpSpPr>
        <p:grpSpPr>
          <a:xfrm>
            <a:off x="2514600" y="4419600"/>
            <a:ext cx="2286000" cy="381000"/>
            <a:chOff x="1219200" y="1143000"/>
            <a:chExt cx="2286000" cy="381000"/>
          </a:xfrm>
        </p:grpSpPr>
        <p:sp>
          <p:nvSpPr>
            <p:cNvPr id="254" name="Rectangle 25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R</a:t>
              </a:r>
              <a:r>
                <a:rPr lang="en-US" b="0" kern="0" baseline="-25000" dirty="0">
                  <a:latin typeface="+mn-lt"/>
                </a:rPr>
                <a:t>1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256"/>
          <p:cNvGrpSpPr/>
          <p:nvPr/>
        </p:nvGrpSpPr>
        <p:grpSpPr>
          <a:xfrm>
            <a:off x="4419600" y="4419600"/>
            <a:ext cx="2258750" cy="381000"/>
            <a:chOff x="3124200" y="1143000"/>
            <a:chExt cx="2258750" cy="381000"/>
          </a:xfrm>
        </p:grpSpPr>
        <p:sp>
          <p:nvSpPr>
            <p:cNvPr id="258" name="Rectangle 25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S</a:t>
              </a:r>
              <a:r>
                <a:rPr lang="en-US" b="0" kern="0" baseline="-25000" dirty="0">
                  <a:latin typeface="+mn-lt"/>
                </a:rPr>
                <a:t>2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oup 260"/>
          <p:cNvGrpSpPr/>
          <p:nvPr/>
        </p:nvGrpSpPr>
        <p:grpSpPr>
          <a:xfrm>
            <a:off x="2514600" y="4953000"/>
            <a:ext cx="2286000" cy="381000"/>
            <a:chOff x="1219200" y="1143000"/>
            <a:chExt cx="2286000" cy="381000"/>
          </a:xfrm>
        </p:grpSpPr>
        <p:sp>
          <p:nvSpPr>
            <p:cNvPr id="262" name="Rectangle 26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R</a:t>
              </a:r>
              <a:r>
                <a:rPr lang="en-US" b="0" kern="0" baseline="-25000" dirty="0">
                  <a:latin typeface="+mn-lt"/>
                </a:rPr>
                <a:t>2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" name="Group 264"/>
          <p:cNvGrpSpPr/>
          <p:nvPr/>
        </p:nvGrpSpPr>
        <p:grpSpPr>
          <a:xfrm>
            <a:off x="4419600" y="4953000"/>
            <a:ext cx="2258750" cy="381000"/>
            <a:chOff x="3124200" y="1143000"/>
            <a:chExt cx="2258750" cy="381000"/>
          </a:xfrm>
        </p:grpSpPr>
        <p:sp>
          <p:nvSpPr>
            <p:cNvPr id="266" name="Rectangle 265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S</a:t>
              </a:r>
              <a:r>
                <a:rPr lang="en-US" b="0" kern="0" baseline="-25000" dirty="0">
                  <a:latin typeface="+mn-lt"/>
                </a:rPr>
                <a:t>4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Group 268"/>
          <p:cNvGrpSpPr/>
          <p:nvPr/>
        </p:nvGrpSpPr>
        <p:grpSpPr>
          <a:xfrm>
            <a:off x="2514600" y="5486400"/>
            <a:ext cx="2286000" cy="381000"/>
            <a:chOff x="1219200" y="1143000"/>
            <a:chExt cx="2286000" cy="381000"/>
          </a:xfrm>
        </p:grpSpPr>
        <p:sp>
          <p:nvSpPr>
            <p:cNvPr id="270" name="Rectangle 26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R</a:t>
              </a:r>
              <a:r>
                <a:rPr lang="en-US" b="0" kern="0" baseline="-25000" dirty="0">
                  <a:latin typeface="+mn-lt"/>
                </a:rPr>
                <a:t>3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272"/>
          <p:cNvGrpSpPr/>
          <p:nvPr/>
        </p:nvGrpSpPr>
        <p:grpSpPr>
          <a:xfrm>
            <a:off x="4419600" y="5486400"/>
            <a:ext cx="2258750" cy="381000"/>
            <a:chOff x="3124200" y="1143000"/>
            <a:chExt cx="2258750" cy="381000"/>
          </a:xfrm>
        </p:grpSpPr>
        <p:sp>
          <p:nvSpPr>
            <p:cNvPr id="274" name="Rectangle 27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S</a:t>
              </a:r>
              <a:r>
                <a:rPr lang="en-US" b="0" kern="0" baseline="-25000" dirty="0">
                  <a:latin typeface="+mn-lt"/>
                </a:rPr>
                <a:t>1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276"/>
          <p:cNvGrpSpPr/>
          <p:nvPr/>
        </p:nvGrpSpPr>
        <p:grpSpPr>
          <a:xfrm>
            <a:off x="2514600" y="6019800"/>
            <a:ext cx="2286000" cy="381000"/>
            <a:chOff x="1219200" y="1143000"/>
            <a:chExt cx="2286000" cy="381000"/>
          </a:xfrm>
        </p:grpSpPr>
        <p:sp>
          <p:nvSpPr>
            <p:cNvPr id="278" name="Rectangle 27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R</a:t>
              </a:r>
              <a:r>
                <a:rPr lang="en-US" b="0" kern="0" baseline="-25000" dirty="0">
                  <a:latin typeface="+mn-lt"/>
                </a:rPr>
                <a:t>4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Group 280"/>
          <p:cNvGrpSpPr/>
          <p:nvPr/>
        </p:nvGrpSpPr>
        <p:grpSpPr>
          <a:xfrm>
            <a:off x="4419600" y="6019800"/>
            <a:ext cx="2258750" cy="381000"/>
            <a:chOff x="3124200" y="1143000"/>
            <a:chExt cx="2258750" cy="381000"/>
          </a:xfrm>
        </p:grpSpPr>
        <p:sp>
          <p:nvSpPr>
            <p:cNvPr id="282" name="Rectangle 28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>
                  <a:latin typeface="+mn-lt"/>
                </a:rPr>
                <a:t>S</a:t>
              </a:r>
              <a:r>
                <a:rPr lang="en-US" b="0" kern="0" baseline="-25000" dirty="0">
                  <a:latin typeface="+mn-lt"/>
                </a:rPr>
                <a:t>3</a:t>
              </a: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375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5040"/>
            <a:ext cx="7886700" cy="3951922"/>
          </a:xfrm>
        </p:spPr>
        <p:txBody>
          <a:bodyPr>
            <a:normAutofit/>
          </a:bodyPr>
          <a:lstStyle/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Key</a:t>
            </a:r>
            <a:r>
              <a:rPr lang="zh-CN" altLang="en-US" sz="3200" dirty="0"/>
              <a:t>：</a:t>
            </a:r>
            <a:r>
              <a:rPr lang="en-US" altLang="zh-CN" sz="3200" dirty="0"/>
              <a:t>B</a:t>
            </a:r>
          </a:p>
          <a:p>
            <a:pPr lvl="1"/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76" y="2012467"/>
            <a:ext cx="8128274" cy="23122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77" y="5548313"/>
            <a:ext cx="1914525" cy="628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689" y="5548313"/>
            <a:ext cx="1800225" cy="5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169" y="5480115"/>
            <a:ext cx="1647825" cy="6096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534405" y="55873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653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Map-Reduce:</a:t>
            </a:r>
            <a:r>
              <a:rPr lang="zh-CN" altLang="en-US" dirty="0"/>
              <a:t>开销模型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关注点在通信开销上，计算开销通常不考虑</a:t>
            </a:r>
            <a:endParaRPr lang="en-US" altLang="zh-CN" dirty="0"/>
          </a:p>
          <a:p>
            <a:r>
              <a:rPr lang="zh-CN" altLang="en-US" dirty="0"/>
              <a:t>通信开销又主要评估“输入”</a:t>
            </a:r>
            <a:endParaRPr lang="en-US" altLang="zh-CN" dirty="0"/>
          </a:p>
          <a:p>
            <a:r>
              <a:rPr lang="zh-CN" altLang="en-US" dirty="0"/>
              <a:t>两种输入</a:t>
            </a:r>
            <a:endParaRPr lang="en-US" altLang="zh-CN" dirty="0"/>
          </a:p>
          <a:p>
            <a:pPr lvl="1"/>
            <a:r>
              <a:rPr lang="en-US" altLang="zh-CN" dirty="0"/>
              <a:t>Mapper </a:t>
            </a:r>
            <a:r>
              <a:rPr lang="zh-CN" altLang="en-US" dirty="0"/>
              <a:t>读本地硬盘：</a:t>
            </a:r>
            <a:r>
              <a:rPr lang="en-US" altLang="zh-CN" dirty="0"/>
              <a:t>file size</a:t>
            </a:r>
          </a:p>
          <a:p>
            <a:pPr lvl="1"/>
            <a:r>
              <a:rPr lang="en-US" altLang="zh-CN" dirty="0"/>
              <a:t>Reducer </a:t>
            </a:r>
            <a:r>
              <a:rPr lang="zh-CN" altLang="en-US" dirty="0"/>
              <a:t>读</a:t>
            </a:r>
            <a:r>
              <a:rPr lang="en-US" altLang="zh-CN" dirty="0"/>
              <a:t>Mapper</a:t>
            </a:r>
            <a:r>
              <a:rPr lang="zh-CN" altLang="en-US" dirty="0"/>
              <a:t>（远端）的中间结果（存在</a:t>
            </a:r>
            <a:r>
              <a:rPr lang="en-US" altLang="zh-CN" dirty="0"/>
              <a:t>Mapper</a:t>
            </a:r>
            <a:r>
              <a:rPr lang="zh-CN" altLang="en-US" dirty="0"/>
              <a:t>节点上）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4790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Arrow Connector 36"/>
          <p:cNvCxnSpPr>
            <a:cxnSpLocks noChangeShapeType="1"/>
          </p:cNvCxnSpPr>
          <p:nvPr/>
        </p:nvCxnSpPr>
        <p:spPr bwMode="auto">
          <a:xfrm rot="5400000">
            <a:off x="3833496" y="3275965"/>
            <a:ext cx="273050" cy="31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Straight Arrow Connector 45"/>
          <p:cNvCxnSpPr>
            <a:cxnSpLocks noChangeShapeType="1"/>
          </p:cNvCxnSpPr>
          <p:nvPr/>
        </p:nvCxnSpPr>
        <p:spPr bwMode="auto">
          <a:xfrm rot="5400000">
            <a:off x="5127308" y="3275965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" name="Straight Arrow Connector 49"/>
          <p:cNvCxnSpPr>
            <a:cxnSpLocks noChangeShapeType="1"/>
          </p:cNvCxnSpPr>
          <p:nvPr/>
        </p:nvCxnSpPr>
        <p:spPr bwMode="auto">
          <a:xfrm rot="5400000">
            <a:off x="6422708" y="3275965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Straight Arrow Connector 53"/>
          <p:cNvCxnSpPr>
            <a:cxnSpLocks noChangeShapeType="1"/>
          </p:cNvCxnSpPr>
          <p:nvPr/>
        </p:nvCxnSpPr>
        <p:spPr bwMode="auto">
          <a:xfrm rot="5400000">
            <a:off x="7794308" y="3275965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Straight Arrow Connector 72"/>
          <p:cNvCxnSpPr>
            <a:cxnSpLocks noChangeShapeType="1"/>
          </p:cNvCxnSpPr>
          <p:nvPr/>
        </p:nvCxnSpPr>
        <p:spPr bwMode="auto">
          <a:xfrm rot="5400000">
            <a:off x="4235927" y="4700746"/>
            <a:ext cx="533400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Straight Arrow Connector 74"/>
          <p:cNvCxnSpPr>
            <a:cxnSpLocks noChangeShapeType="1"/>
          </p:cNvCxnSpPr>
          <p:nvPr/>
        </p:nvCxnSpPr>
        <p:spPr bwMode="auto">
          <a:xfrm rot="5400000">
            <a:off x="4366895" y="5744528"/>
            <a:ext cx="2746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Straight Arrow Connector 78"/>
          <p:cNvCxnSpPr>
            <a:cxnSpLocks noChangeShapeType="1"/>
          </p:cNvCxnSpPr>
          <p:nvPr/>
        </p:nvCxnSpPr>
        <p:spPr bwMode="auto">
          <a:xfrm rot="5400000">
            <a:off x="5608321" y="4699952"/>
            <a:ext cx="533400" cy="31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Straight Arrow Connector 79"/>
          <p:cNvCxnSpPr>
            <a:cxnSpLocks noChangeShapeType="1"/>
          </p:cNvCxnSpPr>
          <p:nvPr/>
        </p:nvCxnSpPr>
        <p:spPr bwMode="auto">
          <a:xfrm rot="5400000">
            <a:off x="5738495" y="5744528"/>
            <a:ext cx="2746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Straight Arrow Connector 83"/>
          <p:cNvCxnSpPr>
            <a:cxnSpLocks noChangeShapeType="1"/>
          </p:cNvCxnSpPr>
          <p:nvPr/>
        </p:nvCxnSpPr>
        <p:spPr bwMode="auto">
          <a:xfrm rot="5400000">
            <a:off x="6902927" y="4700746"/>
            <a:ext cx="533400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Straight Arrow Connector 84"/>
          <p:cNvCxnSpPr>
            <a:cxnSpLocks noChangeShapeType="1"/>
          </p:cNvCxnSpPr>
          <p:nvPr/>
        </p:nvCxnSpPr>
        <p:spPr bwMode="auto">
          <a:xfrm rot="5400000">
            <a:off x="7033895" y="5744528"/>
            <a:ext cx="2746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5" name="Rectangle 7"/>
          <p:cNvSpPr>
            <a:spLocks noChangeArrowheads="1"/>
          </p:cNvSpPr>
          <p:nvPr/>
        </p:nvSpPr>
        <p:spPr bwMode="auto">
          <a:xfrm>
            <a:off x="7513320" y="252984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36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7208520" y="1844040"/>
            <a:ext cx="609600" cy="6096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7" name="Rectangle 4"/>
          <p:cNvSpPr>
            <a:spLocks noChangeArrowheads="1"/>
          </p:cNvSpPr>
          <p:nvPr/>
        </p:nvSpPr>
        <p:spPr bwMode="auto">
          <a:xfrm>
            <a:off x="3550920" y="252984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38" name="Straight Arrow Connector 20"/>
          <p:cNvCxnSpPr>
            <a:cxnSpLocks noChangeShapeType="1"/>
          </p:cNvCxnSpPr>
          <p:nvPr/>
        </p:nvCxnSpPr>
        <p:spPr bwMode="auto">
          <a:xfrm rot="5400000">
            <a:off x="4008120" y="1844040"/>
            <a:ext cx="609600" cy="6096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9" name="Rectangle 5"/>
          <p:cNvSpPr>
            <a:spLocks noChangeArrowheads="1"/>
          </p:cNvSpPr>
          <p:nvPr/>
        </p:nvSpPr>
        <p:spPr bwMode="auto">
          <a:xfrm>
            <a:off x="4846320" y="252984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40" name="Straight Arrow Connector 22"/>
          <p:cNvCxnSpPr>
            <a:cxnSpLocks noChangeShapeType="1"/>
          </p:cNvCxnSpPr>
          <p:nvPr/>
        </p:nvCxnSpPr>
        <p:spPr bwMode="auto">
          <a:xfrm rot="5400000">
            <a:off x="4960620" y="2110740"/>
            <a:ext cx="609600" cy="762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1" name="Rectangle 6"/>
          <p:cNvSpPr>
            <a:spLocks noChangeArrowheads="1"/>
          </p:cNvSpPr>
          <p:nvPr/>
        </p:nvSpPr>
        <p:spPr bwMode="auto">
          <a:xfrm>
            <a:off x="6141720" y="252984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42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6179820" y="2110740"/>
            <a:ext cx="609600" cy="762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Rectangle 68"/>
          <p:cNvSpPr>
            <a:spLocks noChangeArrowheads="1"/>
          </p:cNvSpPr>
          <p:nvPr/>
        </p:nvSpPr>
        <p:spPr bwMode="auto">
          <a:xfrm>
            <a:off x="3169920" y="374904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144" name="Rectangle 69"/>
          <p:cNvSpPr>
            <a:spLocks noChangeArrowheads="1"/>
          </p:cNvSpPr>
          <p:nvPr/>
        </p:nvSpPr>
        <p:spPr bwMode="auto">
          <a:xfrm>
            <a:off x="4084320" y="496824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145" name="Rectangle 75"/>
          <p:cNvSpPr>
            <a:spLocks noChangeArrowheads="1"/>
          </p:cNvSpPr>
          <p:nvPr/>
        </p:nvSpPr>
        <p:spPr bwMode="auto">
          <a:xfrm>
            <a:off x="5455920" y="496824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146" name="Rectangle 80"/>
          <p:cNvSpPr>
            <a:spLocks noChangeArrowheads="1"/>
          </p:cNvSpPr>
          <p:nvPr/>
        </p:nvSpPr>
        <p:spPr bwMode="auto">
          <a:xfrm>
            <a:off x="6751320" y="496824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147" name="Group 113"/>
          <p:cNvGrpSpPr/>
          <p:nvPr/>
        </p:nvGrpSpPr>
        <p:grpSpPr>
          <a:xfrm>
            <a:off x="4222433" y="1463040"/>
            <a:ext cx="3200284" cy="276999"/>
            <a:chOff x="3033713" y="1219200"/>
            <a:chExt cx="3200284" cy="276999"/>
          </a:xfrm>
        </p:grpSpPr>
        <p:sp>
          <p:nvSpPr>
            <p:cNvPr id="148" name="Rectangle 56"/>
            <p:cNvSpPr>
              <a:spLocks noChangeArrowheads="1"/>
            </p:cNvSpPr>
            <p:nvPr/>
          </p:nvSpPr>
          <p:spPr bwMode="auto">
            <a:xfrm>
              <a:off x="3079069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Rectangle 102"/>
            <p:cNvSpPr>
              <a:spLocks noChangeArrowheads="1"/>
            </p:cNvSpPr>
            <p:nvPr/>
          </p:nvSpPr>
          <p:spPr bwMode="auto">
            <a:xfrm>
              <a:off x="3612430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0" name="Rectangle 109"/>
            <p:cNvSpPr>
              <a:spLocks noChangeArrowheads="1"/>
            </p:cNvSpPr>
            <p:nvPr/>
          </p:nvSpPr>
          <p:spPr bwMode="auto">
            <a:xfrm>
              <a:off x="4145792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Rectangle 116"/>
            <p:cNvSpPr>
              <a:spLocks noChangeArrowheads="1"/>
            </p:cNvSpPr>
            <p:nvPr/>
          </p:nvSpPr>
          <p:spPr bwMode="auto">
            <a:xfrm>
              <a:off x="4679154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>
              <a:off x="5212515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Rectangle 130"/>
            <p:cNvSpPr>
              <a:spLocks noChangeArrowheads="1"/>
            </p:cNvSpPr>
            <p:nvPr/>
          </p:nvSpPr>
          <p:spPr bwMode="auto">
            <a:xfrm>
              <a:off x="5745877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>
              <a:off x="3033713" y="1219200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155" name="TextBox 103"/>
            <p:cNvSpPr txBox="1">
              <a:spLocks noChangeArrowheads="1"/>
            </p:cNvSpPr>
            <p:nvPr/>
          </p:nvSpPr>
          <p:spPr bwMode="auto">
            <a:xfrm>
              <a:off x="3567075" y="1219200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156" name="TextBox 110"/>
            <p:cNvSpPr txBox="1">
              <a:spLocks noChangeArrowheads="1"/>
            </p:cNvSpPr>
            <p:nvPr/>
          </p:nvSpPr>
          <p:spPr bwMode="auto">
            <a:xfrm>
              <a:off x="4100436" y="1219200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157" name="TextBox 117"/>
            <p:cNvSpPr txBox="1">
              <a:spLocks noChangeArrowheads="1"/>
            </p:cNvSpPr>
            <p:nvPr/>
          </p:nvSpPr>
          <p:spPr bwMode="auto">
            <a:xfrm>
              <a:off x="4633798" y="1219200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158" name="TextBox 124"/>
            <p:cNvSpPr txBox="1">
              <a:spLocks noChangeArrowheads="1"/>
            </p:cNvSpPr>
            <p:nvPr/>
          </p:nvSpPr>
          <p:spPr bwMode="auto">
            <a:xfrm>
              <a:off x="5167160" y="1219200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159" name="TextBox 131"/>
            <p:cNvSpPr txBox="1">
              <a:spLocks noChangeArrowheads="1"/>
            </p:cNvSpPr>
            <p:nvPr/>
          </p:nvSpPr>
          <p:spPr bwMode="auto">
            <a:xfrm>
              <a:off x="5700521" y="1219200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160" name="Rectangle 58"/>
            <p:cNvSpPr>
              <a:spLocks noChangeArrowheads="1"/>
            </p:cNvSpPr>
            <p:nvPr/>
          </p:nvSpPr>
          <p:spPr bwMode="auto">
            <a:xfrm>
              <a:off x="3307652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TextBox 59"/>
            <p:cNvSpPr txBox="1">
              <a:spLocks noChangeArrowheads="1"/>
            </p:cNvSpPr>
            <p:nvPr/>
          </p:nvSpPr>
          <p:spPr bwMode="auto">
            <a:xfrm>
              <a:off x="3262297" y="1219200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162" name="Rectangle 100"/>
            <p:cNvSpPr>
              <a:spLocks noChangeArrowheads="1"/>
            </p:cNvSpPr>
            <p:nvPr/>
          </p:nvSpPr>
          <p:spPr bwMode="auto">
            <a:xfrm>
              <a:off x="3841014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TextBox 101"/>
            <p:cNvSpPr txBox="1">
              <a:spLocks noChangeArrowheads="1"/>
            </p:cNvSpPr>
            <p:nvPr/>
          </p:nvSpPr>
          <p:spPr bwMode="auto">
            <a:xfrm>
              <a:off x="3795658" y="1219200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164" name="Rectangle 107"/>
            <p:cNvSpPr>
              <a:spLocks noChangeArrowheads="1"/>
            </p:cNvSpPr>
            <p:nvPr/>
          </p:nvSpPr>
          <p:spPr bwMode="auto">
            <a:xfrm>
              <a:off x="4374376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TextBox 108"/>
            <p:cNvSpPr txBox="1">
              <a:spLocks noChangeArrowheads="1"/>
            </p:cNvSpPr>
            <p:nvPr/>
          </p:nvSpPr>
          <p:spPr bwMode="auto">
            <a:xfrm>
              <a:off x="4329020" y="1219200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166" name="Rectangle 114"/>
            <p:cNvSpPr>
              <a:spLocks noChangeArrowheads="1"/>
            </p:cNvSpPr>
            <p:nvPr/>
          </p:nvSpPr>
          <p:spPr bwMode="auto">
            <a:xfrm>
              <a:off x="4907737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TextBox 115"/>
            <p:cNvSpPr txBox="1">
              <a:spLocks noChangeArrowheads="1"/>
            </p:cNvSpPr>
            <p:nvPr/>
          </p:nvSpPr>
          <p:spPr bwMode="auto">
            <a:xfrm>
              <a:off x="4862382" y="1219200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168" name="Rectangle 121"/>
            <p:cNvSpPr>
              <a:spLocks noChangeArrowheads="1"/>
            </p:cNvSpPr>
            <p:nvPr/>
          </p:nvSpPr>
          <p:spPr bwMode="auto">
            <a:xfrm>
              <a:off x="5441099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TextBox 122"/>
            <p:cNvSpPr txBox="1">
              <a:spLocks noChangeArrowheads="1"/>
            </p:cNvSpPr>
            <p:nvPr/>
          </p:nvSpPr>
          <p:spPr bwMode="auto">
            <a:xfrm>
              <a:off x="5395743" y="1219200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170" name="Rectangle 128"/>
            <p:cNvSpPr>
              <a:spLocks noChangeArrowheads="1"/>
            </p:cNvSpPr>
            <p:nvPr/>
          </p:nvSpPr>
          <p:spPr bwMode="auto">
            <a:xfrm>
              <a:off x="5974461" y="1243331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TextBox 129"/>
            <p:cNvSpPr txBox="1">
              <a:spLocks noChangeArrowheads="1"/>
            </p:cNvSpPr>
            <p:nvPr/>
          </p:nvSpPr>
          <p:spPr bwMode="auto">
            <a:xfrm>
              <a:off x="5929105" y="1219200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172" name="Group 114"/>
          <p:cNvGrpSpPr/>
          <p:nvPr/>
        </p:nvGrpSpPr>
        <p:grpSpPr>
          <a:xfrm>
            <a:off x="3480398" y="3444240"/>
            <a:ext cx="991272" cy="276999"/>
            <a:chOff x="2291678" y="3200400"/>
            <a:chExt cx="991272" cy="276999"/>
          </a:xfrm>
        </p:grpSpPr>
        <p:sp>
          <p:nvSpPr>
            <p:cNvPr id="173" name="Rectangle 144"/>
            <p:cNvSpPr>
              <a:spLocks noChangeArrowheads="1"/>
            </p:cNvSpPr>
            <p:nvPr/>
          </p:nvSpPr>
          <p:spPr bwMode="auto">
            <a:xfrm>
              <a:off x="2794665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TextBox 145"/>
            <p:cNvSpPr txBox="1">
              <a:spLocks noChangeArrowheads="1"/>
            </p:cNvSpPr>
            <p:nvPr/>
          </p:nvSpPr>
          <p:spPr bwMode="auto">
            <a:xfrm>
              <a:off x="2784475" y="3200400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75" name="Rectangle 137"/>
            <p:cNvSpPr>
              <a:spLocks noChangeArrowheads="1"/>
            </p:cNvSpPr>
            <p:nvPr/>
          </p:nvSpPr>
          <p:spPr bwMode="auto">
            <a:xfrm>
              <a:off x="2296190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TextBox 138"/>
            <p:cNvSpPr txBox="1">
              <a:spLocks noChangeArrowheads="1"/>
            </p:cNvSpPr>
            <p:nvPr/>
          </p:nvSpPr>
          <p:spPr bwMode="auto">
            <a:xfrm>
              <a:off x="2291678" y="3200400"/>
              <a:ext cx="25840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77" name="Rectangle 135"/>
            <p:cNvSpPr>
              <a:spLocks noChangeArrowheads="1"/>
            </p:cNvSpPr>
            <p:nvPr/>
          </p:nvSpPr>
          <p:spPr bwMode="auto">
            <a:xfrm>
              <a:off x="2524904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TextBox 136"/>
            <p:cNvSpPr txBox="1">
              <a:spLocks noChangeArrowheads="1"/>
            </p:cNvSpPr>
            <p:nvPr/>
          </p:nvSpPr>
          <p:spPr bwMode="auto">
            <a:xfrm>
              <a:off x="2514714" y="3200400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179" name="Rectangle 142"/>
            <p:cNvSpPr>
              <a:spLocks noChangeArrowheads="1"/>
            </p:cNvSpPr>
            <p:nvPr/>
          </p:nvSpPr>
          <p:spPr bwMode="auto">
            <a:xfrm>
              <a:off x="3023379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TextBox 143"/>
            <p:cNvSpPr txBox="1">
              <a:spLocks noChangeArrowheads="1"/>
            </p:cNvSpPr>
            <p:nvPr/>
          </p:nvSpPr>
          <p:spPr bwMode="auto">
            <a:xfrm>
              <a:off x="3013189" y="3200400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81" name="Group 115"/>
          <p:cNvGrpSpPr/>
          <p:nvPr/>
        </p:nvGrpSpPr>
        <p:grpSpPr>
          <a:xfrm>
            <a:off x="4779805" y="3444240"/>
            <a:ext cx="987265" cy="276999"/>
            <a:chOff x="3591085" y="3200400"/>
            <a:chExt cx="987265" cy="276999"/>
          </a:xfrm>
        </p:grpSpPr>
        <p:sp>
          <p:nvSpPr>
            <p:cNvPr id="182" name="Rectangle 151"/>
            <p:cNvSpPr>
              <a:spLocks noChangeArrowheads="1"/>
            </p:cNvSpPr>
            <p:nvPr/>
          </p:nvSpPr>
          <p:spPr bwMode="auto">
            <a:xfrm>
              <a:off x="3591590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Rectangle 158"/>
            <p:cNvSpPr>
              <a:spLocks noChangeArrowheads="1"/>
            </p:cNvSpPr>
            <p:nvPr/>
          </p:nvSpPr>
          <p:spPr bwMode="auto">
            <a:xfrm>
              <a:off x="4090065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TextBox 152"/>
            <p:cNvSpPr txBox="1">
              <a:spLocks noChangeArrowheads="1"/>
            </p:cNvSpPr>
            <p:nvPr/>
          </p:nvSpPr>
          <p:spPr bwMode="auto">
            <a:xfrm>
              <a:off x="3591085" y="3200400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85" name="TextBox 159"/>
            <p:cNvSpPr txBox="1">
              <a:spLocks noChangeArrowheads="1"/>
            </p:cNvSpPr>
            <p:nvPr/>
          </p:nvSpPr>
          <p:spPr bwMode="auto">
            <a:xfrm>
              <a:off x="4089560" y="3200400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86" name="Rectangle 149"/>
            <p:cNvSpPr>
              <a:spLocks noChangeArrowheads="1"/>
            </p:cNvSpPr>
            <p:nvPr/>
          </p:nvSpPr>
          <p:spPr bwMode="auto">
            <a:xfrm>
              <a:off x="3820304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7" name="TextBox 150"/>
            <p:cNvSpPr txBox="1">
              <a:spLocks noChangeArrowheads="1"/>
            </p:cNvSpPr>
            <p:nvPr/>
          </p:nvSpPr>
          <p:spPr bwMode="auto">
            <a:xfrm>
              <a:off x="3810114" y="3200400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188" name="Rectangle 156"/>
            <p:cNvSpPr>
              <a:spLocks noChangeArrowheads="1"/>
            </p:cNvSpPr>
            <p:nvPr/>
          </p:nvSpPr>
          <p:spPr bwMode="auto">
            <a:xfrm>
              <a:off x="4318779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9" name="TextBox 157"/>
            <p:cNvSpPr txBox="1">
              <a:spLocks noChangeArrowheads="1"/>
            </p:cNvSpPr>
            <p:nvPr/>
          </p:nvSpPr>
          <p:spPr bwMode="auto">
            <a:xfrm>
              <a:off x="4308589" y="3200400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190" name="Group 116"/>
          <p:cNvGrpSpPr/>
          <p:nvPr/>
        </p:nvGrpSpPr>
        <p:grpSpPr>
          <a:xfrm>
            <a:off x="6071131" y="3444240"/>
            <a:ext cx="984989" cy="276999"/>
            <a:chOff x="4882411" y="3200400"/>
            <a:chExt cx="984989" cy="276999"/>
          </a:xfrm>
        </p:grpSpPr>
        <p:sp>
          <p:nvSpPr>
            <p:cNvPr id="191" name="Rectangle 165"/>
            <p:cNvSpPr>
              <a:spLocks noChangeArrowheads="1"/>
            </p:cNvSpPr>
            <p:nvPr/>
          </p:nvSpPr>
          <p:spPr bwMode="auto">
            <a:xfrm>
              <a:off x="4886985" y="3224531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Rectangle 172"/>
            <p:cNvSpPr>
              <a:spLocks noChangeArrowheads="1"/>
            </p:cNvSpPr>
            <p:nvPr/>
          </p:nvSpPr>
          <p:spPr bwMode="auto">
            <a:xfrm>
              <a:off x="5379359" y="3224531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3" name="TextBox 166"/>
            <p:cNvSpPr txBox="1">
              <a:spLocks noChangeArrowheads="1"/>
            </p:cNvSpPr>
            <p:nvPr/>
          </p:nvSpPr>
          <p:spPr bwMode="auto">
            <a:xfrm>
              <a:off x="4882411" y="3200400"/>
              <a:ext cx="25840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4" name="TextBox 173"/>
            <p:cNvSpPr txBox="1">
              <a:spLocks noChangeArrowheads="1"/>
            </p:cNvSpPr>
            <p:nvPr/>
          </p:nvSpPr>
          <p:spPr bwMode="auto">
            <a:xfrm>
              <a:off x="5374784" y="3200400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5" name="Rectangle 163"/>
            <p:cNvSpPr>
              <a:spLocks noChangeArrowheads="1"/>
            </p:cNvSpPr>
            <p:nvPr/>
          </p:nvSpPr>
          <p:spPr bwMode="auto">
            <a:xfrm>
              <a:off x="5115585" y="3224531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6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197" name="Rectangle 170"/>
            <p:cNvSpPr>
              <a:spLocks noChangeArrowheads="1"/>
            </p:cNvSpPr>
            <p:nvPr/>
          </p:nvSpPr>
          <p:spPr bwMode="auto">
            <a:xfrm>
              <a:off x="5607959" y="3224531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8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99" name="Group 117"/>
          <p:cNvGrpSpPr/>
          <p:nvPr/>
        </p:nvGrpSpPr>
        <p:grpSpPr>
          <a:xfrm>
            <a:off x="7437120" y="3444240"/>
            <a:ext cx="990600" cy="276999"/>
            <a:chOff x="6248400" y="3200400"/>
            <a:chExt cx="990600" cy="276999"/>
          </a:xfrm>
        </p:grpSpPr>
        <p:sp>
          <p:nvSpPr>
            <p:cNvPr id="200" name="Rectangle 179"/>
            <p:cNvSpPr>
              <a:spLocks noChangeArrowheads="1"/>
            </p:cNvSpPr>
            <p:nvPr/>
          </p:nvSpPr>
          <p:spPr bwMode="auto">
            <a:xfrm>
              <a:off x="6258585" y="3224531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Rectangle 186"/>
            <p:cNvSpPr>
              <a:spLocks noChangeArrowheads="1"/>
            </p:cNvSpPr>
            <p:nvPr/>
          </p:nvSpPr>
          <p:spPr bwMode="auto">
            <a:xfrm>
              <a:off x="6750959" y="3224531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3" name="TextBox 187"/>
            <p:cNvSpPr txBox="1">
              <a:spLocks noChangeArrowheads="1"/>
            </p:cNvSpPr>
            <p:nvPr/>
          </p:nvSpPr>
          <p:spPr bwMode="auto">
            <a:xfrm>
              <a:off x="6746384" y="3200400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4" name="Rectangle 177"/>
            <p:cNvSpPr>
              <a:spLocks noChangeArrowheads="1"/>
            </p:cNvSpPr>
            <p:nvPr/>
          </p:nvSpPr>
          <p:spPr bwMode="auto">
            <a:xfrm>
              <a:off x="6487185" y="3224531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5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06" name="Rectangle 184"/>
            <p:cNvSpPr>
              <a:spLocks noChangeArrowheads="1"/>
            </p:cNvSpPr>
            <p:nvPr/>
          </p:nvSpPr>
          <p:spPr bwMode="auto">
            <a:xfrm>
              <a:off x="6979559" y="3224531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grpSp>
        <p:nvGrpSpPr>
          <p:cNvPr id="208" name="Group 120"/>
          <p:cNvGrpSpPr/>
          <p:nvPr/>
        </p:nvGrpSpPr>
        <p:grpSpPr>
          <a:xfrm>
            <a:off x="4394773" y="4082415"/>
            <a:ext cx="797622" cy="276999"/>
            <a:chOff x="3206053" y="3838575"/>
            <a:chExt cx="797622" cy="276999"/>
          </a:xfrm>
        </p:grpSpPr>
        <p:sp>
          <p:nvSpPr>
            <p:cNvPr id="209" name="Rectangle 193"/>
            <p:cNvSpPr>
              <a:spLocks noChangeArrowheads="1"/>
            </p:cNvSpPr>
            <p:nvPr/>
          </p:nvSpPr>
          <p:spPr bwMode="auto">
            <a:xfrm>
              <a:off x="3210588" y="38627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TextBox 194"/>
            <p:cNvSpPr txBox="1">
              <a:spLocks noChangeArrowheads="1"/>
            </p:cNvSpPr>
            <p:nvPr/>
          </p:nvSpPr>
          <p:spPr bwMode="auto">
            <a:xfrm>
              <a:off x="3206053" y="3838575"/>
              <a:ext cx="25840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11" name="Rectangle 191"/>
            <p:cNvSpPr>
              <a:spLocks noChangeArrowheads="1"/>
            </p:cNvSpPr>
            <p:nvPr/>
          </p:nvSpPr>
          <p:spPr bwMode="auto">
            <a:xfrm>
              <a:off x="3515483" y="38627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TextBox 192"/>
            <p:cNvSpPr txBox="1">
              <a:spLocks noChangeArrowheads="1"/>
            </p:cNvSpPr>
            <p:nvPr/>
          </p:nvSpPr>
          <p:spPr bwMode="auto">
            <a:xfrm>
              <a:off x="3505295" y="38385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13" name="Rectangle 196"/>
            <p:cNvSpPr>
              <a:spLocks noChangeArrowheads="1"/>
            </p:cNvSpPr>
            <p:nvPr/>
          </p:nvSpPr>
          <p:spPr bwMode="auto">
            <a:xfrm>
              <a:off x="3744154" y="38627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4" name="TextBox 197"/>
            <p:cNvSpPr txBox="1">
              <a:spLocks noChangeArrowheads="1"/>
            </p:cNvSpPr>
            <p:nvPr/>
          </p:nvSpPr>
          <p:spPr bwMode="auto">
            <a:xfrm>
              <a:off x="3733965" y="38385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215" name="Group 119"/>
          <p:cNvGrpSpPr/>
          <p:nvPr/>
        </p:nvGrpSpPr>
        <p:grpSpPr>
          <a:xfrm>
            <a:off x="5760720" y="4082415"/>
            <a:ext cx="803275" cy="276225"/>
            <a:chOff x="4572000" y="3838575"/>
            <a:chExt cx="803275" cy="276225"/>
          </a:xfrm>
        </p:grpSpPr>
        <p:sp>
          <p:nvSpPr>
            <p:cNvPr id="216" name="Rectangle 199"/>
            <p:cNvSpPr>
              <a:spLocks noChangeArrowheads="1"/>
            </p:cNvSpPr>
            <p:nvPr/>
          </p:nvSpPr>
          <p:spPr bwMode="auto">
            <a:xfrm>
              <a:off x="4582188" y="38627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7" name="TextBox 200"/>
            <p:cNvSpPr txBox="1">
              <a:spLocks noChangeArrowheads="1"/>
            </p:cNvSpPr>
            <p:nvPr/>
          </p:nvSpPr>
          <p:spPr bwMode="auto">
            <a:xfrm>
              <a:off x="4572000" y="38385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18" name="Rectangle 202"/>
            <p:cNvSpPr>
              <a:spLocks noChangeArrowheads="1"/>
            </p:cNvSpPr>
            <p:nvPr/>
          </p:nvSpPr>
          <p:spPr bwMode="auto">
            <a:xfrm>
              <a:off x="4887083" y="38627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9" name="TextBox 203"/>
            <p:cNvSpPr txBox="1">
              <a:spLocks noChangeArrowheads="1"/>
            </p:cNvSpPr>
            <p:nvPr/>
          </p:nvSpPr>
          <p:spPr bwMode="auto">
            <a:xfrm>
              <a:off x="4876895" y="38385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20" name="Rectangle 205"/>
            <p:cNvSpPr>
              <a:spLocks noChangeArrowheads="1"/>
            </p:cNvSpPr>
            <p:nvPr/>
          </p:nvSpPr>
          <p:spPr bwMode="auto">
            <a:xfrm>
              <a:off x="5115754" y="38627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TextBox 206"/>
            <p:cNvSpPr txBox="1">
              <a:spLocks noChangeArrowheads="1"/>
            </p:cNvSpPr>
            <p:nvPr/>
          </p:nvSpPr>
          <p:spPr bwMode="auto">
            <a:xfrm>
              <a:off x="5105565" y="38385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222" name="Group 118"/>
          <p:cNvGrpSpPr/>
          <p:nvPr/>
        </p:nvGrpSpPr>
        <p:grpSpPr>
          <a:xfrm>
            <a:off x="7065764" y="4082415"/>
            <a:ext cx="1250831" cy="276999"/>
            <a:chOff x="5877044" y="3838575"/>
            <a:chExt cx="1250831" cy="276999"/>
          </a:xfrm>
        </p:grpSpPr>
        <p:sp>
          <p:nvSpPr>
            <p:cNvPr id="223" name="Rectangle 208"/>
            <p:cNvSpPr>
              <a:spLocks noChangeArrowheads="1"/>
            </p:cNvSpPr>
            <p:nvPr/>
          </p:nvSpPr>
          <p:spPr bwMode="auto">
            <a:xfrm>
              <a:off x="5877587" y="38627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TextBox 209"/>
            <p:cNvSpPr txBox="1">
              <a:spLocks noChangeArrowheads="1"/>
            </p:cNvSpPr>
            <p:nvPr/>
          </p:nvSpPr>
          <p:spPr bwMode="auto">
            <a:xfrm>
              <a:off x="5877044" y="38385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25" name="Rectangle 211"/>
            <p:cNvSpPr>
              <a:spLocks noChangeArrowheads="1"/>
            </p:cNvSpPr>
            <p:nvPr/>
          </p:nvSpPr>
          <p:spPr bwMode="auto">
            <a:xfrm>
              <a:off x="6182447" y="38627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TextBox 212"/>
            <p:cNvSpPr txBox="1">
              <a:spLocks noChangeArrowheads="1"/>
            </p:cNvSpPr>
            <p:nvPr/>
          </p:nvSpPr>
          <p:spPr bwMode="auto">
            <a:xfrm>
              <a:off x="6172260" y="38385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27" name="Rectangle 214"/>
            <p:cNvSpPr>
              <a:spLocks noChangeArrowheads="1"/>
            </p:cNvSpPr>
            <p:nvPr/>
          </p:nvSpPr>
          <p:spPr bwMode="auto">
            <a:xfrm>
              <a:off x="6411092" y="38627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TextBox 215"/>
            <p:cNvSpPr txBox="1">
              <a:spLocks noChangeArrowheads="1"/>
            </p:cNvSpPr>
            <p:nvPr/>
          </p:nvSpPr>
          <p:spPr bwMode="auto">
            <a:xfrm>
              <a:off x="6400905" y="38385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29" name="Rectangle 217"/>
            <p:cNvSpPr>
              <a:spLocks noChangeArrowheads="1"/>
            </p:cNvSpPr>
            <p:nvPr/>
          </p:nvSpPr>
          <p:spPr bwMode="auto">
            <a:xfrm>
              <a:off x="6639738" y="38627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0" name="TextBox 218"/>
            <p:cNvSpPr txBox="1">
              <a:spLocks noChangeArrowheads="1"/>
            </p:cNvSpPr>
            <p:nvPr/>
          </p:nvSpPr>
          <p:spPr bwMode="auto">
            <a:xfrm>
              <a:off x="6629551" y="38385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  <p:sp>
          <p:nvSpPr>
            <p:cNvPr id="231" name="Rectangle 220"/>
            <p:cNvSpPr>
              <a:spLocks noChangeArrowheads="1"/>
            </p:cNvSpPr>
            <p:nvPr/>
          </p:nvSpPr>
          <p:spPr bwMode="auto">
            <a:xfrm>
              <a:off x="6868383" y="38627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2" name="TextBox 221"/>
            <p:cNvSpPr txBox="1">
              <a:spLocks noChangeArrowheads="1"/>
            </p:cNvSpPr>
            <p:nvPr/>
          </p:nvSpPr>
          <p:spPr bwMode="auto">
            <a:xfrm>
              <a:off x="6858196" y="38385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grpSp>
        <p:nvGrpSpPr>
          <p:cNvPr id="233" name="Group 121"/>
          <p:cNvGrpSpPr/>
          <p:nvPr/>
        </p:nvGrpSpPr>
        <p:grpSpPr>
          <a:xfrm>
            <a:off x="4236720" y="5911215"/>
            <a:ext cx="525380" cy="276999"/>
            <a:chOff x="3048000" y="5667375"/>
            <a:chExt cx="525380" cy="276999"/>
          </a:xfrm>
        </p:grpSpPr>
        <p:sp>
          <p:nvSpPr>
            <p:cNvPr id="234" name="Rectangle 148"/>
            <p:cNvSpPr>
              <a:spLocks noChangeArrowheads="1"/>
            </p:cNvSpPr>
            <p:nvPr/>
          </p:nvSpPr>
          <p:spPr bwMode="auto">
            <a:xfrm>
              <a:off x="3093340" y="56915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5" name="TextBox 155"/>
            <p:cNvSpPr txBox="1">
              <a:spLocks noChangeArrowheads="1"/>
            </p:cNvSpPr>
            <p:nvPr/>
          </p:nvSpPr>
          <p:spPr bwMode="auto">
            <a:xfrm>
              <a:off x="3048000" y="5667375"/>
              <a:ext cx="293547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236" name="Rectangle 162"/>
            <p:cNvSpPr>
              <a:spLocks noChangeArrowheads="1"/>
            </p:cNvSpPr>
            <p:nvPr/>
          </p:nvSpPr>
          <p:spPr bwMode="auto">
            <a:xfrm>
              <a:off x="3321844" y="56915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TextBox 167"/>
            <p:cNvSpPr txBox="1">
              <a:spLocks noChangeArrowheads="1"/>
            </p:cNvSpPr>
            <p:nvPr/>
          </p:nvSpPr>
          <p:spPr bwMode="auto">
            <a:xfrm>
              <a:off x="3276504" y="5667375"/>
              <a:ext cx="296876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238" name="Group 122"/>
          <p:cNvGrpSpPr/>
          <p:nvPr/>
        </p:nvGrpSpPr>
        <p:grpSpPr>
          <a:xfrm>
            <a:off x="5594033" y="5911215"/>
            <a:ext cx="525380" cy="276999"/>
            <a:chOff x="4405313" y="5667375"/>
            <a:chExt cx="525380" cy="276999"/>
          </a:xfrm>
        </p:grpSpPr>
        <p:sp>
          <p:nvSpPr>
            <p:cNvPr id="239" name="Rectangle 183"/>
            <p:cNvSpPr>
              <a:spLocks noChangeArrowheads="1"/>
            </p:cNvSpPr>
            <p:nvPr/>
          </p:nvSpPr>
          <p:spPr bwMode="auto">
            <a:xfrm>
              <a:off x="4450653" y="56915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TextBox 188"/>
            <p:cNvSpPr txBox="1">
              <a:spLocks noChangeArrowheads="1"/>
            </p:cNvSpPr>
            <p:nvPr/>
          </p:nvSpPr>
          <p:spPr bwMode="auto">
            <a:xfrm>
              <a:off x="4405313" y="5667375"/>
              <a:ext cx="29354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1" name="Rectangle 189"/>
            <p:cNvSpPr>
              <a:spLocks noChangeArrowheads="1"/>
            </p:cNvSpPr>
            <p:nvPr/>
          </p:nvSpPr>
          <p:spPr bwMode="auto">
            <a:xfrm>
              <a:off x="4679157" y="56915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TextBox 190"/>
            <p:cNvSpPr txBox="1">
              <a:spLocks noChangeArrowheads="1"/>
            </p:cNvSpPr>
            <p:nvPr/>
          </p:nvSpPr>
          <p:spPr bwMode="auto">
            <a:xfrm>
              <a:off x="4633817" y="5667375"/>
              <a:ext cx="296876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243" name="Group 123"/>
          <p:cNvGrpSpPr/>
          <p:nvPr/>
        </p:nvGrpSpPr>
        <p:grpSpPr>
          <a:xfrm>
            <a:off x="6903720" y="5911215"/>
            <a:ext cx="525380" cy="276999"/>
            <a:chOff x="5715000" y="5667375"/>
            <a:chExt cx="525380" cy="276999"/>
          </a:xfrm>
        </p:grpSpPr>
        <p:sp>
          <p:nvSpPr>
            <p:cNvPr id="244" name="Rectangle 195"/>
            <p:cNvSpPr>
              <a:spLocks noChangeArrowheads="1"/>
            </p:cNvSpPr>
            <p:nvPr/>
          </p:nvSpPr>
          <p:spPr bwMode="auto">
            <a:xfrm>
              <a:off x="5760340" y="56915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TextBox 198"/>
            <p:cNvSpPr txBox="1">
              <a:spLocks noChangeArrowheads="1"/>
            </p:cNvSpPr>
            <p:nvPr/>
          </p:nvSpPr>
          <p:spPr bwMode="auto">
            <a:xfrm>
              <a:off x="5715000" y="5667375"/>
              <a:ext cx="293547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" name="Rectangle 201"/>
            <p:cNvSpPr>
              <a:spLocks noChangeArrowheads="1"/>
            </p:cNvSpPr>
            <p:nvPr/>
          </p:nvSpPr>
          <p:spPr bwMode="auto">
            <a:xfrm>
              <a:off x="5988844" y="56915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7" name="TextBox 204"/>
            <p:cNvSpPr txBox="1">
              <a:spLocks noChangeArrowheads="1"/>
            </p:cNvSpPr>
            <p:nvPr/>
          </p:nvSpPr>
          <p:spPr bwMode="auto">
            <a:xfrm>
              <a:off x="5943504" y="5667375"/>
              <a:ext cx="296876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  <p:sp>
        <p:nvSpPr>
          <p:cNvPr id="248" name="标题 1"/>
          <p:cNvSpPr txBox="1">
            <a:spLocks/>
          </p:cNvSpPr>
          <p:nvPr/>
        </p:nvSpPr>
        <p:spPr>
          <a:xfrm>
            <a:off x="370476" y="564039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优化开销：</a:t>
            </a:r>
            <a:r>
              <a:rPr lang="en-US" altLang="zh-CN" dirty="0"/>
              <a:t>Combiners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49096" y="4530239"/>
            <a:ext cx="2091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减少通信开销</a:t>
            </a:r>
          </a:p>
        </p:txBody>
      </p:sp>
      <p:cxnSp>
        <p:nvCxnSpPr>
          <p:cNvPr id="4" name="直接箭头连接符 3"/>
          <p:cNvCxnSpPr>
            <a:endCxn id="182" idx="1"/>
          </p:cNvCxnSpPr>
          <p:nvPr/>
        </p:nvCxnSpPr>
        <p:spPr>
          <a:xfrm flipV="1">
            <a:off x="3340721" y="3582352"/>
            <a:ext cx="1439589" cy="116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08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7" grpId="0" animBg="1"/>
      <p:bldP spid="139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3772536" y="3335020"/>
            <a:ext cx="273050" cy="31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5066348" y="3335020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6361748" y="3335020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7733348" y="3335020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7452360" y="2788919"/>
            <a:ext cx="838200" cy="409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3489960" y="2788919"/>
            <a:ext cx="838200" cy="409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4785360" y="2788919"/>
            <a:ext cx="838200" cy="409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6080760" y="2788919"/>
            <a:ext cx="838200" cy="409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combine</a:t>
            </a:r>
          </a:p>
        </p:txBody>
      </p:sp>
      <p:grpSp>
        <p:nvGrpSpPr>
          <p:cNvPr id="2" name="Group 326"/>
          <p:cNvGrpSpPr/>
          <p:nvPr/>
        </p:nvGrpSpPr>
        <p:grpSpPr>
          <a:xfrm>
            <a:off x="3419438" y="3503295"/>
            <a:ext cx="991272" cy="276999"/>
            <a:chOff x="2291678" y="3381375"/>
            <a:chExt cx="991272" cy="276999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91678" y="3381375"/>
              <a:ext cx="25840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" name="Group 325"/>
          <p:cNvGrpSpPr/>
          <p:nvPr/>
        </p:nvGrpSpPr>
        <p:grpSpPr>
          <a:xfrm>
            <a:off x="4982370" y="3503295"/>
            <a:ext cx="488790" cy="276999"/>
            <a:chOff x="3854610" y="3381375"/>
            <a:chExt cx="488790" cy="276999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54610" y="33813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9</a:t>
              </a:r>
              <a:endParaRPr lang="en-US" b="0" baseline="-25000" dirty="0"/>
            </a:p>
          </p:txBody>
        </p:sp>
      </p:grpSp>
      <p:grpSp>
        <p:nvGrpSpPr>
          <p:cNvPr id="4" name="Group 324"/>
          <p:cNvGrpSpPr/>
          <p:nvPr/>
        </p:nvGrpSpPr>
        <p:grpSpPr>
          <a:xfrm>
            <a:off x="6010171" y="3503295"/>
            <a:ext cx="984989" cy="276999"/>
            <a:chOff x="4882411" y="3381375"/>
            <a:chExt cx="984989" cy="276999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82411" y="3381375"/>
              <a:ext cx="25840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74784" y="33813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5" name="Group 323"/>
          <p:cNvGrpSpPr/>
          <p:nvPr/>
        </p:nvGrpSpPr>
        <p:grpSpPr>
          <a:xfrm>
            <a:off x="7376160" y="3503295"/>
            <a:ext cx="990600" cy="276999"/>
            <a:chOff x="6248400" y="3381375"/>
            <a:chExt cx="990600" cy="276999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6384" y="33813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3413760" y="385572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4709160" y="385572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6004560" y="385572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7376160" y="385572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partition</a:t>
            </a: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3772536" y="2268220"/>
            <a:ext cx="273050" cy="31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5066348" y="2268220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6361748" y="2268220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7733348" y="2268220"/>
            <a:ext cx="2746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7452360" y="152209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7147560" y="836295"/>
            <a:ext cx="609600" cy="6096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3489960" y="152209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3947160" y="836295"/>
            <a:ext cx="609600" cy="6096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4785360" y="152209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4899660" y="1102995"/>
            <a:ext cx="609600" cy="762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6080760" y="152209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6118860" y="1102995"/>
            <a:ext cx="609600" cy="762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6" name="Group 318"/>
          <p:cNvGrpSpPr/>
          <p:nvPr/>
        </p:nvGrpSpPr>
        <p:grpSpPr>
          <a:xfrm>
            <a:off x="4161473" y="455295"/>
            <a:ext cx="3200284" cy="276999"/>
            <a:chOff x="3033713" y="333375"/>
            <a:chExt cx="3200284" cy="276999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0649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04892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7" name="Group 319"/>
          <p:cNvGrpSpPr/>
          <p:nvPr/>
        </p:nvGrpSpPr>
        <p:grpSpPr>
          <a:xfrm>
            <a:off x="3419438" y="2436495"/>
            <a:ext cx="991272" cy="276999"/>
            <a:chOff x="2291678" y="2314575"/>
            <a:chExt cx="991272" cy="276999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91678" y="2314575"/>
              <a:ext cx="25840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8" name="Group 320"/>
          <p:cNvGrpSpPr/>
          <p:nvPr/>
        </p:nvGrpSpPr>
        <p:grpSpPr>
          <a:xfrm>
            <a:off x="4718845" y="2436495"/>
            <a:ext cx="987265" cy="276999"/>
            <a:chOff x="3591085" y="2314575"/>
            <a:chExt cx="987265" cy="276999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91085" y="23145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89560" y="23145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9" name="Group 321"/>
          <p:cNvGrpSpPr/>
          <p:nvPr/>
        </p:nvGrpSpPr>
        <p:grpSpPr>
          <a:xfrm>
            <a:off x="6010171" y="2436495"/>
            <a:ext cx="984989" cy="276999"/>
            <a:chOff x="4882411" y="2314575"/>
            <a:chExt cx="984989" cy="276999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82411" y="2314575"/>
              <a:ext cx="25840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74784" y="23145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0" name="Group 322"/>
          <p:cNvGrpSpPr/>
          <p:nvPr/>
        </p:nvGrpSpPr>
        <p:grpSpPr>
          <a:xfrm>
            <a:off x="7376160" y="2436495"/>
            <a:ext cx="990600" cy="276999"/>
            <a:chOff x="6248400" y="2314575"/>
            <a:chExt cx="990600" cy="276999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6384" y="23145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4174967" y="5188426"/>
            <a:ext cx="533400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4305935" y="6232208"/>
            <a:ext cx="2746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5547361" y="5187632"/>
            <a:ext cx="533400" cy="31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5677535" y="6232208"/>
            <a:ext cx="2746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6841967" y="5188426"/>
            <a:ext cx="533400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6972935" y="6232208"/>
            <a:ext cx="2746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3108960" y="423672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4023360" y="545592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5394960" y="545592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6690360" y="545592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11" name="Group 332"/>
          <p:cNvGrpSpPr/>
          <p:nvPr/>
        </p:nvGrpSpPr>
        <p:grpSpPr>
          <a:xfrm>
            <a:off x="4333813" y="4570095"/>
            <a:ext cx="797622" cy="276999"/>
            <a:chOff x="3206053" y="4448175"/>
            <a:chExt cx="797622" cy="276999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6053" y="4448175"/>
              <a:ext cx="258404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12" name="Group 331"/>
          <p:cNvGrpSpPr/>
          <p:nvPr/>
        </p:nvGrpSpPr>
        <p:grpSpPr>
          <a:xfrm>
            <a:off x="5699760" y="457009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13" name="Group 330"/>
          <p:cNvGrpSpPr/>
          <p:nvPr/>
        </p:nvGrpSpPr>
        <p:grpSpPr>
          <a:xfrm>
            <a:off x="7004804" y="4570095"/>
            <a:ext cx="1022186" cy="276999"/>
            <a:chOff x="5877044" y="4448175"/>
            <a:chExt cx="1022186" cy="276999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9</a:t>
              </a:r>
              <a:endParaRPr lang="en-US" b="0" baseline="-25000" dirty="0"/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grpSp>
        <p:nvGrpSpPr>
          <p:cNvPr id="14" name="Group 329"/>
          <p:cNvGrpSpPr/>
          <p:nvPr/>
        </p:nvGrpSpPr>
        <p:grpSpPr>
          <a:xfrm>
            <a:off x="4175760" y="6398895"/>
            <a:ext cx="525380" cy="276999"/>
            <a:chOff x="3048000" y="6276975"/>
            <a:chExt cx="525380" cy="276999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296876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15" name="Group 328"/>
          <p:cNvGrpSpPr/>
          <p:nvPr/>
        </p:nvGrpSpPr>
        <p:grpSpPr>
          <a:xfrm>
            <a:off x="5533073" y="6398895"/>
            <a:ext cx="525380" cy="276999"/>
            <a:chOff x="4405313" y="6276975"/>
            <a:chExt cx="525380" cy="276999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296876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16" name="Group 327"/>
          <p:cNvGrpSpPr/>
          <p:nvPr/>
        </p:nvGrpSpPr>
        <p:grpSpPr>
          <a:xfrm>
            <a:off x="6842760" y="6398895"/>
            <a:ext cx="525380" cy="276999"/>
            <a:chOff x="5715000" y="6276975"/>
            <a:chExt cx="525380" cy="276999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296876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  <p:grpSp>
        <p:nvGrpSpPr>
          <p:cNvPr id="17" name="Group 333"/>
          <p:cNvGrpSpPr/>
          <p:nvPr/>
        </p:nvGrpSpPr>
        <p:grpSpPr>
          <a:xfrm>
            <a:off x="7004804" y="4570095"/>
            <a:ext cx="1250831" cy="276999"/>
            <a:chOff x="5877044" y="4448175"/>
            <a:chExt cx="1250831" cy="276999"/>
          </a:xfrm>
        </p:grpSpPr>
        <p:sp>
          <p:nvSpPr>
            <p:cNvPr id="335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6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337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8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339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0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3</a:t>
              </a:r>
              <a:endParaRPr lang="en-US" b="0" baseline="-25000" dirty="0"/>
            </a:p>
          </p:txBody>
        </p:sp>
        <p:sp>
          <p:nvSpPr>
            <p:cNvPr id="341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2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6</a:t>
              </a:r>
              <a:endParaRPr lang="en-US" b="0" baseline="-25000" dirty="0"/>
            </a:p>
          </p:txBody>
        </p:sp>
        <p:sp>
          <p:nvSpPr>
            <p:cNvPr id="343" name="Rectangle 220"/>
            <p:cNvSpPr>
              <a:spLocks noChangeArrowheads="1"/>
            </p:cNvSpPr>
            <p:nvPr/>
          </p:nvSpPr>
          <p:spPr bwMode="auto">
            <a:xfrm>
              <a:off x="6868383" y="4472306"/>
              <a:ext cx="228645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4" name="TextBox 221"/>
            <p:cNvSpPr txBox="1">
              <a:spLocks noChangeArrowheads="1"/>
            </p:cNvSpPr>
            <p:nvPr/>
          </p:nvSpPr>
          <p:spPr bwMode="auto">
            <a:xfrm>
              <a:off x="6858196" y="4448175"/>
              <a:ext cx="269679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sp>
        <p:nvSpPr>
          <p:cNvPr id="305" name="标题 1"/>
          <p:cNvSpPr txBox="1">
            <a:spLocks/>
          </p:cNvSpPr>
          <p:nvPr/>
        </p:nvSpPr>
        <p:spPr>
          <a:xfrm>
            <a:off x="269143" y="255816"/>
            <a:ext cx="322982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优化：</a:t>
            </a:r>
            <a:r>
              <a:rPr lang="en-US" altLang="zh-CN" dirty="0"/>
              <a:t>Combiners</a:t>
            </a:r>
            <a:endParaRPr lang="zh-CN" altLang="en-US" dirty="0"/>
          </a:p>
        </p:txBody>
      </p:sp>
      <p:sp>
        <p:nvSpPr>
          <p:cNvPr id="306" name="矩形 305"/>
          <p:cNvSpPr/>
          <p:nvPr/>
        </p:nvSpPr>
        <p:spPr>
          <a:xfrm>
            <a:off x="1340307" y="4628605"/>
            <a:ext cx="2091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减少通信开销</a:t>
            </a:r>
          </a:p>
        </p:txBody>
      </p:sp>
      <p:cxnSp>
        <p:nvCxnSpPr>
          <p:cNvPr id="319" name="直接箭头连接符 318"/>
          <p:cNvCxnSpPr/>
          <p:nvPr/>
        </p:nvCxnSpPr>
        <p:spPr>
          <a:xfrm flipV="1">
            <a:off x="3431932" y="3680718"/>
            <a:ext cx="1439589" cy="116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115"/>
          <p:cNvGrpSpPr/>
          <p:nvPr/>
        </p:nvGrpSpPr>
        <p:grpSpPr>
          <a:xfrm>
            <a:off x="985261" y="4050595"/>
            <a:ext cx="987265" cy="276999"/>
            <a:chOff x="3591085" y="3200400"/>
            <a:chExt cx="987265" cy="276999"/>
          </a:xfrm>
        </p:grpSpPr>
        <p:sp>
          <p:nvSpPr>
            <p:cNvPr id="321" name="Rectangle 151"/>
            <p:cNvSpPr>
              <a:spLocks noChangeArrowheads="1"/>
            </p:cNvSpPr>
            <p:nvPr/>
          </p:nvSpPr>
          <p:spPr bwMode="auto">
            <a:xfrm>
              <a:off x="3591590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2" name="Rectangle 158"/>
            <p:cNvSpPr>
              <a:spLocks noChangeArrowheads="1"/>
            </p:cNvSpPr>
            <p:nvPr/>
          </p:nvSpPr>
          <p:spPr bwMode="auto">
            <a:xfrm>
              <a:off x="4090065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3" name="TextBox 152"/>
            <p:cNvSpPr txBox="1">
              <a:spLocks noChangeArrowheads="1"/>
            </p:cNvSpPr>
            <p:nvPr/>
          </p:nvSpPr>
          <p:spPr bwMode="auto">
            <a:xfrm>
              <a:off x="3591085" y="3200400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324" name="TextBox 159"/>
            <p:cNvSpPr txBox="1">
              <a:spLocks noChangeArrowheads="1"/>
            </p:cNvSpPr>
            <p:nvPr/>
          </p:nvSpPr>
          <p:spPr bwMode="auto">
            <a:xfrm>
              <a:off x="4089560" y="3200400"/>
              <a:ext cx="250390" cy="2769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325" name="Rectangle 149"/>
            <p:cNvSpPr>
              <a:spLocks noChangeArrowheads="1"/>
            </p:cNvSpPr>
            <p:nvPr/>
          </p:nvSpPr>
          <p:spPr bwMode="auto">
            <a:xfrm>
              <a:off x="3820304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6" name="TextBox 150"/>
            <p:cNvSpPr txBox="1">
              <a:spLocks noChangeArrowheads="1"/>
            </p:cNvSpPr>
            <p:nvPr/>
          </p:nvSpPr>
          <p:spPr bwMode="auto">
            <a:xfrm>
              <a:off x="3810114" y="3200400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327" name="Rectangle 156"/>
            <p:cNvSpPr>
              <a:spLocks noChangeArrowheads="1"/>
            </p:cNvSpPr>
            <p:nvPr/>
          </p:nvSpPr>
          <p:spPr bwMode="auto">
            <a:xfrm>
              <a:off x="4318779" y="3224531"/>
              <a:ext cx="228714" cy="2279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8" name="TextBox 157"/>
            <p:cNvSpPr txBox="1">
              <a:spLocks noChangeArrowheads="1"/>
            </p:cNvSpPr>
            <p:nvPr/>
          </p:nvSpPr>
          <p:spPr bwMode="auto">
            <a:xfrm>
              <a:off x="4308589" y="3200400"/>
              <a:ext cx="269761" cy="2762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944631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  <p:bldP spid="172" grpId="0" animBg="1"/>
      <p:bldP spid="213" grpId="0" animBg="1"/>
      <p:bldP spid="214" grpId="0" animBg="1"/>
      <p:bldP spid="215" grpId="0" animBg="1"/>
      <p:bldP spid="216" grpId="0" animBg="1"/>
      <p:bldP spid="188" grpId="0" animBg="1"/>
      <p:bldP spid="193" grpId="0" animBg="1"/>
      <p:bldP spid="195" grpId="0" animBg="1"/>
      <p:bldP spid="217" grpId="0" animBg="1"/>
      <p:bldP spid="281" grpId="0" animBg="1"/>
      <p:bldP spid="282" grpId="0" animBg="1"/>
      <p:bldP spid="283" grpId="0" animBg="1"/>
      <p:bldP spid="284" grpId="0" animBg="1"/>
      <p:bldP spid="30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8329"/>
            <a:ext cx="9144000" cy="35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0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／</a:t>
            </a:r>
            <a:r>
              <a:rPr kumimoji="1" lang="en-US" altLang="zh-CN" dirty="0"/>
              <a:t>Reduce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Map: applies a function to all the items in an </a:t>
            </a:r>
            <a:r>
              <a:rPr lang="en-US" altLang="zh-CN" dirty="0" err="1"/>
              <a:t>input_list</a:t>
            </a:r>
            <a:endParaRPr lang="en-US" altLang="zh-CN" dirty="0"/>
          </a:p>
          <a:p>
            <a:r>
              <a:rPr lang="mr-IN" altLang="zh-CN" dirty="0" err="1"/>
              <a:t>a</a:t>
            </a:r>
            <a:r>
              <a:rPr lang="en-US" altLang="zh-CN" dirty="0"/>
              <a:t> </a:t>
            </a:r>
            <a:r>
              <a:rPr lang="mr-IN" altLang="zh-CN" dirty="0"/>
              <a:t>=</a:t>
            </a:r>
            <a:r>
              <a:rPr lang="en-US" altLang="zh-CN" dirty="0"/>
              <a:t> </a:t>
            </a:r>
            <a:r>
              <a:rPr lang="mr-IN" altLang="zh-CN" dirty="0"/>
              <a:t>[1,2,3]</a:t>
            </a:r>
            <a:br>
              <a:rPr lang="mr-IN" altLang="zh-CN" dirty="0"/>
            </a:br>
            <a:r>
              <a:rPr lang="mr-IN" altLang="zh-CN" dirty="0" err="1"/>
              <a:t>b</a:t>
            </a:r>
            <a:r>
              <a:rPr lang="en-US" altLang="zh-CN" dirty="0"/>
              <a:t> </a:t>
            </a:r>
            <a:r>
              <a:rPr lang="mr-IN" altLang="zh-CN" dirty="0"/>
              <a:t>=</a:t>
            </a:r>
            <a:r>
              <a:rPr lang="en-US" altLang="zh-CN" dirty="0"/>
              <a:t> </a:t>
            </a:r>
            <a:r>
              <a:rPr lang="mr-IN" altLang="zh-CN" dirty="0"/>
              <a:t>[4,5,6]</a:t>
            </a:r>
            <a:br>
              <a:rPr lang="mr-IN" altLang="zh-CN" dirty="0"/>
            </a:br>
            <a:r>
              <a:rPr lang="mr-IN" altLang="zh-CN" dirty="0" err="1"/>
              <a:t>map</a:t>
            </a:r>
            <a:r>
              <a:rPr lang="mr-IN" altLang="zh-CN" dirty="0"/>
              <a:t>(</a:t>
            </a:r>
            <a:r>
              <a:rPr lang="mr-IN" altLang="zh-CN" dirty="0" err="1"/>
              <a:t>lambda</a:t>
            </a:r>
            <a:r>
              <a:rPr lang="mr-IN" altLang="zh-CN" dirty="0"/>
              <a:t> </a:t>
            </a:r>
            <a:r>
              <a:rPr lang="mr-IN" altLang="zh-CN" dirty="0" err="1"/>
              <a:t>x,y:x+y</a:t>
            </a:r>
            <a:r>
              <a:rPr lang="mr-IN" altLang="zh-CN" dirty="0"/>
              <a:t>, </a:t>
            </a:r>
            <a:r>
              <a:rPr lang="mr-IN" altLang="zh-CN" dirty="0" err="1"/>
              <a:t>a,b</a:t>
            </a:r>
            <a:r>
              <a:rPr lang="mr-IN" altLang="zh-CN" dirty="0"/>
              <a:t>)</a:t>
            </a:r>
            <a:br>
              <a:rPr lang="mr-IN" altLang="zh-CN" dirty="0"/>
            </a:br>
            <a:endParaRPr lang="zh-CN" altLang="en-US" dirty="0"/>
          </a:p>
          <a:p>
            <a:r>
              <a:rPr lang="mr-IN" altLang="zh-CN" dirty="0"/>
              <a:t>[5,7,9]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463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／</a:t>
            </a:r>
            <a:r>
              <a:rPr kumimoji="1" lang="en-US" altLang="zh-CN" dirty="0"/>
              <a:t>Reduce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Reduce: applies a rolling computation to sequential pairs of values in a list</a:t>
            </a:r>
            <a:endParaRPr lang="zh-CN" altLang="en-US" dirty="0"/>
          </a:p>
          <a:p>
            <a:r>
              <a:rPr lang="mr-IN" altLang="zh-CN" dirty="0" err="1"/>
              <a:t>reduce</a:t>
            </a:r>
            <a:r>
              <a:rPr lang="mr-IN" altLang="zh-CN" dirty="0"/>
              <a:t>(</a:t>
            </a:r>
            <a:r>
              <a:rPr lang="mr-IN" altLang="zh-CN" dirty="0" err="1"/>
              <a:t>lambda</a:t>
            </a:r>
            <a:r>
              <a:rPr lang="mr-IN" altLang="zh-CN" dirty="0"/>
              <a:t> </a:t>
            </a:r>
            <a:r>
              <a:rPr lang="mr-IN" altLang="zh-CN" dirty="0" err="1"/>
              <a:t>x,y:x</a:t>
            </a:r>
            <a:r>
              <a:rPr lang="mr-IN" altLang="zh-CN" dirty="0"/>
              <a:t>*</a:t>
            </a:r>
            <a:r>
              <a:rPr lang="mr-IN" altLang="zh-CN" dirty="0" err="1"/>
              <a:t>y</a:t>
            </a:r>
            <a:r>
              <a:rPr lang="mr-IN" altLang="zh-CN" dirty="0"/>
              <a:t>, [1,2,3])</a:t>
            </a:r>
            <a:br>
              <a:rPr lang="mr-IN" altLang="zh-CN" dirty="0"/>
            </a:br>
            <a:endParaRPr lang="zh-CN" altLang="en-US" dirty="0"/>
          </a:p>
          <a:p>
            <a:r>
              <a:rPr lang="mr-IN" altLang="zh-CN" dirty="0"/>
              <a:t>6</a:t>
            </a:r>
            <a:endParaRPr lang="zh-CN" altLang="en-US" dirty="0"/>
          </a:p>
          <a:p>
            <a:r>
              <a:rPr lang="mr-IN" altLang="zh-CN" dirty="0"/>
              <a:t>((1*2)*3)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69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2246"/>
            <a:ext cx="7886700" cy="1325563"/>
          </a:xfrm>
        </p:spPr>
        <p:txBody>
          <a:bodyPr/>
          <a:lstStyle/>
          <a:p>
            <a:r>
              <a:rPr lang="en-US" altLang="zh-CN" dirty="0"/>
              <a:t>Map-Reduce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611"/>
            <a:ext cx="9144000" cy="550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2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示例：全球网页单词计数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存储全球网页</a:t>
            </a:r>
            <a:endParaRPr lang="en-US" altLang="zh-CN" dirty="0"/>
          </a:p>
          <a:p>
            <a:r>
              <a:rPr lang="zh-CN" altLang="en-US" dirty="0"/>
              <a:t>在各个存储节点上对本节点存储的网页，进行单词划分：</a:t>
            </a:r>
            <a:r>
              <a:rPr lang="en-US" altLang="zh-CN" dirty="0"/>
              <a:t>Map</a:t>
            </a:r>
          </a:p>
          <a:p>
            <a:pPr lvl="1"/>
            <a:r>
              <a:rPr lang="en-US" altLang="zh-CN" dirty="0"/>
              <a:t>K?</a:t>
            </a:r>
          </a:p>
          <a:p>
            <a:pPr lvl="1"/>
            <a:r>
              <a:rPr lang="en-US" altLang="zh-CN" dirty="0"/>
              <a:t>v?</a:t>
            </a:r>
          </a:p>
          <a:p>
            <a:r>
              <a:rPr lang="zh-CN" altLang="en-US" dirty="0"/>
              <a:t>把各节点上相同的词，收集到一起：</a:t>
            </a:r>
            <a:r>
              <a:rPr lang="en-US" altLang="zh-CN" dirty="0"/>
              <a:t>Group by key</a:t>
            </a:r>
          </a:p>
          <a:p>
            <a:r>
              <a:rPr lang="zh-CN" altLang="en-US" dirty="0"/>
              <a:t>求和：</a:t>
            </a:r>
            <a:r>
              <a:rPr lang="en-US" altLang="zh-CN" dirty="0"/>
              <a:t>Reduce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3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6" y="1419958"/>
            <a:ext cx="8795187" cy="51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3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89" y="1825625"/>
            <a:ext cx="8005361" cy="39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6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1810</TotalTime>
  <Words>831</Words>
  <Application>Microsoft Macintosh PowerPoint</Application>
  <PresentationFormat>全屏显示(4:3)</PresentationFormat>
  <Paragraphs>320</Paragraphs>
  <Slides>35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Mangal</vt:lpstr>
      <vt:lpstr>Times</vt:lpstr>
      <vt:lpstr>Office 主题</vt:lpstr>
      <vt:lpstr>Equation</vt:lpstr>
      <vt:lpstr>大数据存储与应用  大规模文件系统及 Map Reduce  3. MapReduce</vt:lpstr>
      <vt:lpstr>Map-Reduce</vt:lpstr>
      <vt:lpstr>Map-Reduce原理</vt:lpstr>
      <vt:lpstr>Python Map／Reduce</vt:lpstr>
      <vt:lpstr>Python Map／Reduce</vt:lpstr>
      <vt:lpstr>Map-Reduce</vt:lpstr>
      <vt:lpstr>示例：全球网页单词计数</vt:lpstr>
      <vt:lpstr>示例</vt:lpstr>
      <vt:lpstr>Map-Reduce</vt:lpstr>
      <vt:lpstr>Group by key</vt:lpstr>
      <vt:lpstr>本地化 + 并行化</vt:lpstr>
      <vt:lpstr>框架的作用</vt:lpstr>
      <vt:lpstr>PowerPoint 演示文稿</vt:lpstr>
      <vt:lpstr>工作调度</vt:lpstr>
      <vt:lpstr>PowerPoint 演示文稿</vt:lpstr>
      <vt:lpstr>节点失败处理</vt:lpstr>
      <vt:lpstr>Pipeline</vt:lpstr>
      <vt:lpstr>多少个Mapper，多少个Reducer？</vt:lpstr>
      <vt:lpstr>存储 + 计算 = Map-Reduce计算模型</vt:lpstr>
      <vt:lpstr>Map-Reduce</vt:lpstr>
      <vt:lpstr>抽象模型</vt:lpstr>
      <vt:lpstr>Map-Reduce算法</vt:lpstr>
      <vt:lpstr>Map-Reduce</vt:lpstr>
      <vt:lpstr>Map-Reduce: 矩阵乘法</vt:lpstr>
      <vt:lpstr>Map-Reduce: 矩阵乘法</vt:lpstr>
      <vt:lpstr>Map-Reduce: 矩阵乘法</vt:lpstr>
      <vt:lpstr>Map-Reduce</vt:lpstr>
      <vt:lpstr>Projection:</vt:lpstr>
      <vt:lpstr>Selection</vt:lpstr>
      <vt:lpstr>Relational Joins</vt:lpstr>
      <vt:lpstr>Join</vt:lpstr>
      <vt:lpstr>Map-Reduce:开销模型</vt:lpstr>
      <vt:lpstr>PowerPoint 演示文稿</vt:lpstr>
      <vt:lpstr>PowerPoint 演示文稿</vt:lpstr>
      <vt:lpstr>最终结果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Yishuai Chen</dc:creator>
  <cp:lastModifiedBy>Yishuai Chen</cp:lastModifiedBy>
  <cp:revision>185</cp:revision>
  <dcterms:created xsi:type="dcterms:W3CDTF">2013-08-31T05:23:12Z</dcterms:created>
  <dcterms:modified xsi:type="dcterms:W3CDTF">2020-12-05T03:18:18Z</dcterms:modified>
</cp:coreProperties>
</file>