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07" r:id="rId3"/>
    <p:sldId id="309" r:id="rId4"/>
    <p:sldId id="308" r:id="rId5"/>
    <p:sldId id="281" r:id="rId6"/>
    <p:sldId id="282" r:id="rId7"/>
    <p:sldId id="258" r:id="rId8"/>
    <p:sldId id="261" r:id="rId9"/>
    <p:sldId id="262" r:id="rId10"/>
    <p:sldId id="270" r:id="rId11"/>
    <p:sldId id="267" r:id="rId12"/>
    <p:sldId id="322" r:id="rId13"/>
    <p:sldId id="268" r:id="rId14"/>
    <p:sldId id="271" r:id="rId15"/>
    <p:sldId id="269" r:id="rId16"/>
    <p:sldId id="396" r:id="rId17"/>
    <p:sldId id="263" r:id="rId18"/>
    <p:sldId id="264" r:id="rId19"/>
    <p:sldId id="320" r:id="rId20"/>
    <p:sldId id="272" r:id="rId21"/>
    <p:sldId id="395" r:id="rId22"/>
    <p:sldId id="394" r:id="rId23"/>
    <p:sldId id="275" r:id="rId24"/>
    <p:sldId id="276" r:id="rId25"/>
    <p:sldId id="392" r:id="rId26"/>
    <p:sldId id="386" r:id="rId27"/>
    <p:sldId id="39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2"/>
    <p:restoredTop sz="94714"/>
  </p:normalViewPr>
  <p:slideViewPr>
    <p:cSldViewPr snapToGrid="0">
      <p:cViewPr varScale="1">
        <p:scale>
          <a:sx n="151" d="100"/>
          <a:sy n="151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4D646-6F71-45CA-83B2-626F3D11C26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FDE2E-17B5-423F-87AC-F73882FC7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1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FDE2E-17B5-423F-87AC-F73882FC72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0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3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7D95-2389-4A97-A223-1471BBEB9B1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97be3c62d1704c2c890b7f2826b2202c" TargetMode="External"/><Relationship Id="rId2" Type="http://schemas.openxmlformats.org/officeDocument/2006/relationships/hyperlink" Target="https://courses.edx.org/courses/course-v1:UCSanDiegoX+DSE230x+1T2018/jump_to/block-v1:UCSanDiegoX+DSE230x+1T2018+type@vertical+block@a4576663c02a460d99e3f139782d7fe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f1f94b0afba44b3c92989507347e6fca" TargetMode="External"/><Relationship Id="rId2" Type="http://schemas.openxmlformats.org/officeDocument/2006/relationships/hyperlink" Target="https://courses.edx.org/courses/course-v1:UCSanDiegoX+DSE230x+1T2018/jump_to/block-v1:UCSanDiegoX+DSE230x+1T2018+type@vertical+block@99e84df658ef425b9d34cc41caa8502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4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降维</a:t>
            </a:r>
            <a:br>
              <a:rPr lang="en-US" altLang="zh-CN" b="1" dirty="0"/>
            </a:br>
            <a:r>
              <a:rPr lang="en-US" altLang="zh-CN" b="1" dirty="0"/>
              <a:t>Dimension Reduction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735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M </a:t>
            </a:r>
            <a:r>
              <a:rPr lang="zh-CN" altLang="en-US" dirty="0"/>
              <a:t>矩阵，</a:t>
            </a:r>
            <a:r>
              <a:rPr lang="el-GR" altLang="zh-CN" i="1" dirty="0"/>
              <a:t> λ</a:t>
            </a:r>
            <a:r>
              <a:rPr lang="zh-CN" altLang="en-US" dirty="0"/>
              <a:t>常数，</a:t>
            </a:r>
            <a:r>
              <a:rPr lang="en-US" altLang="zh-CN" dirty="0"/>
              <a:t>e</a:t>
            </a:r>
            <a:r>
              <a:rPr lang="zh-CN" altLang="en-US" dirty="0"/>
              <a:t>非零列向量</a:t>
            </a:r>
            <a:endParaRPr lang="en-US" altLang="zh-CN" dirty="0"/>
          </a:p>
          <a:p>
            <a:r>
              <a:rPr lang="en-US" altLang="zh-CN" i="1" dirty="0"/>
              <a:t>M</a:t>
            </a:r>
            <a:r>
              <a:rPr lang="en-US" altLang="zh-CN" dirty="0"/>
              <a:t>e = </a:t>
            </a:r>
            <a:r>
              <a:rPr lang="el-GR" altLang="zh-CN" i="1" dirty="0"/>
              <a:t>λ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唯一确定一个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/>
              <a:t>unit vector</a:t>
            </a:r>
          </a:p>
          <a:p>
            <a:pPr lvl="1"/>
            <a:r>
              <a:rPr lang="zh-CN" altLang="en-US" dirty="0"/>
              <a:t>第一个非零元素为正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91" y="4328331"/>
            <a:ext cx="4476182" cy="10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一般计算方法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80217"/>
            <a:ext cx="7886700" cy="4351338"/>
          </a:xfrm>
        </p:spPr>
        <p:txBody>
          <a:bodyPr/>
          <a:lstStyle/>
          <a:p>
            <a:r>
              <a:rPr lang="zh-CN" altLang="en-US" dirty="0"/>
              <a:t>要                               ，                  的行列式等于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求得</a:t>
            </a:r>
            <a:r>
              <a:rPr lang="el-GR" altLang="zh-CN" i="1" dirty="0"/>
              <a:t>λ</a:t>
            </a:r>
            <a:endParaRPr lang="en-US" altLang="zh-CN" i="1" dirty="0"/>
          </a:p>
          <a:p>
            <a:r>
              <a:rPr lang="zh-CN" altLang="en-US" dirty="0"/>
              <a:t>然后通过</a:t>
            </a:r>
            <a:r>
              <a:rPr lang="en-US" altLang="zh-CN" i="1" dirty="0"/>
              <a:t>M</a:t>
            </a:r>
            <a:r>
              <a:rPr lang="en-US" altLang="zh-CN" dirty="0"/>
              <a:t>e = </a:t>
            </a:r>
            <a:r>
              <a:rPr lang="el-GR" altLang="zh-CN" i="1" dirty="0"/>
              <a:t>λ</a:t>
            </a:r>
            <a:r>
              <a:rPr lang="en-US" altLang="zh-CN" dirty="0"/>
              <a:t>e</a:t>
            </a:r>
            <a:r>
              <a:rPr lang="zh-CN" altLang="en-US" dirty="0"/>
              <a:t>求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计算复杂度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7" y="1825625"/>
            <a:ext cx="2443235" cy="496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09" y="1892776"/>
            <a:ext cx="1424844" cy="374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09" y="4055886"/>
            <a:ext cx="1981200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34" y="5115145"/>
            <a:ext cx="1971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124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3" y="1098488"/>
            <a:ext cx="7506034" cy="14811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2220" y="2673046"/>
            <a:ext cx="295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800" i="1">
                <a:solidFill>
                  <a:srgbClr val="222222"/>
                </a:solidFill>
                <a:latin typeface="Arial" charset="0"/>
              </a:rPr>
              <a:t>λ</a:t>
            </a:r>
            <a:r>
              <a:rPr lang="is-IS" altLang="zh-CN" sz="2800">
                <a:solidFill>
                  <a:srgbClr val="222222"/>
                </a:solidFill>
                <a:latin typeface="Arial" charset="0"/>
              </a:rPr>
              <a:t> = 1 and </a:t>
            </a:r>
            <a:r>
              <a:rPr lang="is-IS" altLang="zh-CN" sz="2800" i="1">
                <a:solidFill>
                  <a:srgbClr val="222222"/>
                </a:solidFill>
                <a:latin typeface="Arial" charset="0"/>
              </a:rPr>
              <a:t>λ</a:t>
            </a:r>
            <a:r>
              <a:rPr lang="is-IS" altLang="zh-CN" sz="2800">
                <a:solidFill>
                  <a:srgbClr val="222222"/>
                </a:solidFill>
                <a:latin typeface="Arial" charset="0"/>
              </a:rPr>
              <a:t> = 3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6" y="3116600"/>
            <a:ext cx="5956300" cy="130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16" y="3196266"/>
            <a:ext cx="27051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6" y="4365333"/>
            <a:ext cx="6858000" cy="1384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5897" y="4374900"/>
            <a:ext cx="2120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Iteration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任选一个向量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</a:p>
          <a:p>
            <a:r>
              <a:rPr lang="zh-CN" altLang="en-US" dirty="0"/>
              <a:t>递归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 </a:t>
            </a:r>
            <a:r>
              <a:rPr lang="en-US" altLang="zh-CN" dirty="0" err="1"/>
              <a:t>Frobenius</a:t>
            </a:r>
            <a:r>
              <a:rPr lang="en-US" altLang="zh-CN" dirty="0"/>
              <a:t> norm                           </a:t>
            </a:r>
            <a:r>
              <a:rPr lang="zh-CN" altLang="en-US" dirty="0"/>
              <a:t>足够小时，停止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就是</a:t>
            </a:r>
            <a:r>
              <a:rPr lang="en-US" altLang="zh-CN" dirty="0"/>
              <a:t>M</a:t>
            </a:r>
            <a:r>
              <a:rPr lang="zh-CN" altLang="en-US" dirty="0"/>
              <a:t>的主特征向量</a:t>
            </a:r>
            <a:endParaRPr lang="en-US" altLang="zh-CN" dirty="0"/>
          </a:p>
          <a:p>
            <a:r>
              <a:rPr lang="zh-CN" altLang="en-US" dirty="0"/>
              <a:t>然后通过 </a:t>
            </a:r>
            <a:r>
              <a:rPr lang="en-US" altLang="zh-CN" i="1" dirty="0" err="1"/>
              <a:t>M</a:t>
            </a:r>
            <a:r>
              <a:rPr lang="en-US" altLang="zh-CN" dirty="0" err="1"/>
              <a:t>x</a:t>
            </a:r>
            <a:r>
              <a:rPr lang="en-US" altLang="zh-CN" dirty="0"/>
              <a:t> = </a:t>
            </a:r>
            <a:r>
              <a:rPr lang="el-GR" altLang="zh-CN" i="1" dirty="0"/>
              <a:t>λ</a:t>
            </a:r>
            <a:r>
              <a:rPr lang="en-US" altLang="zh-CN" dirty="0"/>
              <a:t>x </a:t>
            </a:r>
            <a:r>
              <a:rPr lang="zh-CN" altLang="en-US" dirty="0"/>
              <a:t>求 </a:t>
            </a:r>
            <a:r>
              <a:rPr lang="el-GR" altLang="zh-CN" i="1" dirty="0"/>
              <a:t>λ</a:t>
            </a:r>
            <a:endParaRPr lang="en-US" altLang="zh-CN" i="1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是一个单位向量：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dirty="0"/>
              <a:t> = X</a:t>
            </a:r>
            <a:r>
              <a:rPr lang="en-US" altLang="zh-CN" baseline="30000" dirty="0"/>
              <a:t>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58" y="2394187"/>
            <a:ext cx="2334188" cy="8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984" y="3329149"/>
            <a:ext cx="2088284" cy="480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99" y="5591790"/>
            <a:ext cx="1782735" cy="5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Iteration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再找第二个特征对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中去掉第一个主特征向量的因素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然后类似计算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84" y="2798287"/>
            <a:ext cx="2944932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特征向量矩阵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特征向量是单位向量</a:t>
            </a:r>
            <a:endParaRPr lang="en-US" altLang="zh-CN" dirty="0"/>
          </a:p>
          <a:p>
            <a:r>
              <a:rPr lang="zh-CN" altLang="en-US" dirty="0"/>
              <a:t>特征向量之间正交</a:t>
            </a:r>
            <a:endParaRPr lang="en-US" altLang="zh-CN" dirty="0"/>
          </a:p>
          <a:p>
            <a:r>
              <a:rPr lang="zh-CN" altLang="en-US" dirty="0"/>
              <a:t>特征向量矩阵 </a:t>
            </a:r>
            <a:r>
              <a:rPr lang="en-US" altLang="zh-CN" dirty="0"/>
              <a:t>E </a:t>
            </a:r>
            <a:r>
              <a:rPr lang="zh-CN" altLang="en-US" dirty="0"/>
              <a:t>的特点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99" y="3781437"/>
            <a:ext cx="3224569" cy="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7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8DB61-21F1-2941-85AD-2231B31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特征值分解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88D28-0A8E-5A48-B52E-A0CD8FCE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一个实数、对称、方阵</a:t>
            </a:r>
            <a:r>
              <a:rPr kumimoji="1" lang="en-US" altLang="zh-CN" dirty="0"/>
              <a:t>B</a:t>
            </a:r>
            <a:r>
              <a:rPr kumimoji="1" lang="zh-CN" altLang="en-US" dirty="0"/>
              <a:t>可以写作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其中对角阵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包括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的特征值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是正交矩阵，它的列是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的特征向量</a:t>
            </a:r>
            <a:endParaRPr kumimoji="1" lang="en-US" altLang="zh-CN" dirty="0"/>
          </a:p>
          <a:p>
            <a:r>
              <a:rPr kumimoji="1" lang="en-US" altLang="zh-CN" dirty="0"/>
              <a:t>PCA</a:t>
            </a:r>
            <a:r>
              <a:rPr kumimoji="1" lang="zh-CN" altLang="en-US" dirty="0"/>
              <a:t>要计算的是                               的特征向量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95E90F-5CFF-2B44-BCE3-854FD155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1" y="2319050"/>
            <a:ext cx="1895061" cy="766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37A4AD-7F15-5A4E-848A-85A440EB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9" y="3890996"/>
            <a:ext cx="2561593" cy="432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E0CE63-1AA8-2C45-932E-8C0D7E59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55" y="5399267"/>
            <a:ext cx="2146890" cy="3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79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事例</a:t>
            </a:r>
            <a:endParaRPr lang="en-US" altLang="zh-CN" dirty="0"/>
          </a:p>
          <a:p>
            <a:r>
              <a:rPr lang="zh-CN" altLang="en-US" dirty="0"/>
              <a:t>使用特征向量进行降维</a:t>
            </a:r>
            <a:endParaRPr lang="en-US" altLang="zh-CN" dirty="0"/>
          </a:p>
          <a:p>
            <a:r>
              <a:rPr lang="zh-CN" altLang="en-US" dirty="0"/>
              <a:t>距离矩阵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866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4177"/>
            <a:ext cx="7803392" cy="32698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557180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看起来</a:t>
            </a:r>
            <a:r>
              <a:rPr lang="en-US" altLang="zh-CN" sz="2400" dirty="0"/>
              <a:t>2</a:t>
            </a:r>
            <a:r>
              <a:rPr lang="zh-CN" altLang="en-US" sz="2400" dirty="0"/>
              <a:t>维，其实</a:t>
            </a:r>
            <a:r>
              <a:rPr lang="en-US" altLang="zh-CN" sz="2400" dirty="0"/>
              <a:t>1</a:t>
            </a:r>
            <a:r>
              <a:rPr lang="zh-CN" altLang="en-US" sz="2400" dirty="0"/>
              <a:t>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0" y="551835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看起来</a:t>
            </a:r>
            <a:r>
              <a:rPr lang="en-US" altLang="zh-CN" sz="2400" dirty="0"/>
              <a:t>3</a:t>
            </a:r>
            <a:r>
              <a:rPr lang="zh-CN" altLang="en-US" sz="2400" dirty="0"/>
              <a:t>维，其实</a:t>
            </a:r>
            <a:r>
              <a:rPr lang="en-US" altLang="zh-CN" sz="2400" dirty="0"/>
              <a:t>2</a:t>
            </a:r>
            <a:r>
              <a:rPr lang="zh-CN" altLang="en-US" sz="2400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4394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以工行为例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: </a:t>
            </a:r>
            <a:r>
              <a:rPr lang="zh-CN" altLang="en-US" dirty="0"/>
              <a:t>客户信息，账户信息，产品信息，交易信息，管理信息</a:t>
            </a:r>
            <a:endParaRPr lang="en-US" altLang="zh-CN" dirty="0"/>
          </a:p>
          <a:p>
            <a:r>
              <a:rPr lang="zh-CN" altLang="en-US" dirty="0"/>
              <a:t>数据规模</a:t>
            </a:r>
            <a:r>
              <a:rPr lang="en-US" altLang="zh-CN" dirty="0"/>
              <a:t>: 300TB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基于数据，开发了</a:t>
            </a:r>
            <a:r>
              <a:rPr lang="en-US" altLang="zh-CN" dirty="0"/>
              <a:t>4.1</a:t>
            </a:r>
            <a:r>
              <a:rPr lang="zh-CN" altLang="en-US" dirty="0"/>
              <a:t>亿个人客户和</a:t>
            </a:r>
            <a:r>
              <a:rPr lang="en-US" altLang="zh-CN" dirty="0"/>
              <a:t>460</a:t>
            </a:r>
            <a:r>
              <a:rPr lang="zh-CN" altLang="en-US" dirty="0"/>
              <a:t>万法人客户的信息视图和星级评价体系</a:t>
            </a:r>
            <a:endParaRPr lang="en-US" altLang="zh-CN" dirty="0"/>
          </a:p>
          <a:p>
            <a:r>
              <a:rPr lang="zh-CN" altLang="en-US" dirty="0"/>
              <a:t>模型：</a:t>
            </a:r>
            <a:endParaRPr lang="en-US" altLang="zh-CN" dirty="0"/>
          </a:p>
          <a:p>
            <a:pPr lvl="1"/>
            <a:r>
              <a:rPr lang="en-US" altLang="zh-CN" sz="3000" dirty="0"/>
              <a:t>34</a:t>
            </a:r>
            <a:r>
              <a:rPr lang="zh-CN" altLang="en-US" sz="3000" dirty="0"/>
              <a:t>个法人客户评级模型</a:t>
            </a:r>
            <a:endParaRPr lang="en-US" altLang="zh-CN" sz="3000" dirty="0"/>
          </a:p>
          <a:p>
            <a:pPr lvl="1"/>
            <a:r>
              <a:rPr lang="en-US" altLang="zh-CN" sz="3000" dirty="0"/>
              <a:t>75</a:t>
            </a:r>
            <a:r>
              <a:rPr lang="zh-CN" altLang="en-US" sz="3000" dirty="0"/>
              <a:t>个零售信用评分模型</a:t>
            </a:r>
            <a:br>
              <a:rPr lang="en-US" altLang="zh-CN" sz="3000" dirty="0"/>
            </a:br>
            <a:r>
              <a:rPr lang="en-US" altLang="zh-CN" sz="3000" dirty="0"/>
              <a:t>16</a:t>
            </a:r>
            <a:r>
              <a:rPr lang="zh-CN" altLang="en-US" sz="3000" dirty="0"/>
              <a:t>项市场风险内部计量模型</a:t>
            </a:r>
            <a:endParaRPr lang="en-US" altLang="zh-CN" sz="3000" dirty="0"/>
          </a:p>
          <a:p>
            <a:pPr lvl="1"/>
            <a:r>
              <a:rPr lang="en-US" altLang="zh-CN" sz="3000" dirty="0"/>
              <a:t>17</a:t>
            </a:r>
            <a:r>
              <a:rPr lang="zh-CN" altLang="en-US" sz="3000" dirty="0"/>
              <a:t>类操作风险资本计量模型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1068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求                              的特征向量，构成特征向量矩阵</a:t>
            </a:r>
            <a:r>
              <a:rPr lang="en-US" altLang="zh-CN" dirty="0"/>
              <a:t>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x</a:t>
            </a:r>
            <a:r>
              <a:rPr lang="zh-CN" altLang="en-US" dirty="0"/>
              <a:t>与特征向量矩阵</a:t>
            </a:r>
            <a:r>
              <a:rPr lang="en-US" altLang="zh-CN" dirty="0"/>
              <a:t>E</a:t>
            </a:r>
            <a:r>
              <a:rPr lang="zh-CN" altLang="en-US" dirty="0"/>
              <a:t>的乘积，相当于将</a:t>
            </a:r>
            <a:r>
              <a:rPr lang="en-US" altLang="zh-CN" dirty="0"/>
              <a:t>x</a:t>
            </a:r>
            <a:r>
              <a:rPr lang="zh-CN" altLang="en-US" dirty="0"/>
              <a:t>在高维空间中旋转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原数据变成在新的坐标上的投影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26" y="1595893"/>
            <a:ext cx="2146890" cy="365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036A90-B25E-7E49-A3BC-E959930F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12"/>
          <a:stretch/>
        </p:blipFill>
        <p:spPr>
          <a:xfrm>
            <a:off x="1700988" y="4396755"/>
            <a:ext cx="2066980" cy="2329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C81D53-668A-F048-955D-D70339E6B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12"/>
          <a:stretch/>
        </p:blipFill>
        <p:spPr>
          <a:xfrm>
            <a:off x="4840306" y="4619329"/>
            <a:ext cx="2066980" cy="2329019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5449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8598-1E92-CE42-ACE8-3046640E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主特征向量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A2CF1-15D0-664D-890E-D667EEAD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2425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主特征向量就是沿着它、点最“分散”的方向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也就是数据方差最大的方向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将这些点视为沿这个方向放置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新的坐标上，第一维是主特征向量指向的那个方向，能量最强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211B5-69E4-6142-9F77-739A5C440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12"/>
          <a:stretch/>
        </p:blipFill>
        <p:spPr>
          <a:xfrm>
            <a:off x="3197037" y="4420546"/>
            <a:ext cx="2066980" cy="2329019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9877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B9B8-989D-E940-91D5-22D9AC8C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第二特征向量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49F91-1C76-354D-907B-594FBD70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对应于第二特征向量的轴（对应于第二最大特征值的特征向量）是去掉第一轴后数据方差最大的轴，依此类推。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以后依次递减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使降维成为可能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93659A-B7FE-F64C-A4F0-892A14E6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12"/>
          <a:stretch/>
        </p:blipFill>
        <p:spPr>
          <a:xfrm>
            <a:off x="5052341" y="4001294"/>
            <a:ext cx="2066980" cy="2329019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9819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" y="2764152"/>
            <a:ext cx="3588508" cy="3246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59" y="2426392"/>
            <a:ext cx="3811990" cy="3551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8906" y="61769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原始数据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5497" y="617696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按虚线旋转</a:t>
            </a:r>
          </a:p>
        </p:txBody>
      </p:sp>
      <p:sp>
        <p:nvSpPr>
          <p:cNvPr id="9" name="矩形 8"/>
          <p:cNvSpPr/>
          <p:nvPr/>
        </p:nvSpPr>
        <p:spPr>
          <a:xfrm>
            <a:off x="6605516" y="2673194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90777" y="3928224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03134" y="5128442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32" y="512691"/>
            <a:ext cx="1238250" cy="523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382" y="322042"/>
            <a:ext cx="1724025" cy="990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793" y="365126"/>
            <a:ext cx="781050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74" y="889001"/>
            <a:ext cx="1495425" cy="1666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4714" y="1783292"/>
            <a:ext cx="714375" cy="409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0257" y="1494406"/>
            <a:ext cx="2400300" cy="9620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18605" y="312963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逆时针</a:t>
            </a:r>
            <a:r>
              <a:rPr lang="en-US" altLang="zh-CN" sz="2400" b="1" dirty="0"/>
              <a:t>45</a:t>
            </a:r>
            <a:r>
              <a:rPr lang="zh-CN" altLang="en-US" sz="2400" b="1" dirty="0"/>
              <a:t>度旋转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6153" y="336478"/>
            <a:ext cx="1047750" cy="4381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9978" y="817342"/>
            <a:ext cx="2847975" cy="17811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100409" y="106899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对称阵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B2CB70-E431-4943-A5CB-9EB014EACD43}"/>
              </a:ext>
            </a:extLst>
          </p:cNvPr>
          <p:cNvSpPr txBox="1"/>
          <p:nvPr/>
        </p:nvSpPr>
        <p:spPr>
          <a:xfrm>
            <a:off x="7729194" y="3461036"/>
            <a:ext cx="1003989" cy="2679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F245C0-52DF-8944-A99A-36EF71A6C667}"/>
              </a:ext>
            </a:extLst>
          </p:cNvPr>
          <p:cNvSpPr txBox="1"/>
          <p:nvPr/>
        </p:nvSpPr>
        <p:spPr>
          <a:xfrm>
            <a:off x="6533425" y="4688276"/>
            <a:ext cx="1003989" cy="2679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4FDC-44D3-9449-9345-7ADA559F4D3F}"/>
              </a:ext>
            </a:extLst>
          </p:cNvPr>
          <p:cNvSpPr/>
          <p:nvPr/>
        </p:nvSpPr>
        <p:spPr>
          <a:xfrm>
            <a:off x="2477578" y="248445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列是特征向量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3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在新坐标系上的位置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第一维的能量 </a:t>
            </a:r>
            <a:r>
              <a:rPr lang="en-US" altLang="zh-CN" dirty="0"/>
              <a:t>&gt; </a:t>
            </a:r>
            <a:r>
              <a:rPr lang="zh-CN" altLang="en-US" dirty="0"/>
              <a:t>第二维的能量，而且它们正交</a:t>
            </a:r>
            <a:endParaRPr lang="en-US" altLang="zh-CN" dirty="0"/>
          </a:p>
          <a:p>
            <a:r>
              <a:rPr lang="zh-CN" altLang="en-US" dirty="0"/>
              <a:t>所以，如果要降到一维，无疑，应该保留第一维，把第二维去掉</a:t>
            </a:r>
            <a:endParaRPr lang="en-US" altLang="zh-CN" dirty="0"/>
          </a:p>
          <a:p>
            <a:r>
              <a:rPr lang="en-US" altLang="zh-CN" dirty="0"/>
              <a:t>PCA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13" y="3006324"/>
            <a:ext cx="5482633" cy="33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2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部分视频，简答题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https://courses.edx.org/courses/course-v1:UCSanDiegoX+DSE230x+1T2018/jump_to/block-v1:UCSanDiegoX+DSE230x+1T2018+type@vertical+block@a4576663c02a460d99e3f139782d7fef</a:t>
            </a:r>
            <a:endParaRPr kumimoji="1" lang="en-US" altLang="zh-CN" dirty="0"/>
          </a:p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PCA</a:t>
            </a:r>
            <a:r>
              <a:rPr kumimoji="1" lang="zh-CN" altLang="en-US" dirty="0"/>
              <a:t>进行天气时间序列分析部分视频，简答题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https://courses.edx.org/courses/course-v1:UCSanDiegoX+DSE230x+1T2018/jump_to/block-v1:UCSanDiegoX+DSE230x+1T2018+type@vertical+block@97be3c62d1704c2c890b7f2826b2202c</a:t>
            </a:r>
            <a:endParaRPr kumimoji="1" lang="en-US" altLang="zh-CN" dirty="0"/>
          </a:p>
          <a:p>
            <a:r>
              <a:rPr kumimoji="1" lang="zh-CN" altLang="en-US" dirty="0"/>
              <a:t>练习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Section2-Weather-PCA/</a:t>
            </a:r>
            <a:r>
              <a:rPr kumimoji="1" lang="zh-CN" altLang="en-US" dirty="0"/>
              <a:t>目录下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2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RDD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PCA</a:t>
            </a:r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https://courses.edx.org/courses/course-v1:UCSanDiegoX+DSE230x+1T2018/jump_to/block-v1:UCSanDiegoX+DSE230x+1T2018+type@vertical+block@99e84df658ef425b9d34cc41caa85029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https://courses.edx.org/courses/course-v1:UCSanDiegoX+DSE230x+1T2018/jump_to/block-v1:UCSanDiegoX+DSE230x+1T2018+type@vertical+block@f1f94b0afba44b3c92989507347e6fca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38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3B0F-5DFC-9C42-85F2-ADC115EC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Stanford CS246 Spark Lab &amp; HW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A685-21C3-484F-BCC9-C6735E04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http://web.stanford.edu/class/cs246/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CS246_Colab_3-kmeans-pca.ipynb</a:t>
            </a:r>
          </a:p>
          <a:p>
            <a:r>
              <a:rPr kumimoji="1" lang="en-US" altLang="zh-CN" dirty="0"/>
              <a:t>HW</a:t>
            </a:r>
          </a:p>
          <a:p>
            <a:pPr lvl="1"/>
            <a:r>
              <a:rPr kumimoji="1" lang="en-US" altLang="zh-CN"/>
              <a:t>hw2-bundle-svd-pca-latent-recom/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04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数据累积长度：</a:t>
            </a:r>
            <a:endParaRPr lang="en-US" altLang="zh-CN" dirty="0"/>
          </a:p>
          <a:p>
            <a:pPr lvl="1"/>
            <a:r>
              <a:rPr lang="zh-CN" altLang="en-US" dirty="0"/>
              <a:t>客户违约率和违约损失率数据的积累长度均在</a:t>
            </a:r>
            <a:r>
              <a:rPr lang="en-US" altLang="zh-CN" dirty="0"/>
              <a:t>10</a:t>
            </a:r>
            <a:r>
              <a:rPr lang="zh-CN" altLang="en-US" dirty="0"/>
              <a:t>年以上</a:t>
            </a:r>
            <a:endParaRPr lang="en-US" altLang="zh-CN" dirty="0"/>
          </a:p>
          <a:p>
            <a:pPr lvl="1"/>
            <a:r>
              <a:rPr lang="zh-CN" altLang="en-US" dirty="0"/>
              <a:t>巴塞尔资本管理协议</a:t>
            </a:r>
            <a:r>
              <a:rPr lang="en-US" altLang="zh-CN" dirty="0"/>
              <a:t>Ⅲ</a:t>
            </a:r>
            <a:r>
              <a:rPr lang="zh-CN" altLang="en-US" dirty="0"/>
              <a:t>的要求。</a:t>
            </a:r>
            <a:endParaRPr lang="en-US" altLang="zh-CN" dirty="0"/>
          </a:p>
          <a:p>
            <a:r>
              <a:rPr lang="zh-CN" altLang="en-US" dirty="0"/>
              <a:t>工商银行还建立了独立的模型验证团队，对数据应用的有效性、准确性进行持续验证和监控。</a:t>
            </a:r>
            <a:endParaRPr lang="en-US" altLang="zh-CN" dirty="0"/>
          </a:p>
          <a:p>
            <a:r>
              <a:rPr lang="zh-CN" altLang="en-US" dirty="0"/>
              <a:t>信用评级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数据的矩阵描述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行：</a:t>
            </a:r>
            <a:r>
              <a:rPr lang="en-US" altLang="zh-CN" dirty="0"/>
              <a:t>Instance</a:t>
            </a:r>
          </a:p>
          <a:p>
            <a:r>
              <a:rPr lang="zh-CN" altLang="en-US" dirty="0"/>
              <a:t>列：维</a:t>
            </a:r>
            <a:endParaRPr lang="en-US" altLang="zh-CN" dirty="0"/>
          </a:p>
          <a:p>
            <a:r>
              <a:rPr lang="zh-CN" altLang="en-US" dirty="0"/>
              <a:t>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性别</a:t>
            </a:r>
            <a:r>
              <a:rPr lang="en-US" altLang="zh-CN" sz="2800" dirty="0"/>
              <a:t>    </a:t>
            </a:r>
            <a:r>
              <a:rPr lang="zh-CN" altLang="en-US" sz="2800" dirty="0"/>
              <a:t>年龄    籍贯</a:t>
            </a:r>
            <a:endParaRPr lang="en-US" altLang="zh-CN" sz="2800" dirty="0"/>
          </a:p>
          <a:p>
            <a:pPr lvl="1"/>
            <a:r>
              <a:rPr lang="zh-CN" altLang="en-US" sz="2800" dirty="0"/>
              <a:t>马斯克</a:t>
            </a:r>
            <a:endParaRPr lang="en-US" altLang="zh-CN" sz="2800" dirty="0"/>
          </a:p>
          <a:p>
            <a:pPr lvl="1"/>
            <a:r>
              <a:rPr lang="zh-CN" altLang="en-US" sz="2800" dirty="0"/>
              <a:t>特斯拉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为什么要降维？</a:t>
            </a:r>
            <a:endParaRPr lang="en-US" altLang="zh-CN" dirty="0"/>
          </a:p>
          <a:p>
            <a:pPr lvl="1"/>
            <a:r>
              <a:rPr lang="zh-CN" altLang="en-US" dirty="0"/>
              <a:t>找出规律，压缩数据量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0838"/>
            <a:ext cx="8162925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5588" y="61769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几维？</a:t>
            </a:r>
          </a:p>
        </p:txBody>
      </p:sp>
    </p:spTree>
    <p:extLst>
      <p:ext uri="{BB962C8B-B14F-4D97-AF65-F5344CB8AC3E}">
        <p14:creationId xmlns:p14="http://schemas.microsoft.com/office/powerpoint/2010/main" val="2409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4177"/>
            <a:ext cx="7803392" cy="32698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557180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看起来</a:t>
            </a:r>
            <a:r>
              <a:rPr lang="en-US" altLang="zh-CN" sz="2400" dirty="0"/>
              <a:t>2</a:t>
            </a:r>
            <a:r>
              <a:rPr lang="zh-CN" altLang="en-US" sz="2400" dirty="0"/>
              <a:t>维，其实</a:t>
            </a:r>
            <a:r>
              <a:rPr lang="en-US" altLang="zh-CN" sz="2400" dirty="0"/>
              <a:t>1</a:t>
            </a:r>
            <a:r>
              <a:rPr lang="zh-CN" altLang="en-US" sz="2400" dirty="0"/>
              <a:t>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0" y="551835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看起来</a:t>
            </a:r>
            <a:r>
              <a:rPr lang="en-US" altLang="zh-CN" sz="2400" dirty="0"/>
              <a:t>3</a:t>
            </a:r>
            <a:r>
              <a:rPr lang="zh-CN" altLang="en-US" sz="2400" dirty="0"/>
              <a:t>维，其实</a:t>
            </a:r>
            <a:r>
              <a:rPr lang="en-US" altLang="zh-CN" sz="2400" dirty="0"/>
              <a:t>2</a:t>
            </a:r>
            <a:r>
              <a:rPr lang="zh-CN" altLang="en-US" sz="2400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36395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特征值与特征向量</a:t>
            </a:r>
            <a:endParaRPr lang="en-US" altLang="zh-CN" dirty="0"/>
          </a:p>
          <a:p>
            <a:r>
              <a:rPr lang="en-US" altLang="zh-CN" dirty="0"/>
              <a:t>PCA</a:t>
            </a:r>
            <a:r>
              <a:rPr lang="zh-CN" altLang="en-US" dirty="0"/>
              <a:t>（主元素分析）</a:t>
            </a:r>
            <a:r>
              <a:rPr lang="en-US" altLang="zh-CN" dirty="0"/>
              <a:t>Principal-Component Analysis</a:t>
            </a:r>
          </a:p>
          <a:p>
            <a:r>
              <a:rPr lang="en-US" altLang="zh-CN" dirty="0"/>
              <a:t>SVD</a:t>
            </a:r>
            <a:r>
              <a:rPr lang="zh-CN" altLang="en-US" dirty="0"/>
              <a:t>（奇异值分解）</a:t>
            </a:r>
            <a:r>
              <a:rPr lang="en-US" altLang="zh-CN" dirty="0"/>
              <a:t>Singular-Value Decomposition</a:t>
            </a:r>
          </a:p>
          <a:p>
            <a:r>
              <a:rPr lang="en-US" altLang="zh-CN" dirty="0"/>
              <a:t>CUR</a:t>
            </a:r>
            <a:r>
              <a:rPr lang="zh-CN" altLang="en-US" dirty="0"/>
              <a:t>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621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3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计算方法</a:t>
            </a:r>
            <a:endParaRPr lang="en-US" altLang="zh-CN" dirty="0"/>
          </a:p>
          <a:p>
            <a:r>
              <a:rPr lang="en-US" altLang="zh-CN" dirty="0"/>
              <a:t>Power Iteration</a:t>
            </a:r>
            <a:r>
              <a:rPr lang="zh-CN" altLang="en-US" dirty="0"/>
              <a:t>寻找特征对（</a:t>
            </a:r>
            <a:r>
              <a:rPr lang="en-US" altLang="zh-CN" dirty="0" err="1"/>
              <a:t>Eigenpairs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特征向量矩阵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2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890</Words>
  <Application>Microsoft Macintosh PowerPoint</Application>
  <PresentationFormat>全屏显示(4:3)</PresentationFormat>
  <Paragraphs>135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主题</vt:lpstr>
      <vt:lpstr>大数据存储与应用  降维 Dimension Reduction</vt:lpstr>
      <vt:lpstr>背景</vt:lpstr>
      <vt:lpstr>背景</vt:lpstr>
      <vt:lpstr>数据的矩阵描述</vt:lpstr>
      <vt:lpstr>介绍</vt:lpstr>
      <vt:lpstr>降维</vt:lpstr>
      <vt:lpstr>内容</vt:lpstr>
      <vt:lpstr>特征值与特征向量</vt:lpstr>
      <vt:lpstr>特征值与特征向量</vt:lpstr>
      <vt:lpstr>定义</vt:lpstr>
      <vt:lpstr>一般计算方法</vt:lpstr>
      <vt:lpstr>PowerPoint 演示文稿</vt:lpstr>
      <vt:lpstr>Power Iteration方法</vt:lpstr>
      <vt:lpstr>Power Iteration方法</vt:lpstr>
      <vt:lpstr>特征向量矩阵</vt:lpstr>
      <vt:lpstr>特征值分解</vt:lpstr>
      <vt:lpstr>PCA</vt:lpstr>
      <vt:lpstr>PCA</vt:lpstr>
      <vt:lpstr>降维</vt:lpstr>
      <vt:lpstr>原理</vt:lpstr>
      <vt:lpstr>主特征向量</vt:lpstr>
      <vt:lpstr>第二特征向量</vt:lpstr>
      <vt:lpstr>PowerPoint 演示文稿</vt:lpstr>
      <vt:lpstr>在新坐标系上的位置</vt:lpstr>
      <vt:lpstr>自学</vt:lpstr>
      <vt:lpstr>自学</vt:lpstr>
      <vt:lpstr>Stanford CS246 Spark Lab &amp; HW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113</cp:revision>
  <dcterms:created xsi:type="dcterms:W3CDTF">2013-09-15T05:50:17Z</dcterms:created>
  <dcterms:modified xsi:type="dcterms:W3CDTF">2020-10-13T06:53:47Z</dcterms:modified>
</cp:coreProperties>
</file>