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6" r:id="rId4"/>
    <p:sldId id="277" r:id="rId5"/>
    <p:sldId id="293" r:id="rId6"/>
    <p:sldId id="283" r:id="rId7"/>
    <p:sldId id="284" r:id="rId8"/>
    <p:sldId id="285" r:id="rId9"/>
    <p:sldId id="288" r:id="rId10"/>
    <p:sldId id="287" r:id="rId11"/>
    <p:sldId id="289" r:id="rId12"/>
    <p:sldId id="290" r:id="rId13"/>
    <p:sldId id="291" r:id="rId14"/>
    <p:sldId id="278" r:id="rId15"/>
    <p:sldId id="294" r:id="rId16"/>
    <p:sldId id="310" r:id="rId17"/>
    <p:sldId id="295" r:id="rId18"/>
    <p:sldId id="312" r:id="rId19"/>
    <p:sldId id="279" r:id="rId20"/>
    <p:sldId id="301" r:id="rId21"/>
    <p:sldId id="394" r:id="rId22"/>
    <p:sldId id="395" r:id="rId23"/>
    <p:sldId id="396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86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81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02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1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74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84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25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54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4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0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83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652CF-EB17-BC4A-9A2F-CB5D72CE5B16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97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CSanDiegoX+DSE230x+1T2018/jump_to/block-v1:UCSanDiegoX+DSE230x+1T2018+type@vertical+block@f4f4e1e89f4a4672a6a4b412439234ce" TargetMode="External"/><Relationship Id="rId2" Type="http://schemas.openxmlformats.org/officeDocument/2006/relationships/hyperlink" Target="https://courses.edx.org/courses/course-v1:UCSanDiegoX+DSE230x+1T2018/jump_to/block-v1:UCSanDiegoX+DSE230x+1T2018+type@vertical+block@d5bab721380d4c678e63eabfbc6535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2.2.0/mllib-dimensionality-reduction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UCSanDiegoX+DSE230x+1T2018/jump_to/block-v1:UCSanDiegoX+DSE230x+1T2018+type@vertical+block@f474014ecdc8412c94985852b260b62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817D7-7D76-7F4F-A462-2B46B7B66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3.2</a:t>
            </a:r>
            <a:r>
              <a:rPr kumimoji="1" lang="zh-CN" altLang="en-US" dirty="0"/>
              <a:t> 第十一章 降维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F1A09-A0C4-7248-BDE0-2628D0F9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SVD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69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80" y="365770"/>
            <a:ext cx="7886700" cy="1325563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SVD</a:t>
            </a:r>
            <a:r>
              <a:rPr lang="zh-CN" altLang="en-US" dirty="0"/>
              <a:t>的降维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480" y="1787229"/>
            <a:ext cx="7886700" cy="4024609"/>
          </a:xfrm>
        </p:spPr>
        <p:txBody>
          <a:bodyPr/>
          <a:lstStyle/>
          <a:p>
            <a:r>
              <a:rPr lang="zh-CN" altLang="en-US" dirty="0"/>
              <a:t>降概念强度最低那一维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80" y="2951064"/>
            <a:ext cx="8004376" cy="299571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15905" y="2489399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用户 </a:t>
            </a:r>
            <a:r>
              <a:rPr lang="en-US" altLang="zh-CN" sz="2400" b="1" dirty="0">
                <a:solidFill>
                  <a:schemeClr val="accent2"/>
                </a:solidFill>
              </a:rPr>
              <a:t>– </a:t>
            </a:r>
            <a:r>
              <a:rPr lang="zh-CN" altLang="en-US" sz="2400" b="1" dirty="0">
                <a:solidFill>
                  <a:schemeClr val="accent2"/>
                </a:solidFill>
              </a:rPr>
              <a:t>概念 矩阵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17526" y="3073195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概念强度矩阵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27593" y="604267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电影 </a:t>
            </a:r>
            <a:r>
              <a:rPr lang="en-US" altLang="zh-CN" sz="2400" b="1" dirty="0">
                <a:solidFill>
                  <a:schemeClr val="accent2"/>
                </a:solidFill>
              </a:rPr>
              <a:t>– </a:t>
            </a:r>
            <a:r>
              <a:rPr lang="zh-CN" altLang="en-US" sz="2400" b="1" dirty="0">
                <a:solidFill>
                  <a:schemeClr val="accent2"/>
                </a:solidFill>
              </a:rPr>
              <a:t>概念 矩阵</a:t>
            </a:r>
          </a:p>
        </p:txBody>
      </p:sp>
    </p:spTree>
    <p:extLst>
      <p:ext uri="{BB962C8B-B14F-4D97-AF65-F5344CB8AC3E}">
        <p14:creationId xmlns:p14="http://schemas.microsoft.com/office/powerpoint/2010/main" val="19529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降维结果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77" y="1476191"/>
            <a:ext cx="8025046" cy="33533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3" y="5503255"/>
            <a:ext cx="3045209" cy="11048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0" y="5592188"/>
            <a:ext cx="4419600" cy="1038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77478" y="49184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误差评估</a:t>
            </a:r>
          </a:p>
        </p:txBody>
      </p:sp>
    </p:spTree>
    <p:extLst>
      <p:ext uri="{BB962C8B-B14F-4D97-AF65-F5344CB8AC3E}">
        <p14:creationId xmlns:p14="http://schemas.microsoft.com/office/powerpoint/2010/main" val="130382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52" y="1690689"/>
            <a:ext cx="7799696" cy="469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2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保持</a:t>
            </a:r>
            <a:r>
              <a:rPr lang="en-US" altLang="zh-CN" dirty="0"/>
              <a:t>80</a:t>
            </a:r>
            <a:r>
              <a:rPr lang="zh-CN" altLang="en-US" dirty="0"/>
              <a:t>～</a:t>
            </a:r>
            <a:r>
              <a:rPr lang="en-US" altLang="zh-CN" dirty="0"/>
              <a:t>90%</a:t>
            </a:r>
            <a:r>
              <a:rPr lang="zh-CN" altLang="en-US" dirty="0"/>
              <a:t>的能量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计算复杂度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看哪个小</a:t>
            </a:r>
            <a:endParaRPr lang="en-US" altLang="zh-CN" dirty="0"/>
          </a:p>
          <a:p>
            <a:r>
              <a:rPr lang="en-US" altLang="zh-CN" dirty="0"/>
              <a:t>LINPACK, </a:t>
            </a:r>
            <a:r>
              <a:rPr lang="en-US" altLang="zh-CN" dirty="0" err="1"/>
              <a:t>Matlab</a:t>
            </a:r>
            <a:r>
              <a:rPr lang="en-US" altLang="zh-CN" dirty="0"/>
              <a:t>, </a:t>
            </a:r>
            <a:r>
              <a:rPr lang="en-US" altLang="zh-CN" dirty="0" err="1"/>
              <a:t>SPlus</a:t>
            </a:r>
            <a:r>
              <a:rPr lang="en-US" altLang="zh-CN" dirty="0"/>
              <a:t>, </a:t>
            </a:r>
            <a:r>
              <a:rPr lang="en-US" altLang="zh-CN" dirty="0" err="1"/>
              <a:t>Mathematica</a:t>
            </a:r>
            <a:r>
              <a:rPr lang="zh-CN" altLang="en-US" dirty="0"/>
              <a:t>都有实现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167" y="2427668"/>
            <a:ext cx="885825" cy="57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89" y="3730815"/>
            <a:ext cx="3324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已知：李老师喜欢</a:t>
            </a:r>
            <a:r>
              <a:rPr lang="en-US" altLang="zh-CN" dirty="0"/>
              <a:t>Matrix</a:t>
            </a:r>
            <a:r>
              <a:rPr lang="zh-CN" altLang="en-US" dirty="0"/>
              <a:t>，给它评分为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问：李老师喜欢什么类型的片</a:t>
            </a:r>
            <a:r>
              <a:rPr lang="en-US" altLang="zh-CN" dirty="0"/>
              <a:t>?</a:t>
            </a:r>
          </a:p>
          <a:p>
            <a:r>
              <a:rPr lang="en-US" altLang="zh-CN" dirty="0" err="1"/>
              <a:t>qV</a:t>
            </a:r>
            <a:r>
              <a:rPr lang="zh-CN" altLang="en-US" dirty="0"/>
              <a:t>计算，把李老师投影到概念空间上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21" y="3457423"/>
            <a:ext cx="7887909" cy="309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4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83142"/>
            <a:ext cx="7886700" cy="4593823"/>
          </a:xfrm>
        </p:spPr>
        <p:txBody>
          <a:bodyPr>
            <a:normAutofit/>
          </a:bodyPr>
          <a:lstStyle/>
          <a:p>
            <a:r>
              <a:rPr lang="zh-CN" altLang="en-US" dirty="0"/>
              <a:t>给李老师推荐什么片？</a:t>
            </a:r>
            <a:endParaRPr lang="en-US" altLang="zh-CN" dirty="0"/>
          </a:p>
          <a:p>
            <a:r>
              <a:rPr lang="zh-CN" altLang="en-US" dirty="0"/>
              <a:t>把李老师的概念向量</a:t>
            </a:r>
            <a:r>
              <a:rPr lang="en-US" altLang="zh-CN" dirty="0" err="1"/>
              <a:t>qV</a:t>
            </a:r>
            <a:r>
              <a:rPr lang="zh-CN" altLang="en-US" dirty="0"/>
              <a:t>，乘视频的概念向量</a:t>
            </a:r>
            <a:r>
              <a:rPr lang="en-US" altLang="zh-CN" dirty="0"/>
              <a:t>V</a:t>
            </a:r>
            <a:r>
              <a:rPr lang="en-US" altLang="zh-CN" baseline="30000" dirty="0"/>
              <a:t>T</a:t>
            </a:r>
            <a:r>
              <a:rPr lang="zh-CN" altLang="en-US" dirty="0"/>
              <a:t>，得到推荐的视频向量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</a:t>
            </a:r>
            <a:r>
              <a:rPr lang="en-US" altLang="zh-CN" sz="3200" dirty="0"/>
              <a:t>   = [1.64    1.64    1.64   -0.16   -0.16]</a:t>
            </a:r>
            <a:endParaRPr lang="en-US" altLang="zh-CN" dirty="0"/>
          </a:p>
          <a:p>
            <a:r>
              <a:rPr lang="zh-CN" altLang="en-US" dirty="0"/>
              <a:t>给他推荐</a:t>
            </a:r>
            <a:r>
              <a:rPr lang="en-US" altLang="zh-CN" dirty="0"/>
              <a:t>《</a:t>
            </a:r>
            <a:r>
              <a:rPr lang="zh-CN" altLang="en-US" dirty="0"/>
              <a:t>异形</a:t>
            </a:r>
            <a:r>
              <a:rPr lang="en-US" altLang="zh-CN" dirty="0"/>
              <a:t>》 </a:t>
            </a:r>
            <a:r>
              <a:rPr lang="zh-CN" altLang="en-US" dirty="0">
                <a:sym typeface="Wingdings" panose="05000000000000000000" pitchFamily="2" charset="2"/>
              </a:rPr>
              <a:t>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16" y="3622772"/>
            <a:ext cx="1855243" cy="7452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259" y="3819193"/>
            <a:ext cx="447675" cy="352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975" y="3276267"/>
            <a:ext cx="47720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0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11.3.2</a:t>
            </a:r>
          </a:p>
          <a:p>
            <a:endParaRPr lang="en-US" altLang="zh-CN" dirty="0"/>
          </a:p>
          <a:p>
            <a:r>
              <a:rPr lang="en-US" altLang="zh-CN" dirty="0"/>
              <a:t>Exercise 11.3.2 : Use the SVD from Fig. 11.7. Suppose Leslie assigns rating 3 to Alien and rating 4 to Titanic, giving us a representation of Leslie in “movie space” of [0, 3, 0, 0, 4]. Find the  representation of Leslie in concept space. What does that representation predict about how well Leslie would like the other movies appearing in our example data?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94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寻找和李老师兴趣相同的人</a:t>
            </a:r>
            <a:endParaRPr lang="en-US" altLang="zh-CN" dirty="0"/>
          </a:p>
          <a:p>
            <a:pPr lvl="1"/>
            <a:r>
              <a:rPr lang="zh-CN" altLang="en-US" sz="2800" dirty="0"/>
              <a:t>他们虽然看的是不同的片，但发现了他们的兴趣相同</a:t>
            </a:r>
            <a:endParaRPr lang="en-US" altLang="zh-CN" sz="2800" dirty="0"/>
          </a:p>
          <a:p>
            <a:pPr lvl="1"/>
            <a:r>
              <a:rPr lang="zh-CN" altLang="en-US" sz="2800" dirty="0"/>
              <a:t>通过</a:t>
            </a:r>
            <a:r>
              <a:rPr lang="en-US" altLang="zh-CN" sz="2800" dirty="0"/>
              <a:t>UI</a:t>
            </a:r>
            <a:r>
              <a:rPr lang="zh-CN" altLang="en-US" sz="2800" dirty="0"/>
              <a:t>矩阵发现的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02" y="3698945"/>
            <a:ext cx="7094348" cy="261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63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SVD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SVD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是             的特征值对角阵</a:t>
            </a:r>
            <a:endParaRPr lang="en-US" altLang="zh-CN" dirty="0"/>
          </a:p>
          <a:p>
            <a:r>
              <a:rPr lang="en-US" altLang="zh-CN" dirty="0"/>
              <a:t>U</a:t>
            </a:r>
            <a:r>
              <a:rPr lang="zh-CN" altLang="en-US" dirty="0"/>
              <a:t>是            的特征向量矩阵</a:t>
            </a:r>
            <a:endParaRPr lang="en-US" altLang="zh-CN" dirty="0"/>
          </a:p>
          <a:p>
            <a:r>
              <a:rPr lang="en-US" altLang="zh-CN" dirty="0"/>
              <a:t>V</a:t>
            </a:r>
            <a:r>
              <a:rPr lang="zh-CN" altLang="en-US" dirty="0"/>
              <a:t>是            的特征向量矩阵</a:t>
            </a:r>
            <a:endParaRPr lang="en-US" altLang="zh-CN" dirty="0"/>
          </a:p>
          <a:p>
            <a:pPr lvl="1"/>
            <a:r>
              <a:rPr lang="zh-CN" altLang="en-US" sz="2800" dirty="0"/>
              <a:t>就是</a:t>
            </a:r>
            <a:r>
              <a:rPr lang="en-US" altLang="zh-CN" sz="2800" dirty="0"/>
              <a:t>PCA</a:t>
            </a:r>
            <a:r>
              <a:rPr lang="zh-CN" altLang="en-US" sz="2800" dirty="0"/>
              <a:t>的那个旋转矩阵</a:t>
            </a:r>
            <a:r>
              <a:rPr lang="en-US" altLang="zh-CN" sz="2800" dirty="0"/>
              <a:t>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16" y="1763440"/>
            <a:ext cx="2171700" cy="485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8" y="2557214"/>
            <a:ext cx="7917053" cy="8866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585" y="3848718"/>
            <a:ext cx="695325" cy="40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403" y="3844936"/>
            <a:ext cx="885825" cy="438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233" y="4406875"/>
            <a:ext cx="773587" cy="3826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233" y="4893343"/>
            <a:ext cx="773587" cy="4147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3186" y="4560909"/>
            <a:ext cx="2371725" cy="457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89716" y="5977248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</a:rPr>
              <a:t>就可以用</a:t>
            </a:r>
            <a:r>
              <a:rPr lang="en-US" altLang="zh-CN" sz="2800" b="1" dirty="0">
                <a:solidFill>
                  <a:schemeClr val="accent5"/>
                </a:solidFill>
              </a:rPr>
              <a:t>Power Iteration</a:t>
            </a:r>
            <a:r>
              <a:rPr lang="zh-CN" altLang="en-US" sz="2800" b="1" dirty="0">
                <a:solidFill>
                  <a:schemeClr val="accent5"/>
                </a:solidFill>
              </a:rPr>
              <a:t>的方法解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187275" y="405225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特征值分解</a:t>
            </a:r>
          </a:p>
        </p:txBody>
      </p:sp>
    </p:spTree>
    <p:extLst>
      <p:ext uri="{BB962C8B-B14F-4D97-AF65-F5344CB8AC3E}">
        <p14:creationId xmlns:p14="http://schemas.microsoft.com/office/powerpoint/2010/main" val="1252545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</a:t>
            </a:r>
            <a:r>
              <a:rPr lang="zh-CN" altLang="en-US" dirty="0"/>
              <a:t>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结果难以解释</a:t>
            </a:r>
            <a:endParaRPr lang="en-US" altLang="zh-CN" dirty="0"/>
          </a:p>
          <a:p>
            <a:pPr lvl="1"/>
            <a:r>
              <a:rPr lang="zh-CN" altLang="en-US" dirty="0"/>
              <a:t>为什么这么多维？</a:t>
            </a:r>
            <a:endParaRPr lang="en-US" altLang="zh-CN" dirty="0"/>
          </a:p>
          <a:p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很</a:t>
            </a:r>
            <a:r>
              <a:rPr lang="en-US" altLang="zh-CN" dirty="0"/>
              <a:t>Dense</a:t>
            </a:r>
            <a:r>
              <a:rPr lang="zh-CN" altLang="en-US" dirty="0"/>
              <a:t>！</a:t>
            </a:r>
            <a:endParaRPr lang="en-US" altLang="zh-CN" dirty="0"/>
          </a:p>
          <a:p>
            <a:pPr lvl="1"/>
            <a:r>
              <a:rPr lang="zh-CN" altLang="en-US" dirty="0"/>
              <a:t>占空间多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22" y="3181168"/>
            <a:ext cx="6182547" cy="327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9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38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45" y="1557160"/>
            <a:ext cx="6008356" cy="48882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F96112C-7069-4243-A1EC-0500C48BF353}"/>
              </a:ext>
            </a:extLst>
          </p:cNvPr>
          <p:cNvSpPr/>
          <p:nvPr/>
        </p:nvSpPr>
        <p:spPr>
          <a:xfrm>
            <a:off x="3598704" y="591811"/>
            <a:ext cx="416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https://www.pnas.org/content/106/3/697</a:t>
            </a:r>
          </a:p>
        </p:txBody>
      </p:sp>
    </p:spTree>
    <p:extLst>
      <p:ext uri="{BB962C8B-B14F-4D97-AF65-F5344CB8AC3E}">
        <p14:creationId xmlns:p14="http://schemas.microsoft.com/office/powerpoint/2010/main" val="176773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自学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天气降维分析部分视频，简答题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https://courses.edx.org/courses/course-v1:UCSanDiegoX+DSE230x+1T2018/jump_to/block-v1:UCSanDiegoX+DSE230x+1T2018+type@vertical+block@d5bab721380d4c678e63eabfbc653572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3"/>
              </a:rPr>
              <a:t>https://courses.edx.org/courses/course-v1:UCSanDiegoX+DSE230x+1T2018/jump_to/block-v1:UCSanDiegoX+DSE230x+1T2018+type@vertical+block@f4f4e1e89f4a4672a6a4b412439234ce</a:t>
            </a:r>
            <a:endParaRPr kumimoji="1" lang="en-US" altLang="zh-CN" dirty="0"/>
          </a:p>
          <a:p>
            <a:r>
              <a:rPr kumimoji="1" lang="zh-CN" altLang="en-US" dirty="0"/>
              <a:t>练习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Section2-Weather-PCA/</a:t>
            </a:r>
            <a:r>
              <a:rPr kumimoji="1" lang="zh-CN" altLang="en-US" dirty="0"/>
              <a:t>目录下</a:t>
            </a:r>
            <a:r>
              <a:rPr kumimoji="1" lang="en-US" altLang="zh-CN" dirty="0" err="1"/>
              <a:t>ipynb</a:t>
            </a:r>
            <a:endParaRPr kumimoji="1" lang="en-US" altLang="zh-CN" dirty="0"/>
          </a:p>
          <a:p>
            <a:pPr lvl="1"/>
            <a:r>
              <a:rPr lang="en-US" altLang="zh-CN" dirty="0">
                <a:hlinkClick r:id="rId4"/>
              </a:rPr>
              <a:t>https://spark.apache.org/docs/2.2.0/mllib-dimensionality-reduction.html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3676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UCSD</a:t>
            </a:r>
            <a:r>
              <a:rPr kumimoji="1" lang="zh-CN" altLang="en-US" dirty="0"/>
              <a:t> 作业 </a:t>
            </a:r>
            <a:r>
              <a:rPr kumimoji="1" lang="en-US" altLang="zh-CN" dirty="0"/>
              <a:t>4</a:t>
            </a:r>
            <a:r>
              <a:rPr kumimoji="1" lang="zh-CN" altLang="en-US" dirty="0"/>
              <a:t>：</a:t>
            </a:r>
            <a:r>
              <a:rPr kumimoji="1" lang="en-US" altLang="zh-CN" dirty="0"/>
              <a:t>PCA</a:t>
            </a:r>
            <a:r>
              <a:rPr kumimoji="1" lang="zh-CN" altLang="en-US" dirty="0"/>
              <a:t>华盛顿州天气时间序列降维分析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https://courses.edx.org/courses/course-v1:UCSanDiegoX+DSE230x+1T2018/jump_to/block-v1:UCSanDiegoX+DSE230x+1T2018+type@vertical+block@f474014ecdc8412c94985852b260b62f</a:t>
            </a:r>
            <a:endParaRPr kumimoji="1" lang="en-US" altLang="zh-CN" dirty="0"/>
          </a:p>
          <a:p>
            <a:pPr lvl="1"/>
            <a:r>
              <a:rPr kumimoji="1" lang="zh-CN" altLang="en-US"/>
              <a:t>回答</a:t>
            </a:r>
            <a:r>
              <a:rPr kumimoji="1" lang="zh-CN" altLang="en-US" dirty="0"/>
              <a:t>作业问题，完成实验报告（建议使用作业模板）</a:t>
            </a:r>
            <a:endParaRPr kumimoji="1" lang="en-US" altLang="zh-CN" dirty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3337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C95B9-1548-0548-854A-70CB3BC4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99FF4-4117-3146-811B-E20B77E9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斯坦福</a:t>
            </a:r>
            <a:r>
              <a:rPr kumimoji="1" lang="en-US" altLang="zh-CN" dirty="0"/>
              <a:t>hw2</a:t>
            </a:r>
            <a:r>
              <a:rPr kumimoji="1" lang="zh-CN" altLang="en-US"/>
              <a:t>，第一题</a:t>
            </a:r>
          </a:p>
        </p:txBody>
      </p:sp>
    </p:spTree>
    <p:extLst>
      <p:ext uri="{BB962C8B-B14F-4D97-AF65-F5344CB8AC3E}">
        <p14:creationId xmlns:p14="http://schemas.microsoft.com/office/powerpoint/2010/main" val="328432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r>
              <a:rPr lang="zh-CN" altLang="en-US" dirty="0"/>
              <a:t>降维</a:t>
            </a:r>
            <a:endParaRPr lang="en-US" altLang="zh-CN" dirty="0"/>
          </a:p>
          <a:p>
            <a:r>
              <a:rPr lang="zh-CN" altLang="en-US" dirty="0"/>
              <a:t>应用</a:t>
            </a:r>
            <a:endParaRPr lang="en-US" altLang="zh-CN" dirty="0"/>
          </a:p>
          <a:p>
            <a:r>
              <a:rPr lang="zh-CN" altLang="en-US" dirty="0"/>
              <a:t>计算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78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 </a:t>
            </a:r>
            <a:r>
              <a:rPr lang="zh-CN" altLang="en-US" dirty="0"/>
              <a:t>是 </a:t>
            </a:r>
            <a:r>
              <a:rPr lang="en-US" altLang="zh-CN" dirty="0"/>
              <a:t>A </a:t>
            </a:r>
            <a:r>
              <a:rPr lang="zh-CN" altLang="en-US" dirty="0"/>
              <a:t>的 </a:t>
            </a:r>
            <a:r>
              <a:rPr lang="en-US" altLang="zh-CN" dirty="0"/>
              <a:t>Rank </a:t>
            </a:r>
            <a:r>
              <a:rPr lang="zh-CN" altLang="en-US" dirty="0"/>
              <a:t>（秩）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U</a:t>
            </a:r>
            <a:r>
              <a:rPr lang="zh-CN" altLang="en-US" sz="2400" dirty="0"/>
              <a:t>：左奇异向量 </a:t>
            </a:r>
            <a:r>
              <a:rPr lang="en-US" altLang="zh-CN" sz="2400" dirty="0"/>
              <a:t>Left singular vectors </a:t>
            </a:r>
            <a:r>
              <a:rPr lang="zh-CN" altLang="en-US" sz="2400" dirty="0"/>
              <a:t>单位正交矩阵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：奇异值 </a:t>
            </a:r>
            <a:r>
              <a:rPr lang="en-US" altLang="zh-CN" sz="2400" dirty="0"/>
              <a:t>Singular values</a:t>
            </a:r>
            <a:r>
              <a:rPr lang="zh-CN" altLang="en-US" sz="2400" dirty="0"/>
              <a:t>对角阵，</a:t>
            </a:r>
            <a:endParaRPr lang="en-US" altLang="zh-CN" sz="2400" dirty="0"/>
          </a:p>
          <a:p>
            <a:r>
              <a:rPr lang="en-US" altLang="zh-CN" sz="2400" dirty="0"/>
              <a:t>V</a:t>
            </a:r>
            <a:r>
              <a:rPr lang="zh-CN" altLang="en-US" sz="2400" dirty="0"/>
              <a:t>：右奇异向量 </a:t>
            </a:r>
            <a:r>
              <a:rPr lang="en-US" altLang="zh-CN" sz="2400" dirty="0"/>
              <a:t>Right singular vectors </a:t>
            </a:r>
            <a:r>
              <a:rPr lang="zh-CN" altLang="en-US" sz="2400" dirty="0"/>
              <a:t>单位正交矩阵</a:t>
            </a:r>
            <a:endParaRPr lang="en-US" altLang="zh-CN" sz="2400" dirty="0"/>
          </a:p>
          <a:p>
            <a:r>
              <a:rPr lang="zh-CN" altLang="en-US" dirty="0"/>
              <a:t>得到了原矩阵的</a:t>
            </a:r>
            <a:r>
              <a:rPr lang="en-US" altLang="zh-CN" dirty="0"/>
              <a:t>m</a:t>
            </a:r>
            <a:r>
              <a:rPr lang="zh-CN" altLang="en-US" dirty="0"/>
              <a:t>行，</a:t>
            </a:r>
            <a:r>
              <a:rPr lang="en-US" altLang="zh-CN" dirty="0"/>
              <a:t>n</a:t>
            </a:r>
            <a:r>
              <a:rPr lang="zh-CN" altLang="en-US" dirty="0"/>
              <a:t>列元素的</a:t>
            </a:r>
            <a:r>
              <a:rPr lang="en-US" altLang="zh-CN" dirty="0"/>
              <a:t>r</a:t>
            </a:r>
            <a:r>
              <a:rPr lang="zh-CN" altLang="en-US" dirty="0"/>
              <a:t>维隐式表征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7" y="2412482"/>
            <a:ext cx="8048625" cy="828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67" y="4309993"/>
            <a:ext cx="356199" cy="3957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625" y="4309991"/>
            <a:ext cx="2135235" cy="35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313" y="392424"/>
            <a:ext cx="7886700" cy="1325563"/>
          </a:xfrm>
        </p:spPr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313" y="1852921"/>
            <a:ext cx="7886700" cy="4351338"/>
          </a:xfrm>
        </p:spPr>
        <p:txBody>
          <a:bodyPr/>
          <a:lstStyle/>
          <a:p>
            <a:r>
              <a:rPr lang="zh-CN" altLang="en-US" dirty="0"/>
              <a:t>二维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zh-CN" altLang="en-US" dirty="0"/>
              <a:t>的秩 </a:t>
            </a:r>
            <a:r>
              <a:rPr lang="en-US" altLang="zh-CN" dirty="0"/>
              <a:t>r = 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7" y="3302207"/>
            <a:ext cx="8473412" cy="27792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56639" y="29596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科幻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14912" y="295961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浪漫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30333" y="608143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用户 </a:t>
            </a:r>
            <a:r>
              <a:rPr lang="en-US" altLang="zh-CN" sz="2400" b="1" dirty="0">
                <a:solidFill>
                  <a:schemeClr val="accent2"/>
                </a:solidFill>
              </a:rPr>
              <a:t>– </a:t>
            </a:r>
            <a:r>
              <a:rPr lang="zh-CN" altLang="en-US" sz="2400" b="1" dirty="0">
                <a:solidFill>
                  <a:schemeClr val="accent2"/>
                </a:solidFill>
              </a:rPr>
              <a:t>概念 矩阵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64449" y="3566927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概念强度矩阵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96120" y="5022846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电影 </a:t>
            </a:r>
            <a:r>
              <a:rPr lang="en-US" altLang="zh-CN" sz="2400" b="1" dirty="0">
                <a:solidFill>
                  <a:schemeClr val="accent2"/>
                </a:solidFill>
              </a:rPr>
              <a:t>– </a:t>
            </a:r>
            <a:r>
              <a:rPr lang="zh-CN" altLang="en-US" sz="2400" b="1" dirty="0">
                <a:solidFill>
                  <a:schemeClr val="accent2"/>
                </a:solidFill>
              </a:rPr>
              <a:t>概念 矩阵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92979" y="487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科幻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53229" y="487034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浪漫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496069" y="4028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科幻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494465" y="44091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浪漫</a:t>
            </a:r>
          </a:p>
        </p:txBody>
      </p:sp>
    </p:spTree>
    <p:extLst>
      <p:ext uri="{BB962C8B-B14F-4D97-AF65-F5344CB8AC3E}">
        <p14:creationId xmlns:p14="http://schemas.microsoft.com/office/powerpoint/2010/main" val="195653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2" y="1825626"/>
            <a:ext cx="8088927" cy="422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9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355" y="262251"/>
            <a:ext cx="7886700" cy="1325563"/>
          </a:xfrm>
        </p:spPr>
        <p:txBody>
          <a:bodyPr/>
          <a:lstStyle/>
          <a:p>
            <a:r>
              <a:rPr lang="zh-CN" altLang="en-US" dirty="0"/>
              <a:t>用户电影观看矩阵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355" y="1566318"/>
            <a:ext cx="78867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8" y="1566318"/>
            <a:ext cx="8816677" cy="467416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57101" y="2251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科幻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15374" y="225188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浪漫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57099" y="1655282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用户 </a:t>
            </a:r>
            <a:r>
              <a:rPr lang="en-US" altLang="zh-CN" sz="2400" b="1" dirty="0">
                <a:solidFill>
                  <a:schemeClr val="accent2"/>
                </a:solidFill>
              </a:rPr>
              <a:t>– </a:t>
            </a:r>
            <a:r>
              <a:rPr lang="zh-CN" altLang="en-US" sz="2400" b="1" dirty="0">
                <a:solidFill>
                  <a:schemeClr val="accent2"/>
                </a:solidFill>
              </a:rPr>
              <a:t>概念 矩阵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13948" y="2621215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概念强度矩阵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13946" y="6330130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电影 </a:t>
            </a:r>
            <a:r>
              <a:rPr lang="en-US" altLang="zh-CN" sz="2400" b="1" dirty="0">
                <a:solidFill>
                  <a:schemeClr val="accent2"/>
                </a:solidFill>
              </a:rPr>
              <a:t>– </a:t>
            </a:r>
            <a:r>
              <a:rPr lang="zh-CN" altLang="en-US" sz="2400" b="1" dirty="0">
                <a:solidFill>
                  <a:schemeClr val="accent2"/>
                </a:solidFill>
              </a:rPr>
              <a:t>概念 矩阵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06138" y="51997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科幻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02932" y="55691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浪漫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35222" y="4612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科幻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97075" y="461294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浪漫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1691" y="5778823"/>
            <a:ext cx="4435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5"/>
                </a:solidFill>
              </a:rPr>
              <a:t>在实际中，</a:t>
            </a:r>
            <a:r>
              <a:rPr lang="en-US" altLang="zh-CN" sz="2400" b="1" dirty="0">
                <a:solidFill>
                  <a:schemeClr val="accent5"/>
                </a:solidFill>
              </a:rPr>
              <a:t>U</a:t>
            </a:r>
            <a:r>
              <a:rPr lang="zh-CN" altLang="en-US" sz="2400" b="1" dirty="0">
                <a:solidFill>
                  <a:schemeClr val="accent5"/>
                </a:solidFill>
              </a:rPr>
              <a:t>，</a:t>
            </a:r>
            <a:r>
              <a:rPr lang="en-US" altLang="zh-CN" sz="2400" b="1" dirty="0">
                <a:solidFill>
                  <a:schemeClr val="accent5"/>
                </a:solidFill>
              </a:rPr>
              <a:t>V</a:t>
            </a:r>
            <a:r>
              <a:rPr lang="zh-CN" altLang="en-US" sz="2400" b="1" dirty="0">
                <a:solidFill>
                  <a:schemeClr val="accent5"/>
                </a:solidFill>
              </a:rPr>
              <a:t>中没有这么多</a:t>
            </a:r>
            <a:r>
              <a:rPr lang="en-US" altLang="zh-CN" sz="2400" b="1" dirty="0">
                <a:solidFill>
                  <a:schemeClr val="accent5"/>
                </a:solidFill>
              </a:rPr>
              <a:t>0</a:t>
            </a:r>
          </a:p>
          <a:p>
            <a:pPr algn="ctr"/>
            <a:r>
              <a:rPr lang="zh-CN" altLang="en-US" sz="2400" b="1" dirty="0">
                <a:solidFill>
                  <a:schemeClr val="accent5"/>
                </a:solidFill>
              </a:rPr>
              <a:t>概念分得没有这么清</a:t>
            </a:r>
          </a:p>
        </p:txBody>
      </p:sp>
      <p:sp>
        <p:nvSpPr>
          <p:cNvPr id="17" name="矩形 16"/>
          <p:cNvSpPr/>
          <p:nvPr/>
        </p:nvSpPr>
        <p:spPr>
          <a:xfrm>
            <a:off x="1282892" y="4148921"/>
            <a:ext cx="354841" cy="1050879"/>
          </a:xfrm>
          <a:prstGeom prst="rect">
            <a:avLst/>
          </a:prstGeom>
          <a:gradFill>
            <a:gsLst>
              <a:gs pos="10000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0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是把电影按照用户进行概念分类后的结果</a:t>
            </a:r>
            <a:endParaRPr lang="en-US" altLang="zh-CN" dirty="0"/>
          </a:p>
          <a:p>
            <a:r>
              <a:rPr lang="zh-CN" altLang="en-US" dirty="0"/>
              <a:t>五部电影，投影到“科幻”“浪漫”两个概念上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818" y="3583604"/>
            <a:ext cx="4905375" cy="1428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2" y="3028879"/>
            <a:ext cx="2369618" cy="3148084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2998270" y="4086808"/>
            <a:ext cx="700275" cy="532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0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             </a:t>
            </a:r>
            <a:r>
              <a:rPr lang="zh-CN" altLang="en-US" dirty="0"/>
              <a:t>是将用户按照电影进行概念分类后的结果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个用户，投影到“科幻”“浪漫”两个概念上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94" y="1825625"/>
            <a:ext cx="1409700" cy="45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803" y="3493827"/>
            <a:ext cx="2982390" cy="2982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3" y="3582134"/>
            <a:ext cx="2308356" cy="2967886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998793" y="4722125"/>
            <a:ext cx="805218" cy="5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6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693</Words>
  <Application>Microsoft Macintosh PowerPoint</Application>
  <PresentationFormat>全屏显示(4:3)</PresentationFormat>
  <Paragraphs>117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3.2 第十一章 降维</vt:lpstr>
      <vt:lpstr>SVD</vt:lpstr>
      <vt:lpstr>SVD</vt:lpstr>
      <vt:lpstr>定义</vt:lpstr>
      <vt:lpstr>例</vt:lpstr>
      <vt:lpstr>SVD</vt:lpstr>
      <vt:lpstr>用户电影观看矩阵</vt:lpstr>
      <vt:lpstr>SVD的理解</vt:lpstr>
      <vt:lpstr>SVD的理解</vt:lpstr>
      <vt:lpstr>基于SVD的降维</vt:lpstr>
      <vt:lpstr>降维结果</vt:lpstr>
      <vt:lpstr>降维</vt:lpstr>
      <vt:lpstr>实践中</vt:lpstr>
      <vt:lpstr>应用</vt:lpstr>
      <vt:lpstr>应用</vt:lpstr>
      <vt:lpstr>练习</vt:lpstr>
      <vt:lpstr>应用</vt:lpstr>
      <vt:lpstr>求SVD</vt:lpstr>
      <vt:lpstr>SVD的问题</vt:lpstr>
      <vt:lpstr>比较</vt:lpstr>
      <vt:lpstr>自学</vt:lpstr>
      <vt:lpstr>自学</vt:lpstr>
      <vt:lpstr>作业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 第十一章 降维</dc:title>
  <dc:creator>Yishuai Chen</dc:creator>
  <cp:lastModifiedBy>Yishuai Chen</cp:lastModifiedBy>
  <cp:revision>5</cp:revision>
  <dcterms:created xsi:type="dcterms:W3CDTF">2019-09-16T13:39:08Z</dcterms:created>
  <dcterms:modified xsi:type="dcterms:W3CDTF">2020-10-13T07:09:53Z</dcterms:modified>
</cp:coreProperties>
</file>