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96" r:id="rId2"/>
    <p:sldId id="391" r:id="rId3"/>
    <p:sldId id="345" r:id="rId4"/>
    <p:sldId id="260" r:id="rId5"/>
    <p:sldId id="350" r:id="rId6"/>
    <p:sldId id="394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6" r:id="rId25"/>
    <p:sldId id="377" r:id="rId26"/>
    <p:sldId id="379" r:id="rId27"/>
    <p:sldId id="385" r:id="rId28"/>
    <p:sldId id="388" r:id="rId29"/>
    <p:sldId id="389" r:id="rId30"/>
    <p:sldId id="378" r:id="rId31"/>
    <p:sldId id="381" r:id="rId32"/>
    <p:sldId id="382" r:id="rId33"/>
    <p:sldId id="380" r:id="rId34"/>
    <p:sldId id="384" r:id="rId35"/>
    <p:sldId id="386" r:id="rId36"/>
    <p:sldId id="392" r:id="rId37"/>
    <p:sldId id="393" r:id="rId38"/>
    <p:sldId id="395" r:id="rId39"/>
    <p:sldId id="39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6" autoAdjust="0"/>
    <p:restoredTop sz="96256" autoAdjust="0"/>
  </p:normalViewPr>
  <p:slideViewPr>
    <p:cSldViewPr snapToGrid="0">
      <p:cViewPr varScale="1">
        <p:scale>
          <a:sx n="108" d="100"/>
          <a:sy n="108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E5EC3-8794-48FB-897E-86A242D223C4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84FCF-E5BD-4FD5-8186-B43234D3C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hyperlink" Target="http://en.wikipedia.org/wiki/Tikhonov_regular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-armed_bandit" TargetMode="External"/><Relationship Id="rId2" Type="http://schemas.openxmlformats.org/officeDocument/2006/relationships/hyperlink" Target="https://support.google.com/analytics/answer/2844870?hl=e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-armed_bandit" TargetMode="External"/><Relationship Id="rId2" Type="http://schemas.openxmlformats.org/officeDocument/2006/relationships/hyperlink" Target="https://support.google.com/analytics/answer/2844870?hl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wpalWabbit/vowpal_wabbit/wiki/Contextual-Bandit-algorithms" TargetMode="External"/><Relationship Id="rId5" Type="http://schemas.openxmlformats.org/officeDocument/2006/relationships/hyperlink" Target="https://github.com/ntucllab/striatum" TargetMode="External"/><Relationship Id="rId4" Type="http://schemas.openxmlformats.org/officeDocument/2006/relationships/hyperlink" Target="https://github.com/umeshksingla/news-recommend-ir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ciencenet.cn/blog-54276-375345.html" TargetMode="External"/><Relationship Id="rId2" Type="http://schemas.openxmlformats.org/officeDocument/2006/relationships/hyperlink" Target="http://blog.sciencenet.cn/home.php?mod=space&amp;uid=542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通过试验学习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r>
              <a:rPr lang="en-US" altLang="zh-CN" dirty="0" err="1"/>
              <a:t>yschen@bjtu.edu.cn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8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广告的</a:t>
            </a:r>
            <a:r>
              <a:rPr lang="en-US" altLang="zh-CN" dirty="0"/>
              <a:t>MAB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每一次用户搜索，是一次实验</a:t>
            </a:r>
            <a:endParaRPr lang="en-US" altLang="zh-CN" sz="3200" dirty="0"/>
          </a:p>
          <a:p>
            <a:r>
              <a:rPr lang="zh-CN" altLang="en-US" sz="3200" dirty="0"/>
              <a:t>有多个广告选项，每个选项，是一个</a:t>
            </a:r>
            <a:r>
              <a:rPr lang="en-US" altLang="zh-CN" sz="3200" dirty="0"/>
              <a:t>arm</a:t>
            </a:r>
          </a:p>
          <a:p>
            <a:r>
              <a:rPr lang="zh-CN" altLang="en-US" sz="3200" dirty="0"/>
              <a:t>放一个广告，是拉一次手柄，一次实验</a:t>
            </a:r>
            <a:endParaRPr lang="en-US" altLang="zh-CN" sz="3200" dirty="0"/>
          </a:p>
          <a:p>
            <a:r>
              <a:rPr lang="zh-CN" altLang="en-US" sz="3200" dirty="0"/>
              <a:t>广告被点了，赢，否则，输</a:t>
            </a:r>
            <a:endParaRPr lang="en-US" altLang="zh-CN" sz="3200" dirty="0"/>
          </a:p>
          <a:p>
            <a:r>
              <a:rPr lang="zh-CN" altLang="en-US" sz="3200" dirty="0"/>
              <a:t>如何放广告，使收入最多？</a:t>
            </a:r>
          </a:p>
        </p:txBody>
      </p:sp>
    </p:spTree>
    <p:extLst>
      <p:ext uri="{BB962C8B-B14F-4D97-AF65-F5344CB8AC3E}">
        <p14:creationId xmlns:p14="http://schemas.microsoft.com/office/powerpoint/2010/main" val="327046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KAB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1076"/>
          </a:xfrm>
        </p:spPr>
        <p:txBody>
          <a:bodyPr>
            <a:norm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个选择（</a:t>
            </a:r>
            <a:r>
              <a:rPr lang="en-US" altLang="zh-CN" dirty="0"/>
              <a:t>arm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Arm </a:t>
            </a:r>
            <a:r>
              <a:rPr lang="en-US" altLang="zh-CN" dirty="0" err="1"/>
              <a:t>i</a:t>
            </a:r>
            <a:r>
              <a:rPr lang="zh-CN" altLang="en-US" dirty="0"/>
              <a:t>的赢率分布</a:t>
            </a:r>
            <a:r>
              <a:rPr lang="en-US" altLang="zh-CN" dirty="0"/>
              <a:t>:P</a:t>
            </a:r>
            <a:r>
              <a:rPr lang="en-US" altLang="zh-CN" baseline="-25000" dirty="0"/>
              <a:t>i</a:t>
            </a:r>
            <a:r>
              <a:rPr lang="en-US" altLang="zh-CN" dirty="0"/>
              <a:t>, 0 &lt;= Pi &lt;= 1, </a:t>
            </a:r>
            <a:r>
              <a:rPr lang="zh-CN" altLang="en-US" dirty="0"/>
              <a:t>但未知</a:t>
            </a:r>
            <a:endParaRPr lang="en-US" altLang="zh-CN" dirty="0"/>
          </a:p>
          <a:p>
            <a:r>
              <a:rPr lang="zh-CN" altLang="en-US" dirty="0"/>
              <a:t>玩</a:t>
            </a:r>
            <a:r>
              <a:rPr lang="en-US" altLang="zh-CN" dirty="0"/>
              <a:t>T</a:t>
            </a:r>
            <a:r>
              <a:rPr lang="zh-CN" altLang="en-US" dirty="0"/>
              <a:t>轮，每一轮</a:t>
            </a:r>
            <a:endParaRPr lang="en-US" altLang="zh-CN" dirty="0"/>
          </a:p>
          <a:p>
            <a:pPr lvl="1"/>
            <a:r>
              <a:rPr lang="zh-CN" altLang="en-US" dirty="0"/>
              <a:t>挑</a:t>
            </a:r>
            <a:r>
              <a:rPr lang="en-US" altLang="zh-CN" dirty="0"/>
              <a:t>arm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zh-CN" altLang="en-US" dirty="0"/>
              <a:t>赢率为</a:t>
            </a:r>
            <a:r>
              <a:rPr lang="en-US" altLang="zh-CN" dirty="0"/>
              <a:t>Pi</a:t>
            </a:r>
            <a:r>
              <a:rPr lang="zh-CN" altLang="en-US" dirty="0"/>
              <a:t>上的随机取样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t</a:t>
            </a:r>
            <a:endParaRPr lang="en-US" altLang="zh-CN" baseline="-25000" dirty="0"/>
          </a:p>
          <a:p>
            <a:r>
              <a:rPr lang="zh-CN" altLang="en-US" dirty="0"/>
              <a:t>目标：最大化</a:t>
            </a:r>
            <a:endParaRPr lang="en-US" altLang="zh-CN" dirty="0"/>
          </a:p>
          <a:p>
            <a:r>
              <a:rPr lang="zh-CN" altLang="en-US" dirty="0"/>
              <a:t>关键问题：事先不知道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endParaRPr lang="en-US" altLang="zh-CN" dirty="0"/>
          </a:p>
          <a:p>
            <a:pPr lvl="1"/>
            <a:r>
              <a:rPr lang="zh-CN" altLang="en-US" dirty="0"/>
              <a:t>每次实验，从实验结果中学到一点关于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的知识</a:t>
            </a:r>
            <a:endParaRPr lang="en-US" altLang="zh-CN" dirty="0"/>
          </a:p>
          <a:p>
            <a:pPr lvl="1"/>
            <a:r>
              <a:rPr lang="zh-CN" altLang="en-US" dirty="0"/>
              <a:t>怎么试？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67" y="4140835"/>
            <a:ext cx="1212533" cy="4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6"/>
            <a:ext cx="7886700" cy="1325563"/>
          </a:xfrm>
        </p:spPr>
        <p:txBody>
          <a:bodyPr/>
          <a:lstStyle/>
          <a:p>
            <a:r>
              <a:rPr lang="en-US" altLang="zh-CN" dirty="0"/>
              <a:t>Online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1785"/>
            <a:ext cx="7886700" cy="4351338"/>
          </a:xfrm>
        </p:spPr>
        <p:txBody>
          <a:bodyPr/>
          <a:lstStyle/>
          <a:p>
            <a:r>
              <a:rPr lang="zh-CN" altLang="en-US" dirty="0"/>
              <a:t>在不断尝试中优化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2094547"/>
            <a:ext cx="8277225" cy="31603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2960" y="5626714"/>
            <a:ext cx="7692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类似于</a:t>
            </a:r>
            <a:r>
              <a:rPr lang="en-US" altLang="zh-CN" sz="2800" dirty="0"/>
              <a:t>Online</a:t>
            </a:r>
            <a:r>
              <a:rPr lang="zh-CN" altLang="en-US" sz="2800" dirty="0"/>
              <a:t>算法：每次做一个选择，然后根据获得的结果，进行下一步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95880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1766"/>
            <a:ext cx="7886700" cy="1325563"/>
          </a:xfrm>
        </p:spPr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7329"/>
            <a:ext cx="7886700" cy="4486274"/>
          </a:xfrm>
        </p:spPr>
        <p:txBody>
          <a:bodyPr>
            <a:normAutofit/>
          </a:bodyPr>
          <a:lstStyle/>
          <a:p>
            <a:r>
              <a:rPr lang="zh-CN" altLang="en-US" dirty="0"/>
              <a:t>拉哪一个？</a:t>
            </a:r>
            <a:endParaRPr lang="en-US" altLang="zh-CN" dirty="0"/>
          </a:p>
          <a:p>
            <a:r>
              <a:rPr lang="zh-CN" altLang="en-US" dirty="0"/>
              <a:t>量化算法性能</a:t>
            </a:r>
            <a:endParaRPr lang="en-US" altLang="zh-CN" dirty="0"/>
          </a:p>
          <a:p>
            <a:pPr lvl="1"/>
            <a:r>
              <a:rPr lang="en-US" altLang="zh-CN" dirty="0"/>
              <a:t>Regret</a:t>
            </a:r>
            <a:r>
              <a:rPr lang="zh-CN" altLang="en-US" dirty="0"/>
              <a:t>（悔恨）：曾经有 。。。</a:t>
            </a:r>
            <a:endParaRPr lang="en-US" altLang="zh-CN" dirty="0"/>
          </a:p>
          <a:p>
            <a:r>
              <a:rPr lang="zh-CN" altLang="en-US" dirty="0"/>
              <a:t>最优解</a:t>
            </a:r>
            <a:endParaRPr lang="en-US" altLang="zh-CN" dirty="0"/>
          </a:p>
          <a:p>
            <a:pPr lvl="1"/>
            <a:r>
              <a:rPr lang="zh-CN" altLang="en-US" dirty="0"/>
              <a:t>每次都拉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均值最大的</a:t>
            </a:r>
            <a:r>
              <a:rPr lang="en-US" altLang="zh-CN" dirty="0"/>
              <a:t>arm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Regret</a:t>
            </a:r>
          </a:p>
          <a:p>
            <a:pPr lvl="1"/>
            <a:r>
              <a:rPr lang="zh-CN" altLang="en-US" dirty="0"/>
              <a:t>实际拉的杆的回报均值与最大均值的差：</a:t>
            </a:r>
            <a:endParaRPr lang="en-US" altLang="zh-CN" dirty="0"/>
          </a:p>
          <a:p>
            <a:r>
              <a:rPr lang="zh-CN" altLang="en-US" dirty="0"/>
              <a:t>总</a:t>
            </a:r>
            <a:r>
              <a:rPr lang="en-US" altLang="zh-CN" dirty="0"/>
              <a:t>Regret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轮过后</a:t>
            </a:r>
            <a:r>
              <a:rPr lang="en-US" altLang="zh-CN" dirty="0"/>
              <a:t>regret</a:t>
            </a:r>
            <a:r>
              <a:rPr lang="zh-CN" altLang="en-US" dirty="0"/>
              <a:t>的总和：</a:t>
            </a:r>
            <a:r>
              <a:rPr lang="en-US" altLang="zh-CN" dirty="0"/>
              <a:t>R</a:t>
            </a:r>
            <a:r>
              <a:rPr lang="en-US" altLang="zh-CN" baseline="-25000" dirty="0"/>
              <a:t>T</a:t>
            </a:r>
          </a:p>
          <a:p>
            <a:r>
              <a:rPr lang="zh-CN" altLang="en-US" dirty="0"/>
              <a:t>最优策略：拉最优杆的概率越来越大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5" y="3353054"/>
            <a:ext cx="1765935" cy="450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20" y="4208738"/>
            <a:ext cx="2016443" cy="45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845" y="5831207"/>
            <a:ext cx="3075147" cy="7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600" dirty="0"/>
              <a:t>假设：</a:t>
            </a:r>
            <a:endParaRPr lang="en-US" altLang="zh-CN" sz="3600" dirty="0"/>
          </a:p>
          <a:p>
            <a:pPr lvl="1"/>
            <a:r>
              <a:rPr lang="en-US" altLang="zh-CN" sz="3200" dirty="0"/>
              <a:t>2</a:t>
            </a:r>
            <a:r>
              <a:rPr lang="zh-CN" altLang="en-US" sz="3200" dirty="0"/>
              <a:t>个</a:t>
            </a:r>
            <a:r>
              <a:rPr lang="en-US" altLang="zh-CN" sz="3200" dirty="0"/>
              <a:t>Arm</a:t>
            </a:r>
          </a:p>
          <a:p>
            <a:pPr lvl="2"/>
            <a:r>
              <a:rPr lang="en-US" altLang="zh-CN" sz="2800" dirty="0"/>
              <a:t>A1</a:t>
            </a:r>
            <a:r>
              <a:rPr lang="zh-CN" altLang="en-US" sz="2800" dirty="0"/>
              <a:t>赢的概率 </a:t>
            </a:r>
            <a:r>
              <a:rPr lang="en-US" altLang="zh-CN" sz="2800" dirty="0"/>
              <a:t>0.3</a:t>
            </a:r>
          </a:p>
          <a:p>
            <a:pPr lvl="2"/>
            <a:r>
              <a:rPr lang="en-US" altLang="zh-CN" sz="2800" dirty="0"/>
              <a:t>A2</a:t>
            </a:r>
            <a:r>
              <a:rPr lang="zh-CN" altLang="en-US" sz="2800" dirty="0"/>
              <a:t>赢的概率 </a:t>
            </a:r>
            <a:r>
              <a:rPr lang="en-US" altLang="zh-CN" sz="2800" dirty="0"/>
              <a:t>0.7</a:t>
            </a:r>
          </a:p>
          <a:p>
            <a:r>
              <a:rPr lang="zh-CN" altLang="en-US" sz="3600" dirty="0"/>
              <a:t>土匪</a:t>
            </a:r>
            <a:r>
              <a:rPr lang="en-US" altLang="zh-CN" sz="3600" dirty="0"/>
              <a:t>1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1"/>
            <a:r>
              <a:rPr lang="zh-CN" altLang="en-US" sz="3200" dirty="0"/>
              <a:t>刚开始，玩</a:t>
            </a:r>
            <a:r>
              <a:rPr lang="en-US" altLang="zh-CN" sz="3200" dirty="0"/>
              <a:t>A1</a:t>
            </a:r>
            <a:r>
              <a:rPr lang="zh-CN" altLang="en-US" sz="3200" dirty="0"/>
              <a:t>，赢</a:t>
            </a:r>
            <a:endParaRPr lang="en-US" altLang="zh-CN" sz="3200" dirty="0"/>
          </a:p>
          <a:p>
            <a:pPr lvl="1"/>
            <a:r>
              <a:rPr lang="zh-CN" altLang="en-US" sz="3200" dirty="0"/>
              <a:t>再玩</a:t>
            </a:r>
            <a:r>
              <a:rPr lang="en-US" altLang="zh-CN" sz="3200" dirty="0"/>
              <a:t>A2</a:t>
            </a:r>
            <a:r>
              <a:rPr lang="zh-CN" altLang="en-US" sz="3200" dirty="0"/>
              <a:t>，输</a:t>
            </a:r>
            <a:endParaRPr lang="en-US" altLang="zh-CN" sz="3200" dirty="0"/>
          </a:p>
          <a:p>
            <a:pPr lvl="1"/>
            <a:r>
              <a:rPr lang="zh-CN" altLang="en-US" sz="3200" dirty="0"/>
              <a:t>就盯着</a:t>
            </a:r>
            <a:r>
              <a:rPr lang="en-US" altLang="zh-CN" sz="3200" dirty="0"/>
              <a:t>A1</a:t>
            </a:r>
            <a:r>
              <a:rPr lang="zh-CN" altLang="en-US" sz="3200" dirty="0"/>
              <a:t>玩</a:t>
            </a:r>
            <a:endParaRPr lang="en-US" altLang="zh-CN" sz="3200" dirty="0"/>
          </a:p>
          <a:p>
            <a:pPr lvl="1"/>
            <a:r>
              <a:rPr lang="zh-CN" altLang="en-US" sz="3200" dirty="0"/>
              <a:t>不是最优算法。</a:t>
            </a:r>
            <a:endParaRPr lang="en-US" altLang="zh-CN" sz="3200" dirty="0"/>
          </a:p>
          <a:p>
            <a:pPr lvl="1"/>
            <a:r>
              <a:rPr lang="zh-CN" altLang="en-US" sz="3200" dirty="0"/>
              <a:t>很土</a:t>
            </a:r>
            <a:endParaRPr lang="en-US" altLang="zh-CN" sz="3200" dirty="0"/>
          </a:p>
          <a:p>
            <a:endParaRPr lang="en-US" altLang="zh-CN" sz="3600" dirty="0"/>
          </a:p>
          <a:p>
            <a:pPr lvl="1"/>
            <a:endParaRPr lang="en-US" altLang="zh-CN" sz="3200" dirty="0"/>
          </a:p>
          <a:p>
            <a:pPr lvl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173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Greedy</a:t>
            </a:r>
            <a:r>
              <a:rPr lang="zh-CN" altLang="en-US" sz="3600" dirty="0"/>
              <a:t>的问题</a:t>
            </a:r>
            <a:endParaRPr lang="en-US" altLang="zh-CN" sz="3600" dirty="0"/>
          </a:p>
          <a:p>
            <a:pPr lvl="1"/>
            <a:r>
              <a:rPr lang="zh-CN" altLang="en-US" sz="3200" dirty="0"/>
              <a:t>探索不足</a:t>
            </a:r>
            <a:endParaRPr lang="en-US" altLang="zh-CN" sz="3200" dirty="0"/>
          </a:p>
          <a:p>
            <a:pPr lvl="2"/>
            <a:r>
              <a:rPr lang="zh-CN" altLang="en-US" sz="2800" dirty="0"/>
              <a:t>探索一次，就觉得发现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的属性了</a:t>
            </a:r>
            <a:endParaRPr lang="en-US" altLang="zh-CN" sz="2800" dirty="0"/>
          </a:p>
          <a:p>
            <a:pPr lvl="2"/>
            <a:r>
              <a:rPr lang="zh-CN" altLang="en-US" sz="2800" dirty="0"/>
              <a:t>结果很亏</a:t>
            </a:r>
          </a:p>
          <a:p>
            <a:r>
              <a:rPr lang="zh-CN" altLang="en-US" sz="3200" dirty="0"/>
              <a:t>决策制定中的经典难题</a:t>
            </a:r>
            <a:endParaRPr lang="en-US" altLang="zh-CN" sz="3200" dirty="0"/>
          </a:p>
          <a:p>
            <a:r>
              <a:rPr lang="zh-CN" altLang="en-US" sz="3200" dirty="0"/>
              <a:t>本质：如何平衡</a:t>
            </a:r>
            <a:endParaRPr lang="en-US" altLang="zh-CN" sz="3200" dirty="0"/>
          </a:p>
          <a:p>
            <a:pPr lvl="1"/>
            <a:r>
              <a:rPr lang="zh-CN" altLang="en-US" sz="3200" dirty="0"/>
              <a:t>探索未知 </a:t>
            </a:r>
            <a:r>
              <a:rPr lang="en-US" altLang="zh-CN" sz="3200" dirty="0"/>
              <a:t>exploration </a:t>
            </a:r>
          </a:p>
          <a:p>
            <a:pPr lvl="1"/>
            <a:r>
              <a:rPr lang="zh-CN" altLang="en-US" sz="3200" dirty="0"/>
              <a:t>利用已知 </a:t>
            </a:r>
            <a:r>
              <a:rPr lang="en-US" altLang="zh-CN" sz="3200" dirty="0"/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332260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随着时间</a:t>
            </a:r>
            <a:r>
              <a:rPr lang="en-US" altLang="zh-CN" dirty="0"/>
              <a:t>t</a:t>
            </a:r>
            <a:r>
              <a:rPr lang="zh-CN" altLang="en-US" dirty="0"/>
              <a:t>的增长，设</a:t>
            </a:r>
            <a:endParaRPr lang="en-US" altLang="zh-CN" dirty="0"/>
          </a:p>
          <a:p>
            <a:r>
              <a:rPr lang="zh-CN" altLang="en-US" dirty="0"/>
              <a:t>以概率      ，在所有</a:t>
            </a:r>
            <a:r>
              <a:rPr lang="en-US" altLang="zh-CN" dirty="0"/>
              <a:t>arm</a:t>
            </a:r>
            <a:r>
              <a:rPr lang="zh-CN" altLang="en-US" dirty="0"/>
              <a:t>里均匀随机尝试</a:t>
            </a:r>
            <a:endParaRPr lang="en-US" altLang="zh-CN" dirty="0"/>
          </a:p>
          <a:p>
            <a:r>
              <a:rPr lang="zh-CN" altLang="en-US" dirty="0"/>
              <a:t>以概率              ，选已发现的赢率最大的</a:t>
            </a:r>
            <a:r>
              <a:rPr lang="en-US" altLang="zh-CN" dirty="0"/>
              <a:t>arm</a:t>
            </a:r>
          </a:p>
          <a:p>
            <a:endParaRPr lang="en-US" altLang="zh-CN" dirty="0"/>
          </a:p>
          <a:p>
            <a:r>
              <a:rPr lang="zh-CN" altLang="en-US" dirty="0"/>
              <a:t>性能：</a:t>
            </a:r>
            <a:endParaRPr lang="en-US" altLang="zh-CN" dirty="0"/>
          </a:p>
          <a:p>
            <a:pPr lvl="1"/>
            <a:r>
              <a:rPr lang="zh-CN" altLang="en-US" sz="2800" dirty="0"/>
              <a:t>当        选得合适，总</a:t>
            </a:r>
            <a:r>
              <a:rPr lang="en-US" altLang="zh-CN" sz="2800" dirty="0"/>
              <a:t>Regret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17" y="765969"/>
            <a:ext cx="328612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59" y="1810386"/>
            <a:ext cx="2148841" cy="4573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57" y="2374582"/>
            <a:ext cx="41910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017" y="2911473"/>
            <a:ext cx="1064625" cy="414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097" y="3831905"/>
            <a:ext cx="2633663" cy="480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97" y="4328074"/>
            <a:ext cx="419100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50" y="4993939"/>
            <a:ext cx="6623050" cy="6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   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不</a:t>
            </a:r>
            <a:r>
              <a:rPr lang="en-US" altLang="zh-CN" sz="3600" dirty="0"/>
              <a:t>Elegant</a:t>
            </a:r>
            <a:r>
              <a:rPr lang="zh-CN" altLang="en-US" sz="3600" dirty="0"/>
              <a:t>（优雅）</a:t>
            </a:r>
            <a:endParaRPr lang="en-US" altLang="zh-CN" sz="3600" dirty="0"/>
          </a:p>
          <a:p>
            <a:pPr lvl="1"/>
            <a:r>
              <a:rPr lang="zh-CN" altLang="en-US" sz="3200" dirty="0"/>
              <a:t>刚性地区分探索未知和利用已知</a:t>
            </a:r>
            <a:endParaRPr lang="en-US" altLang="zh-CN" sz="3200" dirty="0"/>
          </a:p>
          <a:p>
            <a:r>
              <a:rPr lang="zh-CN" altLang="en-US" sz="3600" dirty="0"/>
              <a:t>不最优</a:t>
            </a:r>
            <a:endParaRPr lang="en-US" altLang="zh-CN" sz="3600" dirty="0"/>
          </a:p>
          <a:p>
            <a:pPr lvl="1"/>
            <a:r>
              <a:rPr lang="zh-CN" altLang="en-US" sz="3200" dirty="0"/>
              <a:t>探索未知时，均匀挑选一个</a:t>
            </a:r>
            <a:r>
              <a:rPr lang="en-US" altLang="zh-CN" sz="3200" dirty="0"/>
              <a:t>arm</a:t>
            </a:r>
          </a:p>
          <a:p>
            <a:pPr lvl="1"/>
            <a:r>
              <a:rPr lang="zh-CN" altLang="en-US" sz="3200" dirty="0"/>
              <a:t>对么？</a:t>
            </a:r>
            <a:endParaRPr lang="en-US" altLang="zh-CN" sz="3200" dirty="0"/>
          </a:p>
          <a:p>
            <a:r>
              <a:rPr lang="zh-CN" altLang="en-US" sz="3600" dirty="0"/>
              <a:t>改进</a:t>
            </a:r>
            <a:endParaRPr lang="en-US" altLang="zh-CN" sz="3600" dirty="0"/>
          </a:p>
          <a:p>
            <a:pPr lvl="1"/>
            <a:r>
              <a:rPr lang="zh-CN" altLang="en-US" sz="3200" dirty="0"/>
              <a:t>探索未知时，利用已知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65969"/>
            <a:ext cx="3286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7886700" cy="471233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假设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平均赢率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下面挑哪个</a:t>
            </a:r>
            <a:r>
              <a:rPr lang="en-US" altLang="zh-CN" sz="3200" dirty="0"/>
              <a:t>Arm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lvl="1"/>
            <a:r>
              <a:rPr lang="zh-CN" altLang="en-US" sz="3200" dirty="0"/>
              <a:t>不只看平均赢率，还看赢率的置信度（</a:t>
            </a:r>
            <a:r>
              <a:rPr lang="en-US" altLang="zh-CN" sz="3200" dirty="0"/>
              <a:t>Confidence</a:t>
            </a:r>
            <a:r>
              <a:rPr lang="zh-CN" altLang="en-US" sz="3200" dirty="0"/>
              <a:t>）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690689"/>
            <a:ext cx="4548845" cy="1547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81" y="3953988"/>
            <a:ext cx="5893435" cy="4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7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置信区间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0345"/>
            <a:ext cx="7886700" cy="435133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定义：</a:t>
            </a:r>
            <a:endParaRPr lang="en-US" altLang="zh-CN" sz="3200" dirty="0"/>
          </a:p>
          <a:p>
            <a:pPr lvl="1"/>
            <a:r>
              <a:rPr lang="zh-CN" altLang="en-US" sz="2800" dirty="0"/>
              <a:t>一个范围，均值会以一定概率落在这个范围</a:t>
            </a:r>
            <a:endParaRPr lang="en-US" altLang="zh-CN" sz="2800" dirty="0"/>
          </a:p>
          <a:p>
            <a:r>
              <a:rPr lang="zh-CN" altLang="en-US" sz="3200" dirty="0"/>
              <a:t>例</a:t>
            </a:r>
            <a:endParaRPr lang="en-US" altLang="zh-CN" sz="3200" dirty="0"/>
          </a:p>
          <a:p>
            <a:pPr lvl="1"/>
            <a:r>
              <a:rPr lang="zh-CN" altLang="en-US" sz="2800" dirty="0"/>
              <a:t>均值会以</a:t>
            </a:r>
            <a:r>
              <a:rPr lang="en-US" altLang="zh-CN" sz="2800" dirty="0"/>
              <a:t>0.95</a:t>
            </a:r>
            <a:r>
              <a:rPr lang="zh-CN" altLang="en-US" sz="2800" dirty="0"/>
              <a:t>的概率，落在</a:t>
            </a:r>
            <a:r>
              <a:rPr lang="en-US" altLang="zh-CN" sz="2800" dirty="0"/>
              <a:t>[0.2, 0.5]</a:t>
            </a:r>
            <a:r>
              <a:rPr lang="zh-CN" altLang="en-US" sz="2800" dirty="0"/>
              <a:t>内</a:t>
            </a:r>
            <a:endParaRPr lang="en-US" altLang="zh-CN" sz="2800" dirty="0"/>
          </a:p>
          <a:p>
            <a:r>
              <a:rPr lang="zh-CN" altLang="en-US" sz="3200" dirty="0"/>
              <a:t>实验次数少，置信区间大</a:t>
            </a:r>
            <a:endParaRPr lang="en-US" altLang="zh-CN" sz="3200" dirty="0"/>
          </a:p>
          <a:p>
            <a:pPr lvl="1"/>
            <a:r>
              <a:rPr lang="zh-CN" altLang="en-US" dirty="0"/>
              <a:t>不可靠</a:t>
            </a:r>
            <a:endParaRPr lang="en-US" altLang="zh-CN" dirty="0"/>
          </a:p>
          <a:p>
            <a:r>
              <a:rPr lang="zh-CN" altLang="en-US" sz="3200" dirty="0"/>
              <a:t>实验次数增加，置信区间变窄</a:t>
            </a:r>
            <a:endParaRPr lang="en-US" altLang="zh-CN" sz="3200" dirty="0"/>
          </a:p>
          <a:p>
            <a:pPr lvl="1"/>
            <a:r>
              <a:rPr lang="zh-CN" altLang="en-US" dirty="0"/>
              <a:t>估计越来越准确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21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通过试验学习</a:t>
            </a:r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armed</a:t>
            </a:r>
            <a:r>
              <a:rPr lang="zh-CN" altLang="en-US" dirty="0"/>
              <a:t> </a:t>
            </a:r>
            <a:r>
              <a:rPr lang="en-US" altLang="zh-CN" dirty="0"/>
              <a:t>bandit</a:t>
            </a:r>
            <a:r>
              <a:rPr lang="zh-CN" altLang="en-US" dirty="0"/>
              <a:t>问题（</a:t>
            </a:r>
            <a:r>
              <a:rPr lang="en-US" altLang="zh-CN" dirty="0"/>
              <a:t>MAB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Greedy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不探索</a:t>
            </a:r>
            <a:endParaRPr lang="en-US" altLang="zh-CN" dirty="0"/>
          </a:p>
          <a:p>
            <a:r>
              <a:rPr lang="en-US" altLang="zh-CN" dirty="0"/>
              <a:t>Epsilon-greedy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UCB</a:t>
            </a:r>
            <a:r>
              <a:rPr lang="zh-CN" altLang="en-US" dirty="0"/>
              <a:t>方法（</a:t>
            </a:r>
            <a:r>
              <a:rPr lang="en-US" altLang="zh-CN" dirty="0"/>
              <a:t>Upper Confidence Sampling</a:t>
            </a:r>
            <a:r>
              <a:rPr lang="zh-CN" altLang="en-US" dirty="0"/>
              <a:t>方法）</a:t>
            </a:r>
            <a:endParaRPr lang="en-US" altLang="zh-CN" dirty="0"/>
          </a:p>
          <a:p>
            <a:pPr lvl="1"/>
            <a:r>
              <a:rPr lang="zh-CN" altLang="en-US" dirty="0"/>
              <a:t>平衡探索和利用已知知识</a:t>
            </a:r>
            <a:endParaRPr lang="en-US" altLang="zh-CN" dirty="0"/>
          </a:p>
          <a:p>
            <a:r>
              <a:rPr lang="en-US" altLang="zh-CN" dirty="0"/>
              <a:t>Context MAB</a:t>
            </a:r>
          </a:p>
          <a:p>
            <a:pPr lvl="1"/>
            <a:r>
              <a:rPr lang="en-US" altLang="zh-CN" dirty="0"/>
              <a:t>Yahoo News</a:t>
            </a:r>
            <a:r>
              <a:rPr lang="zh-CN" altLang="en-US" dirty="0"/>
              <a:t>推荐</a:t>
            </a:r>
          </a:p>
        </p:txBody>
      </p:sp>
    </p:spTree>
    <p:extLst>
      <p:ext uri="{BB962C8B-B14F-4D97-AF65-F5344CB8AC3E}">
        <p14:creationId xmlns:p14="http://schemas.microsoft.com/office/powerpoint/2010/main" val="141658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基于置信度的选择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74825"/>
            <a:ext cx="7886700" cy="4351338"/>
          </a:xfrm>
        </p:spPr>
        <p:txBody>
          <a:bodyPr/>
          <a:lstStyle/>
          <a:p>
            <a:r>
              <a:rPr lang="zh-CN" altLang="en-US" sz="3000" dirty="0"/>
              <a:t>“探索未知”和“利用已知”两者合二为一</a:t>
            </a:r>
            <a:endParaRPr lang="en-US" altLang="zh-CN" sz="3000" dirty="0"/>
          </a:p>
          <a:p>
            <a:pPr lvl="1"/>
            <a:r>
              <a:rPr lang="zh-CN" altLang="en-US" sz="2800" dirty="0"/>
              <a:t>选置信区间上界最大的</a:t>
            </a:r>
            <a:r>
              <a:rPr lang="en-US" altLang="zh-CN" sz="2800" dirty="0"/>
              <a:t>arm</a:t>
            </a:r>
          </a:p>
          <a:p>
            <a:r>
              <a:rPr lang="zh-CN" altLang="en-US" sz="3000" dirty="0"/>
              <a:t>乐观策略：相信其上限</a:t>
            </a:r>
            <a:endParaRPr lang="en-US" altLang="zh-CN" sz="3000" dirty="0"/>
          </a:p>
          <a:p>
            <a:pPr lvl="1"/>
            <a:endParaRPr lang="en-US" altLang="zh-CN" sz="2800" dirty="0"/>
          </a:p>
          <a:p>
            <a:endParaRPr lang="en-US" altLang="zh-CN" sz="3200" dirty="0"/>
          </a:p>
          <a:p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0" y="3342322"/>
            <a:ext cx="7927360" cy="35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lang="zh-CN" altLang="en-US" dirty="0"/>
              <a:t>置信区间的上界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3225"/>
            <a:ext cx="7886700" cy="4351338"/>
          </a:xfrm>
        </p:spPr>
        <p:txBody>
          <a:bodyPr/>
          <a:lstStyle/>
          <a:p>
            <a:r>
              <a:rPr lang="zh-CN" altLang="en-US" dirty="0"/>
              <a:t>假设已经对</a:t>
            </a:r>
            <a:r>
              <a:rPr lang="en-US" altLang="zh-CN" dirty="0"/>
              <a:t>arm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实验了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对它均值的估计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一定概率的置信区间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一定置信区间的概率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80" y="2416493"/>
            <a:ext cx="2749483" cy="695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55" y="3778569"/>
            <a:ext cx="2655660" cy="5278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30" y="5351462"/>
            <a:ext cx="3695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1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1286"/>
            <a:ext cx="7886700" cy="1325563"/>
          </a:xfrm>
        </p:spPr>
        <p:txBody>
          <a:bodyPr/>
          <a:lstStyle/>
          <a:p>
            <a:r>
              <a:rPr lang="en-US" altLang="zh-CN" dirty="0" err="1"/>
              <a:t>Hoeffding’s</a:t>
            </a:r>
            <a:r>
              <a:rPr lang="en-US" altLang="zh-CN" dirty="0"/>
              <a:t> inequality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5585"/>
            <a:ext cx="7886700" cy="4351338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zh-CN" altLang="en-US" dirty="0"/>
              <a:t>为独立同分布的随机变量，取值范围</a:t>
            </a:r>
            <a:r>
              <a:rPr lang="en-US" altLang="zh-CN" dirty="0"/>
              <a:t>[0,1]</a:t>
            </a:r>
          </a:p>
          <a:p>
            <a:r>
              <a:rPr lang="zh-CN" altLang="en-US" dirty="0"/>
              <a:t>真实均值：</a:t>
            </a:r>
            <a:endParaRPr lang="en-US" altLang="zh-CN" dirty="0"/>
          </a:p>
          <a:p>
            <a:r>
              <a:rPr lang="zh-CN" altLang="en-US" dirty="0"/>
              <a:t>实验估计：</a:t>
            </a:r>
            <a:endParaRPr lang="en-US" altLang="zh-CN" dirty="0"/>
          </a:p>
          <a:p>
            <a:r>
              <a:rPr lang="zh-CN" altLang="en-US" dirty="0"/>
              <a:t>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置信区间 </a:t>
            </a:r>
            <a:r>
              <a:rPr lang="en-US" altLang="zh-CN" dirty="0"/>
              <a:t>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383895"/>
            <a:ext cx="1685925" cy="460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3028302"/>
            <a:ext cx="2666365" cy="640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97" y="3786379"/>
            <a:ext cx="6293803" cy="5414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73" y="5043646"/>
            <a:ext cx="2562225" cy="5619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008121" y="5116211"/>
            <a:ext cx="624840" cy="412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710" y="4405344"/>
            <a:ext cx="2095500" cy="16192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8650" y="5974748"/>
            <a:ext cx="81229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600" dirty="0"/>
              <a:t>尝试次数</a:t>
            </a:r>
            <a:r>
              <a:rPr lang="en-US" altLang="zh-CN" sz="2600" dirty="0"/>
              <a:t>m</a:t>
            </a:r>
            <a:r>
              <a:rPr lang="zh-CN" altLang="en-US" sz="2600" dirty="0"/>
              <a:t>越多，置信区间越窄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09596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22" y="2584932"/>
            <a:ext cx="2657475" cy="876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</a:t>
            </a:r>
            <a:r>
              <a:rPr lang="en-US" altLang="zh-CN" dirty="0"/>
              <a:t>UCB1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48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Upper confidence sampling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每一步，计算</a:t>
            </a:r>
            <a:r>
              <a:rPr lang="en-US" altLang="zh-CN" dirty="0"/>
              <a:t>arm 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UCB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总实验次数 </a:t>
            </a:r>
            <a:r>
              <a:rPr lang="en-US" altLang="zh-CN" sz="2600" dirty="0"/>
              <a:t>t </a:t>
            </a:r>
            <a:r>
              <a:rPr lang="zh-CN" altLang="en-US" sz="2600" dirty="0"/>
              <a:t>越多，置信区间的</a:t>
            </a:r>
            <a:r>
              <a:rPr lang="en-US" altLang="zh-CN" sz="2600" dirty="0"/>
              <a:t>Bound</a:t>
            </a:r>
            <a:r>
              <a:rPr lang="zh-CN" altLang="en-US" sz="2600" dirty="0"/>
              <a:t>越大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arm </a:t>
            </a:r>
            <a:r>
              <a:rPr lang="en-US" altLang="zh-CN" sz="2600" dirty="0" err="1"/>
              <a:t>i</a:t>
            </a:r>
            <a:r>
              <a:rPr lang="zh-CN" altLang="en-US" sz="2600" dirty="0"/>
              <a:t>的尝试次数</a:t>
            </a:r>
            <a:r>
              <a:rPr lang="en-US" altLang="zh-CN" sz="2600" dirty="0" err="1"/>
              <a:t>n</a:t>
            </a:r>
            <a:r>
              <a:rPr lang="en-US" altLang="zh-CN" sz="2600" baseline="-25000" dirty="0" err="1"/>
              <a:t>i</a:t>
            </a:r>
            <a:r>
              <a:rPr lang="zh-CN" altLang="en-US" sz="2600" dirty="0"/>
              <a:t>越多，置信区间越窄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让每个</a:t>
            </a:r>
            <a:r>
              <a:rPr lang="en-US" altLang="zh-CN" sz="2600" dirty="0"/>
              <a:t>arm</a:t>
            </a:r>
            <a:r>
              <a:rPr lang="zh-CN" altLang="en-US" sz="2600" dirty="0"/>
              <a:t>总会被试，但又考虑已经发现的均值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</a:t>
            </a:r>
            <a:r>
              <a:rPr lang="en-US" altLang="zh-CN" dirty="0"/>
              <a:t>UCB</a:t>
            </a:r>
            <a:r>
              <a:rPr lang="zh-CN" altLang="en-US" dirty="0"/>
              <a:t>最大的</a:t>
            </a:r>
            <a:r>
              <a:rPr lang="en-US" altLang="zh-CN" dirty="0"/>
              <a:t>arm j</a:t>
            </a:r>
            <a:r>
              <a:rPr lang="zh-CN" altLang="en-US" dirty="0"/>
              <a:t>，掰下来，获得结果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t</a:t>
            </a:r>
            <a:endParaRPr lang="en-US" altLang="zh-CN" baseline="-25000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j</a:t>
            </a:r>
            <a:r>
              <a:rPr lang="en-US" altLang="zh-CN" dirty="0"/>
              <a:t> + 1; </a:t>
            </a:r>
            <a:r>
              <a:rPr lang="zh-CN" altLang="en-US" dirty="0"/>
              <a:t>更新</a:t>
            </a:r>
            <a:r>
              <a:rPr lang="en-US" altLang="zh-CN" dirty="0"/>
              <a:t>j</a:t>
            </a:r>
            <a:r>
              <a:rPr lang="zh-CN" altLang="en-US" dirty="0"/>
              <a:t>的估计均值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9" y="2254139"/>
            <a:ext cx="5826924" cy="4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5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51479"/>
            <a:ext cx="78867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arm </a:t>
            </a:r>
            <a:r>
              <a:rPr lang="en-US" altLang="zh-CN" dirty="0" err="1"/>
              <a:t>i</a:t>
            </a:r>
            <a:r>
              <a:rPr lang="zh-CN" altLang="en-US" dirty="0"/>
              <a:t>的悔恨</a:t>
            </a:r>
            <a:endParaRPr lang="en-US" altLang="zh-CN" dirty="0"/>
          </a:p>
          <a:p>
            <a:r>
              <a:rPr lang="zh-CN" altLang="en-US" dirty="0"/>
              <a:t>总悔恨的均值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14" y="938595"/>
            <a:ext cx="2309586" cy="316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3312209"/>
            <a:ext cx="7381875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18" y="2378417"/>
            <a:ext cx="213360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840" y="5102909"/>
            <a:ext cx="2919278" cy="9695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6261099"/>
            <a:ext cx="2308860" cy="5328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21414" y="12907"/>
            <a:ext cx="4722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P. Auer, N. Cesa-Bianchi, and P. Fischer. Finite-time analysis of the multiarmed bandit </a:t>
            </a:r>
            <a:r>
              <a:rPr lang="en-US" altLang="zh-CN" dirty="0"/>
              <a:t>p</a:t>
            </a:r>
            <a:r>
              <a:rPr lang="zh-CN" altLang="en-US" dirty="0"/>
              <a:t>roblem. Machine Learning, 47(2–3):235–256, 2002.</a:t>
            </a:r>
          </a:p>
        </p:txBody>
      </p:sp>
    </p:spTree>
    <p:extLst>
      <p:ext uri="{BB962C8B-B14F-4D97-AF65-F5344CB8AC3E}">
        <p14:creationId xmlns:p14="http://schemas.microsoft.com/office/powerpoint/2010/main" val="125677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9089"/>
            <a:ext cx="7886700" cy="44862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K-armed bandit</a:t>
            </a:r>
            <a:r>
              <a:rPr lang="zh-CN" altLang="en-US" sz="3200" dirty="0"/>
              <a:t>问题</a:t>
            </a:r>
            <a:endParaRPr lang="en-US" altLang="zh-CN" sz="3200" dirty="0"/>
          </a:p>
          <a:p>
            <a:pPr lvl="1"/>
            <a:r>
              <a:rPr lang="zh-CN" altLang="en-US" sz="2800" dirty="0"/>
              <a:t>在探索未知和利用已知之间达到平衡</a:t>
            </a:r>
            <a:endParaRPr lang="en-US" altLang="zh-CN" sz="2800" dirty="0"/>
          </a:p>
          <a:p>
            <a:pPr lvl="1"/>
            <a:r>
              <a:rPr lang="zh-CN" altLang="en-US" sz="2800" dirty="0"/>
              <a:t>人生也是如此</a:t>
            </a:r>
            <a:endParaRPr lang="en-US" altLang="zh-CN" sz="2800" dirty="0"/>
          </a:p>
          <a:p>
            <a:r>
              <a:rPr lang="zh-CN" altLang="en-US" sz="3200" dirty="0"/>
              <a:t>类似于</a:t>
            </a:r>
            <a:r>
              <a:rPr lang="en-US" altLang="zh-CN" sz="3200" dirty="0"/>
              <a:t>Online</a:t>
            </a:r>
            <a:r>
              <a:rPr lang="zh-CN" altLang="en-US" sz="3200" dirty="0"/>
              <a:t>算法，但反馈有限</a:t>
            </a:r>
            <a:endParaRPr lang="en-US" altLang="zh-CN" sz="3200" dirty="0"/>
          </a:p>
          <a:p>
            <a:r>
              <a:rPr lang="zh-CN" altLang="en-US" sz="3200" dirty="0"/>
              <a:t>简单的算法能够让总悔恨逐渐趋于</a:t>
            </a:r>
            <a:r>
              <a:rPr lang="en-US" altLang="zh-CN" sz="3200" dirty="0"/>
              <a:t>0</a:t>
            </a:r>
          </a:p>
          <a:p>
            <a:pPr lvl="1"/>
            <a:r>
              <a:rPr lang="en-US" altLang="zh-CN" sz="2800" dirty="0"/>
              <a:t>Epsilon-greedy</a:t>
            </a:r>
          </a:p>
          <a:p>
            <a:pPr lvl="1"/>
            <a:r>
              <a:rPr lang="en-US" altLang="zh-CN" sz="2800" dirty="0"/>
              <a:t>UCB (Upper confidence sampling)</a:t>
            </a:r>
          </a:p>
          <a:p>
            <a:r>
              <a:rPr lang="zh-CN" altLang="en-US" sz="3200" dirty="0"/>
              <a:t>启示</a:t>
            </a:r>
            <a:endParaRPr lang="en-US" altLang="zh-CN" sz="3200" dirty="0"/>
          </a:p>
          <a:p>
            <a:pPr lvl="1"/>
            <a:r>
              <a:rPr lang="zh-CN" altLang="en-US" sz="2800" dirty="0"/>
              <a:t>给自己机会，乐观面对不确定，会带来回报</a:t>
            </a:r>
            <a:endParaRPr lang="en-US" altLang="zh-CN" sz="2800" dirty="0"/>
          </a:p>
          <a:p>
            <a:pPr lvl="1"/>
            <a:endParaRPr lang="zh-CN" altLang="en-US" sz="2800" dirty="0"/>
          </a:p>
          <a:p>
            <a:pPr lvl="1"/>
            <a:endParaRPr lang="en-US" altLang="zh-CN" sz="28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914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新闻推荐问题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Bandit</a:t>
            </a:r>
            <a:r>
              <a:rPr lang="zh-CN" altLang="en-US" dirty="0"/>
              <a:t>问题的扩展</a:t>
            </a:r>
          </a:p>
        </p:txBody>
      </p:sp>
    </p:spTree>
    <p:extLst>
      <p:ext uri="{BB962C8B-B14F-4D97-AF65-F5344CB8AC3E}">
        <p14:creationId xmlns:p14="http://schemas.microsoft.com/office/powerpoint/2010/main" val="299808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Yahoo</a:t>
            </a:r>
            <a:r>
              <a:rPr lang="zh-CN" altLang="en-US" dirty="0"/>
              <a:t>新闻推荐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8039257" cy="48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feature</a:t>
            </a:r>
            <a:r>
              <a:rPr lang="zh-CN" altLang="en-US" dirty="0"/>
              <a:t>（</a:t>
            </a:r>
            <a:r>
              <a:rPr lang="en-US" altLang="zh-CN" dirty="0"/>
              <a:t>1193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/>
              <a:t>Demographic </a:t>
            </a:r>
            <a:r>
              <a:rPr lang="zh-CN" altLang="en-US" dirty="0"/>
              <a:t>（</a:t>
            </a:r>
            <a:r>
              <a:rPr lang="en-US" altLang="zh-CN" dirty="0"/>
              <a:t>gender - 2</a:t>
            </a:r>
            <a:r>
              <a:rPr lang="zh-CN" altLang="en-US" dirty="0"/>
              <a:t>，</a:t>
            </a:r>
            <a:r>
              <a:rPr lang="en-US" altLang="zh-CN" dirty="0"/>
              <a:t>age – 10 segments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Geographic</a:t>
            </a:r>
            <a:r>
              <a:rPr lang="zh-CN" altLang="en-US" dirty="0"/>
              <a:t>（</a:t>
            </a:r>
            <a:r>
              <a:rPr lang="en-US" altLang="zh-CN" dirty="0"/>
              <a:t>200 metropolitan locations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Behavior</a:t>
            </a:r>
            <a:r>
              <a:rPr lang="zh-CN" altLang="en-US" dirty="0"/>
              <a:t>（</a:t>
            </a:r>
            <a:r>
              <a:rPr lang="en-US" altLang="zh-CN" dirty="0"/>
              <a:t>1000 binary</a:t>
            </a:r>
            <a:r>
              <a:rPr lang="zh-CN" altLang="en-US" dirty="0"/>
              <a:t>， </a:t>
            </a:r>
            <a:r>
              <a:rPr lang="en-US" altLang="zh-CN" dirty="0"/>
              <a:t>consumption history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文章</a:t>
            </a:r>
            <a:r>
              <a:rPr lang="en-US" altLang="zh-CN" dirty="0"/>
              <a:t>feature</a:t>
            </a:r>
            <a:r>
              <a:rPr lang="zh-CN" altLang="en-US" dirty="0"/>
              <a:t>（</a:t>
            </a:r>
            <a:r>
              <a:rPr lang="en-US" altLang="zh-CN" dirty="0"/>
              <a:t>83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/>
              <a:t>10s URL category</a:t>
            </a:r>
          </a:p>
          <a:p>
            <a:pPr lvl="1"/>
            <a:r>
              <a:rPr lang="zh-CN" altLang="en-US" dirty="0"/>
              <a:t>编辑分类</a:t>
            </a:r>
            <a:endParaRPr lang="en-US" altLang="zh-CN" dirty="0"/>
          </a:p>
          <a:p>
            <a:r>
              <a:rPr lang="zh-CN" altLang="en-US" dirty="0"/>
              <a:t>编码为</a:t>
            </a:r>
            <a:r>
              <a:rPr lang="en-US" altLang="zh-CN" dirty="0"/>
              <a:t>1/0</a:t>
            </a:r>
            <a:r>
              <a:rPr lang="zh-CN" altLang="en-US" dirty="0"/>
              <a:t>，归一化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0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[12] W. Chu and S.-T. Park. Personalized recommendation on dynamic content using predictive bilinear models. In Proc. of the 18th</a:t>
            </a:r>
          </a:p>
          <a:p>
            <a:r>
              <a:rPr lang="zh-CN" altLang="en-US" dirty="0"/>
              <a:t>International Conf. on World Wide Web, pages 691–700, 2009.</a:t>
            </a:r>
          </a:p>
        </p:txBody>
      </p:sp>
    </p:spTree>
    <p:extLst>
      <p:ext uri="{BB962C8B-B14F-4D97-AF65-F5344CB8AC3E}">
        <p14:creationId xmlns:p14="http://schemas.microsoft.com/office/powerpoint/2010/main" val="106928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445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Logistics</a:t>
            </a:r>
            <a:r>
              <a:rPr lang="zh-CN" altLang="en-US" dirty="0"/>
              <a:t>回归（</a:t>
            </a:r>
            <a:r>
              <a:rPr lang="en-US" altLang="zh-CN" dirty="0"/>
              <a:t>LR</a:t>
            </a:r>
            <a:r>
              <a:rPr lang="zh-CN" altLang="en-US" dirty="0"/>
              <a:t>），获得</a:t>
            </a:r>
            <a:r>
              <a:rPr lang="en-US" altLang="zh-CN" dirty="0"/>
              <a:t>bilinear</a:t>
            </a:r>
            <a:r>
              <a:rPr lang="zh-CN" altLang="en-US" dirty="0"/>
              <a:t>用户</a:t>
            </a:r>
            <a:r>
              <a:rPr lang="en-US" altLang="zh-CN" dirty="0"/>
              <a:t>/</a:t>
            </a:r>
            <a:r>
              <a:rPr lang="zh-CN" altLang="en-US" dirty="0"/>
              <a:t>文章点击概率模型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u</a:t>
            </a:r>
            <a:r>
              <a:rPr lang="zh-CN" altLang="en-US" dirty="0"/>
              <a:t>点击文章</a:t>
            </a:r>
            <a:r>
              <a:rPr lang="en-US" altLang="zh-CN" dirty="0"/>
              <a:t>a</a:t>
            </a:r>
            <a:r>
              <a:rPr lang="zh-CN" altLang="en-US" dirty="0"/>
              <a:t>的概率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LR</a:t>
            </a:r>
            <a:r>
              <a:rPr lang="zh-CN" altLang="en-US" dirty="0"/>
              <a:t>，优化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             </a:t>
            </a:r>
            <a:r>
              <a:rPr lang="zh-CN" altLang="en-US" dirty="0"/>
              <a:t>：用户</a:t>
            </a:r>
            <a:r>
              <a:rPr lang="en-US" altLang="zh-CN" dirty="0"/>
              <a:t>/</a:t>
            </a:r>
            <a:r>
              <a:rPr lang="zh-CN" altLang="en-US" dirty="0"/>
              <a:t>新闻特征向量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                  ，把用户</a:t>
            </a:r>
            <a:r>
              <a:rPr lang="en-US" altLang="zh-CN" dirty="0"/>
              <a:t>feature</a:t>
            </a:r>
            <a:r>
              <a:rPr lang="zh-CN" altLang="en-US" dirty="0"/>
              <a:t>投影到文章目录上，完成降维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K-means</a:t>
            </a:r>
            <a:r>
              <a:rPr lang="zh-CN" altLang="en-US" dirty="0"/>
              <a:t>，将用户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聚为</a:t>
            </a:r>
            <a:r>
              <a:rPr lang="en-US" altLang="zh-CN" dirty="0"/>
              <a:t>5</a:t>
            </a:r>
            <a:r>
              <a:rPr lang="zh-CN" altLang="en-US" dirty="0"/>
              <a:t>类（</a:t>
            </a:r>
            <a:r>
              <a:rPr lang="en-US" altLang="zh-CN" dirty="0"/>
              <a:t>5</a:t>
            </a:r>
            <a:r>
              <a:rPr lang="zh-CN" altLang="en-US" dirty="0"/>
              <a:t>维）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（文章也类似降维）</a:t>
            </a:r>
          </a:p>
        </p:txBody>
      </p:sp>
      <p:sp>
        <p:nvSpPr>
          <p:cNvPr id="4" name="矩形 3"/>
          <p:cNvSpPr/>
          <p:nvPr/>
        </p:nvSpPr>
        <p:spPr>
          <a:xfrm>
            <a:off x="4332515" y="44638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[13] W. Chu, S.-T. Park, T. Beaupre, N. Motgi, A. Phadke, S. Chakraborty, and J. Zachariah. A case study of behavior-driven conjoint analysis on Yahoo!: Front Page Today Module. In Proc. of the 15th ACM SIGKDD International Conf. on Knowledge Discovery and Data Mining, pages 1097–1104, 2009. 发现</a:t>
            </a:r>
            <a:r>
              <a:rPr lang="en-US" altLang="zh-CN" dirty="0"/>
              <a:t>5</a:t>
            </a:r>
            <a:r>
              <a:rPr lang="zh-CN" altLang="en-US" dirty="0"/>
              <a:t>类比较好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1" y="2397285"/>
            <a:ext cx="1015999" cy="366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05" y="3876448"/>
            <a:ext cx="1580695" cy="412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79" y="3345202"/>
            <a:ext cx="400050" cy="28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499" y="3370602"/>
            <a:ext cx="352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1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dirty="0"/>
              <a:t>[Li et al., WWW ’10]</a:t>
            </a:r>
          </a:p>
          <a:p>
            <a:r>
              <a:rPr lang="zh-CN" altLang="en-US" dirty="0"/>
              <a:t>新闻主页，根据用户</a:t>
            </a:r>
            <a:r>
              <a:rPr lang="en-US" altLang="zh-CN" dirty="0"/>
              <a:t>/</a:t>
            </a:r>
            <a:r>
              <a:rPr lang="zh-CN" altLang="en-US" dirty="0"/>
              <a:t>新闻特征进行新闻推荐</a:t>
            </a:r>
            <a:endParaRPr lang="en-US" altLang="zh-CN" dirty="0"/>
          </a:p>
          <a:p>
            <a:r>
              <a:rPr lang="zh-CN" altLang="en-US" dirty="0"/>
              <a:t>放哪个新闻？</a:t>
            </a:r>
            <a:endParaRPr lang="en-US" altLang="zh-CN" dirty="0"/>
          </a:p>
          <a:p>
            <a:r>
              <a:rPr lang="zh-CN" altLang="en-US" dirty="0"/>
              <a:t>基于实验的学习</a:t>
            </a:r>
            <a:endParaRPr lang="en-US" altLang="zh-CN" dirty="0"/>
          </a:p>
          <a:p>
            <a:r>
              <a:rPr lang="zh-CN" altLang="en-US" dirty="0"/>
              <a:t>根据用户点击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为她推荐下一个</a:t>
            </a:r>
            <a:endParaRPr lang="en-US" altLang="zh-CN" dirty="0"/>
          </a:p>
          <a:p>
            <a:r>
              <a:rPr lang="zh-CN" altLang="en-US" dirty="0"/>
              <a:t>让点击量最大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46" y="3026454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76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Contextual bandit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考虑情境的</a:t>
            </a:r>
            <a:r>
              <a:rPr lang="en-US" altLang="zh-CN" dirty="0"/>
              <a:t>Bandit</a:t>
            </a:r>
            <a:r>
              <a:rPr lang="zh-CN" altLang="en-US" dirty="0"/>
              <a:t>：</a:t>
            </a:r>
            <a:r>
              <a:rPr lang="en-US" altLang="zh-CN" dirty="0"/>
              <a:t>Contextual bandit</a:t>
            </a:r>
          </a:p>
          <a:p>
            <a:r>
              <a:rPr lang="zh-CN" altLang="en-US" dirty="0"/>
              <a:t>情境</a:t>
            </a:r>
            <a:endParaRPr lang="en-US" altLang="zh-CN" dirty="0"/>
          </a:p>
          <a:p>
            <a:pPr lvl="1"/>
            <a:r>
              <a:rPr lang="zh-CN" altLang="en-US" dirty="0"/>
              <a:t>用户对网页的匹配程度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feature</a:t>
            </a:r>
            <a:r>
              <a:rPr lang="zh-CN" altLang="en-US" dirty="0"/>
              <a:t>，获得用户和网页的匹配度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arm</a:t>
            </a:r>
            <a:r>
              <a:rPr lang="zh-CN" altLang="en-US" dirty="0"/>
              <a:t>时，考虑这一匹配度</a:t>
            </a:r>
            <a:endParaRPr lang="en-US" altLang="zh-CN" dirty="0"/>
          </a:p>
          <a:p>
            <a:r>
              <a:rPr lang="en-US" altLang="zh-CN" dirty="0"/>
              <a:t>Context bandit</a:t>
            </a:r>
          </a:p>
          <a:p>
            <a:pPr lvl="1"/>
            <a:r>
              <a:rPr lang="zh-CN" altLang="en-US" dirty="0"/>
              <a:t>向量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t,a</a:t>
            </a:r>
            <a:r>
              <a:rPr lang="zh-CN" altLang="en-US" dirty="0"/>
              <a:t>：用户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t</a:t>
            </a:r>
            <a:r>
              <a:rPr lang="zh-CN" altLang="en-US" dirty="0"/>
              <a:t>对</a:t>
            </a:r>
            <a:r>
              <a:rPr lang="en-US" altLang="zh-CN" dirty="0"/>
              <a:t>arm a</a:t>
            </a:r>
            <a:r>
              <a:rPr lang="zh-CN" altLang="en-US" dirty="0"/>
              <a:t>的</a:t>
            </a:r>
            <a:r>
              <a:rPr lang="en-US" altLang="zh-CN" dirty="0"/>
              <a:t>features</a:t>
            </a:r>
            <a:r>
              <a:rPr lang="zh-CN" altLang="en-US" dirty="0"/>
              <a:t>的喜爱程度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arm a</a:t>
            </a:r>
            <a:r>
              <a:rPr lang="zh-CN" altLang="en-US" dirty="0"/>
              <a:t>后，收到的</a:t>
            </a:r>
            <a:r>
              <a:rPr lang="en-US" altLang="zh-CN" dirty="0"/>
              <a:t>payoff</a:t>
            </a:r>
            <a:r>
              <a:rPr lang="zh-CN" altLang="en-US" dirty="0"/>
              <a:t>：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t,a</a:t>
            </a:r>
            <a:endParaRPr lang="en-US" altLang="zh-CN" baseline="-25000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(a,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t,a</a:t>
            </a:r>
            <a:r>
              <a:rPr lang="en-US" altLang="zh-CN" baseline="-25000" dirty="0"/>
              <a:t>,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t,a</a:t>
            </a:r>
            <a:r>
              <a:rPr lang="en-US" altLang="zh-CN" dirty="0"/>
              <a:t>) </a:t>
            </a:r>
            <a:r>
              <a:rPr lang="zh-CN" altLang="en-US" dirty="0"/>
              <a:t>改进下面的</a:t>
            </a:r>
            <a:r>
              <a:rPr lang="en-US" altLang="zh-CN" dirty="0"/>
              <a:t>arm</a:t>
            </a:r>
            <a:r>
              <a:rPr lang="zh-CN" altLang="en-US" dirty="0"/>
              <a:t>选择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20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LinUCB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 a</a:t>
            </a:r>
            <a:r>
              <a:rPr lang="zh-CN" altLang="en-US" dirty="0"/>
              <a:t>的</a:t>
            </a:r>
            <a:r>
              <a:rPr lang="en-US" altLang="zh-CN" dirty="0"/>
              <a:t>Payoff</a:t>
            </a:r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r>
              <a:rPr lang="en-US" altLang="zh-CN" dirty="0"/>
              <a:t> m</a:t>
            </a:r>
            <a:r>
              <a:rPr lang="zh-CN" altLang="en-US" dirty="0"/>
              <a:t>次实验，学习</a:t>
            </a:r>
            <a:endParaRPr lang="en-US" altLang="zh-CN" dirty="0"/>
          </a:p>
          <a:p>
            <a:r>
              <a:rPr lang="zh-CN" altLang="en-US" dirty="0"/>
              <a:t>每次实验，送给用户一个新闻，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feature</a:t>
            </a:r>
            <a:r>
              <a:rPr lang="zh-CN" altLang="en-US" dirty="0"/>
              <a:t>向量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：</a:t>
            </a:r>
            <a:r>
              <a:rPr lang="en-US" altLang="zh-CN" dirty="0" err="1"/>
              <a:t>m×d</a:t>
            </a:r>
            <a:r>
              <a:rPr lang="zh-CN" altLang="en-US" dirty="0"/>
              <a:t> 新闻特征矩阵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：</a:t>
            </a:r>
            <a:r>
              <a:rPr lang="en-US" altLang="zh-CN" dirty="0"/>
              <a:t>m</a:t>
            </a:r>
            <a:r>
              <a:rPr lang="zh-CN" altLang="en-US" dirty="0"/>
              <a:t>个新闻被点击的情况（</a:t>
            </a:r>
            <a:r>
              <a:rPr lang="en-US" altLang="zh-CN" dirty="0"/>
              <a:t>1/0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线性回归模型（</a:t>
            </a:r>
            <a:r>
              <a:rPr lang="en-US" altLang="zh-CN" dirty="0">
                <a:hlinkClick r:id="rId2"/>
              </a:rPr>
              <a:t>ridge regression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027" y="2157185"/>
            <a:ext cx="3479346" cy="597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2851602"/>
            <a:ext cx="457200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22" y="3928724"/>
            <a:ext cx="495300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22" y="4425610"/>
            <a:ext cx="45720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197" y="5434013"/>
            <a:ext cx="4448175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3790939"/>
            <a:ext cx="939800" cy="499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372" y="4376808"/>
            <a:ext cx="1554163" cy="4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4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LinUCB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UCB</a:t>
            </a:r>
            <a:r>
              <a:rPr lang="zh-CN" altLang="en-US" dirty="0"/>
              <a:t>，有估计误差的上界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UCB</a:t>
            </a:r>
            <a:r>
              <a:rPr lang="zh-CN" altLang="en-US" dirty="0"/>
              <a:t>，选最大置信的</a:t>
            </a:r>
            <a:r>
              <a:rPr lang="en-US" altLang="zh-CN" dirty="0"/>
              <a:t>arm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0" y="2414815"/>
            <a:ext cx="846772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80" y="4411891"/>
            <a:ext cx="8010525" cy="1704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112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[27] T. J. Walsh, I. Szita, C. Diuk, and M. L. Littman. Exploring compact reinforcement-learning representations with linear regression. In Proc. of the 25th Conf. on Uncertainty in Artificial Intelligence, 2009</a:t>
            </a:r>
          </a:p>
        </p:txBody>
      </p:sp>
    </p:spTree>
    <p:extLst>
      <p:ext uri="{BB962C8B-B14F-4D97-AF65-F5344CB8AC3E}">
        <p14:creationId xmlns:p14="http://schemas.microsoft.com/office/powerpoint/2010/main" val="283772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1" y="22906"/>
            <a:ext cx="8594045" cy="6672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5839993"/>
            <a:ext cx="1988457" cy="4084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19" y="6280264"/>
            <a:ext cx="3505881" cy="5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150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353344"/>
            <a:ext cx="8753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2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45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通过试验学习</a:t>
            </a:r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armed bandit</a:t>
            </a:r>
            <a:r>
              <a:rPr lang="zh-CN" altLang="en-US" dirty="0"/>
              <a:t>问题（</a:t>
            </a:r>
            <a:r>
              <a:rPr lang="en-US" altLang="zh-CN" dirty="0"/>
              <a:t>MAB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Greedy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不探索</a:t>
            </a:r>
            <a:endParaRPr lang="en-US" altLang="zh-CN" dirty="0"/>
          </a:p>
          <a:p>
            <a:r>
              <a:rPr lang="en-US" altLang="zh-CN" dirty="0"/>
              <a:t>Epsilon-greedy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固定概率探索未知</a:t>
            </a:r>
            <a:endParaRPr lang="en-US" altLang="zh-CN" dirty="0"/>
          </a:p>
          <a:p>
            <a:r>
              <a:rPr lang="en-US" altLang="zh-CN" dirty="0"/>
              <a:t>UCB</a:t>
            </a:r>
            <a:r>
              <a:rPr lang="zh-CN" altLang="en-US" dirty="0"/>
              <a:t>方法（</a:t>
            </a:r>
            <a:r>
              <a:rPr lang="en-US" altLang="zh-CN" dirty="0"/>
              <a:t>Upper Confidence Sampling</a:t>
            </a:r>
            <a:r>
              <a:rPr lang="zh-CN" altLang="en-US" dirty="0"/>
              <a:t>方法）</a:t>
            </a:r>
            <a:endParaRPr lang="en-US" altLang="zh-CN" dirty="0"/>
          </a:p>
          <a:p>
            <a:pPr lvl="1"/>
            <a:r>
              <a:rPr lang="zh-CN" altLang="en-US" dirty="0"/>
              <a:t>根据置信区间上限选择</a:t>
            </a:r>
            <a:r>
              <a:rPr lang="en-US" altLang="zh-CN" dirty="0"/>
              <a:t>Arm</a:t>
            </a:r>
            <a:r>
              <a:rPr lang="zh-CN" altLang="en-US" dirty="0"/>
              <a:t>，平衡探索与已知</a:t>
            </a:r>
            <a:endParaRPr lang="en-US" altLang="zh-CN" dirty="0"/>
          </a:p>
          <a:p>
            <a:r>
              <a:rPr lang="en-US" altLang="zh-CN" dirty="0"/>
              <a:t>Context MAB</a:t>
            </a:r>
          </a:p>
          <a:p>
            <a:pPr lvl="1"/>
            <a:r>
              <a:rPr lang="en-US" altLang="zh-CN" dirty="0"/>
              <a:t>Yahoo News</a:t>
            </a:r>
            <a:r>
              <a:rPr lang="zh-CN" altLang="en-US" dirty="0"/>
              <a:t>推荐</a:t>
            </a:r>
            <a:endParaRPr lang="en-US" altLang="zh-CN" dirty="0"/>
          </a:p>
          <a:p>
            <a:pPr lvl="1"/>
            <a:r>
              <a:rPr lang="en-US" altLang="zh-CN" dirty="0" err="1"/>
              <a:t>LinUCB</a:t>
            </a:r>
            <a:r>
              <a:rPr lang="en-US" altLang="zh-CN" dirty="0"/>
              <a:t>: CTR</a:t>
            </a:r>
            <a:r>
              <a:rPr lang="zh-CN" altLang="en-US" dirty="0"/>
              <a:t>置信区间上限</a:t>
            </a:r>
          </a:p>
        </p:txBody>
      </p:sp>
    </p:spTree>
    <p:extLst>
      <p:ext uri="{BB962C8B-B14F-4D97-AF65-F5344CB8AC3E}">
        <p14:creationId xmlns:p14="http://schemas.microsoft.com/office/powerpoint/2010/main" val="335715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Analytics Content Experiments. </a:t>
            </a:r>
            <a:r>
              <a:rPr lang="en-US" altLang="zh-CN" b="1" dirty="0"/>
              <a:t>Multi-armed bandit experiments</a:t>
            </a:r>
            <a:r>
              <a:rPr lang="zh-CN" altLang="en-US" b="1" dirty="0"/>
              <a:t>，</a:t>
            </a:r>
            <a:r>
              <a:rPr lang="en-US" altLang="zh-CN" dirty="0">
                <a:hlinkClick r:id="rId2"/>
              </a:rPr>
              <a:t>https://support.google.com/analytics/answer/2844870?hl=en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http://en.wikipedia.org/wiki/Multi-armed_bandit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34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Google Analytics Content Experiments. </a:t>
            </a:r>
            <a:r>
              <a:rPr lang="en-US" altLang="zh-CN" b="1" dirty="0"/>
              <a:t>Multi-armed bandit experiments</a:t>
            </a:r>
            <a:r>
              <a:rPr lang="zh-CN" altLang="en-US" b="1" dirty="0"/>
              <a:t>，</a:t>
            </a:r>
            <a:r>
              <a:rPr lang="en-US" altLang="zh-CN" dirty="0">
                <a:hlinkClick r:id="rId2"/>
              </a:rPr>
              <a:t>https://support.google.com/analytics/answer/2844870?hl=en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http://en.wikipedia.org/wiki/Multi-armed_bandit</a:t>
            </a:r>
            <a:endParaRPr lang="zh-CN" altLang="en-US" dirty="0"/>
          </a:p>
          <a:p>
            <a:r>
              <a:rPr lang="en-US" altLang="zh-CN" b="1" dirty="0" err="1"/>
              <a:t>Lihong</a:t>
            </a:r>
            <a:r>
              <a:rPr lang="zh-CN" altLang="en-US" b="1" dirty="0"/>
              <a:t> </a:t>
            </a:r>
            <a:r>
              <a:rPr lang="en-US" altLang="zh-CN" b="1" dirty="0"/>
              <a:t>Li etc. A Contextual-Bandit Approach to Personalized News Article Recommendation</a:t>
            </a:r>
            <a:r>
              <a:rPr lang="zh-CN" altLang="en-US" b="1" dirty="0"/>
              <a:t>，</a:t>
            </a:r>
            <a:r>
              <a:rPr lang="en-US" altLang="zh-CN" b="1" dirty="0"/>
              <a:t>www 2010</a:t>
            </a:r>
            <a:endParaRPr lang="zh-CN" altLang="en-US" b="1" dirty="0"/>
          </a:p>
          <a:p>
            <a:pPr lvl="1"/>
            <a:r>
              <a:rPr lang="en-US" altLang="zh-CN" dirty="0">
                <a:hlinkClick r:id="rId4"/>
              </a:rPr>
              <a:t>https://github.com/umeshksingla/news-recommend-ire</a:t>
            </a:r>
            <a:endParaRPr lang="zh-CN" altLang="en-US" dirty="0"/>
          </a:p>
          <a:p>
            <a:pPr lvl="1"/>
            <a:r>
              <a:rPr lang="en-US" altLang="zh-CN" dirty="0">
                <a:hlinkClick r:id="rId5"/>
              </a:rPr>
              <a:t>https://github.com/ntucllab/striatum</a:t>
            </a:r>
            <a:endParaRPr lang="zh-CN" altLang="en-US" dirty="0"/>
          </a:p>
          <a:p>
            <a:pPr lvl="1"/>
            <a:r>
              <a:rPr lang="en-US" altLang="zh-CN" dirty="0">
                <a:hlinkClick r:id="rId6"/>
              </a:rPr>
              <a:t>https://github.com/VowpalWabbit/vowpal_wabbit/wiki/Contextual-Bandit-algorithms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223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>
                <a:hlinkClick r:id="rId2"/>
              </a:rPr>
              <a:t>彭友松</a:t>
            </a:r>
            <a:endParaRPr lang="zh-CN" altLang="en-US" b="1" dirty="0"/>
          </a:p>
          <a:p>
            <a:r>
              <a:rPr lang="en-US" altLang="zh-CN" dirty="0"/>
              <a:t>Ridge regression</a:t>
            </a:r>
            <a:r>
              <a:rPr lang="zh-CN" altLang="en-US" dirty="0"/>
              <a:t>可以用来处理下面两类问题：一是数据点少于变量个数；二是变量间存在共线性。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http://blog.sciencenet.cn/blog-54276-375345.html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语言中，</a:t>
            </a:r>
            <a:r>
              <a:rPr lang="en-US" altLang="zh-CN" dirty="0"/>
              <a:t>MASS</a:t>
            </a:r>
            <a:r>
              <a:rPr lang="zh-CN" altLang="en-US" dirty="0"/>
              <a:t>包中的函数</a:t>
            </a:r>
            <a:r>
              <a:rPr lang="en-US" altLang="zh-CN" dirty="0" err="1"/>
              <a:t>lm.ridge</a:t>
            </a:r>
            <a:r>
              <a:rPr lang="en-US" altLang="zh-CN" dirty="0"/>
              <a:t>()</a:t>
            </a:r>
            <a:r>
              <a:rPr lang="zh-CN" altLang="en-US" dirty="0"/>
              <a:t>可以很方便的完成。</a:t>
            </a:r>
            <a:endParaRPr lang="en-US" altLang="zh-CN" dirty="0"/>
          </a:p>
          <a:p>
            <a:r>
              <a:rPr lang="en-US" altLang="zh-CN" dirty="0"/>
              <a:t>ridge regression</a:t>
            </a:r>
            <a:r>
              <a:rPr lang="zh-CN" altLang="en-US" dirty="0"/>
              <a:t>中</a:t>
            </a:r>
            <a:r>
              <a:rPr lang="en-US" altLang="zh-CN" dirty="0"/>
              <a:t>lambda</a:t>
            </a:r>
            <a:r>
              <a:rPr lang="zh-CN" altLang="en-US" dirty="0"/>
              <a:t>的选择：可以使用</a:t>
            </a:r>
            <a:r>
              <a:rPr lang="en-US" altLang="zh-CN" dirty="0"/>
              <a:t>select(</a:t>
            </a:r>
            <a:r>
              <a:rPr lang="en-US" altLang="zh-CN" dirty="0" err="1"/>
              <a:t>lmridge</a:t>
            </a:r>
            <a:r>
              <a:rPr lang="en-US" altLang="zh-CN" dirty="0"/>
              <a:t>)</a:t>
            </a:r>
            <a:r>
              <a:rPr lang="zh-CN" altLang="en-US" dirty="0"/>
              <a:t>进行自动选择，一般使用</a:t>
            </a:r>
            <a:r>
              <a:rPr lang="en-US" altLang="zh-CN" dirty="0"/>
              <a:t>GCV</a:t>
            </a:r>
            <a:r>
              <a:rPr lang="zh-CN" altLang="en-US" dirty="0"/>
              <a:t>最小的值，</a:t>
            </a:r>
            <a:r>
              <a:rPr lang="en-US" altLang="zh-CN" dirty="0"/>
              <a:t>lambda</a:t>
            </a:r>
            <a:r>
              <a:rPr lang="zh-CN" altLang="en-US" dirty="0"/>
              <a:t>的范围是大于</a:t>
            </a:r>
            <a:r>
              <a:rPr lang="en-US" altLang="zh-CN" dirty="0"/>
              <a:t>0</a:t>
            </a:r>
            <a:r>
              <a:rPr lang="zh-CN" altLang="en-US" dirty="0"/>
              <a:t>即可以。</a:t>
            </a:r>
          </a:p>
        </p:txBody>
      </p:sp>
    </p:spTree>
    <p:extLst>
      <p:ext uri="{BB962C8B-B14F-4D97-AF65-F5344CB8AC3E}">
        <p14:creationId xmlns:p14="http://schemas.microsoft.com/office/powerpoint/2010/main" val="28977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1356"/>
            <a:ext cx="7886700" cy="1325563"/>
          </a:xfrm>
        </p:spPr>
        <p:txBody>
          <a:bodyPr/>
          <a:lstStyle/>
          <a:p>
            <a:r>
              <a:rPr lang="zh-CN" altLang="en-US" dirty="0"/>
              <a:t>通过试验学习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6185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冷启动</a:t>
            </a:r>
            <a:endParaRPr lang="en-US" altLang="zh-CN" sz="3200" dirty="0"/>
          </a:p>
          <a:p>
            <a:pPr lvl="1"/>
            <a:r>
              <a:rPr lang="zh-CN" altLang="en-US" sz="2800" dirty="0"/>
              <a:t>新用户，还没买过东西</a:t>
            </a:r>
            <a:endParaRPr lang="en-US" altLang="zh-CN" sz="2800" dirty="0"/>
          </a:p>
          <a:p>
            <a:pPr lvl="1"/>
            <a:r>
              <a:rPr lang="zh-CN" altLang="en-US" sz="2800" dirty="0"/>
              <a:t>没有数据</a:t>
            </a:r>
            <a:endParaRPr lang="en-US" altLang="zh-CN" sz="2800" dirty="0"/>
          </a:p>
          <a:p>
            <a:r>
              <a:rPr lang="zh-CN" altLang="en-US" sz="3200" dirty="0"/>
              <a:t>在算法的实施过程中获得数据，调整算法</a:t>
            </a:r>
            <a:endParaRPr lang="en-US" altLang="zh-CN" sz="3200" dirty="0"/>
          </a:p>
          <a:p>
            <a:pPr lvl="1"/>
            <a:r>
              <a:rPr lang="zh-CN" altLang="en-US" sz="2800" dirty="0"/>
              <a:t>广告</a:t>
            </a:r>
            <a:r>
              <a:rPr lang="en-US" altLang="zh-CN" sz="2800" dirty="0"/>
              <a:t>/</a:t>
            </a:r>
            <a:r>
              <a:rPr lang="zh-CN" altLang="en-US" sz="2800" dirty="0"/>
              <a:t>推荐</a:t>
            </a:r>
            <a:endParaRPr lang="en-US" altLang="zh-CN" sz="2800" dirty="0"/>
          </a:p>
          <a:p>
            <a:pPr lvl="1"/>
            <a:r>
              <a:rPr lang="en-US" altLang="zh-CN" sz="2800" dirty="0"/>
              <a:t>Pay per click!</a:t>
            </a:r>
          </a:p>
          <a:p>
            <a:pPr lvl="1"/>
            <a:r>
              <a:rPr lang="zh-CN" altLang="en-US" sz="2800" dirty="0"/>
              <a:t>根据广告</a:t>
            </a:r>
            <a:r>
              <a:rPr lang="en-US" altLang="zh-CN" sz="2800" dirty="0"/>
              <a:t>/</a:t>
            </a:r>
            <a:r>
              <a:rPr lang="zh-CN" altLang="en-US" sz="2800" dirty="0"/>
              <a:t>推荐的点击情况，改进算法</a:t>
            </a:r>
            <a:endParaRPr lang="en-US" altLang="zh-CN" sz="2800" dirty="0"/>
          </a:p>
          <a:p>
            <a:r>
              <a:rPr lang="zh-CN" altLang="en-US" sz="3200" dirty="0"/>
              <a:t>尝试中的学习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615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医学治疗</a:t>
            </a:r>
            <a:endParaRPr lang="en-US" altLang="zh-CN" dirty="0"/>
          </a:p>
          <a:p>
            <a:pPr lvl="1"/>
            <a:r>
              <a:rPr lang="zh-CN" altLang="en-US" dirty="0"/>
              <a:t>一个新病，如何尝试各种治疗方法，最小化病人损失</a:t>
            </a:r>
            <a:endParaRPr lang="en-US" altLang="zh-CN" dirty="0"/>
          </a:p>
          <a:p>
            <a:r>
              <a:rPr lang="zh-CN" altLang="en-US" dirty="0"/>
              <a:t>路由</a:t>
            </a:r>
            <a:endParaRPr lang="en-US" altLang="zh-CN" dirty="0"/>
          </a:p>
          <a:p>
            <a:pPr lvl="1"/>
            <a:r>
              <a:rPr lang="zh-CN" altLang="en-US" dirty="0"/>
              <a:t>一个新请求，如何尝试各种路由，最小化网络延时</a:t>
            </a:r>
            <a:endParaRPr lang="en-US" altLang="zh-CN" dirty="0"/>
          </a:p>
          <a:p>
            <a:r>
              <a:rPr lang="zh-CN" altLang="en-US" dirty="0"/>
              <a:t>财产定价</a:t>
            </a:r>
            <a:endParaRPr lang="en-US" altLang="zh-CN" dirty="0"/>
          </a:p>
          <a:p>
            <a:pPr lvl="1"/>
            <a:r>
              <a:rPr lang="zh-CN" altLang="en-US" dirty="0"/>
              <a:t>一个新产品，如何调整价格，获得最多收入</a:t>
            </a:r>
            <a:endParaRPr lang="en-US" altLang="zh-CN" dirty="0"/>
          </a:p>
          <a:p>
            <a:r>
              <a:rPr lang="zh-CN" altLang="en-US" dirty="0"/>
              <a:t>新闻推荐</a:t>
            </a:r>
            <a:endParaRPr lang="en-US" altLang="zh-CN" dirty="0"/>
          </a:p>
          <a:p>
            <a:pPr lvl="1"/>
            <a:r>
              <a:rPr lang="zh-CN" altLang="en-US" dirty="0"/>
              <a:t>一个新闻，如何推荐，获得总最多点击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One-armed bandit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ile:Las Vegas slot mach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9"/>
            <a:ext cx="6940550" cy="48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0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050" y="212726"/>
            <a:ext cx="7886700" cy="1325563"/>
          </a:xfrm>
        </p:spPr>
        <p:txBody>
          <a:bodyPr/>
          <a:lstStyle/>
          <a:p>
            <a:r>
              <a:rPr lang="en-US" altLang="zh-CN" dirty="0"/>
              <a:t>Multi-armed Bandits </a:t>
            </a:r>
            <a:r>
              <a:rPr lang="zh-CN" altLang="en-US" dirty="0"/>
              <a:t>（</a:t>
            </a:r>
            <a:r>
              <a:rPr lang="en-US" altLang="zh-CN" dirty="0"/>
              <a:t>MAB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12" y="1538289"/>
            <a:ext cx="6004443" cy="49654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931" y="1993900"/>
            <a:ext cx="45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很多老虎机，怎么试？</a:t>
            </a:r>
          </a:p>
        </p:txBody>
      </p:sp>
    </p:spTree>
    <p:extLst>
      <p:ext uri="{BB962C8B-B14F-4D97-AF65-F5344CB8AC3E}">
        <p14:creationId xmlns:p14="http://schemas.microsoft.com/office/powerpoint/2010/main" val="29580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K-armed Bandits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8744"/>
            <a:ext cx="76676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K-armed Bandits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Arm </a:t>
            </a:r>
            <a:r>
              <a:rPr lang="en-US" altLang="zh-CN" sz="3200" dirty="0" err="1"/>
              <a:t>i</a:t>
            </a:r>
            <a:endParaRPr lang="en-US" altLang="zh-CN" sz="3200" dirty="0"/>
          </a:p>
          <a:p>
            <a:pPr lvl="1"/>
            <a:r>
              <a:rPr lang="zh-CN" altLang="en-US" sz="2800" dirty="0"/>
              <a:t>赢的概率（未知）</a:t>
            </a:r>
            <a:endParaRPr lang="en-US" altLang="zh-CN" sz="2800" dirty="0"/>
          </a:p>
          <a:p>
            <a:pPr lvl="1"/>
            <a:r>
              <a:rPr lang="zh-CN" altLang="en-US" sz="2800" dirty="0"/>
              <a:t>输的概率（未知）</a:t>
            </a:r>
            <a:endParaRPr lang="en-US" altLang="zh-CN" dirty="0"/>
          </a:p>
          <a:p>
            <a:r>
              <a:rPr lang="zh-CN" altLang="en-US" sz="3200" dirty="0"/>
              <a:t>每拉一次手柄，是做一次实验</a:t>
            </a:r>
            <a:endParaRPr lang="en-US" altLang="zh-CN" sz="3200" dirty="0"/>
          </a:p>
          <a:p>
            <a:pPr lvl="1"/>
            <a:r>
              <a:rPr lang="zh-CN" altLang="en-US" sz="2800" dirty="0"/>
              <a:t>各实验之间互相独立</a:t>
            </a:r>
            <a:endParaRPr lang="en-US" altLang="zh-CN" sz="2800" dirty="0"/>
          </a:p>
          <a:p>
            <a:pPr lvl="1"/>
            <a:r>
              <a:rPr lang="zh-CN" altLang="en-US" sz="2800" dirty="0"/>
              <a:t>基于实验的学习</a:t>
            </a:r>
            <a:endParaRPr lang="en-US" altLang="zh-CN" sz="2800" dirty="0"/>
          </a:p>
          <a:p>
            <a:r>
              <a:rPr lang="zh-CN" altLang="en-US" sz="3200" dirty="0"/>
              <a:t>问题</a:t>
            </a:r>
            <a:endParaRPr lang="en-US" altLang="zh-CN" sz="3200" dirty="0"/>
          </a:p>
          <a:p>
            <a:pPr lvl="1"/>
            <a:r>
              <a:rPr lang="zh-CN" altLang="en-US" sz="3200" dirty="0"/>
              <a:t>怎样拉手柄，让自己收入最大化？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82" y="2354898"/>
            <a:ext cx="571500" cy="390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45" y="2693035"/>
            <a:ext cx="828675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09" y="1510824"/>
            <a:ext cx="3710684" cy="16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1773</Words>
  <Application>Microsoft Macintosh PowerPoint</Application>
  <PresentationFormat>全屏显示(4:3)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大数据存储与应用  通过试验学习</vt:lpstr>
      <vt:lpstr>内容</vt:lpstr>
      <vt:lpstr>介绍</vt:lpstr>
      <vt:lpstr>通过试验学习</vt:lpstr>
      <vt:lpstr>应用</vt:lpstr>
      <vt:lpstr>One-armed bandit</vt:lpstr>
      <vt:lpstr>Multi-armed Bandits （MAB）</vt:lpstr>
      <vt:lpstr>K-armed Bandits问题</vt:lpstr>
      <vt:lpstr>K-armed Bandits问题</vt:lpstr>
      <vt:lpstr>广告的MAB问题</vt:lpstr>
      <vt:lpstr>Stochastic KAB模型</vt:lpstr>
      <vt:lpstr>Online优化</vt:lpstr>
      <vt:lpstr>策略</vt:lpstr>
      <vt:lpstr>Greedy算法</vt:lpstr>
      <vt:lpstr>问题的本质</vt:lpstr>
      <vt:lpstr>改进：</vt:lpstr>
      <vt:lpstr>       的问题</vt:lpstr>
      <vt:lpstr>Idea</vt:lpstr>
      <vt:lpstr>置信区间</vt:lpstr>
      <vt:lpstr>基于置信度的选择</vt:lpstr>
      <vt:lpstr>置信区间的上界</vt:lpstr>
      <vt:lpstr>Hoeffding’s inequality</vt:lpstr>
      <vt:lpstr>改进：UCB1算法</vt:lpstr>
      <vt:lpstr>性能</vt:lpstr>
      <vt:lpstr>小结</vt:lpstr>
      <vt:lpstr>新闻推荐问题</vt:lpstr>
      <vt:lpstr>Yahoo新闻推荐</vt:lpstr>
      <vt:lpstr>Feature构造</vt:lpstr>
      <vt:lpstr>降维</vt:lpstr>
      <vt:lpstr>问题</vt:lpstr>
      <vt:lpstr>Contextual bandit</vt:lpstr>
      <vt:lpstr>LinUCB算法</vt:lpstr>
      <vt:lpstr>LinUCB算法</vt:lpstr>
      <vt:lpstr>PowerPoint 演示文稿</vt:lpstr>
      <vt:lpstr>Results</vt:lpstr>
      <vt:lpstr>总结</vt:lpstr>
      <vt:lpstr>Refer</vt:lpstr>
      <vt:lpstr>Refer</vt:lpstr>
      <vt:lpstr>Ridge regression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297</cp:revision>
  <dcterms:created xsi:type="dcterms:W3CDTF">2013-09-17T06:07:43Z</dcterms:created>
  <dcterms:modified xsi:type="dcterms:W3CDTF">2020-10-19T01:40:36Z</dcterms:modified>
</cp:coreProperties>
</file>