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99" r:id="rId7"/>
    <p:sldId id="300" r:id="rId8"/>
    <p:sldId id="301" r:id="rId9"/>
    <p:sldId id="305" r:id="rId10"/>
    <p:sldId id="302" r:id="rId11"/>
    <p:sldId id="293" r:id="rId12"/>
    <p:sldId id="435" r:id="rId13"/>
    <p:sldId id="303" r:id="rId14"/>
    <p:sldId id="304" r:id="rId15"/>
    <p:sldId id="289" r:id="rId16"/>
    <p:sldId id="306" r:id="rId17"/>
    <p:sldId id="290" r:id="rId18"/>
    <p:sldId id="308" r:id="rId19"/>
    <p:sldId id="307" r:id="rId20"/>
    <p:sldId id="436" r:id="rId21"/>
    <p:sldId id="291" r:id="rId22"/>
    <p:sldId id="292" r:id="rId23"/>
    <p:sldId id="441" r:id="rId24"/>
    <p:sldId id="437" r:id="rId25"/>
    <p:sldId id="439" r:id="rId26"/>
    <p:sldId id="440" r:id="rId27"/>
    <p:sldId id="294" r:id="rId28"/>
    <p:sldId id="434" r:id="rId29"/>
    <p:sldId id="443" r:id="rId30"/>
    <p:sldId id="44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62AA-9309-C147-B894-3696B372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97A435-0887-6A44-8E7A-98F7E6D1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324CD-50A2-AD44-995F-08324C19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CC66B-1A50-0345-836B-7186689E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0C90-64EA-094C-BBE5-C8EE836A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6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C14CC-9D7D-1342-9190-31484A7C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43E59-475C-A843-9FBC-AB0CED192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92457-3D05-1F4B-9A60-DEF32267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88935-8A7B-614E-B0C6-E4BCA31C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0CDB5-3A22-F445-B2D5-F0603E5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7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AA205D-EB78-D04C-9E65-9436BAAE4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F3ED9-8514-284A-BD9B-23DD0EC2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93299-D9CA-394F-A194-EBA6A536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B4E1C-BEDC-C74B-AF78-5BABDFCC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73DF7-433B-904C-A0C7-39B3BA36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40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E5C91-D4F8-5F4B-BACE-0C8580F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7B166-6588-4147-AE4E-174A5077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29AB7-DEBE-8943-8CD5-865EFB99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8864F-ACD4-2049-96BE-29601A3D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E35A5-EFBA-F444-B971-D5ADA0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0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A974-5B1C-E545-A548-CD62F86E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75A1-8CD2-E848-8C21-76C69AD5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2917B-6278-554D-BE52-7EEF7BCF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521BA-BA7F-354A-B1D4-26B33692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E2BF8-4349-444F-B291-24BE5B7B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7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A07A-33A1-E447-808F-2BD86FA9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042E2-BE78-2A49-BD9E-7B3358386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3CB21-419C-5B4A-8DDE-6E594234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6E14A-4AA4-DB45-B370-9A4664B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D2F81-C718-D646-8EE4-CC5D0DEF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6B81D-F613-6A47-A55E-692AB046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3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96FAE-D47F-F940-B014-DFB0952C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AC151-ED35-4540-AF34-47E18397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316C5-2FC1-D841-A601-CF807CEC4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0F9FD-AA7F-5442-AED8-3B82B8A35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E09959-CEE3-824B-9C06-042CC3701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6B688-91C7-5643-9D43-B0EB4576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5BEE68-F0A3-6245-A854-E7E93A31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9D2FAB-717B-B148-A820-EC7CE67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2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EF59-28C5-2A47-BA03-03FB4279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BEFACD-A18E-014E-A9FD-0774F5D2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F40D1-7304-6D45-A7BB-0F79539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96E564-9942-B14E-8707-3C5C2F95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16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2720A-57C0-4544-B2E7-FE569F9A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27838-FD56-5542-A1FC-9BA0E2BA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F4BC2-A1A6-3C4A-8C79-A15C480C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3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C6A17-E4B2-FD46-8B61-85579381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3C465-353C-F845-B883-D0E39B5F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D9A4F-B45D-7547-88C3-F78842CE5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A6F9C-DA88-784D-AC87-5D75C774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269F9-7D02-CE42-A4A8-9EB1995F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A5BC-EC51-194B-8392-CF7F5F3A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2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A74D7-A65D-8947-B305-8A8A66A3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F7E04-78E9-5948-8E0A-CD484F307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FC5C2-C9B3-9940-A0DD-A2187FD6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03F31-9CA1-6E4F-AA8E-A7AB37FF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538E9-8900-5248-A831-929CDCD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E63C6-549A-0E41-A6B8-C1652249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93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69D584-788D-954D-8E7F-97522AA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0CE2A-BD72-E544-B3EE-F8C4E977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B2A7E-8A87-4B48-9425-9E41FDA24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FB0A-DAE9-FF43-AA74-AD1CA952D01A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CAE15-DBBD-EC4A-95D1-67405C84D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89735-ECBE-1E49-ADE2-D7958A01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31CE-AC88-3241-A09A-24B12F722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33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B79EC-45C7-4646-ABB4-8D1476873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假设检验原理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C2629-9214-6249-98D0-9C9DC8DA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30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1FCDB-ADFB-984B-8EC9-EB622E30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76BF7-B34D-9045-9C03-EB3A6CC3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收集数据</a:t>
            </a:r>
            <a:endParaRPr lang="en-US" altLang="zh-CN" dirty="0"/>
          </a:p>
          <a:p>
            <a:r>
              <a:rPr lang="zh-CN" altLang="en-US" dirty="0"/>
              <a:t>统计发现结果是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14</a:t>
            </a:r>
          </a:p>
          <a:p>
            <a:r>
              <a:rPr lang="en-US" altLang="zh-CN" dirty="0"/>
              <a:t>null</a:t>
            </a:r>
            <a:r>
              <a:rPr lang="zh-CN" altLang="en-US" dirty="0"/>
              <a:t>假设下，出现等于或大于 </a:t>
            </a:r>
            <a:r>
              <a:rPr lang="en-US" altLang="zh-CN" dirty="0"/>
              <a:t>14</a:t>
            </a:r>
            <a:r>
              <a:rPr lang="zh-CN" altLang="en-US" dirty="0"/>
              <a:t> 的概率，为 </a:t>
            </a:r>
            <a:r>
              <a:rPr lang="en-US" altLang="zh-CN" dirty="0">
                <a:solidFill>
                  <a:srgbClr val="FF0000"/>
                </a:solidFill>
              </a:rPr>
              <a:t>0.058</a:t>
            </a:r>
            <a:endParaRPr lang="en-US" altLang="zh-CN" dirty="0"/>
          </a:p>
          <a:p>
            <a:r>
              <a:rPr lang="zh-CN" altLang="en-US" dirty="0"/>
              <a:t>此时如果能以</a:t>
            </a:r>
            <a:r>
              <a:rPr lang="en-US" altLang="zh-CN" dirty="0"/>
              <a:t>14</a:t>
            </a:r>
            <a:r>
              <a:rPr lang="zh-CN" altLang="en-US" dirty="0"/>
              <a:t>这个结果来 </a:t>
            </a:r>
            <a:r>
              <a:rPr lang="en-US" altLang="zh-CN" dirty="0"/>
              <a:t>reject null </a:t>
            </a:r>
            <a:r>
              <a:rPr lang="zh-CN" altLang="en-US" dirty="0"/>
              <a:t>，那么</a:t>
            </a:r>
            <a:endParaRPr lang="en-US" altLang="zh-CN" dirty="0"/>
          </a:p>
          <a:p>
            <a:pPr lvl="1"/>
            <a:r>
              <a:rPr lang="en-US" altLang="zh-CN" dirty="0"/>
              <a:t>sig level</a:t>
            </a:r>
            <a:r>
              <a:rPr lang="zh-CN" altLang="en-US" dirty="0"/>
              <a:t> 就得 </a:t>
            </a:r>
            <a:r>
              <a:rPr lang="en-US" altLang="zh-CN" dirty="0"/>
              <a:t>&gt;= 0.058</a:t>
            </a:r>
          </a:p>
          <a:p>
            <a:pPr lvl="1"/>
            <a:r>
              <a:rPr lang="zh-CN" altLang="en-US" dirty="0"/>
              <a:t>这就是这次测量得到的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r>
              <a:rPr lang="en-US" altLang="zh-CN" dirty="0"/>
              <a:t>p value</a:t>
            </a:r>
          </a:p>
          <a:p>
            <a:pPr lvl="1"/>
            <a:r>
              <a:rPr lang="zh-CN" altLang="en-US" dirty="0"/>
              <a:t>能够 </a:t>
            </a:r>
            <a:r>
              <a:rPr lang="en-US" altLang="zh-CN" dirty="0"/>
              <a:t>reject null </a:t>
            </a:r>
            <a:r>
              <a:rPr lang="zh-CN" altLang="en-US" dirty="0"/>
              <a:t>的 最小 </a:t>
            </a:r>
            <a:r>
              <a:rPr lang="en-US" altLang="zh-CN" dirty="0"/>
              <a:t>significant level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77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2BDC5-47BC-2845-B698-30A38933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多次测试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C67A7-A627-974D-B221-F14EF17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zh-CN" altLang="en-US" dirty="0"/>
              <a:t>如果同时测</a:t>
            </a:r>
            <a:r>
              <a:rPr lang="en-US" altLang="zh-CN" dirty="0"/>
              <a:t>10</a:t>
            </a:r>
            <a:r>
              <a:rPr lang="zh-CN" altLang="en-US" dirty="0"/>
              <a:t>个球员</a:t>
            </a:r>
            <a:endParaRPr lang="en-US" altLang="zh-CN" dirty="0"/>
          </a:p>
          <a:p>
            <a:pPr lvl="1"/>
            <a:r>
              <a:rPr lang="zh-CN" altLang="en-US" dirty="0"/>
              <a:t>其中有一个球员满足，就</a:t>
            </a:r>
            <a:r>
              <a:rPr lang="en-US" altLang="zh-CN" dirty="0"/>
              <a:t>reject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zh-CN" altLang="en-US" dirty="0"/>
          </a:p>
          <a:p>
            <a:r>
              <a:rPr lang="zh-CN" altLang="en-US" dirty="0"/>
              <a:t>那么要降低能够接受的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</a:p>
          <a:p>
            <a:pPr lvl="1"/>
            <a:r>
              <a:rPr lang="zh-CN" altLang="en-US" dirty="0"/>
              <a:t>每个人，第</a:t>
            </a:r>
            <a:r>
              <a:rPr lang="en-US" altLang="zh-CN" dirty="0"/>
              <a:t>4</a:t>
            </a:r>
            <a:r>
              <a:rPr lang="zh-CN" altLang="en-US" dirty="0"/>
              <a:t>节要比平均多更多的球</a:t>
            </a:r>
          </a:p>
          <a:p>
            <a:pPr lvl="1"/>
            <a:r>
              <a:rPr lang="zh-CN" altLang="en-US" dirty="0"/>
              <a:t>才能</a:t>
            </a:r>
            <a:r>
              <a:rPr lang="en-US" altLang="zh-CN" dirty="0"/>
              <a:t>reject null </a:t>
            </a:r>
            <a:r>
              <a:rPr lang="zh-CN" altLang="en-US" dirty="0"/>
              <a:t>假设</a:t>
            </a:r>
          </a:p>
          <a:p>
            <a:r>
              <a:rPr lang="zh-CN" altLang="en-US" dirty="0"/>
              <a:t>即</a:t>
            </a:r>
            <a:endParaRPr lang="en-US" altLang="zh-CN" dirty="0"/>
          </a:p>
          <a:p>
            <a:pPr lvl="1"/>
            <a:r>
              <a:rPr lang="zh-CN" altLang="en-US" dirty="0"/>
              <a:t>提高单个人 </a:t>
            </a:r>
            <a:r>
              <a:rPr lang="en-US" altLang="zh-CN" dirty="0"/>
              <a:t>reject null </a:t>
            </a:r>
            <a:r>
              <a:rPr lang="zh-CN" altLang="en-US" dirty="0"/>
              <a:t>的门槛</a:t>
            </a:r>
            <a:endParaRPr lang="en-US" altLang="zh-CN" dirty="0"/>
          </a:p>
          <a:p>
            <a:r>
              <a:rPr lang="zh-CN" altLang="en-US" dirty="0"/>
              <a:t>小结</a:t>
            </a:r>
            <a:endParaRPr lang="en-US" altLang="zh-CN" dirty="0"/>
          </a:p>
          <a:p>
            <a:pPr lvl="1"/>
            <a:r>
              <a:rPr lang="zh-CN" altLang="en-US" dirty="0"/>
              <a:t>如果同时做 </a:t>
            </a:r>
            <a:r>
              <a:rPr lang="en-US" altLang="zh-CN" dirty="0"/>
              <a:t>n </a:t>
            </a:r>
            <a:r>
              <a:rPr lang="zh-CN" altLang="en-US" dirty="0"/>
              <a:t>个 假设测试，想要达到 </a:t>
            </a:r>
            <a:r>
              <a:rPr lang="en-US" altLang="zh-CN" dirty="0"/>
              <a:t>sig level a</a:t>
            </a:r>
          </a:p>
          <a:p>
            <a:pPr lvl="1"/>
            <a:r>
              <a:rPr lang="zh-CN" altLang="en-US" dirty="0"/>
              <a:t>那么 每个 测试 的 </a:t>
            </a:r>
            <a:r>
              <a:rPr lang="en-US" altLang="zh-CN" dirty="0"/>
              <a:t>p </a:t>
            </a:r>
            <a:r>
              <a:rPr lang="zh-CN" altLang="en-US" dirty="0"/>
              <a:t>值 要小于 </a:t>
            </a:r>
            <a:r>
              <a:rPr lang="en-US" altLang="zh-CN" dirty="0"/>
              <a:t>a/n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2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8CF58-098F-FE49-A187-B556E74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关于模型参数的假设检验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5D863-BD8B-9344-BA31-481791874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44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D743-6EF0-BE4C-A8B8-1D758C64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关于模型参数的假设检验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34B93-87B5-5640-AF63-82D4A6F5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假设数据符合特定分布（如高斯），但不知道这个分布的参数（均值，方差）</a:t>
            </a:r>
          </a:p>
          <a:p>
            <a:r>
              <a:rPr lang="zh-CN" altLang="en-US" dirty="0"/>
              <a:t>两种关于参数的假设</a:t>
            </a:r>
          </a:p>
          <a:p>
            <a:pPr lvl="1"/>
            <a:r>
              <a:rPr lang="zh-CN" altLang="en-US" dirty="0"/>
              <a:t>简单假设：参数为定值</a:t>
            </a:r>
          </a:p>
          <a:p>
            <a:pPr lvl="1"/>
            <a:r>
              <a:rPr lang="en-US" altLang="zh-CN" dirty="0"/>
              <a:t>Composite </a:t>
            </a:r>
            <a:r>
              <a:rPr lang="zh-CN" altLang="en-US" dirty="0"/>
              <a:t>假设：参数在一定范围类</a:t>
            </a:r>
          </a:p>
          <a:p>
            <a:r>
              <a:rPr lang="zh-CN" altLang="en-US" dirty="0"/>
              <a:t>如</a:t>
            </a:r>
            <a:endParaRPr lang="en-US" altLang="zh-CN" dirty="0"/>
          </a:p>
          <a:p>
            <a:pPr lvl="1"/>
            <a:r>
              <a:rPr lang="zh-CN" altLang="en-US" dirty="0"/>
              <a:t>硬币</a:t>
            </a:r>
            <a:r>
              <a:rPr lang="en-US" altLang="zh-CN" dirty="0"/>
              <a:t>head </a:t>
            </a:r>
            <a:r>
              <a:rPr lang="zh-CN" altLang="en-US" dirty="0"/>
              <a:t>的概率</a:t>
            </a:r>
            <a:endParaRPr lang="en-US" altLang="zh-CN" dirty="0"/>
          </a:p>
          <a:p>
            <a:pPr lvl="1"/>
            <a:r>
              <a:rPr lang="zh-CN" altLang="en-US" dirty="0"/>
              <a:t>简单假设：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（无偏）</a:t>
            </a:r>
            <a:endParaRPr lang="en-US" altLang="zh-CN" dirty="0"/>
          </a:p>
          <a:p>
            <a:pPr lvl="1"/>
            <a:r>
              <a:rPr lang="en-US" altLang="zh-CN" dirty="0"/>
              <a:t>Composite</a:t>
            </a:r>
            <a:r>
              <a:rPr lang="zh-CN" altLang="en-US" dirty="0"/>
              <a:t> 假设： </a:t>
            </a:r>
            <a:r>
              <a:rPr lang="en-US" altLang="zh-CN" dirty="0"/>
              <a:t>&gt; 0.5</a:t>
            </a:r>
          </a:p>
          <a:p>
            <a:pPr lvl="2"/>
            <a:r>
              <a:rPr lang="zh-CN" altLang="en-US" dirty="0"/>
              <a:t>有偏，而且更大概率出现</a:t>
            </a:r>
            <a:r>
              <a:rPr lang="en-US" altLang="zh-CN" dirty="0"/>
              <a:t>head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80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7DA9E-6057-3246-A4DB-EB163813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</a:t>
            </a:r>
            <a:r>
              <a:rPr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880E9-102F-7949-A287-A23C7D76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“测试”结果属于 </a:t>
            </a:r>
            <a:r>
              <a:rPr lang="en-US" altLang="zh-CN" dirty="0"/>
              <a:t>reject </a:t>
            </a:r>
            <a:r>
              <a:rPr lang="zh-CN" altLang="en-US" dirty="0"/>
              <a:t>区间的概率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null</a:t>
            </a:r>
            <a:r>
              <a:rPr lang="zh-CN" altLang="en-US" dirty="0"/>
              <a:t> 假设成立，即 </a:t>
            </a:r>
            <a:r>
              <a:rPr lang="en-US" altLang="zh-CN" dirty="0"/>
              <a:t>H0</a:t>
            </a:r>
            <a:r>
              <a:rPr lang="zh-CN" altLang="en-US" dirty="0"/>
              <a:t> 成立</a:t>
            </a:r>
            <a:endParaRPr lang="en-US" altLang="zh-CN" dirty="0"/>
          </a:p>
          <a:p>
            <a:pPr lvl="1"/>
            <a:r>
              <a:rPr lang="zh-CN" altLang="en-US" dirty="0"/>
              <a:t>希望“测试”结果不属于 </a:t>
            </a:r>
            <a:r>
              <a:rPr lang="en-US" altLang="zh-CN" dirty="0"/>
              <a:t>reject</a:t>
            </a:r>
            <a:r>
              <a:rPr lang="zh-CN" altLang="en-US" dirty="0"/>
              <a:t>区间</a:t>
            </a:r>
            <a:endParaRPr lang="en-US" altLang="zh-CN" dirty="0"/>
          </a:p>
          <a:p>
            <a:pPr lvl="1"/>
            <a:r>
              <a:rPr lang="zh-CN" altLang="en-US" dirty="0"/>
              <a:t>这样就不会 </a:t>
            </a:r>
            <a:r>
              <a:rPr lang="en-US" altLang="zh-CN" dirty="0"/>
              <a:t>reject null</a:t>
            </a:r>
          </a:p>
          <a:p>
            <a:pPr lvl="1"/>
            <a:r>
              <a:rPr lang="zh-CN" altLang="en-US" dirty="0"/>
              <a:t>即：希望 </a:t>
            </a:r>
            <a:r>
              <a:rPr lang="en-US" altLang="zh-CN" dirty="0"/>
              <a:t>power </a:t>
            </a:r>
            <a:r>
              <a:rPr lang="zh-CN" altLang="en-US" dirty="0"/>
              <a:t>函数 </a:t>
            </a:r>
            <a:r>
              <a:rPr lang="en-US" altLang="zh-CN" dirty="0"/>
              <a:t>= 0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null</a:t>
            </a:r>
            <a:r>
              <a:rPr lang="zh-CN" altLang="en-US" dirty="0"/>
              <a:t> 假设不成立，即 </a:t>
            </a:r>
            <a:r>
              <a:rPr lang="en-US" altLang="zh-CN" dirty="0"/>
              <a:t>H1</a:t>
            </a:r>
            <a:r>
              <a:rPr lang="zh-CN" altLang="en-US" dirty="0"/>
              <a:t> 成立</a:t>
            </a:r>
            <a:endParaRPr lang="en-US" altLang="zh-CN" dirty="0"/>
          </a:p>
          <a:p>
            <a:pPr lvl="1"/>
            <a:r>
              <a:rPr lang="zh-CN" altLang="en-US" dirty="0"/>
              <a:t>希望“测试”结果属于 </a:t>
            </a:r>
            <a:r>
              <a:rPr lang="en-US" altLang="zh-CN" dirty="0"/>
              <a:t>reject</a:t>
            </a:r>
            <a:r>
              <a:rPr lang="zh-CN" altLang="en-US" dirty="0"/>
              <a:t>区间</a:t>
            </a:r>
            <a:endParaRPr lang="en-US" altLang="zh-CN" dirty="0"/>
          </a:p>
          <a:p>
            <a:pPr lvl="1"/>
            <a:r>
              <a:rPr lang="zh-CN" altLang="en-US" dirty="0"/>
              <a:t>这样就会 </a:t>
            </a:r>
            <a:r>
              <a:rPr lang="en-US" altLang="zh-CN" dirty="0"/>
              <a:t>reject null</a:t>
            </a:r>
          </a:p>
          <a:p>
            <a:pPr lvl="1"/>
            <a:r>
              <a:rPr lang="zh-CN" altLang="en-US" dirty="0"/>
              <a:t>即：希望 </a:t>
            </a:r>
            <a:r>
              <a:rPr lang="en-US" altLang="zh-CN" dirty="0"/>
              <a:t>power </a:t>
            </a:r>
            <a:r>
              <a:rPr lang="zh-CN" altLang="en-US" dirty="0"/>
              <a:t>函数 </a:t>
            </a:r>
            <a:r>
              <a:rPr lang="en-US" altLang="zh-CN" dirty="0"/>
              <a:t>=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7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1A0BF-B4C8-F142-B46E-7D53CD1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</a:t>
            </a:r>
            <a:r>
              <a:rPr lang="zh-CN" altLang="en-US" dirty="0"/>
              <a:t>硬币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0F0D5-2E07-904B-A056-25389A6D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3775"/>
          </a:xfrm>
        </p:spPr>
        <p:txBody>
          <a:bodyPr>
            <a:normAutofit/>
          </a:bodyPr>
          <a:lstStyle/>
          <a:p>
            <a:r>
              <a:rPr lang="zh-CN" altLang="en-US" dirty="0"/>
              <a:t>假设：硬币 </a:t>
            </a:r>
            <a:r>
              <a:rPr lang="en-US" altLang="zh-CN" dirty="0"/>
              <a:t>biased towards heads</a:t>
            </a:r>
          </a:p>
          <a:p>
            <a:r>
              <a:rPr lang="en-US" altLang="zh-CN" dirty="0"/>
              <a:t>null</a:t>
            </a:r>
            <a:r>
              <a:rPr lang="zh-CN" altLang="en-US" dirty="0"/>
              <a:t>假设：</a:t>
            </a:r>
            <a:r>
              <a:rPr lang="en-US" altLang="zh-CN" dirty="0"/>
              <a:t>head </a:t>
            </a:r>
            <a:r>
              <a:rPr lang="zh-CN" altLang="en-US" dirty="0"/>
              <a:t>概率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&lt;= 0.5</a:t>
            </a:r>
          </a:p>
          <a:p>
            <a:r>
              <a:rPr lang="zh-CN" altLang="en-US" dirty="0"/>
              <a:t>测试统计：</a:t>
            </a:r>
            <a:r>
              <a:rPr lang="en-US" altLang="zh-CN" dirty="0"/>
              <a:t>head </a:t>
            </a:r>
            <a:r>
              <a:rPr lang="zh-CN" altLang="en-US" dirty="0"/>
              <a:t>数</a:t>
            </a:r>
          </a:p>
          <a:p>
            <a:r>
              <a:rPr lang="en-US" altLang="zh-CN" dirty="0"/>
              <a:t>rejection region: head</a:t>
            </a:r>
            <a:r>
              <a:rPr lang="zh-CN" altLang="en-US" dirty="0"/>
              <a:t>数 大于等于 门限 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如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，即全部实验都是 </a:t>
            </a:r>
            <a:r>
              <a:rPr lang="en-US" altLang="zh-CN" dirty="0"/>
              <a:t>head</a:t>
            </a:r>
            <a:r>
              <a:rPr lang="zh-CN" altLang="en-US" dirty="0"/>
              <a:t>时，</a:t>
            </a:r>
            <a:r>
              <a:rPr lang="en-US" altLang="zh-CN" dirty="0"/>
              <a:t>reject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假设</a:t>
            </a:r>
            <a:endParaRPr lang="en-US" altLang="zh-CN" dirty="0"/>
          </a:p>
          <a:p>
            <a:r>
              <a:rPr lang="zh-CN" altLang="en-US" dirty="0"/>
              <a:t>可以计算该门限下，不同 </a:t>
            </a:r>
            <a:r>
              <a:rPr lang="en-US" altLang="zh-CN" dirty="0"/>
              <a:t>p</a:t>
            </a:r>
            <a:r>
              <a:rPr lang="zh-CN" altLang="en-US" dirty="0"/>
              <a:t> 值</a:t>
            </a:r>
            <a:r>
              <a:rPr lang="en-US" altLang="zh-CN" dirty="0"/>
              <a:t> </a:t>
            </a:r>
            <a:r>
              <a:rPr lang="zh-CN" altLang="en-US" dirty="0"/>
              <a:t>时的 </a:t>
            </a:r>
            <a:r>
              <a:rPr lang="en-US" altLang="zh-CN" dirty="0"/>
              <a:t>reject null </a:t>
            </a:r>
            <a:r>
              <a:rPr lang="zh-CN" altLang="en-US" dirty="0"/>
              <a:t>的概率</a:t>
            </a:r>
            <a:endParaRPr lang="en-US" altLang="zh-CN" dirty="0"/>
          </a:p>
          <a:p>
            <a:pPr lvl="1"/>
            <a:r>
              <a:rPr lang="zh-CN" altLang="en-US" dirty="0"/>
              <a:t>这就是这个 假设检验方法 的 </a:t>
            </a:r>
            <a:r>
              <a:rPr lang="en-US" altLang="zh-CN" dirty="0"/>
              <a:t>power</a:t>
            </a:r>
          </a:p>
          <a:p>
            <a:pPr lvl="2"/>
            <a:r>
              <a:rPr lang="en-US" altLang="zh-CN" dirty="0"/>
              <a:t>power</a:t>
            </a:r>
            <a:r>
              <a:rPr lang="zh-CN" altLang="en-US" dirty="0"/>
              <a:t>：“测试”结果属于 </a:t>
            </a:r>
            <a:r>
              <a:rPr lang="en-US" altLang="zh-CN" dirty="0"/>
              <a:t>reject </a:t>
            </a:r>
            <a:r>
              <a:rPr lang="zh-CN" altLang="en-US" dirty="0"/>
              <a:t>区间的概率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17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AE3B-FA3F-6242-8BDF-4784EE7D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</a:t>
            </a:r>
            <a:r>
              <a:rPr lang="zh-CN" altLang="en-US" dirty="0"/>
              <a:t>硬币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5CEE8-237B-5842-8E35-82EEC629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271" cy="4351338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时，</a:t>
            </a:r>
            <a:r>
              <a:rPr lang="en-US" altLang="zh-CN" dirty="0"/>
              <a:t>null</a:t>
            </a:r>
            <a:r>
              <a:rPr lang="zh-CN" altLang="en-US" dirty="0"/>
              <a:t>假设才成立，的 </a:t>
            </a:r>
            <a:r>
              <a:rPr lang="en-US" altLang="zh-CN" dirty="0"/>
              <a:t>power</a:t>
            </a:r>
            <a:r>
              <a:rPr lang="zh-CN" altLang="en-US" dirty="0"/>
              <a:t> 函数</a:t>
            </a:r>
            <a:endParaRPr lang="en-US" altLang="zh-CN" dirty="0"/>
          </a:p>
          <a:p>
            <a:r>
              <a:rPr lang="zh-CN" altLang="en-US" dirty="0"/>
              <a:t>即：计算该门限下，不同 </a:t>
            </a:r>
            <a:r>
              <a:rPr lang="en-US" altLang="zh-CN" dirty="0"/>
              <a:t>p</a:t>
            </a:r>
            <a:r>
              <a:rPr lang="zh-CN" altLang="en-US" dirty="0"/>
              <a:t> 值</a:t>
            </a:r>
            <a:r>
              <a:rPr lang="en-US" altLang="zh-CN" dirty="0"/>
              <a:t> </a:t>
            </a:r>
            <a:r>
              <a:rPr lang="zh-CN" altLang="en-US" dirty="0"/>
              <a:t>时的 </a:t>
            </a:r>
            <a:r>
              <a:rPr lang="en-US" altLang="zh-CN" dirty="0"/>
              <a:t>reject null </a:t>
            </a:r>
            <a:r>
              <a:rPr lang="zh-CN" altLang="en-US" dirty="0"/>
              <a:t>的概率</a:t>
            </a:r>
            <a:endParaRPr lang="en-US" altLang="zh-CN" dirty="0"/>
          </a:p>
          <a:p>
            <a:r>
              <a:rPr lang="en-US" altLang="zh-CN" dirty="0"/>
              <a:t>head</a:t>
            </a:r>
            <a:r>
              <a:rPr lang="zh-CN" altLang="en-US" dirty="0"/>
              <a:t>概率为</a:t>
            </a:r>
            <a:r>
              <a:rPr lang="en-US" altLang="zh-CN" dirty="0"/>
              <a:t>p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次实验，出现全部</a:t>
            </a:r>
            <a:r>
              <a:rPr lang="en-US" altLang="zh-CN" dirty="0"/>
              <a:t>head</a:t>
            </a:r>
            <a:r>
              <a:rPr lang="zh-CN" altLang="en-US" dirty="0"/>
              <a:t> 的概率是 </a:t>
            </a:r>
            <a:r>
              <a:rPr lang="en-US" altLang="zh-CN" dirty="0" err="1"/>
              <a:t>p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pPr lvl="1"/>
            <a:r>
              <a:rPr lang="zh-CN" altLang="en-US" dirty="0"/>
              <a:t>这就是这个 假设检验方法 的 </a:t>
            </a:r>
            <a:r>
              <a:rPr lang="en-US" altLang="zh-CN" dirty="0"/>
              <a:t>power</a:t>
            </a:r>
          </a:p>
          <a:p>
            <a:pPr lvl="2"/>
            <a:r>
              <a:rPr lang="en-US" altLang="zh-CN" dirty="0"/>
              <a:t>power</a:t>
            </a:r>
            <a:r>
              <a:rPr lang="zh-CN" altLang="en-US" dirty="0"/>
              <a:t>：“测试”结果属于 </a:t>
            </a:r>
            <a:r>
              <a:rPr lang="en-US" altLang="zh-CN" dirty="0"/>
              <a:t>reject </a:t>
            </a:r>
            <a:r>
              <a:rPr lang="zh-CN" altLang="en-US" dirty="0"/>
              <a:t>区间的概率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0E78C-C4C6-BC40-970A-6D6CC926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843" y="1825625"/>
            <a:ext cx="5715000" cy="4114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77EB7E-336A-9F47-A1C8-32D3700EEB11}"/>
              </a:ext>
            </a:extLst>
          </p:cNvPr>
          <p:cNvSpPr/>
          <p:nvPr/>
        </p:nvSpPr>
        <p:spPr>
          <a:xfrm>
            <a:off x="4893186" y="6075362"/>
            <a:ext cx="7097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n=5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，对 </a:t>
            </a:r>
            <a:r>
              <a:rPr lang="en-US" altLang="zh-CN" dirty="0"/>
              <a:t>p &lt;= 0.5 null</a:t>
            </a:r>
            <a:r>
              <a:rPr lang="zh-CN" altLang="en-US" dirty="0"/>
              <a:t> 假设的测试的 </a:t>
            </a:r>
            <a:r>
              <a:rPr lang="en-US" altLang="zh-CN" dirty="0"/>
              <a:t>sig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都可以是 </a:t>
            </a:r>
            <a:r>
              <a:rPr lang="en-US" altLang="zh-CN" dirty="0"/>
              <a:t>0.05</a:t>
            </a:r>
          </a:p>
          <a:p>
            <a:r>
              <a:rPr lang="zh-CN" altLang="en-US" dirty="0"/>
              <a:t>但当</a:t>
            </a:r>
            <a:r>
              <a:rPr lang="en-US" altLang="zh-CN" dirty="0"/>
              <a:t>n=50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时，对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&gt; 0.5</a:t>
            </a:r>
            <a:r>
              <a:rPr lang="zh-CN" altLang="en-US" dirty="0"/>
              <a:t>的 </a:t>
            </a:r>
            <a:r>
              <a:rPr lang="en-US" altLang="zh-CN" dirty="0"/>
              <a:t>power</a:t>
            </a:r>
            <a:r>
              <a:rPr lang="zh-CN" altLang="en-US" dirty="0"/>
              <a:t> 也很低（</a:t>
            </a:r>
            <a:r>
              <a:rPr lang="en-US" altLang="zh-CN" dirty="0"/>
              <a:t>FN</a:t>
            </a:r>
            <a:r>
              <a:rPr lang="zh-CN" altLang="en-US" dirty="0"/>
              <a:t>很高）</a:t>
            </a:r>
          </a:p>
        </p:txBody>
      </p:sp>
    </p:spTree>
    <p:extLst>
      <p:ext uri="{BB962C8B-B14F-4D97-AF65-F5344CB8AC3E}">
        <p14:creationId xmlns:p14="http://schemas.microsoft.com/office/powerpoint/2010/main" val="48743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05728-57FC-7F44-B8A4-A77B938A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例：硬币（练习）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7D83-1B45-184C-B4F5-18FDC8E9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21086" cy="4351338"/>
          </a:xfrm>
        </p:spPr>
        <p:txBody>
          <a:bodyPr/>
          <a:lstStyle/>
          <a:p>
            <a:r>
              <a:rPr lang="zh-CN" altLang="en-US" dirty="0"/>
              <a:t>计算下面的检验门限的</a:t>
            </a:r>
            <a:r>
              <a:rPr lang="en-US" altLang="zh-CN" dirty="0"/>
              <a:t>power</a:t>
            </a:r>
            <a:r>
              <a:rPr lang="zh-CN" altLang="en-US" dirty="0"/>
              <a:t> 函数</a:t>
            </a:r>
            <a:endParaRPr lang="en-US" altLang="zh-CN" dirty="0"/>
          </a:p>
          <a:p>
            <a:pPr lvl="1"/>
            <a:r>
              <a:rPr lang="zh-CN" altLang="en-US" dirty="0"/>
              <a:t>门限：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2n/3</a:t>
            </a:r>
          </a:p>
          <a:p>
            <a:pPr lvl="1"/>
            <a:r>
              <a:rPr lang="zh-CN" altLang="en-US" dirty="0"/>
              <a:t>即：</a:t>
            </a:r>
            <a:r>
              <a:rPr lang="en-US" altLang="zh-CN" dirty="0"/>
              <a:t>2/3 </a:t>
            </a:r>
            <a:r>
              <a:rPr lang="zh-CN" altLang="en-US" dirty="0"/>
              <a:t>或者更多的实验出现 </a:t>
            </a:r>
            <a:r>
              <a:rPr lang="en-US" altLang="zh-CN" dirty="0"/>
              <a:t>head</a:t>
            </a:r>
            <a:r>
              <a:rPr lang="zh-CN" altLang="en-US" dirty="0"/>
              <a:t>时，就</a:t>
            </a:r>
            <a:r>
              <a:rPr lang="en-US" altLang="zh-CN" dirty="0"/>
              <a:t>reject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假设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14409A-C1DE-0C46-A531-C5CC71D9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2" y="3862500"/>
            <a:ext cx="6091404" cy="16892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8EC7AB-F03C-DB43-835F-7CC5922A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43" y="1690688"/>
            <a:ext cx="5384800" cy="4102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75320C-BE8D-3A4A-AEB9-A0B3D6E1AF3A}"/>
              </a:ext>
            </a:extLst>
          </p:cNvPr>
          <p:cNvSpPr/>
          <p:nvPr/>
        </p:nvSpPr>
        <p:spPr>
          <a:xfrm>
            <a:off x="5050971" y="57152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n=5</a:t>
            </a:r>
            <a:r>
              <a:rPr lang="zh-CN" altLang="en-US" dirty="0"/>
              <a:t>，对 </a:t>
            </a:r>
            <a:r>
              <a:rPr lang="en-US" altLang="zh-CN" dirty="0"/>
              <a:t>p &lt;= 0.5 null</a:t>
            </a:r>
            <a:r>
              <a:rPr lang="zh-CN" altLang="en-US" dirty="0"/>
              <a:t> 假设的测试的 </a:t>
            </a:r>
            <a:r>
              <a:rPr lang="en-US" altLang="zh-CN" dirty="0"/>
              <a:t>sig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大于</a:t>
            </a:r>
            <a:r>
              <a:rPr lang="en-US" altLang="zh-CN" dirty="0"/>
              <a:t>0.05</a:t>
            </a:r>
          </a:p>
          <a:p>
            <a:r>
              <a:rPr lang="zh-CN" altLang="en-US" dirty="0"/>
              <a:t>但 </a:t>
            </a:r>
            <a:r>
              <a:rPr lang="en-US" altLang="zh-CN" dirty="0"/>
              <a:t>n=50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时，</a:t>
            </a:r>
            <a:r>
              <a:rPr lang="en-US" altLang="zh-CN" dirty="0"/>
              <a:t>sig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就降下来了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&gt; 0.5</a:t>
            </a:r>
            <a:r>
              <a:rPr lang="zh-CN" altLang="en-US" dirty="0"/>
              <a:t>的 </a:t>
            </a:r>
            <a:r>
              <a:rPr lang="en-US" altLang="zh-CN" dirty="0"/>
              <a:t>power</a:t>
            </a:r>
            <a:r>
              <a:rPr lang="zh-CN" altLang="en-US" dirty="0"/>
              <a:t> 很高（</a:t>
            </a:r>
            <a:r>
              <a:rPr lang="en-US" altLang="zh-CN" dirty="0"/>
              <a:t>FN</a:t>
            </a:r>
            <a:r>
              <a:rPr lang="zh-CN" altLang="en-US" dirty="0"/>
              <a:t>低）</a:t>
            </a:r>
          </a:p>
        </p:txBody>
      </p:sp>
    </p:spTree>
    <p:extLst>
      <p:ext uri="{BB962C8B-B14F-4D97-AF65-F5344CB8AC3E}">
        <p14:creationId xmlns:p14="http://schemas.microsoft.com/office/powerpoint/2010/main" val="13090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05728-57FC-7F44-B8A4-A77B938A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曲线的含义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7D83-1B45-184C-B4F5-18FDC8E9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21086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我们希望</a:t>
            </a:r>
            <a:endParaRPr lang="en-US" altLang="zh-CN" dirty="0"/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 假设（</a:t>
            </a:r>
            <a:r>
              <a:rPr lang="en-US" altLang="zh-CN" dirty="0"/>
              <a:t>p&lt;=0.5) </a:t>
            </a:r>
            <a:r>
              <a:rPr lang="zh-CN" altLang="en-US" dirty="0"/>
              <a:t>成立，即 </a:t>
            </a:r>
            <a:r>
              <a:rPr lang="en-US" altLang="zh-CN" dirty="0"/>
              <a:t>H0</a:t>
            </a:r>
            <a:r>
              <a:rPr lang="zh-CN" altLang="en-US" dirty="0"/>
              <a:t> 成立时，</a:t>
            </a:r>
            <a:endParaRPr lang="en-US" altLang="zh-CN" dirty="0"/>
          </a:p>
          <a:p>
            <a:pPr lvl="2"/>
            <a:r>
              <a:rPr lang="en-US" altLang="zh-CN" dirty="0"/>
              <a:t>power </a:t>
            </a:r>
            <a:r>
              <a:rPr lang="zh-CN" altLang="en-US" dirty="0"/>
              <a:t>函数 </a:t>
            </a:r>
            <a:r>
              <a:rPr lang="en-US" altLang="zh-CN" dirty="0"/>
              <a:t>= 0</a:t>
            </a:r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 假设不成立（</a:t>
            </a:r>
            <a:r>
              <a:rPr lang="en-US" altLang="zh-CN" dirty="0"/>
              <a:t>p&gt;0.5</a:t>
            </a:r>
            <a:r>
              <a:rPr lang="zh-CN" altLang="en-US" dirty="0"/>
              <a:t>）时，即 </a:t>
            </a:r>
            <a:r>
              <a:rPr lang="en-US" altLang="zh-CN" dirty="0"/>
              <a:t>H1</a:t>
            </a:r>
            <a:r>
              <a:rPr lang="zh-CN" altLang="en-US" dirty="0"/>
              <a:t> 成立时</a:t>
            </a:r>
            <a:endParaRPr lang="en-US" altLang="zh-CN" dirty="0"/>
          </a:p>
          <a:p>
            <a:pPr lvl="2"/>
            <a:r>
              <a:rPr lang="en-US" altLang="zh-CN" dirty="0"/>
              <a:t>power </a:t>
            </a:r>
            <a:r>
              <a:rPr lang="zh-CN" altLang="en-US" dirty="0"/>
              <a:t>函数 </a:t>
            </a:r>
            <a:r>
              <a:rPr lang="en-US" altLang="zh-CN" dirty="0"/>
              <a:t>= 1</a:t>
            </a:r>
          </a:p>
          <a:p>
            <a:r>
              <a:rPr kumimoji="1" lang="zh-CN" altLang="en-US" dirty="0"/>
              <a:t>看右图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时，不太符合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</a:t>
            </a:r>
            <a:r>
              <a:rPr kumimoji="1" lang="zh-CN" altLang="en-US" dirty="0"/>
              <a:t> 时，比较符合</a:t>
            </a:r>
            <a:endParaRPr kumimoji="1" lang="en-US" altLang="zh-CN" dirty="0"/>
          </a:p>
          <a:p>
            <a:r>
              <a:rPr kumimoji="1" lang="zh-CN" altLang="en-US" dirty="0"/>
              <a:t>由此可以帮助确定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，即测量的次数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8EC7AB-F03C-DB43-835F-7CC5922A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43" y="1690688"/>
            <a:ext cx="5384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6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34BC-EDB5-B54A-AD20-F237AFF4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似然</a:t>
            </a:r>
            <a:r>
              <a:rPr lang="en-US" altLang="zh-CN" dirty="0"/>
              <a:t>ratio</a:t>
            </a:r>
            <a:r>
              <a:rPr lang="zh-CN" altLang="en-US" dirty="0"/>
              <a:t>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FC186-F99E-2640-A96B-96DFDDD7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测试方法</a:t>
            </a:r>
            <a:endParaRPr lang="en-US" altLang="zh-CN" dirty="0"/>
          </a:p>
          <a:p>
            <a:pPr lvl="1"/>
            <a:r>
              <a:rPr lang="zh-CN" altLang="en-US" dirty="0"/>
              <a:t>计算 </a:t>
            </a:r>
            <a:r>
              <a:rPr lang="en-US" altLang="zh-CN" dirty="0"/>
              <a:t>null</a:t>
            </a:r>
            <a:r>
              <a:rPr lang="zh-CN" altLang="en-US" dirty="0"/>
              <a:t>下的数据似然 </a:t>
            </a:r>
            <a:r>
              <a:rPr lang="en-US" altLang="zh-CN" dirty="0"/>
              <a:t>/ </a:t>
            </a:r>
            <a:r>
              <a:rPr lang="zh-CN" altLang="en-US" dirty="0"/>
              <a:t>假设下 的 数据似然</a:t>
            </a:r>
            <a:endParaRPr lang="en-US" altLang="zh-CN" dirty="0"/>
          </a:p>
          <a:p>
            <a:pPr lvl="1"/>
            <a:r>
              <a:rPr lang="zh-CN" altLang="en-US" dirty="0"/>
              <a:t>看 它 是否 小于 一个 门限</a:t>
            </a:r>
          </a:p>
          <a:p>
            <a:r>
              <a:rPr lang="zh-CN" altLang="en-US" dirty="0"/>
              <a:t>例</a:t>
            </a:r>
          </a:p>
          <a:p>
            <a:pPr lvl="1"/>
            <a:r>
              <a:rPr lang="zh-CN" altLang="en-US" dirty="0"/>
              <a:t>高斯分布，方差已知</a:t>
            </a:r>
            <a:endParaRPr lang="en-US" altLang="zh-CN" dirty="0"/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假设：真实均值 等于 </a:t>
            </a:r>
            <a:r>
              <a:rPr lang="en-US" altLang="zh-CN" dirty="0"/>
              <a:t>a</a:t>
            </a:r>
            <a:endParaRPr lang="zh-CN" altLang="en-US" dirty="0"/>
          </a:p>
          <a:p>
            <a:pPr lvl="1"/>
            <a:r>
              <a:rPr lang="zh-CN" altLang="en-US" dirty="0"/>
              <a:t>可选假设：均值等于 </a:t>
            </a:r>
            <a:r>
              <a:rPr lang="en-US" altLang="zh-CN" dirty="0"/>
              <a:t>MLE</a:t>
            </a:r>
            <a:r>
              <a:rPr lang="zh-CN" altLang="en-US" dirty="0"/>
              <a:t>得到的均值（即样本均值）</a:t>
            </a:r>
          </a:p>
          <a:p>
            <a:r>
              <a:rPr lang="en-US" altLang="zh-CN" dirty="0"/>
              <a:t>null</a:t>
            </a:r>
            <a:r>
              <a:rPr lang="zh-CN" altLang="en-US" dirty="0"/>
              <a:t>假设 的 数据似然</a:t>
            </a:r>
            <a:r>
              <a:rPr lang="en-US" altLang="zh-CN" dirty="0"/>
              <a:t> / </a:t>
            </a:r>
            <a:r>
              <a:rPr lang="zh-CN" altLang="en-US" dirty="0"/>
              <a:t>样本均值的数据似然</a:t>
            </a:r>
          </a:p>
          <a:p>
            <a:r>
              <a:rPr lang="zh-CN" altLang="en-US" dirty="0"/>
              <a:t>如果小于 一个 门限，就</a:t>
            </a:r>
            <a:r>
              <a:rPr lang="en-US" altLang="zh-CN" dirty="0"/>
              <a:t>reject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可以根据需要的</a:t>
            </a:r>
            <a:r>
              <a:rPr lang="en-US" altLang="zh-CN" dirty="0"/>
              <a:t>sig level</a:t>
            </a:r>
            <a:r>
              <a:rPr lang="zh-CN" altLang="en-US" dirty="0"/>
              <a:t>，算出对应的门限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1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AEDA0-1756-B046-B766-41E57980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9D820-EAE9-B241-A74D-A122F9FE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zh-CN" altLang="en-US" dirty="0"/>
              <a:t>评估样本量是不是够，发现的模式是否只是随机的结果</a:t>
            </a:r>
          </a:p>
          <a:p>
            <a:r>
              <a:rPr lang="zh-CN" altLang="en-US" dirty="0"/>
              <a:t>原则：只能证伪，不能证实</a:t>
            </a:r>
          </a:p>
          <a:p>
            <a:r>
              <a:rPr lang="zh-CN" altLang="en-US" dirty="0"/>
              <a:t>因此，要证明一个猜想 是否 成立，只能转化为</a:t>
            </a:r>
          </a:p>
          <a:p>
            <a:pPr lvl="1"/>
            <a:r>
              <a:rPr lang="zh-CN" altLang="en-US" dirty="0"/>
              <a:t>评估一个与它相反的 </a:t>
            </a:r>
            <a:r>
              <a:rPr lang="en-US" altLang="zh-CN" dirty="0"/>
              <a:t>null</a:t>
            </a:r>
            <a:r>
              <a:rPr lang="zh-CN" altLang="en-US" dirty="0"/>
              <a:t> 假设，是否 能被 </a:t>
            </a:r>
            <a:r>
              <a:rPr lang="en-US" altLang="zh-CN" dirty="0"/>
              <a:t>reject</a:t>
            </a:r>
          </a:p>
          <a:p>
            <a:pPr lvl="1"/>
            <a:r>
              <a:rPr lang="zh-CN" altLang="en-US" dirty="0"/>
              <a:t>如果 能够 </a:t>
            </a:r>
            <a:r>
              <a:rPr lang="en-US" altLang="zh-CN" dirty="0"/>
              <a:t>reject null </a:t>
            </a:r>
            <a:r>
              <a:rPr lang="zh-CN" altLang="en-US" dirty="0"/>
              <a:t>假设，就 有利于 猜想的成立</a:t>
            </a:r>
          </a:p>
          <a:p>
            <a:pPr lvl="1"/>
            <a:r>
              <a:rPr lang="zh-CN" altLang="en-US" dirty="0"/>
              <a:t>但，即使 </a:t>
            </a:r>
            <a:r>
              <a:rPr lang="en-US" altLang="zh-CN" dirty="0"/>
              <a:t>reject </a:t>
            </a:r>
            <a:r>
              <a:rPr lang="zh-CN" altLang="en-US" dirty="0"/>
              <a:t>了 </a:t>
            </a:r>
            <a:r>
              <a:rPr lang="en-US" altLang="zh-CN" dirty="0"/>
              <a:t>null</a:t>
            </a:r>
            <a:r>
              <a:rPr lang="zh-CN" altLang="en-US" dirty="0"/>
              <a:t>，也不意味着 猜想就成立</a:t>
            </a:r>
          </a:p>
          <a:p>
            <a:pPr lvl="1"/>
            <a:r>
              <a:rPr lang="zh-CN" altLang="en-US" dirty="0"/>
              <a:t>只是 我们现在 没有足够 信息 去 抛弃它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62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C935E-165B-6141-B188-9974A21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非参数测试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57F88-A33B-0048-AF93-64A015C4B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61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8B14-7B64-514D-8967-1EAE9D52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非参数测试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06240-A6C4-D443-833B-1FEC780C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不需要假设数据符合特定分布</a:t>
            </a:r>
            <a:endParaRPr lang="en-US" altLang="zh-CN" dirty="0"/>
          </a:p>
          <a:p>
            <a:r>
              <a:rPr lang="zh-CN" altLang="en-US" dirty="0"/>
              <a:t>如：只需要判断两个数据集是否是一个分布的采样</a:t>
            </a:r>
            <a:endParaRPr lang="en-US" altLang="zh-CN" dirty="0"/>
          </a:p>
          <a:p>
            <a:pPr lvl="1"/>
            <a:r>
              <a:rPr lang="zh-CN" altLang="en-US" dirty="0"/>
              <a:t>机器学习中，测试集和训练集最好同分布</a:t>
            </a:r>
          </a:p>
          <a:p>
            <a:r>
              <a:rPr lang="zh-CN" altLang="en-US" dirty="0"/>
              <a:t>测试方法</a:t>
            </a:r>
          </a:p>
          <a:p>
            <a:pPr lvl="1"/>
            <a:r>
              <a:rPr lang="zh-CN" altLang="en-US" dirty="0"/>
              <a:t>比较两个数据集的“测试统计”的 差别</a:t>
            </a:r>
            <a:endParaRPr lang="en-US" altLang="zh-CN" dirty="0"/>
          </a:p>
          <a:p>
            <a:pPr lvl="1"/>
            <a:r>
              <a:rPr lang="zh-CN" altLang="en-US" dirty="0"/>
              <a:t>如：均值，方差</a:t>
            </a:r>
          </a:p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/>
              <a:t>怎么设门限？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261A3-80E4-BE40-96A2-A377D9F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</a:t>
            </a:r>
            <a:r>
              <a:rPr lang="zh-CN" altLang="en-US" dirty="0"/>
              <a:t>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AD846-F63C-1948-9791-9C6429F4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85"/>
            <a:ext cx="10515600" cy="481624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如果是同一个分布的采样，那么，它们就是可交换的</a:t>
            </a:r>
            <a:endParaRPr lang="en-US" altLang="zh-CN" dirty="0"/>
          </a:p>
          <a:p>
            <a:r>
              <a:rPr lang="zh-CN" altLang="en-US" dirty="0"/>
              <a:t>假设</a:t>
            </a:r>
            <a:endParaRPr lang="en-US" altLang="zh-CN" dirty="0"/>
          </a:p>
          <a:p>
            <a:pPr lvl="1"/>
            <a:r>
              <a:rPr lang="zh-CN" altLang="en-US" dirty="0"/>
              <a:t>两个数据集，来自的分布，均值不同</a:t>
            </a:r>
            <a:endParaRPr lang="en-US" altLang="zh-CN" dirty="0"/>
          </a:p>
          <a:p>
            <a:r>
              <a:rPr lang="en-US" altLang="zh-CN" dirty="0"/>
              <a:t>null</a:t>
            </a:r>
            <a:r>
              <a:rPr lang="zh-CN" altLang="en-US" dirty="0"/>
              <a:t>假设</a:t>
            </a:r>
            <a:endParaRPr lang="en-US" altLang="zh-CN" dirty="0"/>
          </a:p>
          <a:p>
            <a:pPr lvl="1"/>
            <a:r>
              <a:rPr lang="zh-CN" altLang="en-US" dirty="0"/>
              <a:t>两个数据集，来自的分布，均值相同</a:t>
            </a:r>
          </a:p>
          <a:p>
            <a:r>
              <a:rPr lang="zh-CN" altLang="en-US" dirty="0"/>
              <a:t>计算当前两个数据集的均值的差</a:t>
            </a:r>
            <a:endParaRPr lang="en-US" altLang="zh-CN" dirty="0"/>
          </a:p>
          <a:p>
            <a:r>
              <a:rPr lang="zh-CN" altLang="en-US" dirty="0"/>
              <a:t>标签交换 </a:t>
            </a:r>
            <a:r>
              <a:rPr lang="en-US" altLang="zh-CN" dirty="0"/>
              <a:t>m</a:t>
            </a:r>
            <a:r>
              <a:rPr lang="zh-CN" altLang="en-US" dirty="0"/>
              <a:t> 次，计算打乱后两个数据集的均值的差</a:t>
            </a:r>
            <a:endParaRPr lang="en-US" altLang="zh-CN" dirty="0"/>
          </a:p>
          <a:p>
            <a:pPr lvl="1"/>
            <a:r>
              <a:rPr lang="zh-CN" altLang="en-US" dirty="0"/>
              <a:t>交换 </a:t>
            </a:r>
            <a:r>
              <a:rPr lang="en-US" altLang="zh-CN" dirty="0"/>
              <a:t>m</a:t>
            </a:r>
            <a:r>
              <a:rPr lang="zh-CN" altLang="en-US" dirty="0"/>
              <a:t> 次，就有</a:t>
            </a:r>
            <a:r>
              <a:rPr lang="en-US" altLang="zh-CN" dirty="0"/>
              <a:t>m</a:t>
            </a:r>
            <a:r>
              <a:rPr lang="zh-CN" altLang="en-US" dirty="0"/>
              <a:t>个差值</a:t>
            </a:r>
          </a:p>
          <a:p>
            <a:r>
              <a:rPr lang="zh-CN" altLang="en-US" dirty="0"/>
              <a:t>统计这</a:t>
            </a:r>
            <a:r>
              <a:rPr lang="en-US" altLang="zh-CN" dirty="0"/>
              <a:t>m</a:t>
            </a:r>
            <a:r>
              <a:rPr lang="zh-CN" altLang="en-US" dirty="0"/>
              <a:t>个值里，有多少差别比 测量的 差别，更极端（就是 差别更大）</a:t>
            </a:r>
            <a:endParaRPr lang="en-US" altLang="zh-CN" dirty="0"/>
          </a:p>
          <a:p>
            <a:pPr lvl="1"/>
            <a:r>
              <a:rPr lang="zh-CN" altLang="en-US" dirty="0"/>
              <a:t>计算比例</a:t>
            </a:r>
            <a:endParaRPr lang="en-US" altLang="zh-CN" dirty="0"/>
          </a:p>
          <a:p>
            <a:pPr lvl="1"/>
            <a:r>
              <a:rPr lang="zh-CN" altLang="en-US" dirty="0"/>
              <a:t>如果小于 </a:t>
            </a:r>
            <a:r>
              <a:rPr lang="en-US" altLang="zh-CN" dirty="0"/>
              <a:t>1% </a:t>
            </a:r>
            <a:r>
              <a:rPr lang="zh-CN" altLang="en-US" dirty="0"/>
              <a:t>或 </a:t>
            </a:r>
            <a:r>
              <a:rPr lang="en-US" altLang="zh-CN" dirty="0"/>
              <a:t>5%</a:t>
            </a:r>
            <a:r>
              <a:rPr lang="zh-CN" altLang="en-US" dirty="0"/>
              <a:t>，就</a:t>
            </a:r>
            <a:r>
              <a:rPr lang="en-US" altLang="zh-CN" dirty="0"/>
              <a:t>reject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zh-CN" altLang="en-US" dirty="0"/>
          </a:p>
          <a:p>
            <a:r>
              <a:rPr lang="zh-CN" altLang="en-US" dirty="0"/>
              <a:t>实际中，蒙特卡洛近似，做</a:t>
            </a:r>
            <a:r>
              <a:rPr lang="en-US" altLang="zh-CN" dirty="0"/>
              <a:t>100000</a:t>
            </a:r>
            <a:r>
              <a:rPr lang="zh-CN" altLang="en-US" dirty="0"/>
              <a:t>次，重复</a:t>
            </a:r>
            <a:r>
              <a:rPr lang="en-US" altLang="zh-CN" dirty="0"/>
              <a:t>3</a:t>
            </a:r>
            <a:r>
              <a:rPr lang="zh-CN" altLang="en-US" dirty="0"/>
              <a:t>次，算平均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20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6334-5A73-6249-B468-0F4E76CE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zh-CN" altLang="en-US" dirty="0"/>
              <a:t> 统计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69477-5580-C944-8501-F103B520C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05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67474-C6CF-8747-9E6D-8AFDFF47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t-</a:t>
            </a:r>
            <a:r>
              <a:rPr kumimoji="1" lang="zh-CN" altLang="en-US" dirty="0"/>
              <a:t>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8039D-AC89-5D49-8ECD-AD4C12D07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endParaRPr lang="en-US" altLang="zh-CN" dirty="0"/>
          </a:p>
          <a:p>
            <a:r>
              <a:rPr lang="en-US" altLang="zh-CN" dirty="0"/>
              <a:t>Student’s t-test</a:t>
            </a:r>
            <a:endParaRPr lang="zh-CN" altLang="en-US" dirty="0"/>
          </a:p>
          <a:p>
            <a:r>
              <a:rPr lang="zh-CN" altLang="en-US" dirty="0"/>
              <a:t>以 标准差 为单位， 比较 可选假设 的 估计 和 </a:t>
            </a:r>
            <a:r>
              <a:rPr lang="en-US" altLang="zh-CN" dirty="0"/>
              <a:t>null</a:t>
            </a: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zh-CN" altLang="en-US" dirty="0"/>
              <a:t>的 估计 有多不同</a:t>
            </a:r>
          </a:p>
          <a:p>
            <a:r>
              <a:rPr lang="en-US" altLang="zh-CN" dirty="0"/>
              <a:t>t-</a:t>
            </a:r>
            <a:r>
              <a:rPr lang="zh-CN" altLang="en-US" dirty="0"/>
              <a:t>统计越大， </a:t>
            </a:r>
            <a:r>
              <a:rPr lang="en-US" altLang="zh-CN" dirty="0"/>
              <a:t>null </a:t>
            </a:r>
            <a:r>
              <a:rPr lang="zh-CN" altLang="en-US" dirty="0"/>
              <a:t>越可能 被 </a:t>
            </a:r>
            <a:r>
              <a:rPr lang="en-US" altLang="zh-CN" dirty="0"/>
              <a:t>reject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40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9209A-4E68-5946-9F01-021E1773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分布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A5B0F-87A3-8842-8892-934AA8B8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是一“族”分布</a:t>
            </a:r>
          </a:p>
          <a:p>
            <a:r>
              <a:rPr lang="zh-CN" altLang="en-US" dirty="0"/>
              <a:t>分布形状，取决于 样本的 自由度</a:t>
            </a:r>
          </a:p>
          <a:p>
            <a:r>
              <a:rPr lang="zh-CN" altLang="en-US" dirty="0"/>
              <a:t>自由度</a:t>
            </a:r>
            <a:endParaRPr lang="en-US" altLang="zh-CN" dirty="0"/>
          </a:p>
          <a:p>
            <a:pPr lvl="1"/>
            <a:r>
              <a:rPr lang="zh-CN" altLang="en-US" dirty="0"/>
              <a:t>使用 独立 信息 的 数量</a:t>
            </a:r>
          </a:p>
          <a:p>
            <a:pPr lvl="1"/>
            <a:r>
              <a:rPr lang="zh-CN" altLang="en-US" dirty="0"/>
              <a:t>独立 观察 的 数目</a:t>
            </a:r>
          </a:p>
          <a:p>
            <a:r>
              <a:rPr lang="zh-CN" altLang="en-US" dirty="0"/>
              <a:t>自由度越大，</a:t>
            </a:r>
            <a:r>
              <a:rPr lang="en-US" altLang="zh-CN" dirty="0"/>
              <a:t>t-</a:t>
            </a:r>
            <a:r>
              <a:rPr lang="zh-CN" altLang="en-US" dirty="0"/>
              <a:t>分布 越像 高斯</a:t>
            </a:r>
          </a:p>
          <a:p>
            <a:pPr lvl="1"/>
            <a:r>
              <a:rPr lang="zh-CN" altLang="en-US" dirty="0"/>
              <a:t>自由度为</a:t>
            </a:r>
            <a:r>
              <a:rPr lang="en-US" altLang="zh-CN" dirty="0"/>
              <a:t>30</a:t>
            </a:r>
            <a:r>
              <a:rPr lang="zh-CN" altLang="en-US" dirty="0"/>
              <a:t>时，就很像高斯分布了</a:t>
            </a:r>
          </a:p>
          <a:p>
            <a:r>
              <a:rPr lang="zh-CN" altLang="en-US" dirty="0"/>
              <a:t>自由度小，更平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658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411D8-AC66-3445-9F31-C7596E83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自由度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B283A-6F8A-2548-AFD7-3B212832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个样本的方差</a:t>
            </a:r>
          </a:p>
          <a:p>
            <a:pPr lvl="1"/>
            <a:r>
              <a:rPr lang="zh-CN" altLang="en-US" dirty="0"/>
              <a:t>因为计算方差时，用了“均值”</a:t>
            </a:r>
            <a:endParaRPr lang="en-US" altLang="zh-CN" dirty="0"/>
          </a:p>
          <a:p>
            <a:pPr lvl="1"/>
            <a:r>
              <a:rPr lang="zh-CN" altLang="en-US" dirty="0"/>
              <a:t>已经去掉了一个独立 信息</a:t>
            </a:r>
          </a:p>
          <a:p>
            <a:pPr lvl="1"/>
            <a:r>
              <a:rPr lang="zh-CN" altLang="en-US" dirty="0"/>
              <a:t>自由度 不是 </a:t>
            </a:r>
            <a:r>
              <a:rPr lang="en-US" altLang="zh-CN" dirty="0"/>
              <a:t>3</a:t>
            </a:r>
            <a:r>
              <a:rPr lang="zh-CN" altLang="en-US" dirty="0"/>
              <a:t>，是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200</a:t>
            </a:r>
            <a:r>
              <a:rPr lang="zh-CN" altLang="en-US" dirty="0"/>
              <a:t>个运动员，分两组，分别计算 均值</a:t>
            </a:r>
            <a:endParaRPr lang="en-US" altLang="zh-CN" dirty="0"/>
          </a:p>
          <a:p>
            <a:pPr lvl="1"/>
            <a:r>
              <a:rPr lang="zh-CN" altLang="en-US" dirty="0"/>
              <a:t>得到两个均值</a:t>
            </a:r>
          </a:p>
          <a:p>
            <a:pPr lvl="1"/>
            <a:r>
              <a:rPr lang="zh-CN" altLang="en-US" dirty="0"/>
              <a:t>自由度 </a:t>
            </a:r>
            <a:r>
              <a:rPr lang="en-US" altLang="zh-CN" dirty="0"/>
              <a:t>198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2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16A88-B37E-8646-90CB-04BB2668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8F7BF-C936-D14D-8B69-F6917843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假设检验</a:t>
            </a:r>
            <a:endParaRPr kumimoji="1" lang="en-US" altLang="zh-CN" dirty="0"/>
          </a:p>
          <a:p>
            <a:r>
              <a:rPr kumimoji="1" lang="zh-CN" altLang="en-US" dirty="0"/>
              <a:t>参数测试</a:t>
            </a:r>
            <a:endParaRPr kumimoji="1" lang="en-US" altLang="zh-CN" dirty="0"/>
          </a:p>
          <a:p>
            <a:r>
              <a:rPr kumimoji="1" lang="zh-CN" altLang="en-US" dirty="0"/>
              <a:t>非参数测试</a:t>
            </a:r>
            <a:endParaRPr kumimoji="1" lang="en-US" altLang="zh-CN" dirty="0"/>
          </a:p>
          <a:p>
            <a:r>
              <a:rPr kumimoji="1" lang="en-US" altLang="zh-CN" dirty="0"/>
              <a:t>t</a:t>
            </a:r>
            <a:r>
              <a:rPr kumimoji="1" lang="zh-CN" altLang="en-US" dirty="0"/>
              <a:t> 统计</a:t>
            </a:r>
          </a:p>
        </p:txBody>
      </p:sp>
    </p:spTree>
    <p:extLst>
      <p:ext uri="{BB962C8B-B14F-4D97-AF65-F5344CB8AC3E}">
        <p14:creationId xmlns:p14="http://schemas.microsoft.com/office/powerpoint/2010/main" val="4031042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0FF8-ECD6-4C49-A0B4-F163C308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4E411-D81A-2041-A43F-0DE092AE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Carlos Fernandez-</a:t>
            </a:r>
            <a:r>
              <a:rPr kumimoji="1" lang="en-US" altLang="zh-CN" dirty="0" err="1"/>
              <a:t>Granda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Probability and Statistics for Data Science</a:t>
            </a:r>
          </a:p>
          <a:p>
            <a:pPr lvl="1"/>
            <a:r>
              <a:rPr kumimoji="1" lang="zh-CN" altLang="en-US" dirty="0"/>
              <a:t>下载：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www.cims.nyu.edu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cfgranda</a:t>
            </a:r>
            <a:r>
              <a:rPr kumimoji="1" lang="en-US" altLang="zh-CN" dirty="0"/>
              <a:t>/pages/stuff/</a:t>
            </a:r>
            <a:r>
              <a:rPr kumimoji="1" lang="en-US" altLang="zh-CN" dirty="0" err="1"/>
              <a:t>probability_stats_for_DS.pdf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</a:t>
            </a:r>
            <a:r>
              <a:rPr kumimoji="1" lang="zh-CN" altLang="en-US" dirty="0"/>
              <a:t> </a:t>
            </a:r>
            <a:r>
              <a:rPr kumimoji="1" lang="en-US" altLang="zh-CN" dirty="0"/>
              <a:t>11</a:t>
            </a:r>
            <a:r>
              <a:rPr kumimoji="1" lang="zh-CN" altLang="en-US" dirty="0"/>
              <a:t> 假设测试</a:t>
            </a:r>
            <a:endParaRPr kumimoji="1" lang="en-US" altLang="zh-CN" dirty="0"/>
          </a:p>
          <a:p>
            <a:r>
              <a:rPr lang="en-US" altLang="zh-CN" dirty="0"/>
              <a:t>book Introduction to Computation and Programming Using Python: With Application to Understanding Data</a:t>
            </a:r>
          </a:p>
          <a:p>
            <a:pPr lvl="1"/>
            <a:r>
              <a:rPr lang="en-US" altLang="zh-CN" dirty="0" err="1"/>
              <a:t>ch</a:t>
            </a:r>
            <a:r>
              <a:rPr lang="en-US" altLang="zh-CN" dirty="0"/>
              <a:t> 19 </a:t>
            </a:r>
            <a:r>
              <a:rPr lang="zh-CN" altLang="en-US" dirty="0"/>
              <a:t>随机试验</a:t>
            </a:r>
            <a:r>
              <a:rPr lang="en-US" altLang="zh-CN" dirty="0"/>
              <a:t>, </a:t>
            </a:r>
            <a:r>
              <a:rPr lang="zh-CN" altLang="en-US" dirty="0"/>
              <a:t>假设检验 （</a:t>
            </a:r>
            <a:r>
              <a:rPr lang="en-US" altLang="zh-CN" dirty="0"/>
              <a:t>t-</a:t>
            </a:r>
            <a:r>
              <a:rPr lang="zh-CN" altLang="en-US" dirty="0"/>
              <a:t>统计）</a:t>
            </a:r>
            <a:endParaRPr lang="en-US" altLang="zh-CN" dirty="0"/>
          </a:p>
          <a:p>
            <a:r>
              <a:rPr lang="en-US" altLang="zh-CN" dirty="0"/>
              <a:t>Noah</a:t>
            </a:r>
            <a:r>
              <a:rPr lang="zh-CN" altLang="en-US" dirty="0"/>
              <a:t> </a:t>
            </a:r>
            <a:r>
              <a:rPr lang="en-US" altLang="zh-CN" dirty="0"/>
              <a:t>Smith 2011, Appendix B</a:t>
            </a:r>
            <a:r>
              <a:rPr lang="zh-CN" altLang="en-US" dirty="0"/>
              <a:t> </a:t>
            </a:r>
            <a:r>
              <a:rPr lang="en-US" altLang="zh-CN" dirty="0"/>
              <a:t>Linguistic Structure Prediction</a:t>
            </a:r>
          </a:p>
          <a:p>
            <a:pPr lvl="1"/>
            <a:r>
              <a:rPr lang="zh-CN" altLang="en-US" dirty="0"/>
              <a:t>各种</a:t>
            </a:r>
            <a:r>
              <a:rPr lang="en-US" altLang="zh-CN" dirty="0"/>
              <a:t>test</a:t>
            </a:r>
            <a:r>
              <a:rPr lang="zh-CN" altLang="en-US" dirty="0"/>
              <a:t>。假设检验，</a:t>
            </a:r>
            <a:r>
              <a:rPr lang="en-US" altLang="zh-CN" dirty="0"/>
              <a:t>bootstrap</a:t>
            </a:r>
            <a:r>
              <a:rPr lang="zh-CN" altLang="en-US" dirty="0"/>
              <a:t>，</a:t>
            </a:r>
            <a:r>
              <a:rPr lang="en-US" altLang="zh-CN" dirty="0"/>
              <a:t>188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/>
            <a:r>
              <a:rPr lang="en-US" altLang="zh-CN" dirty="0"/>
              <a:t>t-test</a:t>
            </a:r>
            <a:r>
              <a:rPr lang="zh-CN" altLang="en-US" dirty="0"/>
              <a:t>，</a:t>
            </a:r>
            <a:r>
              <a:rPr lang="en-US" altLang="zh-CN" dirty="0" err="1"/>
              <a:t>wald</a:t>
            </a:r>
            <a:r>
              <a:rPr lang="en-US" altLang="zh-CN" dirty="0"/>
              <a:t> test</a:t>
            </a:r>
          </a:p>
          <a:p>
            <a:pPr lvl="1"/>
            <a:r>
              <a:rPr lang="en-US" altLang="zh-CN" dirty="0"/>
              <a:t>sign test</a:t>
            </a:r>
            <a:r>
              <a:rPr lang="zh-CN" altLang="en-US" dirty="0"/>
              <a:t>， </a:t>
            </a:r>
            <a:r>
              <a:rPr lang="en-US" altLang="zh-CN" dirty="0" err="1"/>
              <a:t>wilcoxon</a:t>
            </a:r>
            <a:r>
              <a:rPr lang="en-US" altLang="zh-CN" dirty="0"/>
              <a:t> signed rank test</a:t>
            </a:r>
          </a:p>
          <a:p>
            <a:pPr lvl="1"/>
            <a:r>
              <a:rPr lang="en-US" altLang="zh-CN" dirty="0" err="1"/>
              <a:t>mcnemar</a:t>
            </a:r>
            <a:r>
              <a:rPr lang="en-US" altLang="zh-CN" dirty="0"/>
              <a:t> test</a:t>
            </a:r>
          </a:p>
          <a:p>
            <a:pPr lvl="1"/>
            <a:r>
              <a:rPr lang="en-US" altLang="zh-CN" dirty="0"/>
              <a:t>permutation test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346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8870-BB30-4148-86A1-E38FF0F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25949-D2FB-A54E-BF54-B54BBCB6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err="1"/>
              <a:t>gt</a:t>
            </a:r>
            <a:r>
              <a:rPr lang="en-US" altLang="zh-CN" b="1" dirty="0"/>
              <a:t>-</a:t>
            </a:r>
            <a:r>
              <a:rPr lang="en-US" altLang="zh-CN" b="1" dirty="0" err="1"/>
              <a:t>css</a:t>
            </a:r>
            <a:r>
              <a:rPr lang="en-US" altLang="zh-CN" b="1" dirty="0"/>
              <a:t>-class-master </a:t>
            </a:r>
            <a:r>
              <a:rPr lang="zh-CN" altLang="en-US" b="1" dirty="0"/>
              <a:t>计算社会科学</a:t>
            </a:r>
            <a:endParaRPr lang="zh-CN" altLang="en-US" dirty="0"/>
          </a:p>
          <a:p>
            <a:endParaRPr lang="en-US" altLang="zh-CN" b="1" dirty="0"/>
          </a:p>
          <a:p>
            <a:r>
              <a:rPr lang="en-US" altLang="zh-CN" b="1" dirty="0"/>
              <a:t>#### lab2 </a:t>
            </a:r>
            <a:r>
              <a:rPr lang="zh-CN" altLang="en-US" b="1" dirty="0"/>
              <a:t>埃博拉 </a:t>
            </a:r>
            <a:r>
              <a:rPr lang="en-US" altLang="zh-CN" b="1" dirty="0"/>
              <a:t>tweet </a:t>
            </a:r>
            <a:r>
              <a:rPr lang="zh-CN" altLang="en-US" b="1" dirty="0"/>
              <a:t>发送速率 统计相关分析，假设检验</a:t>
            </a:r>
            <a:endParaRPr lang="zh-CN" altLang="en-US" dirty="0"/>
          </a:p>
          <a:p>
            <a:r>
              <a:rPr lang="en-US" altLang="zh-CN" dirty="0"/>
              <a:t>hypothesis testing</a:t>
            </a:r>
          </a:p>
          <a:p>
            <a:r>
              <a:rPr lang="zh-CN" altLang="en-US" dirty="0"/>
              <a:t>假设：英语账号有更多粉丝</a:t>
            </a:r>
          </a:p>
          <a:p>
            <a:r>
              <a:rPr lang="zh-CN" altLang="en-US" dirty="0"/>
              <a:t>比较均值，发现差别是</a:t>
            </a:r>
            <a:r>
              <a:rPr lang="en-US" altLang="zh-CN" dirty="0"/>
              <a:t>18</a:t>
            </a:r>
          </a:p>
          <a:p>
            <a:r>
              <a:rPr lang="zh-CN" altLang="en-US" dirty="0"/>
              <a:t>随机化。</a:t>
            </a:r>
            <a:r>
              <a:rPr lang="en-US" altLang="zh-CN" dirty="0"/>
              <a:t>1000</a:t>
            </a:r>
            <a:r>
              <a:rPr lang="zh-CN" altLang="en-US" dirty="0"/>
              <a:t>次。看 </a:t>
            </a:r>
            <a:r>
              <a:rPr lang="en-US" altLang="zh-CN" dirty="0"/>
              <a:t>diff </a:t>
            </a:r>
            <a:r>
              <a:rPr lang="zh-CN" altLang="en-US" dirty="0"/>
              <a:t>超过现在的 </a:t>
            </a:r>
            <a:r>
              <a:rPr lang="en-US" altLang="zh-CN" dirty="0"/>
              <a:t>18 </a:t>
            </a:r>
            <a:r>
              <a:rPr lang="zh-CN" altLang="en-US" dirty="0"/>
              <a:t>有多少。发现有</a:t>
            </a:r>
            <a:r>
              <a:rPr lang="en-US" altLang="zh-CN" dirty="0"/>
              <a:t>40%</a:t>
            </a:r>
            <a:r>
              <a:rPr lang="zh-CN" altLang="en-US" dirty="0"/>
              <a:t>。所以 </a:t>
            </a:r>
            <a:r>
              <a:rPr lang="en-US" altLang="zh-CN" dirty="0"/>
              <a:t>p </a:t>
            </a:r>
            <a:r>
              <a:rPr lang="zh-CN" altLang="en-US" dirty="0"/>
              <a:t>值就很大。</a:t>
            </a:r>
          </a:p>
          <a:p>
            <a:r>
              <a:rPr lang="zh-CN" altLang="en-US" dirty="0"/>
              <a:t>两种方法</a:t>
            </a:r>
          </a:p>
          <a:p>
            <a:r>
              <a:rPr lang="en-US" altLang="zh-CN" dirty="0"/>
              <a:t>for</a:t>
            </a:r>
          </a:p>
          <a:p>
            <a:r>
              <a:rPr lang="zh-CN" altLang="en-US" dirty="0"/>
              <a:t>函数编程方法</a:t>
            </a:r>
          </a:p>
          <a:p>
            <a:r>
              <a:rPr lang="zh-CN" altLang="en-US" dirty="0"/>
              <a:t>说明差别并不大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28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A5F86-6047-C74F-B99E-4D5594FB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检验实现的方式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0E836-DD63-E944-9011-37745876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 一个 测试统计 和 </a:t>
            </a:r>
            <a:r>
              <a:rPr lang="en-US" altLang="zh-CN" dirty="0"/>
              <a:t>threshold </a:t>
            </a:r>
            <a:r>
              <a:rPr lang="zh-CN" altLang="en-US" dirty="0"/>
              <a:t>比较</a:t>
            </a:r>
          </a:p>
          <a:p>
            <a:r>
              <a:rPr lang="zh-CN" altLang="en-US" dirty="0"/>
              <a:t>如果在 </a:t>
            </a:r>
            <a:r>
              <a:rPr lang="en-US" altLang="zh-CN" dirty="0"/>
              <a:t>rejection </a:t>
            </a:r>
            <a:r>
              <a:rPr lang="zh-CN" altLang="en-US" dirty="0"/>
              <a:t>区间，就 </a:t>
            </a:r>
            <a:r>
              <a:rPr lang="en-US" altLang="zh-CN" dirty="0"/>
              <a:t>reject null </a:t>
            </a:r>
            <a:r>
              <a:rPr lang="zh-CN" altLang="en-US" dirty="0"/>
              <a:t>假设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79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D733-1BDA-B149-8440-B9352A39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2A47D-84BE-4E40-ACC4-57EF030E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## berkeley-info259 anlp19 lab</a:t>
            </a:r>
            <a:endParaRPr lang="en-US" altLang="zh-CN" dirty="0"/>
          </a:p>
          <a:p>
            <a:r>
              <a:rPr lang="zh-CN" altLang="en-US" dirty="0"/>
              <a:t>假设测试（置信区间）</a:t>
            </a:r>
          </a:p>
          <a:p>
            <a:r>
              <a:rPr lang="en-US" altLang="zh-CN" dirty="0"/>
              <a:t>6.tests/</a:t>
            </a:r>
            <a:r>
              <a:rPr lang="en-US" altLang="zh-CN" dirty="0" err="1"/>
              <a:t>BootstrapConfidenceIntervals.ipynb</a:t>
            </a:r>
            <a:r>
              <a:rPr lang="en-US" altLang="zh-CN" dirty="0"/>
              <a:t> Estimate confidence intervals with the bootstrap</a:t>
            </a:r>
          </a:p>
          <a:p>
            <a:r>
              <a:rPr lang="en-US" altLang="zh-CN" dirty="0"/>
              <a:t>6.tests/</a:t>
            </a:r>
            <a:r>
              <a:rPr lang="en-US" altLang="zh-CN" dirty="0" err="1"/>
              <a:t>ParametricTest.ipynb</a:t>
            </a:r>
            <a:r>
              <a:rPr lang="en-US" altLang="zh-CN" dirty="0"/>
              <a:t> Hypothesis testing with parametric (normal) tests</a:t>
            </a:r>
          </a:p>
          <a:p>
            <a:r>
              <a:rPr lang="en-US" altLang="zh-CN" dirty="0"/>
              <a:t>6.tests/</a:t>
            </a:r>
            <a:r>
              <a:rPr lang="en-US" altLang="zh-CN" dirty="0" err="1"/>
              <a:t>PermutationTest.ipynb</a:t>
            </a:r>
            <a:r>
              <a:rPr lang="en-US" altLang="zh-CN" dirty="0"/>
              <a:t> Hypothesis testing with non-parametric (permutation) tests</a:t>
            </a:r>
          </a:p>
        </p:txBody>
      </p:sp>
    </p:spTree>
    <p:extLst>
      <p:ext uri="{BB962C8B-B14F-4D97-AF65-F5344CB8AC3E}">
        <p14:creationId xmlns:p14="http://schemas.microsoft.com/office/powerpoint/2010/main" val="102411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C9627-7B95-B547-BE63-6ED9BD8B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24418-C71C-8645-BC41-096FDE95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9" y="1460499"/>
            <a:ext cx="10515600" cy="5128559"/>
          </a:xfrm>
        </p:spPr>
        <p:txBody>
          <a:bodyPr>
            <a:normAutofit/>
          </a:bodyPr>
          <a:lstStyle/>
          <a:p>
            <a:r>
              <a:rPr lang="zh-CN" altLang="en-US" dirty="0"/>
              <a:t>优先控制 </a:t>
            </a:r>
            <a:r>
              <a:rPr lang="en-US" altLang="zh-CN" dirty="0"/>
              <a:t>type I </a:t>
            </a:r>
            <a:r>
              <a:rPr lang="zh-CN" altLang="en-US" dirty="0"/>
              <a:t>错误：</a:t>
            </a:r>
            <a:r>
              <a:rPr lang="en-US" altLang="zh-CN" dirty="0"/>
              <a:t>false positive</a:t>
            </a:r>
          </a:p>
          <a:p>
            <a:pPr lvl="1"/>
            <a:r>
              <a:rPr lang="zh-CN" altLang="en-US" dirty="0"/>
              <a:t>猜想是 </a:t>
            </a:r>
            <a:r>
              <a:rPr lang="en-US" altLang="zh-CN" dirty="0"/>
              <a:t>false</a:t>
            </a:r>
            <a:r>
              <a:rPr lang="zh-CN" altLang="en-US" dirty="0"/>
              <a:t>， 但 </a:t>
            </a:r>
            <a:r>
              <a:rPr lang="en-US" altLang="zh-CN" dirty="0"/>
              <a:t>reject null</a:t>
            </a:r>
          </a:p>
          <a:p>
            <a:pPr lvl="1"/>
            <a:r>
              <a:rPr lang="zh-CN" altLang="en-US" dirty="0"/>
              <a:t>不是罪犯，但 </a:t>
            </a:r>
            <a:r>
              <a:rPr lang="en-US" altLang="zh-CN" dirty="0"/>
              <a:t>null </a:t>
            </a:r>
            <a:r>
              <a:rPr lang="zh-CN" altLang="en-US" dirty="0"/>
              <a:t>假设 被错误地 </a:t>
            </a:r>
            <a:r>
              <a:rPr lang="en-US" altLang="zh-CN" dirty="0"/>
              <a:t>reject</a:t>
            </a:r>
            <a:r>
              <a:rPr lang="zh-CN" altLang="en-US" dirty="0"/>
              <a:t>，结果被定了罪</a:t>
            </a:r>
          </a:p>
          <a:p>
            <a:r>
              <a:rPr lang="en-US" altLang="zh-CN" dirty="0"/>
              <a:t>Size</a:t>
            </a:r>
          </a:p>
          <a:p>
            <a:pPr lvl="1"/>
            <a:r>
              <a:rPr lang="en-US" altLang="zh-CN" dirty="0"/>
              <a:t>FP </a:t>
            </a:r>
            <a:r>
              <a:rPr lang="zh-CN" altLang="en-US" dirty="0"/>
              <a:t>概率</a:t>
            </a:r>
          </a:p>
          <a:p>
            <a:pPr lvl="1"/>
            <a:r>
              <a:rPr lang="zh-CN" altLang="en-US" dirty="0"/>
              <a:t>一般要求：小于 </a:t>
            </a:r>
            <a:r>
              <a:rPr lang="en-US" altLang="zh-CN" dirty="0"/>
              <a:t>5%</a:t>
            </a:r>
          </a:p>
          <a:p>
            <a:r>
              <a:rPr lang="en-US" altLang="zh-CN" dirty="0"/>
              <a:t>Significant level</a:t>
            </a:r>
          </a:p>
          <a:p>
            <a:pPr lvl="1"/>
            <a:r>
              <a:rPr lang="en-US" altLang="zh-CN" dirty="0"/>
              <a:t>size </a:t>
            </a:r>
            <a:r>
              <a:rPr lang="zh-CN" altLang="en-US" dirty="0"/>
              <a:t>的 上界</a:t>
            </a:r>
          </a:p>
          <a:p>
            <a:pPr lvl="1"/>
            <a:r>
              <a:rPr lang="zh-CN" altLang="en-US" dirty="0"/>
              <a:t>结果的 统计 </a:t>
            </a:r>
            <a:r>
              <a:rPr lang="en-US" altLang="zh-CN" dirty="0"/>
              <a:t>significant level </a:t>
            </a:r>
            <a:r>
              <a:rPr lang="zh-CN" altLang="en-US" dirty="0"/>
              <a:t>是 </a:t>
            </a:r>
            <a:r>
              <a:rPr lang="en-US" altLang="zh-CN" dirty="0"/>
              <a:t>0.05</a:t>
            </a:r>
          </a:p>
          <a:p>
            <a:r>
              <a:rPr lang="en-US" altLang="zh-CN" dirty="0"/>
              <a:t>p value</a:t>
            </a:r>
          </a:p>
          <a:p>
            <a:pPr lvl="1"/>
            <a:r>
              <a:rPr lang="zh-CN" altLang="en-US" dirty="0"/>
              <a:t>能够 </a:t>
            </a:r>
            <a:r>
              <a:rPr lang="en-US" altLang="zh-CN" dirty="0"/>
              <a:t>reject null </a:t>
            </a:r>
            <a:r>
              <a:rPr lang="zh-CN" altLang="en-US" dirty="0"/>
              <a:t>的 最小 </a:t>
            </a:r>
            <a:r>
              <a:rPr lang="en-US" altLang="zh-CN" dirty="0"/>
              <a:t>significant level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6A5795-0C65-1840-A780-D48723B7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86" y="2834713"/>
            <a:ext cx="5691614" cy="33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B712-1392-6145-8746-57517CC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71A36-4927-EE48-8F05-AAFE1FFC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Significant level </a:t>
            </a:r>
            <a:r>
              <a:rPr lang="zh-CN" altLang="en-US" sz="3600" dirty="0"/>
              <a:t>固定的情况下，最小化 </a:t>
            </a:r>
            <a:r>
              <a:rPr lang="en-US" altLang="zh-CN" sz="3600" dirty="0"/>
              <a:t>type II error</a:t>
            </a:r>
            <a:r>
              <a:rPr lang="zh-CN" altLang="en-US" sz="3600" dirty="0"/>
              <a:t>：</a:t>
            </a:r>
            <a:r>
              <a:rPr lang="en-US" altLang="zh-CN" sz="3600" dirty="0"/>
              <a:t>false negative</a:t>
            </a:r>
          </a:p>
          <a:p>
            <a:pPr lvl="1"/>
            <a:r>
              <a:rPr lang="zh-CN" altLang="en-US" sz="3200" dirty="0"/>
              <a:t>是罪犯，但 没有 </a:t>
            </a:r>
            <a:r>
              <a:rPr lang="en-US" altLang="zh-CN" sz="3200" dirty="0"/>
              <a:t>reject null</a:t>
            </a:r>
          </a:p>
          <a:p>
            <a:pPr lvl="1"/>
            <a:r>
              <a:rPr lang="zh-CN" altLang="en-US" sz="3200" dirty="0"/>
              <a:t>放走了罪犯</a:t>
            </a:r>
          </a:p>
          <a:p>
            <a:r>
              <a:rPr lang="en-US" altLang="zh-CN" sz="3600" dirty="0"/>
              <a:t>Power</a:t>
            </a:r>
          </a:p>
          <a:p>
            <a:pPr lvl="1"/>
            <a:r>
              <a:rPr lang="en-US" altLang="zh-CN" sz="3200" dirty="0"/>
              <a:t>FN </a:t>
            </a:r>
            <a:r>
              <a:rPr lang="zh-CN" altLang="en-US" sz="3200" dirty="0"/>
              <a:t>的 概率</a:t>
            </a:r>
          </a:p>
          <a:p>
            <a:pPr lvl="1"/>
            <a:endParaRPr lang="en-US" altLang="zh-CN" sz="3200" dirty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671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43026-8890-4648-94EF-1117E2F2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CAE32-7AC3-BC4D-B385-F23CB77D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选择一个假设 </a:t>
            </a:r>
            <a:r>
              <a:rPr lang="en-US" altLang="zh-CN" dirty="0"/>
              <a:t>conjecture</a:t>
            </a:r>
          </a:p>
          <a:p>
            <a:r>
              <a:rPr lang="zh-CN" altLang="en-US" dirty="0"/>
              <a:t>决定对应的 </a:t>
            </a:r>
            <a:r>
              <a:rPr lang="en-US" altLang="zh-CN" dirty="0"/>
              <a:t>null </a:t>
            </a:r>
            <a:r>
              <a:rPr lang="zh-CN" altLang="en-US" dirty="0"/>
              <a:t>假设</a:t>
            </a:r>
          </a:p>
          <a:p>
            <a:r>
              <a:rPr lang="zh-CN" altLang="en-US" dirty="0"/>
              <a:t>选择一个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收集数据</a:t>
            </a:r>
          </a:p>
          <a:p>
            <a:r>
              <a:rPr lang="zh-CN" altLang="en-US" dirty="0"/>
              <a:t>计算</a:t>
            </a:r>
            <a:r>
              <a:rPr lang="en-US" altLang="zh-CN" dirty="0"/>
              <a:t>test</a:t>
            </a:r>
            <a:r>
              <a:rPr lang="zh-CN" altLang="en-US" dirty="0"/>
              <a:t>统计</a:t>
            </a:r>
          </a:p>
          <a:p>
            <a:r>
              <a:rPr lang="zh-CN" altLang="en-US" dirty="0"/>
              <a:t>计算</a:t>
            </a:r>
            <a:r>
              <a:rPr lang="en-US" altLang="zh-CN" dirty="0"/>
              <a:t>p</a:t>
            </a:r>
            <a:r>
              <a:rPr lang="zh-CN" altLang="en-US" dirty="0"/>
              <a:t>值，如果小于一个门限（</a:t>
            </a:r>
            <a:r>
              <a:rPr lang="en-US" altLang="zh-CN" dirty="0"/>
              <a:t>1%</a:t>
            </a:r>
            <a:r>
              <a:rPr lang="zh-CN" altLang="en-US" dirty="0"/>
              <a:t>，</a:t>
            </a:r>
            <a:r>
              <a:rPr lang="en-US" altLang="zh-CN" dirty="0"/>
              <a:t>5%</a:t>
            </a:r>
            <a:r>
              <a:rPr lang="zh-CN" altLang="en-US" dirty="0"/>
              <a:t>）， </a:t>
            </a:r>
            <a:r>
              <a:rPr lang="en-US" altLang="zh-CN" dirty="0"/>
              <a:t>reject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8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D660-F873-744F-B4AE-3B720267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217208"/>
            <a:ext cx="10515600" cy="1325563"/>
          </a:xfrm>
        </p:spPr>
        <p:txBody>
          <a:bodyPr/>
          <a:lstStyle/>
          <a:p>
            <a:r>
              <a:rPr lang="zh-CN" altLang="en-US" dirty="0"/>
              <a:t>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F634E-99A6-CA4E-A8C0-85FBC48D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1358153"/>
            <a:ext cx="10515600" cy="5351929"/>
          </a:xfrm>
        </p:spPr>
        <p:txBody>
          <a:bodyPr>
            <a:normAutofit/>
          </a:bodyPr>
          <a:lstStyle/>
          <a:p>
            <a:r>
              <a:rPr lang="zh-CN" altLang="en-US" dirty="0"/>
              <a:t>假设：球员 在比赛最后一节，更能 进球</a:t>
            </a:r>
          </a:p>
          <a:p>
            <a:r>
              <a:rPr lang="en-US" altLang="zh-CN" dirty="0"/>
              <a:t>null</a:t>
            </a:r>
            <a:r>
              <a:rPr lang="zh-CN" altLang="en-US" dirty="0"/>
              <a:t>假设</a:t>
            </a:r>
            <a:endParaRPr lang="en-US" altLang="zh-CN" dirty="0"/>
          </a:p>
          <a:p>
            <a:pPr lvl="1"/>
            <a:r>
              <a:rPr lang="zh-CN" altLang="en-US" dirty="0"/>
              <a:t>最后一节进球速度有时候快，有时候慢</a:t>
            </a:r>
            <a:endParaRPr lang="en-US" altLang="zh-CN" dirty="0"/>
          </a:p>
          <a:p>
            <a:pPr lvl="1"/>
            <a:r>
              <a:rPr lang="zh-CN" altLang="en-US" dirty="0"/>
              <a:t>进球快的概率是 </a:t>
            </a:r>
            <a:r>
              <a:rPr lang="en-US" altLang="zh-CN" dirty="0"/>
              <a:t>0.5</a:t>
            </a:r>
          </a:p>
          <a:p>
            <a:pPr lvl="1"/>
            <a:r>
              <a:rPr lang="en-US" altLang="zh-CN" dirty="0"/>
              <a:t>binomial </a:t>
            </a:r>
            <a:r>
              <a:rPr lang="zh-CN" altLang="en-US" dirty="0"/>
              <a:t>分布</a:t>
            </a:r>
          </a:p>
          <a:p>
            <a:r>
              <a:rPr lang="zh-CN" altLang="en-US" dirty="0"/>
              <a:t>统计 </a:t>
            </a:r>
            <a:r>
              <a:rPr lang="en-US" altLang="zh-CN" dirty="0"/>
              <a:t>n = 20 </a:t>
            </a:r>
            <a:r>
              <a:rPr lang="zh-CN" altLang="en-US" dirty="0"/>
              <a:t>个比赛的结果，得到 最后一节进球速度 比 前面三节平均进球速度 快 的 比赛 数目 </a:t>
            </a:r>
            <a:r>
              <a:rPr lang="en-US" altLang="zh-CN" dirty="0"/>
              <a:t>M</a:t>
            </a:r>
            <a:endParaRPr lang="zh-CN" altLang="en-US" dirty="0"/>
          </a:p>
          <a:p>
            <a:r>
              <a:rPr lang="zh-CN" altLang="en-US" dirty="0"/>
              <a:t>确定一个比较门限 </a:t>
            </a:r>
            <a:r>
              <a:rPr lang="en-US" altLang="zh-CN" dirty="0"/>
              <a:t>T</a:t>
            </a:r>
          </a:p>
          <a:p>
            <a:pPr lvl="1"/>
            <a:r>
              <a:rPr lang="zh-CN" altLang="en-US" dirty="0"/>
              <a:t>如果 </a:t>
            </a:r>
            <a:r>
              <a:rPr lang="en-US" altLang="zh-CN" dirty="0"/>
              <a:t>M</a:t>
            </a:r>
            <a:r>
              <a:rPr lang="zh-CN" altLang="en-US" dirty="0"/>
              <a:t> 大于等于 </a:t>
            </a:r>
            <a:r>
              <a:rPr lang="en-US" altLang="zh-CN" dirty="0"/>
              <a:t>T</a:t>
            </a:r>
            <a:r>
              <a:rPr lang="zh-CN" altLang="en-US" dirty="0"/>
              <a:t>，就 </a:t>
            </a:r>
            <a:r>
              <a:rPr lang="en-US" altLang="zh-CN" dirty="0"/>
              <a:t>reject null</a:t>
            </a:r>
            <a:r>
              <a:rPr lang="zh-CN" altLang="en-US" dirty="0"/>
              <a:t> 假设</a:t>
            </a:r>
          </a:p>
          <a:p>
            <a:r>
              <a:rPr lang="en-US" altLang="zh-CN" dirty="0"/>
              <a:t>FP </a:t>
            </a:r>
            <a:r>
              <a:rPr lang="zh-CN" altLang="en-US" dirty="0"/>
              <a:t>是基于这个门限，</a:t>
            </a:r>
            <a:r>
              <a:rPr lang="en-US" altLang="zh-CN" dirty="0"/>
              <a:t>null </a:t>
            </a:r>
            <a:r>
              <a:rPr lang="zh-CN" altLang="en-US" dirty="0"/>
              <a:t>假设 被错误地 </a:t>
            </a:r>
            <a:r>
              <a:rPr lang="en-US" altLang="zh-CN" dirty="0"/>
              <a:t>reject</a:t>
            </a:r>
            <a:r>
              <a:rPr lang="zh-CN" altLang="en-US" dirty="0"/>
              <a:t> 的 概率</a:t>
            </a:r>
            <a:endParaRPr lang="en-US" altLang="zh-CN" dirty="0"/>
          </a:p>
          <a:p>
            <a:pPr lvl="1"/>
            <a:r>
              <a:rPr kumimoji="1" lang="zh-CN" altLang="en-US" dirty="0"/>
              <a:t>可以算出来</a:t>
            </a:r>
          </a:p>
        </p:txBody>
      </p:sp>
    </p:spTree>
    <p:extLst>
      <p:ext uri="{BB962C8B-B14F-4D97-AF65-F5344CB8AC3E}">
        <p14:creationId xmlns:p14="http://schemas.microsoft.com/office/powerpoint/2010/main" val="426847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81F0-39A1-C542-A99F-F63F1374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计算结果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8B425-C80F-0445-8C75-BDFF386C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38140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如果选择门限 </a:t>
            </a:r>
            <a:r>
              <a:rPr lang="en-US" altLang="zh-CN" dirty="0"/>
              <a:t>T</a:t>
            </a:r>
            <a:r>
              <a:rPr lang="zh-CN" altLang="en-US" dirty="0"/>
              <a:t> 为 </a:t>
            </a:r>
            <a:r>
              <a:rPr lang="en-US" altLang="zh-CN" dirty="0"/>
              <a:t>15</a:t>
            </a:r>
            <a:r>
              <a:rPr lang="zh-CN" altLang="en-US" dirty="0"/>
              <a:t>，那么，</a:t>
            </a:r>
            <a:r>
              <a:rPr lang="en-US" altLang="zh-CN" dirty="0"/>
              <a:t>null</a:t>
            </a:r>
            <a:r>
              <a:rPr lang="zh-CN" altLang="en-US" dirty="0"/>
              <a:t>假设下，出现等于或大于 </a:t>
            </a:r>
            <a:r>
              <a:rPr lang="en-US" altLang="zh-CN" dirty="0"/>
              <a:t>15</a:t>
            </a:r>
            <a:r>
              <a:rPr lang="zh-CN" altLang="en-US" dirty="0"/>
              <a:t> 的概率，为 </a:t>
            </a:r>
            <a:r>
              <a:rPr lang="en-US" altLang="zh-CN" dirty="0"/>
              <a:t>0.021</a:t>
            </a:r>
          </a:p>
          <a:p>
            <a:pPr lvl="1"/>
            <a:r>
              <a:rPr lang="zh-CN" altLang="en-US" dirty="0"/>
              <a:t>即：符合 </a:t>
            </a:r>
            <a:r>
              <a:rPr lang="en-US" altLang="zh-CN" dirty="0"/>
              <a:t>null</a:t>
            </a:r>
            <a:r>
              <a:rPr lang="zh-CN" altLang="en-US" dirty="0"/>
              <a:t> 假设，但因为满足 这个 判断标准，而被</a:t>
            </a:r>
            <a:r>
              <a:rPr lang="en-US" altLang="zh-CN" dirty="0"/>
              <a:t>reject</a:t>
            </a:r>
            <a:r>
              <a:rPr lang="zh-CN" altLang="en-US" dirty="0"/>
              <a:t>的概率（就是</a:t>
            </a:r>
            <a:r>
              <a:rPr lang="en-US" altLang="zh-CN" dirty="0"/>
              <a:t>FP</a:t>
            </a:r>
            <a:r>
              <a:rPr lang="zh-CN" altLang="en-US" dirty="0"/>
              <a:t>概率），为 </a:t>
            </a:r>
            <a:r>
              <a:rPr lang="en-US" altLang="zh-CN" dirty="0"/>
              <a:t>0.021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BC029-72F4-3A49-80C5-7B6009FA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3248677"/>
            <a:ext cx="12192000" cy="37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81F0-39A1-C542-A99F-F63F1374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计算结果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8B425-C80F-0445-8C75-BDFF386C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381406"/>
            <a:ext cx="1113672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如果选择门限 </a:t>
            </a:r>
            <a:r>
              <a:rPr lang="en-US" altLang="zh-CN" dirty="0"/>
              <a:t>T</a:t>
            </a:r>
            <a:r>
              <a:rPr lang="zh-CN" altLang="en-US" dirty="0"/>
              <a:t> 为 </a:t>
            </a:r>
            <a:r>
              <a:rPr lang="en-US" altLang="zh-CN" dirty="0"/>
              <a:t>14</a:t>
            </a:r>
            <a:r>
              <a:rPr lang="zh-CN" altLang="en-US" dirty="0"/>
              <a:t>，那么，</a:t>
            </a:r>
            <a:r>
              <a:rPr lang="en-US" altLang="zh-CN" dirty="0"/>
              <a:t>null</a:t>
            </a:r>
            <a:r>
              <a:rPr lang="zh-CN" altLang="en-US" dirty="0"/>
              <a:t>假设下，出现等于或大于 </a:t>
            </a:r>
            <a:r>
              <a:rPr lang="en-US" altLang="zh-CN" dirty="0"/>
              <a:t>14</a:t>
            </a:r>
            <a:r>
              <a:rPr lang="zh-CN" altLang="en-US" dirty="0"/>
              <a:t> 的概率，为 </a:t>
            </a:r>
            <a:r>
              <a:rPr lang="en-US" altLang="zh-CN" dirty="0">
                <a:solidFill>
                  <a:srgbClr val="FF0000"/>
                </a:solidFill>
              </a:rPr>
              <a:t>0.058</a:t>
            </a:r>
          </a:p>
          <a:p>
            <a:r>
              <a:rPr lang="zh-CN" altLang="en-US" dirty="0"/>
              <a:t>如果要求 </a:t>
            </a:r>
            <a:r>
              <a:rPr lang="en-US" altLang="zh-CN" dirty="0">
                <a:solidFill>
                  <a:srgbClr val="FF0000"/>
                </a:solidFill>
              </a:rPr>
              <a:t>sig level </a:t>
            </a:r>
            <a:r>
              <a:rPr lang="zh-CN" altLang="en-US" dirty="0"/>
              <a:t>是</a:t>
            </a:r>
            <a:r>
              <a:rPr lang="en-US" altLang="zh-CN" dirty="0"/>
              <a:t>0.05</a:t>
            </a:r>
            <a:r>
              <a:rPr lang="zh-CN" altLang="en-US" dirty="0"/>
              <a:t>（</a:t>
            </a:r>
            <a:r>
              <a:rPr lang="en-US" altLang="zh-CN" dirty="0"/>
              <a:t>FP</a:t>
            </a:r>
            <a:r>
              <a:rPr lang="zh-CN" altLang="en-US" dirty="0"/>
              <a:t>概率的上界），则不能以</a:t>
            </a:r>
            <a:r>
              <a:rPr lang="en-US" altLang="zh-CN" dirty="0"/>
              <a:t>14</a:t>
            </a:r>
            <a:r>
              <a:rPr lang="zh-CN" altLang="en-US" dirty="0"/>
              <a:t>为门限</a:t>
            </a:r>
            <a:endParaRPr lang="en-US" altLang="zh-CN" dirty="0"/>
          </a:p>
          <a:p>
            <a:pPr lvl="1"/>
            <a:r>
              <a:rPr kumimoji="1" lang="zh-CN" altLang="en-US" dirty="0"/>
              <a:t>因为</a:t>
            </a:r>
            <a:r>
              <a:rPr lang="zh-CN" altLang="en-US" dirty="0"/>
              <a:t>等于或大于</a:t>
            </a:r>
            <a:r>
              <a:rPr lang="en-US" altLang="zh-CN" dirty="0"/>
              <a:t>14</a:t>
            </a:r>
            <a:r>
              <a:rPr kumimoji="1" lang="zh-CN" altLang="en-US" dirty="0"/>
              <a:t>的概率为 </a:t>
            </a:r>
            <a:r>
              <a:rPr kumimoji="1" lang="en-US" altLang="zh-CN" dirty="0"/>
              <a:t>0.058</a:t>
            </a:r>
            <a:r>
              <a:rPr kumimoji="1" lang="zh-CN" altLang="en-US" dirty="0"/>
              <a:t>，大于 </a:t>
            </a:r>
            <a:r>
              <a:rPr kumimoji="1" lang="en-US" altLang="zh-CN" dirty="0"/>
              <a:t>0.05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BC029-72F4-3A49-80C5-7B6009FA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3248677"/>
            <a:ext cx="12192000" cy="37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8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1748</Words>
  <Application>Microsoft Macintosh PowerPoint</Application>
  <PresentationFormat>宽屏</PresentationFormat>
  <Paragraphs>225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假设检验原理</vt:lpstr>
      <vt:lpstr>概念</vt:lpstr>
      <vt:lpstr>检验实现的方式</vt:lpstr>
      <vt:lpstr>目标</vt:lpstr>
      <vt:lpstr>目标</vt:lpstr>
      <vt:lpstr>过程</vt:lpstr>
      <vt:lpstr>例</vt:lpstr>
      <vt:lpstr>计算结果</vt:lpstr>
      <vt:lpstr>计算结果</vt:lpstr>
      <vt:lpstr>p值</vt:lpstr>
      <vt:lpstr>多次测试</vt:lpstr>
      <vt:lpstr>关于模型参数的假设检验</vt:lpstr>
      <vt:lpstr>关于模型参数的假设检验</vt:lpstr>
      <vt:lpstr>Power 函数</vt:lpstr>
      <vt:lpstr>例：硬币</vt:lpstr>
      <vt:lpstr>例：硬币</vt:lpstr>
      <vt:lpstr>例：硬币（练习）</vt:lpstr>
      <vt:lpstr>曲线的含义</vt:lpstr>
      <vt:lpstr>似然ratio测试</vt:lpstr>
      <vt:lpstr>非参数测试</vt:lpstr>
      <vt:lpstr>非参数测试</vt:lpstr>
      <vt:lpstr>Permutation测试</vt:lpstr>
      <vt:lpstr>t 统计</vt:lpstr>
      <vt:lpstr>t-统计</vt:lpstr>
      <vt:lpstr>t-分布</vt:lpstr>
      <vt:lpstr>自由度</vt:lpstr>
      <vt:lpstr>小结</vt:lpstr>
      <vt:lpstr>阅读</vt:lpstr>
      <vt:lpstr>Lab</vt:lpstr>
      <vt:lpstr>Lab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Yishuai Chen</cp:lastModifiedBy>
  <cp:revision>26</cp:revision>
  <dcterms:created xsi:type="dcterms:W3CDTF">2021-10-10T06:55:43Z</dcterms:created>
  <dcterms:modified xsi:type="dcterms:W3CDTF">2021-10-10T07:45:12Z</dcterms:modified>
</cp:coreProperties>
</file>