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11" r:id="rId9"/>
    <p:sldId id="410" r:id="rId10"/>
    <p:sldId id="408" r:id="rId11"/>
    <p:sldId id="407" r:id="rId12"/>
    <p:sldId id="409" r:id="rId13"/>
    <p:sldId id="412" r:id="rId14"/>
    <p:sldId id="413" r:id="rId15"/>
    <p:sldId id="414" r:id="rId16"/>
    <p:sldId id="41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1"/>
    <p:restoredTop sz="93662"/>
  </p:normalViewPr>
  <p:slideViewPr>
    <p:cSldViewPr snapToGrid="0" snapToObjects="1">
      <p:cViewPr varScale="1">
        <p:scale>
          <a:sx n="160" d="100"/>
          <a:sy n="16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C5347-5D10-BB46-8FA8-AF26578E6296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BF09B-AAB7-0645-A9CD-DD95172BD2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5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DE2E-17B5-423F-87AC-F73882FC72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9F4B6-3F66-E245-BDCD-52C5EF74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2C9BD-8677-BF48-B956-5A6CEC82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0EBC7-5E8A-0B44-A735-91BC69E0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5EBB0-3A1C-0240-9820-D0E4631F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502C4-6C89-1745-BD52-08F8E33A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8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61A44-D0E2-F841-AD3B-1360111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F69AC-2708-5946-965D-0001B060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74970-4CA4-AE49-8377-D6139961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03F2A-834D-A941-8FD3-2D6FE87D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CB319-6C2B-1A41-8CF3-7862C69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39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22BDF-73C3-544D-88E4-F7CDDCAA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0404B-57B9-014D-8BEF-5914CA01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1E9FC-D74E-9748-8309-EED82A49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0D43B-A276-BD4B-B6AE-6EB805A7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8DB8B-0E55-0349-AD30-52ADE15D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3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260-84FF-3143-8A84-045D0345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41993-578A-9947-8CF0-8392797E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6DB6-689A-9C4D-841D-3D43D2E7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3895E-F315-9E41-9C3D-9694B225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AF035-D535-F04B-9D83-3862A604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19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7D54-1555-954B-BF48-2819F11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EEC55-24B8-7746-B326-036F1195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CEC44-A21B-164A-8855-5E250E6D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EEDB-D396-A449-A353-BF263F1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65C69-F78E-EF44-BBCC-A86F3A91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8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BF06F-9DDE-9F4A-8FD3-8AAD8824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A6528-DE0F-3248-A2BD-81777583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CAB7B-CD29-C348-A961-B77FBA63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7FDC7-7133-014B-999B-5B4D8AC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B69A7-6972-D445-B1BC-DA58DF62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42B37-D444-4341-8E78-E0485E82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0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2629-FD72-744E-856B-2CF5A87F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D1732-C1F2-C947-8EFA-2B86C5D4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9402-3697-6E41-AA43-3D0FD9BD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CABB54-3D16-7745-AE96-6B9D8A575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99F45-675C-3644-ABDF-F94F48FD7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256DE-5D76-094C-BEC9-B8869518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C0534-0B72-D648-8F00-C7130520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B63A4-0528-F54A-A2FD-0DD45DC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7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05C6-AC58-DD4C-A75C-97607673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BC859-FCD9-F94F-B276-C18E7E87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28AA2-67BF-F745-BA17-41C1BC51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CE756-E893-1548-956C-5699255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5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900BE5-21A7-AD4A-829C-6133519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5E311-FD91-B746-A2C7-3629375A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11090-0D55-5A41-9F94-FAC574D2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3E7DD-5BB1-7944-AB07-1E99695E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1AE3E-6222-E54A-B83C-CE209801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7E19DB-B02B-284F-8347-DE52A9C3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2D470-2424-1D45-8571-66B0919E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140A1-98AD-8445-B89F-059D140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30F17-D5FC-5E4C-AD33-93DFE837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3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DDA88-05C7-E546-A395-F3967886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5508CD-8B04-CD44-9504-2B0277008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07C11-7569-7540-A629-883392E8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BEC07-60DA-5F4D-A4FC-75156B1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BFAFE-B2C4-E24E-80F3-5F5427F0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3B23F-3088-0D4B-87E7-B4EC3608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6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0D7A2B-6313-9B45-89C3-B5D5EAFC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63CBE-85E8-1E4B-B9D3-B442C2E6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005F-BF57-B047-B5BD-14AB55ADC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3BBA-AE4F-DD46-9FC3-2E3612BD169F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665B3-B9C7-604E-8A8C-34278029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03A78-A9A6-0842-A60F-00BEE350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836D-76C1-B04E-AD94-DD0FE0648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4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granda/math-tools-nyu/blob/main/01%20Covariance%20Matrix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FFD2-3876-344E-B603-20111D0B9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PCA</a:t>
            </a:r>
            <a:r>
              <a:rPr kumimoji="1" lang="zh-CN" altLang="en-US"/>
              <a:t>的数学理解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6C014-B64D-0A4E-99CC-8163F9DD5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0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DD93-672E-8E42-A0DA-9A7ED75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21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例：两个主方向及其投影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339F-A312-CC43-A528-31B00F3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A3887-5D19-5D40-BD4C-2CB04AA0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9233"/>
            <a:ext cx="10399773" cy="74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6C57-ED0E-364B-92B0-A94D1E5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例：人脸数据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F4CC4-CCBE-794B-B405-3F58A5D3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每个像素作为一维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AE2C2-3DC1-5942-930C-50A1608B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2201"/>
            <a:ext cx="12192000" cy="22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9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75C4-253C-0D4D-A9A0-E38BF2E7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04DD2-4D4C-CF43-91C5-1B476A7D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26A55-9580-0544-A893-A593252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29" y="119921"/>
            <a:ext cx="8559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6003D-3AC1-A443-8101-FEFAFD9F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428D8-DE87-394E-BFC0-05025745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PCA</a:t>
            </a:r>
            <a:r>
              <a:rPr kumimoji="1" lang="zh-CN" altLang="en-US" dirty="0"/>
              <a:t> 提取 方差 最大</a:t>
            </a:r>
            <a:r>
              <a:rPr kumimoji="1" lang="en-US" altLang="zh-CN" dirty="0"/>
              <a:t>/</a:t>
            </a:r>
            <a:r>
              <a:rPr kumimoji="1" lang="zh-CN" altLang="en-US" dirty="0"/>
              <a:t>最小 的数据成分</a:t>
            </a:r>
          </a:p>
        </p:txBody>
      </p:sp>
    </p:spTree>
    <p:extLst>
      <p:ext uri="{BB962C8B-B14F-4D97-AF65-F5344CB8AC3E}">
        <p14:creationId xmlns:p14="http://schemas.microsoft.com/office/powerpoint/2010/main" val="30603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50" y="2981288"/>
            <a:ext cx="3588508" cy="3246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759" y="2426392"/>
            <a:ext cx="3811990" cy="3551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2906" y="61769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原始数据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19497" y="617696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按虚线旋转</a:t>
            </a:r>
          </a:p>
        </p:txBody>
      </p:sp>
      <p:sp>
        <p:nvSpPr>
          <p:cNvPr id="9" name="矩形 8"/>
          <p:cNvSpPr/>
          <p:nvPr/>
        </p:nvSpPr>
        <p:spPr>
          <a:xfrm>
            <a:off x="8129517" y="267319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14778" y="392822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27135" y="5128442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132" y="512692"/>
            <a:ext cx="1238250" cy="523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383" y="322042"/>
            <a:ext cx="1724025" cy="990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793" y="365127"/>
            <a:ext cx="781050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8875" y="889002"/>
            <a:ext cx="1495425" cy="1666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715" y="1783293"/>
            <a:ext cx="714375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4257" y="1494407"/>
            <a:ext cx="2400300" cy="962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42605" y="31296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逆时针</a:t>
            </a:r>
            <a:r>
              <a:rPr lang="en-US" altLang="zh-CN" sz="2400" b="1" dirty="0">
                <a:solidFill>
                  <a:srgbClr val="FF0000"/>
                </a:solidFill>
              </a:rPr>
              <a:t>45</a:t>
            </a:r>
            <a:r>
              <a:rPr lang="zh-CN" altLang="en-US" sz="2400" b="1" dirty="0">
                <a:solidFill>
                  <a:srgbClr val="FF0000"/>
                </a:solidFill>
              </a:rPr>
              <a:t>度旋转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0153" y="336478"/>
            <a:ext cx="1047750" cy="4381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3979" y="817343"/>
            <a:ext cx="2847975" cy="17811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624410" y="106899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对称阵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2CB70-E431-4943-A5CB-9EB014EACD43}"/>
              </a:ext>
            </a:extLst>
          </p:cNvPr>
          <p:cNvSpPr txBox="1"/>
          <p:nvPr/>
        </p:nvSpPr>
        <p:spPr>
          <a:xfrm>
            <a:off x="9253195" y="3461036"/>
            <a:ext cx="1003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F245C0-52DF-8944-A99A-36EF71A6C667}"/>
              </a:ext>
            </a:extLst>
          </p:cNvPr>
          <p:cNvSpPr txBox="1"/>
          <p:nvPr/>
        </p:nvSpPr>
        <p:spPr>
          <a:xfrm>
            <a:off x="8057426" y="4688276"/>
            <a:ext cx="1003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4FDC-44D3-9449-9345-7ADA559F4D3F}"/>
              </a:ext>
            </a:extLst>
          </p:cNvPr>
          <p:cNvSpPr/>
          <p:nvPr/>
        </p:nvSpPr>
        <p:spPr>
          <a:xfrm>
            <a:off x="4395129" y="2626987"/>
            <a:ext cx="223651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00B0F0"/>
                </a:solidFill>
              </a:rPr>
              <a:t>特征向量</a:t>
            </a:r>
            <a:endParaRPr kumimoji="1" lang="en-US" altLang="zh-CN" sz="2000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2000" dirty="0">
                <a:solidFill>
                  <a:srgbClr val="00B0F0"/>
                </a:solidFill>
              </a:rPr>
              <a:t>相互正交</a:t>
            </a:r>
            <a:endParaRPr kumimoji="1" lang="en-US" altLang="zh-CN" sz="2000" dirty="0">
              <a:solidFill>
                <a:srgbClr val="00B0F0"/>
              </a:solidFill>
            </a:endParaRPr>
          </a:p>
          <a:p>
            <a:pPr algn="ctr"/>
            <a:endParaRPr kumimoji="1" lang="en-US" altLang="zh-CN" sz="2000" dirty="0">
              <a:solidFill>
                <a:srgbClr val="00B0F0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数值反映了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该成分和各变量的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相关性</a:t>
            </a:r>
          </a:p>
          <a:p>
            <a:pPr algn="ctr"/>
            <a:endParaRPr kumimoji="1" lang="en-US" altLang="zh-CN" sz="2000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2000" dirty="0">
                <a:solidFill>
                  <a:srgbClr val="FF0000"/>
                </a:solidFill>
              </a:rPr>
              <a:t>作为原始数据</a:t>
            </a:r>
            <a:r>
              <a:rPr kumimoji="1" lang="en-US" altLang="zh-CN" sz="2000" dirty="0">
                <a:solidFill>
                  <a:srgbClr val="FF0000"/>
                </a:solidFill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</a:rPr>
              <a:t>列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线性组合的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000" dirty="0">
                <a:solidFill>
                  <a:srgbClr val="FF0000"/>
                </a:solidFill>
              </a:rPr>
              <a:t>权重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C1F2EF-4D83-1444-A31F-0D521CEAB117}"/>
              </a:ext>
            </a:extLst>
          </p:cNvPr>
          <p:cNvSpPr/>
          <p:nvPr/>
        </p:nvSpPr>
        <p:spPr>
          <a:xfrm>
            <a:off x="2233793" y="473444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主特征向量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主成分向量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234214-C66B-6B44-A2C1-8DA55DA7CACC}"/>
              </a:ext>
            </a:extLst>
          </p:cNvPr>
          <p:cNvCxnSpPr/>
          <p:nvPr/>
        </p:nvCxnSpPr>
        <p:spPr>
          <a:xfrm flipV="1">
            <a:off x="1467691" y="5402281"/>
            <a:ext cx="721404" cy="7436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059BAF3-FD51-034A-AA17-D21E9001997C}"/>
              </a:ext>
            </a:extLst>
          </p:cNvPr>
          <p:cNvSpPr/>
          <p:nvPr/>
        </p:nvSpPr>
        <p:spPr>
          <a:xfrm>
            <a:off x="4565194" y="1503292"/>
            <a:ext cx="840241" cy="953140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5618AB20-AEFC-124E-80AB-BE4291D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07" y="279026"/>
            <a:ext cx="10515600" cy="1325563"/>
          </a:xfrm>
        </p:spPr>
        <p:txBody>
          <a:bodyPr/>
          <a:lstStyle/>
          <a:p>
            <a:r>
              <a:rPr lang="zh-CN" altLang="en-US" dirty="0"/>
              <a:t>实现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F52EB0-FA65-FB40-9774-DD25DBB11208}"/>
              </a:ext>
            </a:extLst>
          </p:cNvPr>
          <p:cNvSpPr/>
          <p:nvPr/>
        </p:nvSpPr>
        <p:spPr>
          <a:xfrm>
            <a:off x="7504310" y="804994"/>
            <a:ext cx="978248" cy="1793524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C601E6-FFBF-0F4D-9E1F-975A8DA26913}"/>
              </a:ext>
            </a:extLst>
          </p:cNvPr>
          <p:cNvSpPr/>
          <p:nvPr/>
        </p:nvSpPr>
        <p:spPr>
          <a:xfrm>
            <a:off x="10015923" y="872485"/>
            <a:ext cx="219322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dirty="0">
                <a:solidFill>
                  <a:srgbClr val="00B0F0"/>
                </a:solidFill>
              </a:rPr>
              <a:t>主成分</a:t>
            </a:r>
            <a:endParaRPr kumimoji="1" lang="en-US" altLang="zh-CN" sz="2400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原始数据</a:t>
            </a: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</a:rPr>
              <a:t>列的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方差最大的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线性组合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algn="ctr"/>
            <a:endParaRPr kumimoji="1"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6A03CF0-EC29-424E-BD1C-D2287E2926AE}"/>
              </a:ext>
            </a:extLst>
          </p:cNvPr>
          <p:cNvCxnSpPr>
            <a:cxnSpLocks/>
          </p:cNvCxnSpPr>
          <p:nvPr/>
        </p:nvCxnSpPr>
        <p:spPr>
          <a:xfrm flipH="1" flipV="1">
            <a:off x="8559421" y="1627930"/>
            <a:ext cx="1697763" cy="1251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8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F086-743F-0E4A-874F-58EB747A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0684-50F9-3F4A-A96C-16C815BD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Carlos Fernandez-</a:t>
            </a:r>
            <a:r>
              <a:rPr lang="en-US" altLang="zh-CN" dirty="0" err="1"/>
              <a:t>Granda</a:t>
            </a:r>
            <a:r>
              <a:rPr lang="zh-CN" altLang="en-US" dirty="0"/>
              <a:t>，</a:t>
            </a:r>
            <a:r>
              <a:rPr lang="en-US" altLang="zh-CN" dirty="0"/>
              <a:t> Covariance matrix</a:t>
            </a:r>
            <a:r>
              <a:rPr lang="zh-CN" altLang="en-US" dirty="0"/>
              <a:t> </a:t>
            </a:r>
            <a:r>
              <a:rPr lang="zh-CN" altLang="en-US"/>
              <a:t>精要配套练习，</a:t>
            </a:r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https://github.com/cfgranda/math-tools-nyu/blob/main/01%20Covariance%20Matrix.ipynb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天气数据</a:t>
            </a:r>
            <a:endParaRPr kumimoji="1" lang="en-US" altLang="zh-CN" dirty="0"/>
          </a:p>
          <a:p>
            <a:r>
              <a:rPr lang="zh-CN" altLang="en-US" dirty="0"/>
              <a:t>计算协方差矩阵</a:t>
            </a:r>
            <a:r>
              <a:rPr lang="en-US" altLang="zh-CN" dirty="0"/>
              <a:t>, </a:t>
            </a:r>
            <a:r>
              <a:rPr lang="en-US" altLang="zh-CN" dirty="0" err="1"/>
              <a:t>np.linalg.eig</a:t>
            </a:r>
            <a:r>
              <a:rPr lang="en-US" altLang="zh-CN" dirty="0"/>
              <a:t>, </a:t>
            </a:r>
            <a:r>
              <a:rPr lang="zh-CN" altLang="en-US" dirty="0"/>
              <a:t>主元素，</a:t>
            </a:r>
            <a:r>
              <a:rPr lang="en-US" altLang="zh-CN" dirty="0"/>
              <a:t>PCA</a:t>
            </a:r>
          </a:p>
          <a:p>
            <a:r>
              <a:rPr kumimoji="1" lang="zh-CN" altLang="en-US" dirty="0"/>
              <a:t>画图分析</a:t>
            </a:r>
          </a:p>
        </p:txBody>
      </p:sp>
    </p:spTree>
    <p:extLst>
      <p:ext uri="{BB962C8B-B14F-4D97-AF65-F5344CB8AC3E}">
        <p14:creationId xmlns:p14="http://schemas.microsoft.com/office/powerpoint/2010/main" val="56782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3441-BA5F-8240-ACC7-8673BA6E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90BC5-2B1B-0F45-8087-4951DA0C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Carlos Fernandez-</a:t>
            </a:r>
            <a:r>
              <a:rPr lang="en-US" altLang="zh-CN" dirty="0" err="1"/>
              <a:t>Granda</a:t>
            </a:r>
            <a:r>
              <a:rPr lang="zh-CN" altLang="en-US" dirty="0"/>
              <a:t>，</a:t>
            </a:r>
            <a:r>
              <a:rPr lang="en-US" altLang="zh-CN" dirty="0"/>
              <a:t>Covariance matrix</a:t>
            </a:r>
            <a:r>
              <a:rPr lang="zh-CN" altLang="en-US" dirty="0"/>
              <a:t> 精要，下载链接：</a:t>
            </a:r>
            <a:r>
              <a:rPr lang="en-US" altLang="zh-CN" dirty="0"/>
              <a:t>https://</a:t>
            </a:r>
            <a:r>
              <a:rPr lang="en-US" altLang="zh-CN" dirty="0" err="1"/>
              <a:t>cds.nyu.edu</a:t>
            </a:r>
            <a:r>
              <a:rPr lang="en-US" altLang="zh-CN" dirty="0"/>
              <a:t>/</a:t>
            </a:r>
            <a:r>
              <a:rPr lang="en-US" altLang="zh-CN" dirty="0" err="1"/>
              <a:t>wp</a:t>
            </a:r>
            <a:r>
              <a:rPr lang="en-US" altLang="zh-CN" dirty="0"/>
              <a:t>-content/uploads/2021/05/</a:t>
            </a:r>
            <a:r>
              <a:rPr lang="en-US" altLang="zh-CN" dirty="0" err="1"/>
              <a:t>covariance_matrix.pdf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8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A55B-8A2C-D846-B09D-67ADD96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PCA</a:t>
            </a:r>
            <a:r>
              <a:rPr kumimoji="1" lang="zh-CN" altLang="en-US" dirty="0"/>
              <a:t>的数学理解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CACB-4E68-2645-AA8C-E335114F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协方差矩阵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描述了各维向量进行线性组合的方差</a:t>
            </a:r>
            <a:endParaRPr kumimoji="1" lang="en-US" altLang="zh-CN" dirty="0"/>
          </a:p>
          <a:p>
            <a:r>
              <a:rPr kumimoji="1" lang="zh-CN" altLang="en-US" dirty="0"/>
              <a:t>从 随机变量 到 随机向量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测量的多维数据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每一维，是一个随机变量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整个数据：</a:t>
            </a:r>
            <a:r>
              <a:rPr kumimoji="1" lang="zh-CN" altLang="en-US" dirty="0">
                <a:solidFill>
                  <a:srgbClr val="FF0000"/>
                </a:solidFill>
              </a:rPr>
              <a:t>随机向量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向量 </a:t>
            </a:r>
            <a:r>
              <a:rPr lang="en-US" altLang="zh-CN" dirty="0"/>
              <a:t>v </a:t>
            </a:r>
            <a:r>
              <a:rPr lang="zh-CN" altLang="en-US" dirty="0"/>
              <a:t>和 随机向量 </a:t>
            </a:r>
            <a:r>
              <a:rPr lang="en-US" altLang="zh-CN" dirty="0"/>
              <a:t>X </a:t>
            </a:r>
            <a:r>
              <a:rPr lang="zh-CN" altLang="en-US" dirty="0"/>
              <a:t>的 乘积，得到另一个随机变量</a:t>
            </a:r>
            <a:endParaRPr lang="en-US" altLang="zh-CN" dirty="0"/>
          </a:p>
          <a:p>
            <a:pPr lvl="1"/>
            <a:r>
              <a:rPr kumimoji="1" lang="zh-CN" altLang="en-US" dirty="0"/>
              <a:t>对测量的多维数据</a:t>
            </a:r>
            <a:endParaRPr kumimoji="1" lang="en-US" altLang="zh-CN" dirty="0"/>
          </a:p>
          <a:p>
            <a:pPr lvl="1"/>
            <a:r>
              <a:rPr lang="zh-CN" altLang="en-US" dirty="0"/>
              <a:t>相当于每个样本，得到原始特征的加权线性组合值</a:t>
            </a:r>
            <a:endParaRPr lang="en-US" altLang="zh-CN" dirty="0"/>
          </a:p>
          <a:p>
            <a:pPr lvl="2"/>
            <a:r>
              <a:rPr kumimoji="1" lang="en-US" altLang="zh-CN" dirty="0"/>
              <a:t>v</a:t>
            </a:r>
            <a:r>
              <a:rPr kumimoji="1" lang="zh-CN" altLang="en-US" dirty="0"/>
              <a:t>：权重，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：原始特征</a:t>
            </a:r>
          </a:p>
        </p:txBody>
      </p:sp>
    </p:spTree>
    <p:extLst>
      <p:ext uri="{BB962C8B-B14F-4D97-AF65-F5344CB8AC3E}">
        <p14:creationId xmlns:p14="http://schemas.microsoft.com/office/powerpoint/2010/main" val="13047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50C9-5788-C042-A14D-4FB7719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v </a:t>
            </a:r>
            <a:r>
              <a:rPr lang="zh-CN" altLang="en-US" dirty="0"/>
              <a:t>和 随机向量 </a:t>
            </a:r>
            <a:r>
              <a:rPr lang="en-US" altLang="zh-CN" dirty="0"/>
              <a:t>X </a:t>
            </a:r>
            <a:r>
              <a:rPr lang="zh-CN" altLang="en-US" dirty="0"/>
              <a:t>的 乘积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8DD7E-EB7C-6D4E-8A07-F5BE1DB1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4000" dirty="0"/>
              <a:t>例</a:t>
            </a:r>
            <a:endParaRPr kumimoji="1" lang="en-US" altLang="zh-CN" sz="4000" dirty="0"/>
          </a:p>
          <a:p>
            <a:pPr lvl="1"/>
            <a:r>
              <a:rPr lang="en-US" altLang="zh-CN" sz="3600" dirty="0"/>
              <a:t>v</a:t>
            </a:r>
            <a:r>
              <a:rPr lang="zh-CN" altLang="en-US" sz="3600" dirty="0"/>
              <a:t>：三明治成分配比向量，比如：</a:t>
            </a:r>
            <a:r>
              <a:rPr lang="en-US" altLang="zh-CN" sz="3600" dirty="0"/>
              <a:t>0.5</a:t>
            </a:r>
            <a:r>
              <a:rPr lang="zh-CN" altLang="en-US" sz="3600" dirty="0"/>
              <a:t>，</a:t>
            </a:r>
            <a:r>
              <a:rPr lang="en-US" altLang="zh-CN" sz="3600" dirty="0"/>
              <a:t>0.3</a:t>
            </a:r>
            <a:r>
              <a:rPr lang="zh-CN" altLang="en-US" sz="3600" dirty="0"/>
              <a:t>，</a:t>
            </a:r>
            <a:r>
              <a:rPr lang="en-US" altLang="zh-CN" sz="3600" dirty="0"/>
              <a:t>0.2</a:t>
            </a:r>
            <a:endParaRPr lang="zh-CN" altLang="en-US" sz="3600" dirty="0"/>
          </a:p>
          <a:p>
            <a:pPr lvl="1"/>
            <a:r>
              <a:rPr lang="en-US" altLang="zh-CN" sz="3600" dirty="0"/>
              <a:t>X</a:t>
            </a:r>
            <a:r>
              <a:rPr lang="zh-CN" altLang="en-US" sz="3600" dirty="0"/>
              <a:t>：三明治三种成分的价格测量数据，连续测</a:t>
            </a:r>
            <a:r>
              <a:rPr lang="en-US" altLang="zh-CN" sz="3600" dirty="0"/>
              <a:t>30</a:t>
            </a:r>
            <a:r>
              <a:rPr lang="zh-CN" altLang="en-US" sz="3600" dirty="0"/>
              <a:t>天</a:t>
            </a:r>
            <a:endParaRPr lang="en-US" altLang="zh-CN" sz="3600" dirty="0"/>
          </a:p>
          <a:p>
            <a:pPr lvl="2"/>
            <a:r>
              <a:rPr lang="en-US" altLang="zh-CN" sz="3200" dirty="0"/>
              <a:t>3</a:t>
            </a:r>
            <a:r>
              <a:rPr lang="zh-CN" altLang="en-US" sz="3200" dirty="0"/>
              <a:t> * </a:t>
            </a:r>
            <a:r>
              <a:rPr lang="en-US" altLang="zh-CN" sz="3200" dirty="0"/>
              <a:t>30</a:t>
            </a:r>
            <a:r>
              <a:rPr lang="zh-CN" altLang="en-US" sz="3200" dirty="0"/>
              <a:t> 的 矩阵</a:t>
            </a:r>
            <a:endParaRPr lang="en-US" altLang="zh-CN" sz="3200" dirty="0"/>
          </a:p>
          <a:p>
            <a:pPr lvl="1"/>
            <a:r>
              <a:rPr lang="en-US" altLang="zh-CN" sz="3600" dirty="0"/>
              <a:t>v</a:t>
            </a:r>
            <a:r>
              <a:rPr lang="zh-CN" altLang="en-US" sz="3600" dirty="0"/>
              <a:t> * </a:t>
            </a:r>
            <a:r>
              <a:rPr lang="en-US" altLang="zh-CN" sz="3600" dirty="0"/>
              <a:t>X</a:t>
            </a:r>
            <a:r>
              <a:rPr lang="zh-CN" altLang="en-US" sz="3600" dirty="0"/>
              <a:t>：</a:t>
            </a:r>
            <a:r>
              <a:rPr lang="en-US" altLang="zh-CN" sz="3600" dirty="0"/>
              <a:t>1</a:t>
            </a:r>
            <a:r>
              <a:rPr lang="zh-CN" altLang="en-US" sz="3600" dirty="0"/>
              <a:t>*</a:t>
            </a:r>
            <a:r>
              <a:rPr lang="en-US" altLang="zh-CN" sz="3600" dirty="0"/>
              <a:t>30</a:t>
            </a:r>
            <a:r>
              <a:rPr lang="zh-CN" altLang="en-US" sz="3600" dirty="0"/>
              <a:t> 的向量，代表了这</a:t>
            </a:r>
            <a:r>
              <a:rPr lang="en-US" altLang="zh-CN" sz="3600" dirty="0"/>
              <a:t>30</a:t>
            </a:r>
            <a:r>
              <a:rPr lang="zh-CN" altLang="en-US" sz="3600" dirty="0"/>
              <a:t>天的三明治价格向量</a:t>
            </a:r>
          </a:p>
          <a:p>
            <a:r>
              <a:rPr lang="zh-CN" altLang="en-US" sz="4000" dirty="0"/>
              <a:t>三明治价格随机向量的方差</a:t>
            </a:r>
            <a:endParaRPr lang="en-US" altLang="zh-CN" sz="4000" dirty="0"/>
          </a:p>
          <a:p>
            <a:pPr lvl="1"/>
            <a:r>
              <a:rPr lang="en-US" altLang="zh-CN" sz="3600" dirty="0" err="1">
                <a:solidFill>
                  <a:srgbClr val="FF0000"/>
                </a:solidFill>
              </a:rPr>
              <a:t>v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3600" dirty="0">
                <a:solidFill>
                  <a:srgbClr val="FF0000"/>
                </a:solidFill>
              </a:rPr>
              <a:t> * sigma * 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8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76BB-6295-4D4C-98B8-09FACC0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v </a:t>
            </a:r>
            <a:r>
              <a:rPr lang="zh-CN" altLang="en-US" dirty="0"/>
              <a:t>和 随机向量 </a:t>
            </a:r>
            <a:r>
              <a:rPr lang="en-US" altLang="zh-CN" dirty="0"/>
              <a:t>X </a:t>
            </a:r>
            <a:r>
              <a:rPr lang="zh-CN" altLang="en-US" dirty="0"/>
              <a:t>的 乘积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95F04-108C-494A-BD3D-FBB9188A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归一化后的乘积，相当于 </a:t>
            </a:r>
            <a:r>
              <a:rPr kumimoji="1" lang="en-US" altLang="zh-CN" sz="4000" dirty="0"/>
              <a:t>v</a:t>
            </a:r>
            <a:r>
              <a:rPr kumimoji="1" lang="zh-CN" altLang="en-US" sz="4000" dirty="0"/>
              <a:t> 与 </a:t>
            </a:r>
            <a:r>
              <a:rPr kumimoji="1" lang="en-US" altLang="zh-CN" sz="4000" dirty="0"/>
              <a:t>X</a:t>
            </a:r>
            <a:r>
              <a:rPr kumimoji="1" lang="zh-CN" altLang="en-US" sz="4000" dirty="0"/>
              <a:t> 中的各样本向量（如 </a:t>
            </a:r>
            <a:r>
              <a:rPr kumimoji="1" lang="en-US" altLang="zh-CN" sz="4000" dirty="0"/>
              <a:t>x</a:t>
            </a:r>
            <a:r>
              <a:rPr kumimoji="1" lang="zh-CN" altLang="en-US" sz="4000" dirty="0"/>
              <a:t>）的 </a:t>
            </a:r>
            <a:r>
              <a:rPr kumimoji="1" lang="zh-CN" altLang="en-US" sz="4000" dirty="0">
                <a:solidFill>
                  <a:srgbClr val="FF0000"/>
                </a:solidFill>
              </a:rPr>
              <a:t>点积</a:t>
            </a:r>
            <a:endParaRPr kumimoji="1" lang="en-US" altLang="zh-CN" sz="4000" dirty="0">
              <a:solidFill>
                <a:srgbClr val="FF0000"/>
              </a:solidFill>
            </a:endParaRPr>
          </a:p>
          <a:p>
            <a:r>
              <a:rPr kumimoji="1" lang="zh-CN" altLang="en-US" sz="4000" dirty="0"/>
              <a:t>点积 的 几何解释</a:t>
            </a:r>
            <a:endParaRPr kumimoji="1" lang="en-US" altLang="zh-CN" sz="4000" dirty="0"/>
          </a:p>
          <a:p>
            <a:pPr lvl="1"/>
            <a:r>
              <a:rPr kumimoji="1" lang="zh-CN" altLang="en-US" sz="3600" dirty="0"/>
              <a:t>投影</a:t>
            </a:r>
            <a:endParaRPr kumimoji="1" lang="en-US" altLang="zh-CN" sz="3600" dirty="0"/>
          </a:p>
          <a:p>
            <a:pPr lvl="1"/>
            <a:r>
              <a:rPr kumimoji="1" lang="zh-CN" altLang="en-US" sz="3600" dirty="0"/>
              <a:t>即：</a:t>
            </a:r>
            <a:r>
              <a:rPr kumimoji="1" lang="en-US" altLang="zh-CN" sz="3600" dirty="0"/>
              <a:t>x</a:t>
            </a:r>
            <a:r>
              <a:rPr kumimoji="1" lang="zh-CN" altLang="en-US" sz="3600" dirty="0"/>
              <a:t> 在 </a:t>
            </a:r>
            <a:r>
              <a:rPr kumimoji="1" lang="en-US" altLang="zh-CN" sz="3600" dirty="0"/>
              <a:t>v</a:t>
            </a:r>
            <a:r>
              <a:rPr kumimoji="1" lang="zh-CN" altLang="en-US" sz="3600" dirty="0"/>
              <a:t> 上 的 投影</a:t>
            </a:r>
            <a:endParaRPr kumimoji="1" lang="en-US" altLang="zh-CN" sz="3600" dirty="0"/>
          </a:p>
          <a:p>
            <a:r>
              <a:rPr lang="zh-CN" altLang="en-US" sz="4000" dirty="0"/>
              <a:t>这个投影 的方差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pPr lvl="1"/>
            <a:r>
              <a:rPr lang="en-US" altLang="zh-CN" sz="3600" dirty="0" err="1">
                <a:solidFill>
                  <a:srgbClr val="FF0000"/>
                </a:solidFill>
              </a:rPr>
              <a:t>v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3600" dirty="0">
                <a:solidFill>
                  <a:srgbClr val="FF0000"/>
                </a:solidFill>
              </a:rPr>
              <a:t> * sigma * v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1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B3399-EB0C-7D4E-B691-68AFE2D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例：加拿大城市坐标在东北方向的投影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2D413-09BA-B745-8703-CCE16AFF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zh-CN" altLang="en-US" dirty="0"/>
              <a:t>：</a:t>
            </a:r>
            <a:r>
              <a:rPr kumimoji="1" lang="en-US" altLang="zh-CN" dirty="0"/>
              <a:t>[1,1] </a:t>
            </a:r>
            <a:r>
              <a:rPr kumimoji="1" lang="zh-CN" altLang="en-US" dirty="0"/>
              <a:t>归一化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：加拿大城市坐标</a:t>
            </a:r>
            <a:r>
              <a:rPr kumimoji="1" lang="en-US" altLang="zh-CN" dirty="0"/>
              <a:t> [x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DE5F8-8500-8A44-A0E8-9C7A23CA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638"/>
            <a:ext cx="12192000" cy="51233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0DA4DF-5EF3-F44E-8926-96A53D6B0939}"/>
              </a:ext>
            </a:extLst>
          </p:cNvPr>
          <p:cNvSpPr/>
          <p:nvPr/>
        </p:nvSpPr>
        <p:spPr>
          <a:xfrm>
            <a:off x="7605010" y="2055782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dirty="0"/>
              <a:t>这个投影 的方差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pPr lvl="1"/>
            <a:r>
              <a:rPr lang="en-US" altLang="zh-CN" sz="3600" dirty="0" err="1">
                <a:solidFill>
                  <a:srgbClr val="FF0000"/>
                </a:solidFill>
              </a:rPr>
              <a:t>v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3600" dirty="0">
                <a:solidFill>
                  <a:srgbClr val="FF0000"/>
                </a:solidFill>
              </a:rPr>
              <a:t> * sigma *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BF0C-16CE-6346-8C42-BF2B499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加拿大城市坐标矩阵在各个方向上的投影方差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1C96-CA1A-854F-BAF0-2C0C22B2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主方向，就是投影后，方差</a:t>
            </a:r>
            <a:r>
              <a:rPr kumimoji="1" lang="zh-CN" altLang="en-US" dirty="0">
                <a:solidFill>
                  <a:srgbClr val="FF0000"/>
                </a:solidFill>
              </a:rPr>
              <a:t>最大</a:t>
            </a:r>
            <a:r>
              <a:rPr kumimoji="1" lang="zh-CN" altLang="en-US" dirty="0"/>
              <a:t>的方向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E3FC8-99A4-C142-91BA-32D5798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1" y="2485167"/>
            <a:ext cx="11532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6BFE-F9D2-DD4C-8E4A-62624E0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BC4EF-2B5D-9943-A04E-4AD3DF64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线性代数</a:t>
            </a:r>
          </a:p>
          <a:p>
            <a:r>
              <a:rPr lang="zh-CN" altLang="en-US" dirty="0"/>
              <a:t>对称阵 可以 </a:t>
            </a:r>
            <a:r>
              <a:rPr lang="en-US" altLang="zh-CN" dirty="0"/>
              <a:t>eigen</a:t>
            </a:r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协方差矩阵就是对称的</a:t>
            </a:r>
          </a:p>
          <a:p>
            <a:r>
              <a:rPr lang="en-US" altLang="zh-CN" dirty="0"/>
              <a:t>eigen</a:t>
            </a:r>
            <a:r>
              <a:rPr lang="zh-CN" altLang="en-US" dirty="0"/>
              <a:t> 分解得到的向量，对应的 </a:t>
            </a:r>
            <a:r>
              <a:rPr lang="en-US" altLang="zh-CN" dirty="0"/>
              <a:t>eigenvalue lambda </a:t>
            </a:r>
            <a:r>
              <a:rPr lang="zh-CN" altLang="en-US" dirty="0"/>
              <a:t>就是 其 在这个方向上的投影的 方差</a:t>
            </a:r>
          </a:p>
          <a:p>
            <a:r>
              <a:rPr lang="zh-CN" altLang="en-US" dirty="0"/>
              <a:t>这些向量，还相互正交</a:t>
            </a:r>
          </a:p>
          <a:p>
            <a:pPr lvl="1"/>
            <a:r>
              <a:rPr lang="zh-CN" altLang="en-US" sz="2800" dirty="0"/>
              <a:t>叫：</a:t>
            </a:r>
            <a:r>
              <a:rPr lang="zh-CN" altLang="en-US" sz="2800" dirty="0">
                <a:solidFill>
                  <a:srgbClr val="FF0000"/>
                </a:solidFill>
              </a:rPr>
              <a:t>主方向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主元素 </a:t>
            </a:r>
            <a:r>
              <a:rPr lang="zh-CN" altLang="en-US" dirty="0"/>
              <a:t>是 数据在 主方向 上 的投影</a:t>
            </a:r>
          </a:p>
          <a:p>
            <a:pPr lvl="1"/>
            <a:r>
              <a:rPr lang="zh-CN" altLang="en-US" sz="2800" dirty="0"/>
              <a:t>主元素 </a:t>
            </a:r>
            <a:r>
              <a:rPr lang="zh-CN" altLang="en-US" sz="2800" dirty="0">
                <a:solidFill>
                  <a:srgbClr val="FF0000"/>
                </a:solidFill>
              </a:rPr>
              <a:t>互不相关</a:t>
            </a:r>
          </a:p>
          <a:p>
            <a:pPr lvl="1"/>
            <a:r>
              <a:rPr lang="zh-CN" altLang="en-US" sz="2800" dirty="0"/>
              <a:t>这个特别重要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7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3F91-9566-2144-9366-611967B7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D3386-A9E7-A542-96A2-1B6C89F5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D79ED-7CBD-A74A-905C-ABF65F3E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444"/>
            <a:ext cx="10663003" cy="52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DFB2D-4993-3043-944F-73D1F468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6" y="369736"/>
            <a:ext cx="2534586" cy="1325563"/>
          </a:xfrm>
        </p:spPr>
        <p:txBody>
          <a:bodyPr/>
          <a:lstStyle/>
          <a:p>
            <a:pPr algn="ctr"/>
            <a:r>
              <a:rPr lang="en-US" altLang="zh-CN" dirty="0"/>
              <a:t>Spectral </a:t>
            </a:r>
            <a:br>
              <a:rPr lang="en-US" altLang="zh-CN" dirty="0"/>
            </a:b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29D34-4112-A549-AD62-D2BE36F6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8BE8E-74EE-FA48-8B82-07E6D17E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39" y="139497"/>
            <a:ext cx="9354861" cy="63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宽屏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Menlo</vt:lpstr>
      <vt:lpstr>Office 主题​​</vt:lpstr>
      <vt:lpstr>PCA的数学理解</vt:lpstr>
      <vt:lpstr>PCA的数学理解</vt:lpstr>
      <vt:lpstr>向量 v 和 随机向量 X 的 乘积</vt:lpstr>
      <vt:lpstr>向量 v 和 随机向量 X 的 乘积</vt:lpstr>
      <vt:lpstr>例：加拿大城市坐标在东北方向的投影</vt:lpstr>
      <vt:lpstr>加拿大城市坐标矩阵在各个方向上的投影方差</vt:lpstr>
      <vt:lpstr>Spectral 定理</vt:lpstr>
      <vt:lpstr>Spectral 定理</vt:lpstr>
      <vt:lpstr>Spectral  定理</vt:lpstr>
      <vt:lpstr>例：两个主方向及其投影</vt:lpstr>
      <vt:lpstr>例：人脸数据</vt:lpstr>
      <vt:lpstr>主元素</vt:lpstr>
      <vt:lpstr>小结</vt:lpstr>
      <vt:lpstr>实现</vt:lpstr>
      <vt:lpstr>实验</vt:lpstr>
      <vt:lpstr>阅读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PCA的数学理解</dc:title>
  <dc:creator>Yishuai Chen</dc:creator>
  <cp:lastModifiedBy>Yishuai Chen</cp:lastModifiedBy>
  <cp:revision>1</cp:revision>
  <dcterms:created xsi:type="dcterms:W3CDTF">2021-10-10T03:42:52Z</dcterms:created>
  <dcterms:modified xsi:type="dcterms:W3CDTF">2021-10-10T03:43:22Z</dcterms:modified>
</cp:coreProperties>
</file>