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1" r:id="rId3"/>
    <p:sldId id="412" r:id="rId5"/>
    <p:sldId id="413" r:id="rId6"/>
    <p:sldId id="414" r:id="rId7"/>
    <p:sldId id="415" r:id="rId8"/>
    <p:sldId id="431" r:id="rId9"/>
    <p:sldId id="417" r:id="rId10"/>
    <p:sldId id="418" r:id="rId11"/>
    <p:sldId id="433" r:id="rId12"/>
    <p:sldId id="432" r:id="rId13"/>
    <p:sldId id="434" r:id="rId14"/>
    <p:sldId id="435" r:id="rId15"/>
    <p:sldId id="436" r:id="rId16"/>
    <p:sldId id="437" r:id="rId17"/>
    <p:sldId id="429" r:id="rId18"/>
    <p:sldId id="430" r:id="rId19"/>
    <p:sldId id="439" r:id="rId20"/>
    <p:sldId id="440" r:id="rId21"/>
    <p:sldId id="438" r:id="rId22"/>
    <p:sldId id="44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079"/>
        <p:guide pos="385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p>
          </p:txBody>
        </p:sp>
      </p:grpSp>
      <p:sp>
        <p:nvSpPr>
          <p:cNvPr id="25" name="圆角矩形 24"/>
          <p:cNvSpPr/>
          <p:nvPr/>
        </p:nvSpPr>
        <p:spPr>
          <a:xfrm rot="10800000" flipV="1">
            <a:off x="5729958" y="6222259"/>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900">
              <a:solidFill>
                <a:schemeClr val="bg1"/>
              </a:solidFill>
            </a:endParaRPr>
          </a:p>
        </p:txBody>
      </p:sp>
      <p:grpSp>
        <p:nvGrpSpPr>
          <p:cNvPr id="41" name="组合 40"/>
          <p:cNvGrpSpPr/>
          <p:nvPr/>
        </p:nvGrpSpPr>
        <p:grpSpPr>
          <a:xfrm>
            <a:off x="3538220" y="6177280"/>
            <a:ext cx="5637530" cy="414020"/>
            <a:chOff x="7179425" y="5791368"/>
            <a:chExt cx="4722623" cy="417587"/>
          </a:xfrm>
        </p:grpSpPr>
        <p:sp>
          <p:nvSpPr>
            <p:cNvPr id="42" name="文本框 41"/>
            <p:cNvSpPr txBox="1"/>
            <p:nvPr/>
          </p:nvSpPr>
          <p:spPr>
            <a:xfrm>
              <a:off x="7179425" y="5806739"/>
              <a:ext cx="1707017" cy="402216"/>
            </a:xfrm>
            <a:prstGeom prst="rect">
              <a:avLst/>
            </a:prstGeom>
            <a:noFill/>
          </p:spPr>
          <p:txBody>
            <a:bodyPr wrap="square" rtlCol="0">
              <a:spAutoFit/>
            </a:bodyPr>
            <a:lstStyle/>
            <a:p>
              <a:pPr algn="l"/>
              <a:r>
                <a:rPr lang="zh-CN" altLang="en-US" sz="2000" dirty="0" smtClean="0">
                  <a:solidFill>
                    <a:srgbClr val="A2A2A2"/>
                  </a:solidFill>
                  <a:latin typeface="微软雅黑" panose="020B0503020204020204" pitchFamily="34" charset="-122"/>
                  <a:ea typeface="微软雅黑" panose="020B0503020204020204" pitchFamily="34" charset="-122"/>
                </a:rPr>
                <a:t>姓名：叶雨欣</a:t>
              </a:r>
              <a:endParaRPr lang="en-US" altLang="zh-CN" sz="2000" dirty="0" smtClean="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9433167" y="5791368"/>
              <a:ext cx="2468881" cy="402216"/>
            </a:xfrm>
            <a:prstGeom prst="rect">
              <a:avLst/>
            </a:prstGeom>
          </p:spPr>
          <p:txBody>
            <a:bodyPr wrap="square">
              <a:spAutoFit/>
            </a:bodyPr>
            <a:lstStyle/>
            <a:p>
              <a:pPr algn="l"/>
              <a:r>
                <a:rPr lang="zh-CN" altLang="en-US" sz="2000" dirty="0">
                  <a:solidFill>
                    <a:srgbClr val="A2A2A2"/>
                  </a:solidFill>
                  <a:latin typeface="微软雅黑" panose="020B0503020204020204" pitchFamily="34" charset="-122"/>
                  <a:ea typeface="微软雅黑" panose="020B0503020204020204" pitchFamily="34" charset="-122"/>
                </a:rPr>
                <a:t>任课老师</a:t>
              </a:r>
              <a:r>
                <a:rPr lang="zh-CN" altLang="en-US" sz="2000" dirty="0" smtClean="0">
                  <a:solidFill>
                    <a:srgbClr val="A2A2A2"/>
                  </a:solidFill>
                  <a:latin typeface="微软雅黑" panose="020B0503020204020204" pitchFamily="34" charset="-122"/>
                  <a:ea typeface="微软雅黑" panose="020B0503020204020204" pitchFamily="34" charset="-122"/>
                </a:rPr>
                <a:t>：陈一帅</a:t>
              </a:r>
              <a:endParaRPr lang="zh-CN" altLang="en-US" sz="2000" dirty="0" smtClean="0">
                <a:solidFill>
                  <a:srgbClr val="A2A2A2"/>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2543397" y="3754304"/>
            <a:ext cx="6823235" cy="459105"/>
          </a:xfrm>
          <a:prstGeom prst="rect">
            <a:avLst/>
          </a:prstGeom>
          <a:noFill/>
        </p:spPr>
        <p:txBody>
          <a:bodyPr wrap="square" lIns="91436" tIns="45718" rIns="91436" bIns="45718" rtlCol="0">
            <a:spAutoFit/>
          </a:bodyPr>
          <a:lstStyle/>
          <a:p>
            <a:pPr algn="ctr"/>
            <a:r>
              <a:rPr lang="en-US" altLang="zh-CN" sz="2400" b="1" spc="600" dirty="0">
                <a:solidFill>
                  <a:schemeClr val="bg1">
                    <a:lumMod val="50000"/>
                    <a:alpha val="78000"/>
                  </a:schemeClr>
                </a:solidFill>
                <a:latin typeface="Calibri" panose="020F0502020204030204" charset="0"/>
                <a:cs typeface="Segoe UI Semilight" panose="020B0402040204020203" pitchFamily="34" charset="0"/>
              </a:rPr>
              <a:t>Paper reading report </a:t>
            </a:r>
            <a:endParaRPr lang="en-US" altLang="zh-CN" sz="2400" b="1" spc="600" dirty="0">
              <a:solidFill>
                <a:schemeClr val="bg1">
                  <a:lumMod val="50000"/>
                  <a:alpha val="78000"/>
                </a:schemeClr>
              </a:solidFill>
              <a:latin typeface="Calibri" panose="020F0502020204030204" charset="0"/>
              <a:cs typeface="Segoe UI Semilight" panose="020B0402040204020203" pitchFamily="34" charset="0"/>
            </a:endParaRPr>
          </a:p>
        </p:txBody>
      </p:sp>
      <p:sp>
        <p:nvSpPr>
          <p:cNvPr id="48" name="文本框 47"/>
          <p:cNvSpPr txBox="1"/>
          <p:nvPr/>
        </p:nvSpPr>
        <p:spPr>
          <a:xfrm>
            <a:off x="1478452" y="2089133"/>
            <a:ext cx="9122410" cy="1443990"/>
          </a:xfrm>
          <a:prstGeom prst="rect">
            <a:avLst/>
          </a:prstGeom>
          <a:noFill/>
        </p:spPr>
        <p:txBody>
          <a:bodyPr wrap="none" lIns="91438" tIns="45719" rIns="91438" bIns="45719" rtlCol="0">
            <a:spAutoFit/>
          </a:bodyPr>
          <a:lstStyle/>
          <a:p>
            <a:pPr algn="l"/>
            <a:r>
              <a:rPr lang="zh-CN" altLang="en-US" sz="8800" dirty="0">
                <a:ln w="0"/>
                <a:solidFill>
                  <a:schemeClr val="tx2"/>
                </a:solidFill>
                <a:latin typeface="微软雅黑" panose="020B0503020204020204" pitchFamily="34" charset="-122"/>
                <a:ea typeface="微软雅黑" panose="020B0503020204020204" pitchFamily="34" charset="-122"/>
              </a:rPr>
              <a:t>机器学习阅读报告</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769059" y="1567413"/>
            <a:ext cx="484560" cy="382547"/>
            <a:chOff x="4625150" y="6808104"/>
            <a:chExt cx="540316" cy="426565"/>
          </a:xfrm>
          <a:solidFill>
            <a:srgbClr val="4C98CF"/>
          </a:solidFill>
        </p:grpSpPr>
        <p:sp>
          <p:nvSpPr>
            <p:cNvPr id="50"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900">
                <a:solidFill>
                  <a:schemeClr val="bg2">
                    <a:lumMod val="75000"/>
                  </a:schemeClr>
                </a:solidFill>
              </a:endParaRPr>
            </a:p>
          </p:txBody>
        </p:sp>
        <p:sp>
          <p:nvSpPr>
            <p:cNvPr id="51"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900">
                <a:solidFill>
                  <a:srgbClr val="AD1C21"/>
                </a:solidFill>
              </a:endParaRPr>
            </a:p>
          </p:txBody>
        </p:sp>
      </p:grpSp>
      <p:sp>
        <p:nvSpPr>
          <p:cNvPr id="46" name="文本框 45"/>
          <p:cNvSpPr txBox="1"/>
          <p:nvPr/>
        </p:nvSpPr>
        <p:spPr>
          <a:xfrm>
            <a:off x="3538005" y="5064863"/>
            <a:ext cx="6218119" cy="397510"/>
          </a:xfrm>
          <a:prstGeom prst="rect">
            <a:avLst/>
          </a:prstGeom>
          <a:noFill/>
        </p:spPr>
        <p:txBody>
          <a:bodyPr wrap="square" lIns="91436" tIns="45718" rIns="91436" bIns="45718"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北京交通大学       电子信息工程学院</a:t>
            </a:r>
            <a:r>
              <a:rPr lang="en-US" altLang="zh-CN"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 </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sz="1900">
              <a:solidFill>
                <a:srgbClr val="AD1C21"/>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标注 15"/>
          <p:cNvSpPr/>
          <p:nvPr/>
        </p:nvSpPr>
        <p:spPr>
          <a:xfrm>
            <a:off x="829310" y="4072255"/>
            <a:ext cx="5136515" cy="2060575"/>
          </a:xfrm>
          <a:prstGeom prst="wedgeRoundRectCallout">
            <a:avLst>
              <a:gd name="adj1" fmla="val -21665"/>
              <a:gd name="adj2" fmla="val -58012"/>
              <a:gd name="adj3" fmla="val 16667"/>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15" name="圆角矩形标注 14"/>
          <p:cNvSpPr/>
          <p:nvPr/>
        </p:nvSpPr>
        <p:spPr>
          <a:xfrm>
            <a:off x="6024880" y="1311275"/>
            <a:ext cx="5136515" cy="2060575"/>
          </a:xfrm>
          <a:prstGeom prst="wedgeRoundRectCallout">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94" name="矩形 93"/>
          <p:cNvSpPr/>
          <p:nvPr/>
        </p:nvSpPr>
        <p:spPr>
          <a:xfrm>
            <a:off x="2506345" y="252730"/>
            <a:ext cx="9685655"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96" name="文本框 95"/>
          <p:cNvSpPr txBox="1"/>
          <p:nvPr/>
        </p:nvSpPr>
        <p:spPr>
          <a:xfrm>
            <a:off x="647718" y="267582"/>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风力预测</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7" name="矩形 96"/>
          <p:cNvSpPr/>
          <p:nvPr/>
        </p:nvSpPr>
        <p:spPr>
          <a:xfrm>
            <a:off x="2642137" y="324999"/>
            <a:ext cx="3609340"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IMPROVING WIND FORECASTS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9" name="组 98"/>
          <p:cNvGrpSpPr/>
          <p:nvPr/>
        </p:nvGrpSpPr>
        <p:grpSpPr>
          <a:xfrm rot="0">
            <a:off x="11454130" y="252730"/>
            <a:ext cx="737870" cy="484505"/>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pic>
        <p:nvPicPr>
          <p:cNvPr id="8" name="图片 7"/>
          <p:cNvPicPr>
            <a:picLocks noChangeAspect="1"/>
          </p:cNvPicPr>
          <p:nvPr/>
        </p:nvPicPr>
        <p:blipFill>
          <a:blip r:embed="rId1"/>
          <a:stretch>
            <a:fillRect/>
          </a:stretch>
        </p:blipFill>
        <p:spPr>
          <a:xfrm>
            <a:off x="1337310" y="1184275"/>
            <a:ext cx="4177030" cy="2572385"/>
          </a:xfrm>
          <a:prstGeom prst="rect">
            <a:avLst/>
          </a:prstGeom>
        </p:spPr>
      </p:pic>
      <p:pic>
        <p:nvPicPr>
          <p:cNvPr id="9" name="图片 8"/>
          <p:cNvPicPr>
            <a:picLocks noChangeAspect="1"/>
          </p:cNvPicPr>
          <p:nvPr/>
        </p:nvPicPr>
        <p:blipFill>
          <a:blip r:embed="rId2"/>
          <a:stretch>
            <a:fillRect/>
          </a:stretch>
        </p:blipFill>
        <p:spPr>
          <a:xfrm>
            <a:off x="6597650" y="3756660"/>
            <a:ext cx="3935730" cy="2522855"/>
          </a:xfrm>
          <a:prstGeom prst="rect">
            <a:avLst/>
          </a:prstGeom>
        </p:spPr>
      </p:pic>
      <p:cxnSp>
        <p:nvCxnSpPr>
          <p:cNvPr id="28" name="直接连接符 27"/>
          <p:cNvCxnSpPr/>
          <p:nvPr/>
        </p:nvCxnSpPr>
        <p:spPr>
          <a:xfrm>
            <a:off x="1325880" y="1184275"/>
            <a:ext cx="424751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37605" y="6433820"/>
            <a:ext cx="4739005" cy="1397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90905" y="4248785"/>
            <a:ext cx="5013325" cy="449580"/>
          </a:xfrm>
          <a:prstGeom prst="rect">
            <a:avLst/>
          </a:prstGeom>
          <a:noFill/>
        </p:spPr>
        <p:txBody>
          <a:bodyPr wrap="square" lIns="91436" tIns="45718" rIns="91436" bIns="45718" rtlCol="0">
            <a:spAutoFit/>
          </a:bodyPr>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NOAA美国大陆上空所有飞行飞机的数据可视化</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11250" y="4848225"/>
            <a:ext cx="4628515" cy="1050925"/>
          </a:xfrm>
          <a:prstGeom prst="rect">
            <a:avLst/>
          </a:prstGeom>
          <a:noFill/>
        </p:spPr>
        <p:txBody>
          <a:bodyPr wrap="square" rtlCol="0">
            <a:spAutoFit/>
          </a:bodyPr>
          <a:p>
            <a:pPr algn="just">
              <a:lnSpc>
                <a:spcPct val="130000"/>
              </a:lnSpc>
              <a:buClrTx/>
              <a:buSzTx/>
              <a:buFontTx/>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核心思想是利用大量高空飞机的公开信息改善风场预报，图为关于离散高度静态风力站站点的高空风报告</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092190" y="1497330"/>
            <a:ext cx="5013325" cy="490220"/>
          </a:xfrm>
          <a:prstGeom prst="rect">
            <a:avLst/>
          </a:prstGeom>
          <a:noFill/>
        </p:spPr>
        <p:txBody>
          <a:bodyPr wrap="square" lIns="91436" tIns="45718" rIns="91436" bIns="45718" rtlCol="0">
            <a:spAutoFit/>
          </a:bodyPr>
          <a:p>
            <a:pPr algn="ctr">
              <a:lnSpc>
                <a:spcPct val="130000"/>
              </a:lnSpc>
            </a:pPr>
            <a:r>
              <a:rPr lang="zh-CN" altLang="en-US" sz="2000" dirty="0">
                <a:solidFill>
                  <a:schemeClr val="tx2"/>
                </a:solidFill>
                <a:latin typeface="微软雅黑" panose="020B0503020204020204" pitchFamily="34" charset="-122"/>
                <a:ea typeface="微软雅黑" panose="020B0503020204020204" pitchFamily="34" charset="-122"/>
              </a:rPr>
              <a:t>风速三角形</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251575" y="2054225"/>
            <a:ext cx="4628515" cy="1050925"/>
          </a:xfrm>
          <a:prstGeom prst="rect">
            <a:avLst/>
          </a:prstGeom>
          <a:noFill/>
        </p:spPr>
        <p:txBody>
          <a:bodyPr wrap="square" rtlCol="0">
            <a:spAutoFit/>
          </a:bodyPr>
          <a:p>
            <a:pPr algn="just">
              <a:lnSpc>
                <a:spcPct val="130000"/>
              </a:lnSpc>
              <a:buClrTx/>
              <a:buSzTx/>
              <a:buFontTx/>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飞机以报告的恒定已知空速（ax，ay）保持指定航向，而观测风（tx，ty）通过矢量相加改变观测航向和地面速度（vx，vy）</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五边形 58"/>
          <p:cNvSpPr/>
          <p:nvPr/>
        </p:nvSpPr>
        <p:spPr>
          <a:xfrm>
            <a:off x="6318250" y="4111625"/>
            <a:ext cx="2272030" cy="1068705"/>
          </a:xfrm>
          <a:prstGeom prst="homePlate">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58" name="五边形 57"/>
          <p:cNvSpPr/>
          <p:nvPr/>
        </p:nvSpPr>
        <p:spPr>
          <a:xfrm>
            <a:off x="3848735" y="4111625"/>
            <a:ext cx="2272030" cy="1068705"/>
          </a:xfrm>
          <a:prstGeom prst="homePlate">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94" name="矩形 93"/>
          <p:cNvSpPr/>
          <p:nvPr/>
        </p:nvSpPr>
        <p:spPr>
          <a:xfrm>
            <a:off x="2506345" y="252730"/>
            <a:ext cx="9685655"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96" name="文本框 95"/>
          <p:cNvSpPr txBox="1"/>
          <p:nvPr/>
        </p:nvSpPr>
        <p:spPr>
          <a:xfrm>
            <a:off x="647718" y="267582"/>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最优路径</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7" name="矩形 96"/>
          <p:cNvSpPr/>
          <p:nvPr/>
        </p:nvSpPr>
        <p:spPr>
          <a:xfrm>
            <a:off x="2578637" y="312299"/>
            <a:ext cx="5151120"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Exploiting Wind Forecast for Efficient Routing</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9" name="组 98"/>
          <p:cNvGrpSpPr/>
          <p:nvPr/>
        </p:nvGrpSpPr>
        <p:grpSpPr>
          <a:xfrm rot="0">
            <a:off x="11454130" y="252730"/>
            <a:ext cx="737870" cy="484505"/>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 name="流程图: 可选过程 3"/>
          <p:cNvSpPr/>
          <p:nvPr/>
        </p:nvSpPr>
        <p:spPr>
          <a:xfrm>
            <a:off x="854075" y="1255395"/>
            <a:ext cx="2540000" cy="1496695"/>
          </a:xfrm>
          <a:prstGeom prst="flowChartAlternateProcess">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6" name="文本框 5"/>
          <p:cNvSpPr txBox="1"/>
          <p:nvPr/>
        </p:nvSpPr>
        <p:spPr>
          <a:xfrm>
            <a:off x="1009015" y="1358900"/>
            <a:ext cx="2230120" cy="829945"/>
          </a:xfrm>
          <a:prstGeom prst="rect">
            <a:avLst/>
          </a:prstGeom>
          <a:noFill/>
        </p:spPr>
        <p:txBody>
          <a:bodyPr wrap="square" rtlCol="0">
            <a:spAutoFit/>
          </a:bodyPr>
          <a:p>
            <a:r>
              <a:rPr lang="zh-CN" altLang="en-US" sz="1600"/>
              <a:t>准备工作：使用</a:t>
            </a:r>
            <a:r>
              <a:rPr lang="zh-CN" altLang="en-US" sz="1600">
                <a:sym typeface="+mn-ea"/>
              </a:rPr>
              <a:t>高斯过程环境下</a:t>
            </a:r>
            <a:r>
              <a:rPr lang="zh-CN" altLang="en-US" sz="1600"/>
              <a:t>路径规划器并配备预先计算的轨迹库</a:t>
            </a:r>
            <a:endParaRPr lang="zh-CN" altLang="en-US" sz="1600"/>
          </a:p>
        </p:txBody>
      </p:sp>
      <p:sp>
        <p:nvSpPr>
          <p:cNvPr id="2" name="虚尾箭头 1"/>
          <p:cNvSpPr/>
          <p:nvPr/>
        </p:nvSpPr>
        <p:spPr>
          <a:xfrm>
            <a:off x="3662680" y="1679575"/>
            <a:ext cx="1058545" cy="648970"/>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3" name="流程图: 可选过程 2"/>
          <p:cNvSpPr/>
          <p:nvPr/>
        </p:nvSpPr>
        <p:spPr>
          <a:xfrm>
            <a:off x="4826000" y="1255395"/>
            <a:ext cx="2540000" cy="1496695"/>
          </a:xfrm>
          <a:prstGeom prst="flowChartAlternateProcess">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5" name="文本框 4"/>
          <p:cNvSpPr txBox="1"/>
          <p:nvPr/>
        </p:nvSpPr>
        <p:spPr>
          <a:xfrm>
            <a:off x="4980940" y="1465580"/>
            <a:ext cx="2230120" cy="1076325"/>
          </a:xfrm>
          <a:prstGeom prst="rect">
            <a:avLst/>
          </a:prstGeom>
          <a:noFill/>
        </p:spPr>
        <p:txBody>
          <a:bodyPr wrap="square" rtlCol="0">
            <a:spAutoFit/>
          </a:bodyPr>
          <a:p>
            <a:pPr algn="just"/>
            <a:r>
              <a:rPr lang="zh-CN" altLang="en-US" sz="1600"/>
              <a:t>迭代： 先选择一个轨迹来执行，同时收集飞行中潜风的观测结果来更新GP</a:t>
            </a:r>
            <a:r>
              <a:rPr lang="en-US" altLang="zh-CN" sz="1600"/>
              <a:t>s</a:t>
            </a:r>
            <a:endParaRPr lang="en-US" altLang="zh-CN" sz="1600"/>
          </a:p>
        </p:txBody>
      </p:sp>
      <p:sp>
        <p:nvSpPr>
          <p:cNvPr id="11" name="虚尾箭头 10"/>
          <p:cNvSpPr/>
          <p:nvPr/>
        </p:nvSpPr>
        <p:spPr>
          <a:xfrm>
            <a:off x="7663180" y="1663065"/>
            <a:ext cx="1058545" cy="648970"/>
          </a:xfrm>
          <a:prstGeom prst="striped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13" name="流程图: 可选过程 12"/>
          <p:cNvSpPr/>
          <p:nvPr/>
        </p:nvSpPr>
        <p:spPr>
          <a:xfrm>
            <a:off x="9019540" y="1239520"/>
            <a:ext cx="2540000" cy="1496695"/>
          </a:xfrm>
          <a:prstGeom prst="flowChartAlternateProcess">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14" name="文本框 13"/>
          <p:cNvSpPr txBox="1"/>
          <p:nvPr/>
        </p:nvSpPr>
        <p:spPr>
          <a:xfrm>
            <a:off x="9174480" y="1465580"/>
            <a:ext cx="2230120" cy="1076325"/>
          </a:xfrm>
          <a:prstGeom prst="rect">
            <a:avLst/>
          </a:prstGeom>
          <a:noFill/>
        </p:spPr>
        <p:txBody>
          <a:bodyPr wrap="square" rtlCol="0">
            <a:spAutoFit/>
          </a:bodyPr>
          <a:p>
            <a:r>
              <a:rPr lang="zh-CN" altLang="en-US" sz="1600"/>
              <a:t>奖励函数：对应每个轨迹τi有一个奖励函数FI， 奖励函数反映了飞机向目的地移动的速度。</a:t>
            </a:r>
            <a:endParaRPr lang="zh-CN" altLang="en-US" sz="1600"/>
          </a:p>
        </p:txBody>
      </p:sp>
      <p:pic>
        <p:nvPicPr>
          <p:cNvPr id="44" name="图片 43"/>
          <p:cNvPicPr>
            <a:picLocks noChangeAspect="1"/>
          </p:cNvPicPr>
          <p:nvPr/>
        </p:nvPicPr>
        <p:blipFill>
          <a:blip r:embed="rId1"/>
          <a:stretch>
            <a:fillRect/>
          </a:stretch>
        </p:blipFill>
        <p:spPr>
          <a:xfrm>
            <a:off x="1477010" y="2220595"/>
            <a:ext cx="1209675" cy="333375"/>
          </a:xfrm>
          <a:prstGeom prst="rect">
            <a:avLst/>
          </a:prstGeom>
        </p:spPr>
      </p:pic>
      <p:sp>
        <p:nvSpPr>
          <p:cNvPr id="45" name="文本框 44"/>
          <p:cNvSpPr txBox="1"/>
          <p:nvPr/>
        </p:nvSpPr>
        <p:spPr>
          <a:xfrm>
            <a:off x="3760470" y="3122295"/>
            <a:ext cx="7391400" cy="368300"/>
          </a:xfrm>
          <a:prstGeom prst="rect">
            <a:avLst/>
          </a:prstGeom>
          <a:noFill/>
        </p:spPr>
        <p:txBody>
          <a:bodyPr wrap="square" rtlCol="0">
            <a:spAutoFit/>
          </a:bodyPr>
          <a:p>
            <a:r>
              <a:rPr lang="zh-CN" altLang="en-US"/>
              <a:t>飞机选择一系列的轨迹，根据实时更新的风速数据最大化奖励函数</a:t>
            </a:r>
            <a:endParaRPr lang="zh-CN" altLang="en-US"/>
          </a:p>
        </p:txBody>
      </p:sp>
      <p:sp>
        <p:nvSpPr>
          <p:cNvPr id="51" name="圆角矩形 50"/>
          <p:cNvSpPr/>
          <p:nvPr/>
        </p:nvSpPr>
        <p:spPr>
          <a:xfrm rot="10800000" flipV="1">
            <a:off x="1988820" y="3055620"/>
            <a:ext cx="153987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2400" dirty="0"/>
              <a:t>GOAL</a:t>
            </a:r>
            <a:endParaRPr lang="en-US" altLang="zh-CN" sz="2400" dirty="0"/>
          </a:p>
        </p:txBody>
      </p:sp>
      <p:grpSp>
        <p:nvGrpSpPr>
          <p:cNvPr id="46" name="组合 45"/>
          <p:cNvGrpSpPr/>
          <p:nvPr/>
        </p:nvGrpSpPr>
        <p:grpSpPr>
          <a:xfrm>
            <a:off x="2088515" y="4610100"/>
            <a:ext cx="1341120" cy="1358265"/>
            <a:chOff x="4776340" y="1803623"/>
            <a:chExt cx="1972249" cy="1738364"/>
          </a:xfrm>
        </p:grpSpPr>
        <p:sp>
          <p:nvSpPr>
            <p:cNvPr id="48" name="圆角矩形 47"/>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4000" dirty="0">
                <a:latin typeface="微软雅黑" panose="020B0503020204020204" pitchFamily="34" charset="-122"/>
                <a:ea typeface="微软雅黑" panose="020B0503020204020204" pitchFamily="34" charset="-122"/>
              </a:endParaRPr>
            </a:p>
          </p:txBody>
        </p:sp>
        <p:sp>
          <p:nvSpPr>
            <p:cNvPr id="49" name="圆角矩形 48"/>
            <p:cNvSpPr/>
            <p:nvPr/>
          </p:nvSpPr>
          <p:spPr>
            <a:xfrm>
              <a:off x="4776340" y="1803623"/>
              <a:ext cx="197224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dirty="0">
                  <a:latin typeface="微软雅黑" panose="020B0503020204020204" pitchFamily="34" charset="-122"/>
                  <a:ea typeface="微软雅黑" panose="020B0503020204020204" pitchFamily="34" charset="-122"/>
                  <a:sym typeface="+mn-ea"/>
                </a:rPr>
                <a:t>GP-UCB</a:t>
              </a:r>
              <a:endParaRPr lang="en-US" sz="2000" dirty="0">
                <a:latin typeface="微软雅黑" panose="020B0503020204020204" pitchFamily="34" charset="-122"/>
                <a:ea typeface="微软雅黑" panose="020B0503020204020204" pitchFamily="34" charset="-122"/>
                <a:sym typeface="+mn-ea"/>
              </a:endParaRPr>
            </a:p>
            <a:p>
              <a:pPr algn="ctr"/>
              <a:r>
                <a:rPr lang="zh-CN" altLang="en-US" sz="2000" dirty="0">
                  <a:latin typeface="微软雅黑" panose="020B0503020204020204" pitchFamily="34" charset="-122"/>
                  <a:ea typeface="微软雅黑" panose="020B0503020204020204" pitchFamily="34" charset="-122"/>
                  <a:sym typeface="+mn-ea"/>
                </a:rPr>
                <a:t>优化法</a:t>
              </a:r>
              <a:endParaRPr lang="zh-CN" altLang="en-US" sz="2000" dirty="0">
                <a:latin typeface="微软雅黑" panose="020B0503020204020204" pitchFamily="34" charset="-122"/>
                <a:ea typeface="微软雅黑" panose="020B0503020204020204" pitchFamily="34" charset="-122"/>
                <a:sym typeface="+mn-ea"/>
              </a:endParaRPr>
            </a:p>
          </p:txBody>
        </p:sp>
      </p:grpSp>
      <p:sp>
        <p:nvSpPr>
          <p:cNvPr id="54" name="文本框 53"/>
          <p:cNvSpPr txBox="1"/>
          <p:nvPr/>
        </p:nvSpPr>
        <p:spPr>
          <a:xfrm>
            <a:off x="4023995" y="4185285"/>
            <a:ext cx="1439545" cy="922020"/>
          </a:xfrm>
          <a:prstGeom prst="rect">
            <a:avLst/>
          </a:prstGeom>
          <a:noFill/>
        </p:spPr>
        <p:txBody>
          <a:bodyPr wrap="square" rtlCol="0">
            <a:spAutoFit/>
          </a:bodyPr>
          <a:p>
            <a:pPr algn="just"/>
            <a:r>
              <a:rPr lang="zh-CN" altLang="en-US">
                <a:sym typeface="+mn-ea"/>
              </a:rPr>
              <a:t>从GP中提取不定风速W的置信区间</a:t>
            </a:r>
            <a:endParaRPr lang="zh-CN" altLang="en-US"/>
          </a:p>
        </p:txBody>
      </p:sp>
      <p:sp>
        <p:nvSpPr>
          <p:cNvPr id="57" name="文本框 56"/>
          <p:cNvSpPr txBox="1"/>
          <p:nvPr/>
        </p:nvSpPr>
        <p:spPr>
          <a:xfrm>
            <a:off x="6360160" y="4184650"/>
            <a:ext cx="1820545" cy="922020"/>
          </a:xfrm>
          <a:prstGeom prst="rect">
            <a:avLst/>
          </a:prstGeom>
          <a:noFill/>
        </p:spPr>
        <p:txBody>
          <a:bodyPr wrap="square" rtlCol="0">
            <a:spAutoFit/>
          </a:bodyPr>
          <a:p>
            <a:r>
              <a:rPr lang="zh-CN" altLang="en-US"/>
              <a:t>用置信区间计算每个轨迹的奖励函数方差</a:t>
            </a:r>
            <a:endParaRPr lang="zh-CN" altLang="en-US"/>
          </a:p>
        </p:txBody>
      </p:sp>
      <p:sp>
        <p:nvSpPr>
          <p:cNvPr id="61" name="五边形 60"/>
          <p:cNvSpPr/>
          <p:nvPr/>
        </p:nvSpPr>
        <p:spPr>
          <a:xfrm flipH="1">
            <a:off x="6440170" y="5538470"/>
            <a:ext cx="2272030" cy="1068705"/>
          </a:xfrm>
          <a:prstGeom prst="homePlate">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62" name="文本框 61"/>
          <p:cNvSpPr txBox="1"/>
          <p:nvPr/>
        </p:nvSpPr>
        <p:spPr>
          <a:xfrm flipH="1">
            <a:off x="6769735" y="5750560"/>
            <a:ext cx="1820545" cy="645160"/>
          </a:xfrm>
          <a:prstGeom prst="rect">
            <a:avLst/>
          </a:prstGeom>
          <a:noFill/>
        </p:spPr>
        <p:txBody>
          <a:bodyPr wrap="square" rtlCol="0">
            <a:spAutoFit/>
          </a:bodyPr>
          <a:p>
            <a:r>
              <a:rPr lang="zh-CN" altLang="en-US">
                <a:sym typeface="+mn-ea"/>
              </a:rPr>
              <a:t>穿越</a:t>
            </a:r>
            <a:r>
              <a:rPr lang="zh-CN" altLang="en-US">
                <a:sym typeface="+mn-ea"/>
              </a:rPr>
              <a:t>置信度最高</a:t>
            </a:r>
            <a:endParaRPr lang="zh-CN" altLang="en-US"/>
          </a:p>
          <a:p>
            <a:r>
              <a:rPr lang="zh-CN" altLang="en-US">
                <a:sym typeface="+mn-ea"/>
              </a:rPr>
              <a:t>轨迹</a:t>
            </a:r>
            <a:endParaRPr lang="zh-CN" altLang="en-US"/>
          </a:p>
        </p:txBody>
      </p:sp>
      <p:sp>
        <p:nvSpPr>
          <p:cNvPr id="65" name="手杖形箭头 64"/>
          <p:cNvSpPr/>
          <p:nvPr/>
        </p:nvSpPr>
        <p:spPr>
          <a:xfrm rot="16200000" flipH="1" flipV="1">
            <a:off x="8425180" y="4879975"/>
            <a:ext cx="1541780" cy="635635"/>
          </a:xfrm>
          <a:prstGeom prst="uturnArrow">
            <a:avLst>
              <a:gd name="adj1" fmla="val 25324"/>
              <a:gd name="adj2" fmla="val 25000"/>
              <a:gd name="adj3" fmla="val 25662"/>
              <a:gd name="adj4" fmla="val 63986"/>
              <a:gd name="adj5" fmla="val 94690"/>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solidFill>
                <a:schemeClr val="tx1"/>
              </a:solidFill>
            </a:endParaRPr>
          </a:p>
        </p:txBody>
      </p:sp>
      <p:sp>
        <p:nvSpPr>
          <p:cNvPr id="67" name="五边形 66"/>
          <p:cNvSpPr/>
          <p:nvPr/>
        </p:nvSpPr>
        <p:spPr>
          <a:xfrm flipH="1">
            <a:off x="3848735" y="5565140"/>
            <a:ext cx="2272030" cy="101600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68" name="文本框 67"/>
          <p:cNvSpPr txBox="1"/>
          <p:nvPr/>
        </p:nvSpPr>
        <p:spPr>
          <a:xfrm flipH="1">
            <a:off x="4300220" y="5750560"/>
            <a:ext cx="1820545" cy="645160"/>
          </a:xfrm>
          <a:prstGeom prst="rect">
            <a:avLst/>
          </a:prstGeom>
          <a:noFill/>
        </p:spPr>
        <p:txBody>
          <a:bodyPr wrap="square" rtlCol="0">
            <a:spAutoFit/>
          </a:bodyPr>
          <a:p>
            <a:r>
              <a:rPr lang="zh-CN" altLang="en-US">
                <a:sym typeface="+mn-ea"/>
              </a:rPr>
              <a:t>使用新的测量来细化风向预测W</a:t>
            </a:r>
            <a:endParaRPr lang="zh-CN" altLang="en-US"/>
          </a:p>
        </p:txBody>
      </p:sp>
      <p:sp>
        <p:nvSpPr>
          <p:cNvPr id="69" name="上箭头 68"/>
          <p:cNvSpPr/>
          <p:nvPr/>
        </p:nvSpPr>
        <p:spPr>
          <a:xfrm>
            <a:off x="4867275" y="5245100"/>
            <a:ext cx="168910" cy="240030"/>
          </a:xfrm>
          <a:prstGeom prst="up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70" name="文本框 69"/>
          <p:cNvSpPr txBox="1"/>
          <p:nvPr/>
        </p:nvSpPr>
        <p:spPr>
          <a:xfrm>
            <a:off x="9768205" y="4737100"/>
            <a:ext cx="1509395" cy="922020"/>
          </a:xfrm>
          <a:prstGeom prst="rect">
            <a:avLst/>
          </a:prstGeom>
          <a:noFill/>
        </p:spPr>
        <p:txBody>
          <a:bodyPr wrap="square" rtlCol="0">
            <a:spAutoFit/>
          </a:bodyPr>
          <a:p>
            <a:r>
              <a:rPr lang="zh-CN" altLang="en-US"/>
              <a:t>循环：直到飞机到达目的地</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实验结论</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366260" y="3264361"/>
              <a:ext cx="3088640" cy="459105"/>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RESULTS</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rot="10800000" flipV="1">
            <a:off x="11454094" y="1972648"/>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3" name="直接连接符 22"/>
          <p:cNvCxnSpPr/>
          <p:nvPr/>
        </p:nvCxnSpPr>
        <p:spPr>
          <a:xfrm flipV="1">
            <a:off x="8804910" y="3051175"/>
            <a:ext cx="2649220" cy="1079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44626" y="3144491"/>
            <a:ext cx="2397219" cy="1208405"/>
          </a:xfrm>
          <a:prstGeom prst="rect">
            <a:avLst/>
          </a:prstGeom>
        </p:spPr>
        <p:txBody>
          <a:bodyPr wrap="square" lIns="91438" tIns="45719" rIns="91438" bIns="45719">
            <a:spAutoFit/>
          </a:bodyPr>
          <a:lstStyle/>
          <a:p>
            <a:pPr algn="just">
              <a:lnSpc>
                <a:spcPct val="130000"/>
              </a:lnSpc>
              <a:buClrTx/>
              <a:buSzTx/>
              <a:buFontTx/>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通过预测给定风场预测的飞机实际地面速度来实证评估方法的正确性</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a:p>
            <a:pPr algn="just">
              <a:lnSpc>
                <a:spcPct val="130000"/>
              </a:lnSpc>
              <a:buClrTx/>
              <a:buSzTx/>
              <a:buFontTx/>
            </a:pP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圆角矩形 25"/>
          <p:cNvSpPr/>
          <p:nvPr/>
        </p:nvSpPr>
        <p:spPr>
          <a:xfrm rot="10800000" flipV="1">
            <a:off x="478624" y="197307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8" name="直接连接符 27"/>
          <p:cNvCxnSpPr/>
          <p:nvPr/>
        </p:nvCxnSpPr>
        <p:spPr>
          <a:xfrm>
            <a:off x="991360" y="3021992"/>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86909" y="3144331"/>
            <a:ext cx="2397219" cy="2326640"/>
          </a:xfrm>
          <a:prstGeom prst="rect">
            <a:avLst/>
          </a:prstGeom>
        </p:spPr>
        <p:txBody>
          <a:bodyPr wrap="square" lIns="91438" tIns="45719" rIns="91438" bIns="45719">
            <a:spAutoFit/>
          </a:bodyPr>
          <a:lstStyle/>
          <a:p>
            <a:pPr algn="just">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记录了在华盛顿州或加利福尼亚州上空飞行的飞机的数据。数据包括496架飞机的1653次观测：</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a:p>
            <a:pPr algn="just">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① </a:t>
            </a:r>
            <a:r>
              <a:rPr lang="zh-CN" altLang="en-US" sz="1400" dirty="0">
                <a:solidFill>
                  <a:schemeClr val="bg2">
                    <a:lumMod val="50000"/>
                  </a:schemeClr>
                </a:solidFill>
                <a:latin typeface="微软雅黑" panose="020B0503020204020204" pitchFamily="34" charset="-122"/>
                <a:ea typeface="微软雅黑" panose="020B0503020204020204" pitchFamily="34" charset="-122"/>
                <a:sym typeface="+mn-ea"/>
              </a:rPr>
              <a:t>邻近风插值</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使用NOAA预报 </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(left)</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a:p>
            <a:pPr algn="just">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② 通过GP回归（GPR）进行非线性插值 </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(right)</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1100302" y="1973046"/>
            <a:ext cx="1891030" cy="1049020"/>
          </a:xfrm>
          <a:prstGeom prst="rect">
            <a:avLst/>
          </a:prstGeom>
          <a:noFill/>
        </p:spPr>
        <p:txBody>
          <a:bodyPr wrap="none" lIns="91436" tIns="45718" rIns="91436" bIns="45718" rtlCol="0">
            <a:spAutoFit/>
          </a:bodyPr>
          <a:lstStyle/>
          <a:p>
            <a:pPr algn="just">
              <a:lnSpc>
                <a:spcPct val="130000"/>
              </a:lnSpc>
            </a:pPr>
            <a:r>
              <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30K英尺高度</a:t>
            </a:r>
            <a:endPar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just">
              <a:lnSpc>
                <a:spcPct val="130000"/>
              </a:lnSpc>
            </a:pPr>
            <a:r>
              <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风预测对比</a:t>
            </a:r>
            <a:endPar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94" name="矩形 93"/>
          <p:cNvSpPr/>
          <p:nvPr/>
        </p:nvSpPr>
        <p:spPr>
          <a:xfrm>
            <a:off x="2506980" y="252730"/>
            <a:ext cx="9685020"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96" name="文本框 95"/>
          <p:cNvSpPr txBox="1"/>
          <p:nvPr/>
        </p:nvSpPr>
        <p:spPr>
          <a:xfrm>
            <a:off x="647718" y="267582"/>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改进预报</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7" name="矩形 96"/>
          <p:cNvSpPr/>
          <p:nvPr/>
        </p:nvSpPr>
        <p:spPr>
          <a:xfrm>
            <a:off x="2684365" y="311029"/>
            <a:ext cx="3039745"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Improving Wind Forecasts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9" name="组 98"/>
          <p:cNvGrpSpPr/>
          <p:nvPr/>
        </p:nvGrpSpPr>
        <p:grpSpPr>
          <a:xfrm rot="0">
            <a:off x="11454130" y="252730"/>
            <a:ext cx="737870" cy="484505"/>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圆角矩形 1"/>
          <p:cNvSpPr/>
          <p:nvPr/>
        </p:nvSpPr>
        <p:spPr>
          <a:xfrm rot="10800000" flipV="1">
            <a:off x="648335" y="1059180"/>
            <a:ext cx="153987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lnSpc>
                <a:spcPct val="130000"/>
              </a:lnSpc>
            </a:pPr>
            <a:r>
              <a:rPr lang="zh-CN" altLang="en-US" sz="2000" dirty="0">
                <a:latin typeface="微软雅黑" panose="020B0503020204020204" pitchFamily="34" charset="-122"/>
                <a:ea typeface="微软雅黑" panose="020B0503020204020204" pitchFamily="34" charset="-122"/>
              </a:rPr>
              <a:t>实验结论</a:t>
            </a:r>
            <a:endParaRPr lang="zh-CN" altLang="en-US" sz="2000" dirty="0">
              <a:latin typeface="微软雅黑" panose="020B0503020204020204" pitchFamily="34" charset="-122"/>
              <a:ea typeface="微软雅黑" panose="020B0503020204020204" pitchFamily="34" charset="-122"/>
            </a:endParaRPr>
          </a:p>
        </p:txBody>
      </p:sp>
      <p:sp>
        <p:nvSpPr>
          <p:cNvPr id="3" name="矩形 2"/>
          <p:cNvSpPr/>
          <p:nvPr/>
        </p:nvSpPr>
        <p:spPr>
          <a:xfrm>
            <a:off x="2507257" y="1059443"/>
            <a:ext cx="8239260" cy="409575"/>
          </a:xfrm>
          <a:prstGeom prst="rect">
            <a:avLst/>
          </a:prstGeom>
        </p:spPr>
        <p:txBody>
          <a:bodyPr wrap="square" lIns="91436" tIns="45718" rIns="91436" bIns="45718">
            <a:spAutoFit/>
          </a:bodyPr>
          <a:p>
            <a:pPr>
              <a:lnSpc>
                <a:spcPct val="130000"/>
              </a:lnSpc>
            </a:pPr>
            <a:r>
              <a:rPr lang="zh-CN" sz="1600" dirty="0">
                <a:solidFill>
                  <a:schemeClr val="bg2">
                    <a:lumMod val="50000"/>
                  </a:schemeClr>
                </a:solidFill>
                <a:latin typeface="微软雅黑" panose="020B0503020204020204" pitchFamily="34" charset="-122"/>
                <a:ea typeface="微软雅黑" panose="020B0503020204020204" pitchFamily="34" charset="-122"/>
              </a:rPr>
              <a:t>论文</a:t>
            </a:r>
            <a:r>
              <a:rPr sz="1600" dirty="0">
                <a:solidFill>
                  <a:schemeClr val="bg2">
                    <a:lumMod val="50000"/>
                  </a:schemeClr>
                </a:solidFill>
                <a:latin typeface="微软雅黑" panose="020B0503020204020204" pitchFamily="34" charset="-122"/>
                <a:ea typeface="微软雅黑" panose="020B0503020204020204" pitchFamily="34" charset="-122"/>
              </a:rPr>
              <a:t>提出使用飞机数据预测</a:t>
            </a:r>
            <a:r>
              <a:rPr lang="zh-CN" sz="1600" dirty="0">
                <a:solidFill>
                  <a:schemeClr val="bg2">
                    <a:lumMod val="50000"/>
                  </a:schemeClr>
                </a:solidFill>
                <a:latin typeface="微软雅黑" panose="020B0503020204020204" pitchFamily="34" charset="-122"/>
                <a:ea typeface="微软雅黑" panose="020B0503020204020204" pitchFamily="34" charset="-122"/>
              </a:rPr>
              <a:t>风数据</a:t>
            </a:r>
            <a:r>
              <a:rPr sz="1600" dirty="0">
                <a:solidFill>
                  <a:schemeClr val="bg2">
                    <a:lumMod val="50000"/>
                  </a:schemeClr>
                </a:solidFill>
                <a:latin typeface="微软雅黑" panose="020B0503020204020204" pitchFamily="34" charset="-122"/>
                <a:ea typeface="微软雅黑" panose="020B0503020204020204" pitchFamily="34" charset="-122"/>
              </a:rPr>
              <a:t>比其他方法（NOAA</a:t>
            </a:r>
            <a:r>
              <a:rPr lang="zh-CN" sz="1600" dirty="0">
                <a:solidFill>
                  <a:schemeClr val="bg2">
                    <a:lumMod val="50000"/>
                  </a:schemeClr>
                </a:solidFill>
                <a:latin typeface="微软雅黑" panose="020B0503020204020204" pitchFamily="34" charset="-122"/>
                <a:ea typeface="微软雅黑" panose="020B0503020204020204" pitchFamily="34" charset="-122"/>
              </a:rPr>
              <a:t>、</a:t>
            </a:r>
            <a:r>
              <a:rPr sz="1600" dirty="0">
                <a:solidFill>
                  <a:schemeClr val="bg2">
                    <a:lumMod val="50000"/>
                  </a:schemeClr>
                </a:solidFill>
                <a:latin typeface="微软雅黑" panose="020B0503020204020204" pitchFamily="34" charset="-122"/>
                <a:ea typeface="微软雅黑" panose="020B0503020204020204" pitchFamily="34" charset="-122"/>
              </a:rPr>
              <a:t>GPR</a:t>
            </a:r>
            <a:r>
              <a:rPr lang="zh-CN" sz="1600" dirty="0">
                <a:solidFill>
                  <a:schemeClr val="bg2">
                    <a:lumMod val="50000"/>
                  </a:schemeClr>
                </a:solidFill>
                <a:latin typeface="微软雅黑" panose="020B0503020204020204" pitchFamily="34" charset="-122"/>
                <a:ea typeface="微软雅黑" panose="020B0503020204020204" pitchFamily="34" charset="-122"/>
              </a:rPr>
              <a:t>）</a:t>
            </a:r>
            <a:r>
              <a:rPr sz="1600" dirty="0">
                <a:solidFill>
                  <a:schemeClr val="bg2">
                    <a:lumMod val="50000"/>
                  </a:schemeClr>
                </a:solidFill>
                <a:latin typeface="微软雅黑" panose="020B0503020204020204" pitchFamily="34" charset="-122"/>
                <a:ea typeface="微软雅黑" panose="020B0503020204020204" pitchFamily="34" charset="-122"/>
              </a:rPr>
              <a:t>提供了更好的均方根误差</a:t>
            </a:r>
            <a:endParaRPr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8150" y="1933575"/>
            <a:ext cx="183515" cy="368300"/>
          </a:xfrm>
          <a:prstGeom prst="rect">
            <a:avLst/>
          </a:prstGeom>
          <a:noFill/>
        </p:spPr>
        <p:txBody>
          <a:bodyPr wrap="square" rtlCol="0">
            <a:spAutoFit/>
          </a:bodyPr>
          <a:p>
            <a:r>
              <a:rPr lang="en-US" altLang="zh-CN" sz="1800">
                <a:solidFill>
                  <a:schemeClr val="bg1"/>
                </a:solidFill>
              </a:rPr>
              <a:t>A</a:t>
            </a:r>
            <a:endParaRPr lang="en-US" altLang="zh-CN" sz="1800">
              <a:solidFill>
                <a:schemeClr val="bg1"/>
              </a:solidFill>
            </a:endParaRPr>
          </a:p>
        </p:txBody>
      </p:sp>
      <p:sp>
        <p:nvSpPr>
          <p:cNvPr id="7" name="文本框 6"/>
          <p:cNvSpPr txBox="1"/>
          <p:nvPr/>
        </p:nvSpPr>
        <p:spPr>
          <a:xfrm>
            <a:off x="11426190" y="1912620"/>
            <a:ext cx="183515" cy="368300"/>
          </a:xfrm>
          <a:prstGeom prst="rect">
            <a:avLst/>
          </a:prstGeom>
          <a:noFill/>
        </p:spPr>
        <p:txBody>
          <a:bodyPr wrap="square" rtlCol="0">
            <a:spAutoFit/>
          </a:bodyPr>
          <a:p>
            <a:r>
              <a:rPr lang="en-US" altLang="zh-CN" sz="1800">
                <a:solidFill>
                  <a:schemeClr val="bg1"/>
                </a:solidFill>
              </a:rPr>
              <a:t>B</a:t>
            </a:r>
            <a:endParaRPr lang="en-US" altLang="zh-CN" sz="1800">
              <a:solidFill>
                <a:schemeClr val="bg1"/>
              </a:solidFill>
            </a:endParaRPr>
          </a:p>
        </p:txBody>
      </p:sp>
      <p:pic>
        <p:nvPicPr>
          <p:cNvPr id="9" name="图片 8"/>
          <p:cNvPicPr>
            <a:picLocks noChangeAspect="1"/>
          </p:cNvPicPr>
          <p:nvPr/>
        </p:nvPicPr>
        <p:blipFill>
          <a:blip r:embed="rId1"/>
          <a:srcRect r="5331" b="5808"/>
          <a:stretch>
            <a:fillRect/>
          </a:stretch>
        </p:blipFill>
        <p:spPr>
          <a:xfrm>
            <a:off x="4592955" y="1880870"/>
            <a:ext cx="3342640" cy="4808855"/>
          </a:xfrm>
          <a:prstGeom prst="rect">
            <a:avLst/>
          </a:prstGeom>
        </p:spPr>
      </p:pic>
      <p:sp>
        <p:nvSpPr>
          <p:cNvPr id="10" name="文本框 9"/>
          <p:cNvSpPr txBox="1"/>
          <p:nvPr/>
        </p:nvSpPr>
        <p:spPr>
          <a:xfrm>
            <a:off x="8744585" y="2028825"/>
            <a:ext cx="2652395" cy="1529715"/>
          </a:xfrm>
          <a:prstGeom prst="rect">
            <a:avLst/>
          </a:prstGeom>
          <a:noFill/>
        </p:spPr>
        <p:txBody>
          <a:bodyPr wrap="square" rtlCol="0">
            <a:spAutoFit/>
          </a:bodyPr>
          <a:p>
            <a:pPr algn="just">
              <a:lnSpc>
                <a:spcPct val="130000"/>
              </a:lnSpc>
              <a:buClrTx/>
              <a:buSzTx/>
              <a:buFontTx/>
            </a:pPr>
            <a:r>
              <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sym typeface="+mn-ea"/>
              </a:rPr>
              <a:t>预测飞机地面速度均方根误差对比</a:t>
            </a:r>
            <a:endPar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just">
              <a:lnSpc>
                <a:spcPct val="130000"/>
              </a:lnSpc>
              <a:buClrTx/>
              <a:buSzTx/>
              <a:buFontTx/>
            </a:pPr>
            <a:endPar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11" name="图片 10"/>
          <p:cNvPicPr>
            <a:picLocks noChangeAspect="1"/>
          </p:cNvPicPr>
          <p:nvPr/>
        </p:nvPicPr>
        <p:blipFill>
          <a:blip r:embed="rId2"/>
          <a:stretch>
            <a:fillRect/>
          </a:stretch>
        </p:blipFill>
        <p:spPr>
          <a:xfrm>
            <a:off x="8794750" y="4168140"/>
            <a:ext cx="2602230" cy="1682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rot="10800000" flipV="1">
            <a:off x="11454094" y="1972648"/>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3" name="直接连接符 22"/>
          <p:cNvCxnSpPr/>
          <p:nvPr/>
        </p:nvCxnSpPr>
        <p:spPr>
          <a:xfrm flipV="1">
            <a:off x="8804910" y="3051175"/>
            <a:ext cx="2649220" cy="1079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44626" y="3144491"/>
            <a:ext cx="2397219" cy="1208405"/>
          </a:xfrm>
          <a:prstGeom prst="rect">
            <a:avLst/>
          </a:prstGeom>
        </p:spPr>
        <p:txBody>
          <a:bodyPr wrap="square" lIns="91438" tIns="45719" rIns="91438" bIns="45719">
            <a:spAutoFit/>
          </a:bodyPr>
          <a:lstStyle/>
          <a:p>
            <a:pPr algn="just">
              <a:lnSpc>
                <a:spcPct val="130000"/>
              </a:lnSpc>
              <a:buClrTx/>
              <a:buSzTx/>
              <a:buFontTx/>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对比三种不同的方法，</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UCB具有明显的优势，具有最短的航行时延</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a:p>
            <a:pPr algn="just">
              <a:lnSpc>
                <a:spcPct val="130000"/>
              </a:lnSpc>
              <a:buClrTx/>
              <a:buSzTx/>
              <a:buFontTx/>
            </a:pP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圆角矩形 25"/>
          <p:cNvSpPr/>
          <p:nvPr/>
        </p:nvSpPr>
        <p:spPr>
          <a:xfrm rot="10800000" flipV="1">
            <a:off x="478624" y="197307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8" name="直接连接符 27"/>
          <p:cNvCxnSpPr/>
          <p:nvPr/>
        </p:nvCxnSpPr>
        <p:spPr>
          <a:xfrm>
            <a:off x="991360" y="3021992"/>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86909" y="3144331"/>
            <a:ext cx="2397219" cy="2046605"/>
          </a:xfrm>
          <a:prstGeom prst="rect">
            <a:avLst/>
          </a:prstGeom>
        </p:spPr>
        <p:txBody>
          <a:bodyPr wrap="square" lIns="91438" tIns="45719" rIns="91438" bIns="45719">
            <a:spAutoFit/>
          </a:bodyPr>
          <a:lstStyle/>
          <a:p>
            <a:pPr algn="just">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(a)</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 </a:t>
            </a:r>
            <a:r>
              <a:rPr sz="1400" dirty="0">
                <a:solidFill>
                  <a:schemeClr val="bg2">
                    <a:lumMod val="50000"/>
                  </a:schemeClr>
                </a:solidFill>
                <a:latin typeface="微软雅黑" panose="020B0503020204020204" pitchFamily="34" charset="-122"/>
                <a:ea typeface="微软雅黑" panose="020B0503020204020204" pitchFamily="34" charset="-122"/>
              </a:rPr>
              <a:t>当迎风飞行时，UCB和Mean通过在几乎垂直于风速的方向飞行来节省旅行时间，以便在强风时消除风的影响</a:t>
            </a:r>
            <a:endParaRPr sz="1400" dirty="0">
              <a:solidFill>
                <a:schemeClr val="bg2">
                  <a:lumMod val="50000"/>
                </a:schemeClr>
              </a:solidFill>
              <a:latin typeface="微软雅黑" panose="020B0503020204020204" pitchFamily="34" charset="-122"/>
              <a:ea typeface="微软雅黑" panose="020B0503020204020204" pitchFamily="34" charset="-122"/>
            </a:endParaRPr>
          </a:p>
          <a:p>
            <a:pPr algn="just">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(b)</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 </a:t>
            </a:r>
            <a:r>
              <a:rPr sz="1400" dirty="0">
                <a:solidFill>
                  <a:schemeClr val="bg2">
                    <a:lumMod val="50000"/>
                  </a:schemeClr>
                </a:solidFill>
                <a:latin typeface="微软雅黑" panose="020B0503020204020204" pitchFamily="34" charset="-122"/>
                <a:ea typeface="微软雅黑" panose="020B0503020204020204" pitchFamily="34" charset="-122"/>
              </a:rPr>
              <a:t>当用良好的尾风飞行时，UCB几乎遵循大圆航线</a:t>
            </a:r>
            <a:endParaRPr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1193012" y="1973046"/>
            <a:ext cx="1705610" cy="1049020"/>
          </a:xfrm>
          <a:prstGeom prst="rect">
            <a:avLst/>
          </a:prstGeom>
          <a:noFill/>
        </p:spPr>
        <p:txBody>
          <a:bodyPr wrap="none" lIns="91436" tIns="45718" rIns="91436" bIns="45718" rtlCol="0">
            <a:spAutoFit/>
          </a:bodyPr>
          <a:lstStyle/>
          <a:p>
            <a:pPr algn="just">
              <a:lnSpc>
                <a:spcPct val="130000"/>
              </a:lnSpc>
            </a:pPr>
            <a:r>
              <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不同航线优</a:t>
            </a:r>
            <a:endPar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just">
              <a:lnSpc>
                <a:spcPct val="130000"/>
              </a:lnSpc>
            </a:pPr>
            <a:r>
              <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化方法对比</a:t>
            </a:r>
            <a:endPar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94" name="矩形 93"/>
          <p:cNvSpPr/>
          <p:nvPr/>
        </p:nvSpPr>
        <p:spPr>
          <a:xfrm>
            <a:off x="2506980" y="252730"/>
            <a:ext cx="9685020"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96" name="文本框 95"/>
          <p:cNvSpPr txBox="1"/>
          <p:nvPr/>
        </p:nvSpPr>
        <p:spPr>
          <a:xfrm>
            <a:off x="647718" y="267582"/>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改进航线</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7" name="矩形 96"/>
          <p:cNvSpPr/>
          <p:nvPr/>
        </p:nvSpPr>
        <p:spPr>
          <a:xfrm>
            <a:off x="2635470" y="311029"/>
            <a:ext cx="2234565"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Improving Routing</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9" name="组 98"/>
          <p:cNvGrpSpPr/>
          <p:nvPr/>
        </p:nvGrpSpPr>
        <p:grpSpPr>
          <a:xfrm rot="0">
            <a:off x="11454130" y="252730"/>
            <a:ext cx="737870" cy="484505"/>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圆角矩形 1"/>
          <p:cNvSpPr/>
          <p:nvPr/>
        </p:nvSpPr>
        <p:spPr>
          <a:xfrm rot="10800000" flipV="1">
            <a:off x="648335" y="1059180"/>
            <a:ext cx="153987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lnSpc>
                <a:spcPct val="130000"/>
              </a:lnSpc>
            </a:pPr>
            <a:r>
              <a:rPr lang="zh-CN" altLang="en-US" sz="2000" dirty="0">
                <a:latin typeface="微软雅黑" panose="020B0503020204020204" pitchFamily="34" charset="-122"/>
                <a:ea typeface="微软雅黑" panose="020B0503020204020204" pitchFamily="34" charset="-122"/>
              </a:rPr>
              <a:t>实验数据</a:t>
            </a:r>
            <a:endParaRPr lang="en-US" altLang="zh-CN" sz="2000" dirty="0">
              <a:latin typeface="微软雅黑" panose="020B0503020204020204" pitchFamily="34" charset="-122"/>
              <a:ea typeface="微软雅黑" panose="020B0503020204020204" pitchFamily="34" charset="-122"/>
            </a:endParaRPr>
          </a:p>
        </p:txBody>
      </p:sp>
      <p:sp>
        <p:nvSpPr>
          <p:cNvPr id="3" name="矩形 2"/>
          <p:cNvSpPr/>
          <p:nvPr/>
        </p:nvSpPr>
        <p:spPr>
          <a:xfrm>
            <a:off x="2507257" y="1059443"/>
            <a:ext cx="8239260" cy="729615"/>
          </a:xfrm>
          <a:prstGeom prst="rect">
            <a:avLst/>
          </a:prstGeom>
        </p:spPr>
        <p:txBody>
          <a:bodyPr wrap="square" lIns="91436" tIns="45718" rIns="91436" bIns="45718">
            <a:spAutoFit/>
          </a:bodyPr>
          <a:p>
            <a:pPr>
              <a:lnSpc>
                <a:spcPct val="130000"/>
              </a:lnSpc>
            </a:pPr>
            <a:r>
              <a:rPr sz="1600" dirty="0">
                <a:solidFill>
                  <a:schemeClr val="bg2">
                    <a:lumMod val="50000"/>
                  </a:schemeClr>
                </a:solidFill>
                <a:latin typeface="微软雅黑" panose="020B0503020204020204" pitchFamily="34" charset="-122"/>
                <a:ea typeface="微软雅黑" panose="020B0503020204020204" pitchFamily="34" charset="-122"/>
                <a:sym typeface="+mn-ea"/>
              </a:rPr>
              <a:t>模拟了一架在39000英尺（11887米）高空保持250节恒定巡航速度的飞机</a:t>
            </a:r>
            <a:r>
              <a:rPr lang="zh-CN" sz="1600" dirty="0">
                <a:solidFill>
                  <a:schemeClr val="bg2">
                    <a:lumMod val="50000"/>
                  </a:schemeClr>
                </a:solidFill>
                <a:latin typeface="微软雅黑" panose="020B0503020204020204" pitchFamily="34" charset="-122"/>
                <a:ea typeface="微软雅黑" panose="020B0503020204020204" pitchFamily="34" charset="-122"/>
                <a:sym typeface="+mn-ea"/>
              </a:rPr>
              <a:t>在两条不同的路线上测试UCB（论文使用的方法）和 Mean 方法。</a:t>
            </a:r>
            <a:endParaRPr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8150" y="1933575"/>
            <a:ext cx="183515" cy="368300"/>
          </a:xfrm>
          <a:prstGeom prst="rect">
            <a:avLst/>
          </a:prstGeom>
          <a:noFill/>
        </p:spPr>
        <p:txBody>
          <a:bodyPr wrap="square" rtlCol="0">
            <a:spAutoFit/>
          </a:bodyPr>
          <a:p>
            <a:r>
              <a:rPr lang="en-US" altLang="zh-CN" sz="1800">
                <a:solidFill>
                  <a:schemeClr val="bg1"/>
                </a:solidFill>
              </a:rPr>
              <a:t>A</a:t>
            </a:r>
            <a:endParaRPr lang="en-US" altLang="zh-CN" sz="1800">
              <a:solidFill>
                <a:schemeClr val="bg1"/>
              </a:solidFill>
            </a:endParaRPr>
          </a:p>
        </p:txBody>
      </p:sp>
      <p:sp>
        <p:nvSpPr>
          <p:cNvPr id="7" name="文本框 6"/>
          <p:cNvSpPr txBox="1"/>
          <p:nvPr/>
        </p:nvSpPr>
        <p:spPr>
          <a:xfrm>
            <a:off x="11426190" y="1912620"/>
            <a:ext cx="183515" cy="368300"/>
          </a:xfrm>
          <a:prstGeom prst="rect">
            <a:avLst/>
          </a:prstGeom>
          <a:noFill/>
        </p:spPr>
        <p:txBody>
          <a:bodyPr wrap="square" rtlCol="0">
            <a:spAutoFit/>
          </a:bodyPr>
          <a:p>
            <a:r>
              <a:rPr lang="en-US" altLang="zh-CN" sz="1800">
                <a:solidFill>
                  <a:schemeClr val="bg1"/>
                </a:solidFill>
              </a:rPr>
              <a:t>B</a:t>
            </a:r>
            <a:endParaRPr lang="en-US" altLang="zh-CN" sz="1800">
              <a:solidFill>
                <a:schemeClr val="bg1"/>
              </a:solidFill>
            </a:endParaRPr>
          </a:p>
        </p:txBody>
      </p:sp>
      <p:sp>
        <p:nvSpPr>
          <p:cNvPr id="10" name="文本框 9"/>
          <p:cNvSpPr txBox="1"/>
          <p:nvPr/>
        </p:nvSpPr>
        <p:spPr>
          <a:xfrm>
            <a:off x="8957310" y="2028825"/>
            <a:ext cx="2652395" cy="1529715"/>
          </a:xfrm>
          <a:prstGeom prst="rect">
            <a:avLst/>
          </a:prstGeom>
          <a:noFill/>
        </p:spPr>
        <p:txBody>
          <a:bodyPr wrap="square" rtlCol="0">
            <a:spAutoFit/>
          </a:bodyPr>
          <a:p>
            <a:pPr algn="just">
              <a:lnSpc>
                <a:spcPct val="130000"/>
              </a:lnSpc>
              <a:buClrTx/>
              <a:buSzTx/>
              <a:buFontTx/>
            </a:pPr>
            <a:r>
              <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平均旅行时间</a:t>
            </a:r>
            <a:endPar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sym typeface="+mn-ea"/>
            </a:endParaRPr>
          </a:p>
          <a:p>
            <a:pPr algn="just">
              <a:lnSpc>
                <a:spcPct val="130000"/>
              </a:lnSpc>
              <a:buClrTx/>
              <a:buSzTx/>
              <a:buFontTx/>
            </a:pPr>
            <a:r>
              <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sym typeface="+mn-ea"/>
              </a:rPr>
              <a:t>标准偏差对比</a:t>
            </a:r>
            <a:endPar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just">
              <a:lnSpc>
                <a:spcPct val="130000"/>
              </a:lnSpc>
              <a:buClrTx/>
              <a:buSzTx/>
              <a:buFontTx/>
            </a:pPr>
            <a:endParaRPr lang="zh-CN" altLang="en-US" sz="24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4" name="图片 3"/>
          <p:cNvPicPr>
            <a:picLocks noChangeAspect="1"/>
          </p:cNvPicPr>
          <p:nvPr/>
        </p:nvPicPr>
        <p:blipFill>
          <a:blip r:embed="rId1"/>
          <a:stretch>
            <a:fillRect/>
          </a:stretch>
        </p:blipFill>
        <p:spPr>
          <a:xfrm>
            <a:off x="4716780" y="1797685"/>
            <a:ext cx="2970530" cy="2236470"/>
          </a:xfrm>
          <a:prstGeom prst="rect">
            <a:avLst/>
          </a:prstGeom>
        </p:spPr>
      </p:pic>
      <p:pic>
        <p:nvPicPr>
          <p:cNvPr id="5" name="图片 4"/>
          <p:cNvPicPr>
            <a:picLocks noChangeAspect="1"/>
          </p:cNvPicPr>
          <p:nvPr/>
        </p:nvPicPr>
        <p:blipFill>
          <a:blip r:embed="rId2"/>
          <a:stretch>
            <a:fillRect/>
          </a:stretch>
        </p:blipFill>
        <p:spPr>
          <a:xfrm>
            <a:off x="4669790" y="4168775"/>
            <a:ext cx="3064510" cy="2352040"/>
          </a:xfrm>
          <a:prstGeom prst="rect">
            <a:avLst/>
          </a:prstGeom>
        </p:spPr>
      </p:pic>
      <p:pic>
        <p:nvPicPr>
          <p:cNvPr id="8" name="图片 7"/>
          <p:cNvPicPr>
            <a:picLocks noChangeAspect="1"/>
          </p:cNvPicPr>
          <p:nvPr/>
        </p:nvPicPr>
        <p:blipFill>
          <a:blip r:embed="rId3"/>
          <a:stretch>
            <a:fillRect/>
          </a:stretch>
        </p:blipFill>
        <p:spPr>
          <a:xfrm>
            <a:off x="8473440" y="4266565"/>
            <a:ext cx="3194685" cy="1428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8782029" y="3078666"/>
              <a:ext cx="2924810" cy="82867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启发思考</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044738" y="3264361"/>
              <a:ext cx="4053840" cy="459105"/>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ENLIGHTENING THINKING</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3219648" y="2155093"/>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3215481" y="1962775"/>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2" name="圆角矩形 21"/>
          <p:cNvSpPr/>
          <p:nvPr/>
        </p:nvSpPr>
        <p:spPr>
          <a:xfrm rot="10800000" flipV="1">
            <a:off x="2860353" y="2451474"/>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4" name="圆角矩形 23"/>
          <p:cNvSpPr/>
          <p:nvPr/>
        </p:nvSpPr>
        <p:spPr>
          <a:xfrm rot="10800000" flipV="1">
            <a:off x="2860353" y="3836519"/>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5" name="圆角矩形 24"/>
          <p:cNvSpPr/>
          <p:nvPr/>
        </p:nvSpPr>
        <p:spPr>
          <a:xfrm rot="10800000" flipV="1">
            <a:off x="2860353" y="5249503"/>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26" name="矩形 25"/>
          <p:cNvSpPr/>
          <p:nvPr/>
        </p:nvSpPr>
        <p:spPr>
          <a:xfrm>
            <a:off x="4489707" y="2487563"/>
            <a:ext cx="7131572" cy="729615"/>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论文主要介绍了以机器学习帮助降低航空对环境的影响，突出了机器学习在环境预测和保护方面的突出贡献，用途广泛，大有裨益。</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4489445" y="5074278"/>
            <a:ext cx="7131572" cy="1049655"/>
          </a:xfrm>
          <a:prstGeom prst="rect">
            <a:avLst/>
          </a:prstGeom>
        </p:spPr>
        <p:txBody>
          <a:bodyPr wrap="square" lIns="91436" tIns="45718" rIns="91436" bIns="45718">
            <a:spAutoFit/>
          </a:bodyPr>
          <a:lstStyle/>
          <a:p>
            <a:pPr algn="just">
              <a:lnSpc>
                <a:spcPct val="130000"/>
              </a:lnSpc>
            </a:pPr>
            <a:r>
              <a:rPr sz="1600" dirty="0">
                <a:solidFill>
                  <a:schemeClr val="bg1"/>
                </a:solidFill>
                <a:latin typeface="微软雅黑" panose="020B0503020204020204" pitchFamily="34" charset="-122"/>
                <a:ea typeface="微软雅黑" panose="020B0503020204020204" pitchFamily="34" charset="-122"/>
              </a:rPr>
              <a:t>飞机作为风力预报的传感器网络</a:t>
            </a:r>
            <a:r>
              <a:rPr lang="zh-CN" sz="1600" dirty="0">
                <a:solidFill>
                  <a:schemeClr val="bg1"/>
                </a:solidFill>
                <a:latin typeface="微软雅黑" panose="020B0503020204020204" pitchFamily="34" charset="-122"/>
                <a:ea typeface="微软雅黑" panose="020B0503020204020204" pitchFamily="34" charset="-122"/>
              </a:rPr>
              <a:t>应用广泛，现有的</a:t>
            </a:r>
            <a:r>
              <a:rPr lang="en-US" altLang="zh-CN" sz="1600" dirty="0">
                <a:solidFill>
                  <a:schemeClr val="bg1"/>
                </a:solidFill>
                <a:latin typeface="微软雅黑" panose="020B0503020204020204" pitchFamily="34" charset="-122"/>
                <a:ea typeface="微软雅黑" panose="020B0503020204020204" pitchFamily="34" charset="-122"/>
              </a:rPr>
              <a:t>GRAF</a:t>
            </a:r>
            <a:r>
              <a:rPr lang="zh-CN" sz="1600" dirty="0">
                <a:solidFill>
                  <a:schemeClr val="bg1"/>
                </a:solidFill>
                <a:latin typeface="微软雅黑" panose="020B0503020204020204" pitchFamily="34" charset="-122"/>
                <a:ea typeface="微软雅黑" panose="020B0503020204020204" pitchFamily="34" charset="-122"/>
              </a:rPr>
              <a:t>系统可通过借助飞机和智能手机上的大气传感器，以众源方式收集天气预报数据，进而建立一个不断更新的天气信息数据集，即传感器网络。 </a:t>
            </a:r>
            <a:endParaRPr lang="zh-CN" sz="16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4489445" y="3598076"/>
            <a:ext cx="7131572" cy="1369695"/>
          </a:xfrm>
          <a:prstGeom prst="rect">
            <a:avLst/>
          </a:prstGeom>
        </p:spPr>
        <p:txBody>
          <a:bodyPr wrap="square" lIns="91436" tIns="45718" rIns="91436" bIns="45718">
            <a:spAutoFit/>
          </a:bodyPr>
          <a:lstStyle/>
          <a:p>
            <a:pPr algn="just">
              <a:lnSpc>
                <a:spcPct val="130000"/>
              </a:lnSpc>
            </a:pPr>
            <a:r>
              <a:rPr lang="zh-CN" sz="1600" dirty="0">
                <a:solidFill>
                  <a:schemeClr val="bg1"/>
                </a:solidFill>
                <a:latin typeface="微软雅黑" panose="020B0503020204020204" pitchFamily="34" charset="-122"/>
                <a:ea typeface="微软雅黑" panose="020B0503020204020204" pitchFamily="34" charset="-122"/>
                <a:sym typeface="+mn-ea"/>
              </a:rPr>
              <a:t>利用</a:t>
            </a:r>
            <a:r>
              <a:rPr sz="1600" dirty="0">
                <a:solidFill>
                  <a:schemeClr val="bg1"/>
                </a:solidFill>
                <a:latin typeface="微软雅黑" panose="020B0503020204020204" pitchFamily="34" charset="-122"/>
                <a:ea typeface="微软雅黑" panose="020B0503020204020204" pitchFamily="34" charset="-122"/>
                <a:sym typeface="+mn-ea"/>
              </a:rPr>
              <a:t>机器学习的高斯过程</a:t>
            </a:r>
            <a:r>
              <a:rPr lang="zh-CN" sz="1600" dirty="0">
                <a:solidFill>
                  <a:schemeClr val="bg1"/>
                </a:solidFill>
                <a:latin typeface="微软雅黑" panose="020B0503020204020204" pitchFamily="34" charset="-122"/>
                <a:ea typeface="微软雅黑" panose="020B0503020204020204" pitchFamily="34" charset="-122"/>
                <a:sym typeface="+mn-ea"/>
              </a:rPr>
              <a:t>，与神经网络、支持向量机相比，GP具有容易实现、超参数自适应获取、非参数推断灵活以及输出具有概率意义等优点；此外，惩罚项和数据适配在GP模型中是自动的，不需要额外的方法来确定权重参数。这在实际中非常重要，因为它简化了训练。</a:t>
            </a:r>
            <a:endParaRPr lang="zh-CN" sz="1600" dirty="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3712" y="1962775"/>
            <a:ext cx="2212787" cy="4447636"/>
          </a:xfrm>
          <a:prstGeom prst="rect">
            <a:avLst/>
          </a:prstGeom>
          <a:solidFill>
            <a:srgbClr val="4472C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 name="文本框 1"/>
          <p:cNvSpPr txBox="1"/>
          <p:nvPr/>
        </p:nvSpPr>
        <p:spPr>
          <a:xfrm>
            <a:off x="632474" y="2866265"/>
            <a:ext cx="920115" cy="2833370"/>
          </a:xfrm>
          <a:prstGeom prst="rect">
            <a:avLst/>
          </a:prstGeom>
          <a:noFill/>
        </p:spPr>
        <p:txBody>
          <a:bodyPr vert="eaVert" wrap="none" lIns="91436" tIns="45718" rIns="91436" bIns="45718"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总结思考</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2199005" y="252730"/>
            <a:ext cx="9992995"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文本框 44"/>
          <p:cNvSpPr txBox="1"/>
          <p:nvPr/>
        </p:nvSpPr>
        <p:spPr>
          <a:xfrm>
            <a:off x="493413" y="252977"/>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总结思考</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199014" y="329444"/>
            <a:ext cx="5556885"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mn-ea"/>
              </a:rPr>
              <a:t>CONCLUSION AND ENLIGHTENING THINKING</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8" name="组 47"/>
          <p:cNvGrpSpPr/>
          <p:nvPr/>
        </p:nvGrpSpPr>
        <p:grpSpPr>
          <a:xfrm rot="0">
            <a:off x="11454130" y="252730"/>
            <a:ext cx="737870" cy="484505"/>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6" name="圆角矩形 75"/>
          <p:cNvSpPr/>
          <p:nvPr/>
        </p:nvSpPr>
        <p:spPr>
          <a:xfrm rot="10800000" flipV="1">
            <a:off x="51" y="255156"/>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4</a:t>
            </a:r>
            <a:endParaRPr lang="en-US" altLang="zh-CN" sz="36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2199005" y="252730"/>
            <a:ext cx="9992995"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文本框 44"/>
          <p:cNvSpPr txBox="1"/>
          <p:nvPr/>
        </p:nvSpPr>
        <p:spPr>
          <a:xfrm>
            <a:off x="493413" y="252977"/>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总结思考</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199014" y="329444"/>
            <a:ext cx="5556885"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mn-ea"/>
              </a:rPr>
              <a:t>CONCLUSION AND ENLIGHTENING THINKING</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8" name="组 47"/>
          <p:cNvGrpSpPr/>
          <p:nvPr/>
        </p:nvGrpSpPr>
        <p:grpSpPr>
          <a:xfrm rot="0">
            <a:off x="11454130" y="252730"/>
            <a:ext cx="737870" cy="484505"/>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6" name="圆角矩形 75"/>
          <p:cNvSpPr/>
          <p:nvPr/>
        </p:nvSpPr>
        <p:spPr>
          <a:xfrm rot="10800000" flipV="1">
            <a:off x="51" y="255156"/>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4</a:t>
            </a:r>
            <a:endParaRPr lang="en-US" altLang="zh-CN" sz="3600" dirty="0"/>
          </a:p>
        </p:txBody>
      </p:sp>
      <p:sp>
        <p:nvSpPr>
          <p:cNvPr id="5" name="文本框 4"/>
          <p:cNvSpPr txBox="1"/>
          <p:nvPr/>
        </p:nvSpPr>
        <p:spPr>
          <a:xfrm>
            <a:off x="4465955" y="5982335"/>
            <a:ext cx="3258820" cy="368300"/>
          </a:xfrm>
          <a:prstGeom prst="rect">
            <a:avLst/>
          </a:prstGeom>
          <a:noFill/>
        </p:spPr>
        <p:txBody>
          <a:bodyPr wrap="square" rtlCol="0">
            <a:spAutoFit/>
          </a:bodyPr>
          <a:p>
            <a:r>
              <a:rPr lang="zh-CN" altLang="en-US"/>
              <a:t>极大边缘似然得到的预测模型</a:t>
            </a:r>
            <a:endParaRPr lang="zh-CN" altLang="en-US"/>
          </a:p>
        </p:txBody>
      </p:sp>
      <p:pic>
        <p:nvPicPr>
          <p:cNvPr id="2" name="图片 1"/>
          <p:cNvPicPr>
            <a:picLocks noChangeAspect="1"/>
          </p:cNvPicPr>
          <p:nvPr/>
        </p:nvPicPr>
        <p:blipFill>
          <a:blip r:embed="rId1"/>
          <a:stretch>
            <a:fillRect/>
          </a:stretch>
        </p:blipFill>
        <p:spPr>
          <a:xfrm>
            <a:off x="2891155" y="1191895"/>
            <a:ext cx="6410325" cy="466725"/>
          </a:xfrm>
          <a:prstGeom prst="rect">
            <a:avLst/>
          </a:prstGeom>
        </p:spPr>
      </p:pic>
      <p:pic>
        <p:nvPicPr>
          <p:cNvPr id="3" name="图片 2"/>
          <p:cNvPicPr>
            <a:picLocks noChangeAspect="1"/>
          </p:cNvPicPr>
          <p:nvPr/>
        </p:nvPicPr>
        <p:blipFill>
          <a:blip r:embed="rId2"/>
          <a:stretch>
            <a:fillRect/>
          </a:stretch>
        </p:blipFill>
        <p:spPr>
          <a:xfrm>
            <a:off x="3261995" y="1890395"/>
            <a:ext cx="5667375" cy="37814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3219648" y="2155093"/>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3215481" y="1962775"/>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2" name="圆角矩形 21"/>
          <p:cNvSpPr/>
          <p:nvPr/>
        </p:nvSpPr>
        <p:spPr>
          <a:xfrm rot="10800000" flipV="1">
            <a:off x="2860353" y="2451474"/>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4" name="圆角矩形 23"/>
          <p:cNvSpPr/>
          <p:nvPr/>
        </p:nvSpPr>
        <p:spPr>
          <a:xfrm rot="10800000" flipV="1">
            <a:off x="2860353" y="3836519"/>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5" name="圆角矩形 24"/>
          <p:cNvSpPr/>
          <p:nvPr/>
        </p:nvSpPr>
        <p:spPr>
          <a:xfrm rot="10800000" flipV="1">
            <a:off x="2860353" y="5249503"/>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26" name="矩形 25"/>
          <p:cNvSpPr/>
          <p:nvPr/>
        </p:nvSpPr>
        <p:spPr>
          <a:xfrm>
            <a:off x="4489707" y="2487563"/>
            <a:ext cx="7131572" cy="729615"/>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论文主要介绍了以机器学习帮助减低航空对环境的影响，突出了机器学习在环境预测和保护方面的突出贡献，用途广泛，大有裨益。</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4489445" y="5074278"/>
            <a:ext cx="7131572" cy="1049655"/>
          </a:xfrm>
          <a:prstGeom prst="rect">
            <a:avLst/>
          </a:prstGeom>
        </p:spPr>
        <p:txBody>
          <a:bodyPr wrap="square" lIns="91436" tIns="45718" rIns="91436" bIns="45718">
            <a:spAutoFit/>
          </a:bodyPr>
          <a:lstStyle/>
          <a:p>
            <a:pPr algn="just">
              <a:lnSpc>
                <a:spcPct val="130000"/>
              </a:lnSpc>
            </a:pPr>
            <a:r>
              <a:rPr sz="1600" dirty="0">
                <a:solidFill>
                  <a:schemeClr val="bg1"/>
                </a:solidFill>
                <a:latin typeface="微软雅黑" panose="020B0503020204020204" pitchFamily="34" charset="-122"/>
                <a:ea typeface="微软雅黑" panose="020B0503020204020204" pitchFamily="34" charset="-122"/>
              </a:rPr>
              <a:t>飞机作为风力预报的传感器网络</a:t>
            </a:r>
            <a:r>
              <a:rPr lang="zh-CN" sz="1600" dirty="0">
                <a:solidFill>
                  <a:schemeClr val="bg1"/>
                </a:solidFill>
                <a:latin typeface="微软雅黑" panose="020B0503020204020204" pitchFamily="34" charset="-122"/>
                <a:ea typeface="微软雅黑" panose="020B0503020204020204" pitchFamily="34" charset="-122"/>
              </a:rPr>
              <a:t>应用广泛，现有的</a:t>
            </a:r>
            <a:r>
              <a:rPr lang="en-US" altLang="zh-CN" sz="1600" dirty="0">
                <a:solidFill>
                  <a:schemeClr val="bg1"/>
                </a:solidFill>
                <a:latin typeface="微软雅黑" panose="020B0503020204020204" pitchFamily="34" charset="-122"/>
                <a:ea typeface="微软雅黑" panose="020B0503020204020204" pitchFamily="34" charset="-122"/>
              </a:rPr>
              <a:t>GRAF</a:t>
            </a:r>
            <a:r>
              <a:rPr lang="zh-CN" sz="1600" dirty="0">
                <a:solidFill>
                  <a:schemeClr val="bg1"/>
                </a:solidFill>
                <a:latin typeface="微软雅黑" panose="020B0503020204020204" pitchFamily="34" charset="-122"/>
                <a:ea typeface="微软雅黑" panose="020B0503020204020204" pitchFamily="34" charset="-122"/>
              </a:rPr>
              <a:t>系统可通过借助飞机和智能手机上的大气传感器，以众源方式收集天气预报数据，进而建立一个不断更新的天气信息数据集，即传感器网络。 </a:t>
            </a:r>
            <a:endParaRPr lang="zh-CN" sz="16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4489445" y="3598076"/>
            <a:ext cx="7131572" cy="1369695"/>
          </a:xfrm>
          <a:prstGeom prst="rect">
            <a:avLst/>
          </a:prstGeom>
        </p:spPr>
        <p:txBody>
          <a:bodyPr wrap="square" lIns="91436" tIns="45718" rIns="91436" bIns="45718">
            <a:spAutoFit/>
          </a:bodyPr>
          <a:lstStyle/>
          <a:p>
            <a:pPr algn="just">
              <a:lnSpc>
                <a:spcPct val="130000"/>
              </a:lnSpc>
            </a:pPr>
            <a:r>
              <a:rPr lang="zh-CN" sz="1600" dirty="0">
                <a:solidFill>
                  <a:schemeClr val="bg1"/>
                </a:solidFill>
                <a:latin typeface="微软雅黑" panose="020B0503020204020204" pitchFamily="34" charset="-122"/>
                <a:ea typeface="微软雅黑" panose="020B0503020204020204" pitchFamily="34" charset="-122"/>
                <a:sym typeface="+mn-ea"/>
              </a:rPr>
              <a:t>利用</a:t>
            </a:r>
            <a:r>
              <a:rPr sz="1600" dirty="0">
                <a:solidFill>
                  <a:schemeClr val="bg1"/>
                </a:solidFill>
                <a:latin typeface="微软雅黑" panose="020B0503020204020204" pitchFamily="34" charset="-122"/>
                <a:ea typeface="微软雅黑" panose="020B0503020204020204" pitchFamily="34" charset="-122"/>
                <a:sym typeface="+mn-ea"/>
              </a:rPr>
              <a:t>机器学习的高斯过程</a:t>
            </a:r>
            <a:r>
              <a:rPr lang="zh-CN" sz="1600" dirty="0">
                <a:solidFill>
                  <a:schemeClr val="bg1"/>
                </a:solidFill>
                <a:latin typeface="微软雅黑" panose="020B0503020204020204" pitchFamily="34" charset="-122"/>
                <a:ea typeface="微软雅黑" panose="020B0503020204020204" pitchFamily="34" charset="-122"/>
                <a:sym typeface="+mn-ea"/>
              </a:rPr>
              <a:t>，与神经网络、支持向量机相比，GP具有容易实现、超参数自适应获取、非参数推断灵活以及输出具有概率意义等优点；此外，惩罚项和数据适配在GP模型中是自动的，不需要额外的方法来确定权重参数。这在实际中非常重要，因为它简化了训练。</a:t>
            </a:r>
            <a:endParaRPr lang="zh-CN" sz="1600" dirty="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3712" y="1962775"/>
            <a:ext cx="2212787" cy="4447636"/>
          </a:xfrm>
          <a:prstGeom prst="rect">
            <a:avLst/>
          </a:prstGeom>
          <a:solidFill>
            <a:srgbClr val="4472C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 name="文本框 1"/>
          <p:cNvSpPr txBox="1"/>
          <p:nvPr/>
        </p:nvSpPr>
        <p:spPr>
          <a:xfrm>
            <a:off x="632474" y="2866265"/>
            <a:ext cx="920115" cy="2833370"/>
          </a:xfrm>
          <a:prstGeom prst="rect">
            <a:avLst/>
          </a:prstGeom>
          <a:noFill/>
        </p:spPr>
        <p:txBody>
          <a:bodyPr vert="eaVert" wrap="none" lIns="91436" tIns="45718" rIns="91436" bIns="45718"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总结思考</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2199005" y="252730"/>
            <a:ext cx="9992995"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文本框 44"/>
          <p:cNvSpPr txBox="1"/>
          <p:nvPr/>
        </p:nvSpPr>
        <p:spPr>
          <a:xfrm>
            <a:off x="493413" y="252977"/>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总结思考</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199014" y="329444"/>
            <a:ext cx="5556885"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mn-ea"/>
              </a:rPr>
              <a:t>CONCLUSION AND ENLIGHTENING THINKING</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8" name="组 47"/>
          <p:cNvGrpSpPr/>
          <p:nvPr/>
        </p:nvGrpSpPr>
        <p:grpSpPr>
          <a:xfrm rot="0">
            <a:off x="11454130" y="252730"/>
            <a:ext cx="737870" cy="484505"/>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6" name="圆角矩形 75"/>
          <p:cNvSpPr/>
          <p:nvPr/>
        </p:nvSpPr>
        <p:spPr>
          <a:xfrm rot="10800000" flipV="1">
            <a:off x="51" y="255156"/>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4</a:t>
            </a:r>
            <a:endParaRPr lang="en-US" altLang="zh-CN" sz="3600"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2199005" y="252730"/>
            <a:ext cx="9992995"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文本框 44"/>
          <p:cNvSpPr txBox="1"/>
          <p:nvPr/>
        </p:nvSpPr>
        <p:spPr>
          <a:xfrm>
            <a:off x="493413" y="252977"/>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总结思考</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199014" y="329444"/>
            <a:ext cx="5556885"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mn-ea"/>
              </a:rPr>
              <a:t>CONCLUSION AND ENLIGHTENING THINKING</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8" name="组 47"/>
          <p:cNvGrpSpPr/>
          <p:nvPr/>
        </p:nvGrpSpPr>
        <p:grpSpPr>
          <a:xfrm rot="0">
            <a:off x="11454130" y="252730"/>
            <a:ext cx="737870" cy="484505"/>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6" name="圆角矩形 75"/>
          <p:cNvSpPr/>
          <p:nvPr/>
        </p:nvSpPr>
        <p:spPr>
          <a:xfrm rot="10800000" flipV="1">
            <a:off x="51" y="255156"/>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3600" dirty="0"/>
              <a:t>4</a:t>
            </a:r>
            <a:endParaRPr lang="en-US" altLang="zh-CN" sz="3600" dirty="0"/>
          </a:p>
        </p:txBody>
      </p:sp>
      <p:pic>
        <p:nvPicPr>
          <p:cNvPr id="4" name="图片 3"/>
          <p:cNvPicPr>
            <a:picLocks noChangeAspect="1"/>
          </p:cNvPicPr>
          <p:nvPr/>
        </p:nvPicPr>
        <p:blipFill>
          <a:blip r:embed="rId1"/>
          <a:stretch>
            <a:fillRect/>
          </a:stretch>
        </p:blipFill>
        <p:spPr>
          <a:xfrm>
            <a:off x="2581275" y="1701800"/>
            <a:ext cx="7029450" cy="4019550"/>
          </a:xfrm>
          <a:prstGeom prst="rect">
            <a:avLst/>
          </a:prstGeom>
        </p:spPr>
      </p:pic>
      <p:sp>
        <p:nvSpPr>
          <p:cNvPr id="5" name="文本框 4"/>
          <p:cNvSpPr txBox="1"/>
          <p:nvPr/>
        </p:nvSpPr>
        <p:spPr>
          <a:xfrm>
            <a:off x="3091180" y="6010275"/>
            <a:ext cx="6010275" cy="368300"/>
          </a:xfrm>
          <a:prstGeom prst="rect">
            <a:avLst/>
          </a:prstGeom>
          <a:noFill/>
        </p:spPr>
        <p:txBody>
          <a:bodyPr wrap="square" rtlCol="0">
            <a:spAutoFit/>
          </a:bodyPr>
          <a:p>
            <a:r>
              <a:rPr lang="zh-CN" altLang="en-US"/>
              <a:t>与以往旧系统相比，GRAF系统可以提供的细节级别很高</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6840" y="245110"/>
            <a:ext cx="1027430" cy="6269990"/>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PAPER CHOOSEN </a:t>
            </a:r>
            <a:endParaRPr lang="en-US" altLang="zh-CN" sz="5500" dirty="0">
              <a:solidFill>
                <a:schemeClr val="bg1"/>
              </a:solidFill>
              <a:latin typeface="Eras Light ITC" panose="020B0402030504020804" pitchFamily="34" charset="0"/>
            </a:endParaRPr>
          </a:p>
        </p:txBody>
      </p:sp>
      <p:sp>
        <p:nvSpPr>
          <p:cNvPr id="48" name="文本框 47"/>
          <p:cNvSpPr txBox="1"/>
          <p:nvPr/>
        </p:nvSpPr>
        <p:spPr>
          <a:xfrm>
            <a:off x="2231245" y="1548748"/>
            <a:ext cx="8982710" cy="3721735"/>
          </a:xfrm>
          <a:prstGeom prst="rect">
            <a:avLst/>
          </a:prstGeom>
          <a:noFill/>
        </p:spPr>
        <p:txBody>
          <a:bodyPr wrap="none" lIns="91438" tIns="45719" rIns="91438" bIns="45719" rtlCol="0">
            <a:spAutoFit/>
          </a:bodyPr>
          <a:p>
            <a:pPr algn="ctr"/>
            <a:r>
              <a:rPr lang="zh-CN" altLang="en-US" sz="3200" b="1" dirty="0">
                <a:ln w="0"/>
                <a:solidFill>
                  <a:schemeClr val="tx2"/>
                </a:solidFill>
                <a:latin typeface="Times New Roman" panose="02020603050405020304" charset="0"/>
                <a:ea typeface="微软雅黑" panose="020B0503020204020204" pitchFamily="34" charset="-122"/>
                <a:cs typeface="Times New Roman" panose="02020603050405020304" charset="0"/>
              </a:rPr>
              <a:t>Helping Reduce Environmental Impact of Aviation</a:t>
            </a:r>
            <a:endParaRPr lang="zh-CN" altLang="en-US" sz="3200" b="1" dirty="0">
              <a:ln w="0"/>
              <a:solidFill>
                <a:schemeClr val="tx2"/>
              </a:solidFill>
              <a:latin typeface="Times New Roman" panose="02020603050405020304" charset="0"/>
              <a:ea typeface="微软雅黑" panose="020B0503020204020204" pitchFamily="34" charset="-122"/>
              <a:cs typeface="Times New Roman" panose="02020603050405020304" charset="0"/>
            </a:endParaRPr>
          </a:p>
          <a:p>
            <a:pPr algn="ctr"/>
            <a:r>
              <a:rPr lang="zh-CN" altLang="en-US" sz="3200" b="1" dirty="0">
                <a:ln w="0"/>
                <a:solidFill>
                  <a:schemeClr val="tx2"/>
                </a:solidFill>
                <a:latin typeface="Times New Roman" panose="02020603050405020304" charset="0"/>
                <a:ea typeface="微软雅黑" panose="020B0503020204020204" pitchFamily="34" charset="-122"/>
                <a:cs typeface="Times New Roman" panose="02020603050405020304" charset="0"/>
              </a:rPr>
              <a:t>with Machine Learning</a:t>
            </a:r>
            <a:endParaRPr lang="zh-CN" altLang="en-US" sz="3200" b="1" dirty="0">
              <a:ln w="0"/>
              <a:solidFill>
                <a:schemeClr val="tx2"/>
              </a:solidFill>
              <a:latin typeface="Times New Roman" panose="02020603050405020304" charset="0"/>
              <a:ea typeface="微软雅黑" panose="020B0503020204020204" pitchFamily="34" charset="-122"/>
              <a:cs typeface="Times New Roman" panose="02020603050405020304" charset="0"/>
            </a:endParaRPr>
          </a:p>
          <a:p>
            <a:pPr algn="ctr"/>
            <a:endParaRPr lang="zh-CN" altLang="en-US" sz="3200" b="1" dirty="0">
              <a:ln w="0"/>
              <a:solidFill>
                <a:schemeClr val="tx2"/>
              </a:solidFill>
              <a:latin typeface="Times New Roman" panose="02020603050405020304" charset="0"/>
              <a:ea typeface="微软雅黑" panose="020B0503020204020204" pitchFamily="34" charset="-122"/>
              <a:cs typeface="Times New Roman" panose="02020603050405020304" charset="0"/>
            </a:endParaRPr>
          </a:p>
          <a:p>
            <a:pPr algn="ctr">
              <a:buClrTx/>
              <a:buSzTx/>
              <a:buFontTx/>
            </a:pPr>
            <a:r>
              <a:rPr sz="2800" dirty="0">
                <a:ln w="0"/>
                <a:solidFill>
                  <a:schemeClr val="tx2"/>
                </a:solidFill>
                <a:latin typeface="Times New Roman" panose="02020603050405020304" charset="0"/>
                <a:ea typeface="微软雅黑" panose="020B0503020204020204" pitchFamily="34" charset="-122"/>
                <a:cs typeface="Times New Roman" panose="02020603050405020304" charset="0"/>
              </a:rPr>
              <a:t>Ashish Kapoor</a:t>
            </a:r>
            <a:endParaRPr sz="2800" dirty="0">
              <a:ln w="0"/>
              <a:solidFill>
                <a:schemeClr val="tx2"/>
              </a:solidFill>
              <a:latin typeface="Times New Roman" panose="02020603050405020304" charset="0"/>
              <a:ea typeface="微软雅黑" panose="020B0503020204020204" pitchFamily="34" charset="-122"/>
              <a:cs typeface="Times New Roman" panose="02020603050405020304" charset="0"/>
            </a:endParaRPr>
          </a:p>
          <a:p>
            <a:pPr algn="ctr">
              <a:buClrTx/>
              <a:buSzTx/>
              <a:buFontTx/>
            </a:pPr>
            <a:r>
              <a:rPr sz="2800" dirty="0">
                <a:ln w="0"/>
                <a:solidFill>
                  <a:schemeClr val="tx2"/>
                </a:solidFill>
                <a:latin typeface="Times New Roman" panose="02020603050405020304" charset="0"/>
                <a:ea typeface="微软雅黑" panose="020B0503020204020204" pitchFamily="34" charset="-122"/>
                <a:cs typeface="Times New Roman" panose="02020603050405020304" charset="0"/>
              </a:rPr>
              <a:t>Microsoft Corporation</a:t>
            </a:r>
            <a:endParaRPr sz="2800" dirty="0">
              <a:ln w="0"/>
              <a:solidFill>
                <a:schemeClr val="tx2"/>
              </a:solidFill>
              <a:latin typeface="Times New Roman" panose="02020603050405020304" charset="0"/>
              <a:ea typeface="微软雅黑" panose="020B0503020204020204" pitchFamily="34" charset="-122"/>
              <a:cs typeface="Times New Roman" panose="02020603050405020304" charset="0"/>
            </a:endParaRPr>
          </a:p>
          <a:p>
            <a:pPr algn="ctr">
              <a:buClrTx/>
              <a:buSzTx/>
              <a:buFontTx/>
            </a:pPr>
            <a:r>
              <a:rPr sz="2800" dirty="0">
                <a:ln w="0"/>
                <a:solidFill>
                  <a:schemeClr val="tx2"/>
                </a:solidFill>
                <a:latin typeface="Times New Roman" panose="02020603050405020304" charset="0"/>
                <a:ea typeface="微软雅黑" panose="020B0503020204020204" pitchFamily="34" charset="-122"/>
                <a:cs typeface="Times New Roman" panose="02020603050405020304" charset="0"/>
              </a:rPr>
              <a:t>1 Microsoft Way</a:t>
            </a:r>
            <a:endParaRPr sz="2800" dirty="0">
              <a:ln w="0"/>
              <a:solidFill>
                <a:schemeClr val="tx2"/>
              </a:solidFill>
              <a:latin typeface="Times New Roman" panose="02020603050405020304" charset="0"/>
              <a:ea typeface="微软雅黑" panose="020B0503020204020204" pitchFamily="34" charset="-122"/>
              <a:cs typeface="Times New Roman" panose="02020603050405020304" charset="0"/>
            </a:endParaRPr>
          </a:p>
          <a:p>
            <a:pPr algn="ctr">
              <a:buClrTx/>
              <a:buSzTx/>
              <a:buFontTx/>
            </a:pPr>
            <a:r>
              <a:rPr sz="2800" dirty="0">
                <a:ln w="0"/>
                <a:solidFill>
                  <a:schemeClr val="tx2"/>
                </a:solidFill>
                <a:latin typeface="Times New Roman" panose="02020603050405020304" charset="0"/>
                <a:ea typeface="微软雅黑" panose="020B0503020204020204" pitchFamily="34" charset="-122"/>
                <a:cs typeface="Times New Roman" panose="02020603050405020304" charset="0"/>
              </a:rPr>
              <a:t>Redmond</a:t>
            </a:r>
            <a:endParaRPr sz="2800" dirty="0">
              <a:ln w="0"/>
              <a:solidFill>
                <a:schemeClr val="tx2"/>
              </a:solidFill>
              <a:latin typeface="Times New Roman" panose="02020603050405020304" charset="0"/>
              <a:ea typeface="微软雅黑" panose="020B0503020204020204" pitchFamily="34" charset="-122"/>
              <a:cs typeface="Times New Roman" panose="02020603050405020304" charset="0"/>
            </a:endParaRPr>
          </a:p>
          <a:p>
            <a:pPr algn="ctr">
              <a:buClrTx/>
              <a:buSzTx/>
              <a:buFontTx/>
            </a:pPr>
            <a:r>
              <a:rPr lang="en-US" altLang="zh-CN" sz="2800" dirty="0">
                <a:ln w="0"/>
                <a:solidFill>
                  <a:schemeClr val="tx2"/>
                </a:solidFill>
                <a:latin typeface="Times New Roman" panose="02020603050405020304" charset="0"/>
                <a:ea typeface="微软雅黑" panose="020B0503020204020204" pitchFamily="34" charset="-122"/>
                <a:cs typeface="Times New Roman" panose="02020603050405020304" charset="0"/>
              </a:rPr>
              <a:t>December 2019</a:t>
            </a:r>
            <a:endParaRPr lang="en-US" altLang="zh-CN" sz="2800" dirty="0">
              <a:ln w="0"/>
              <a:solidFill>
                <a:schemeClr val="tx2"/>
              </a:solidFill>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8"/>
            <a:ext cx="5769610" cy="1443990"/>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谢谢观看！</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grpSp>
        <p:nvGrpSpPr>
          <p:cNvPr id="44" name="组 43"/>
          <p:cNvGrpSpPr/>
          <p:nvPr/>
        </p:nvGrpSpPr>
        <p:grpSpPr>
          <a:xfrm rot="0">
            <a:off x="11454130" y="252730"/>
            <a:ext cx="737870" cy="484505"/>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0" y="5713686"/>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grpSp>
        <p:nvGrpSpPr>
          <p:cNvPr id="84" name="组合 48"/>
          <p:cNvGrpSpPr/>
          <p:nvPr/>
        </p:nvGrpSpPr>
        <p:grpSpPr>
          <a:xfrm>
            <a:off x="5846471" y="1864014"/>
            <a:ext cx="484560" cy="382547"/>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0"/>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3" y="170594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6" name="圆角矩形 75"/>
          <p:cNvSpPr/>
          <p:nvPr/>
        </p:nvSpPr>
        <p:spPr>
          <a:xfrm rot="10800000" flipV="1">
            <a:off x="6521811" y="273769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77" name="圆角矩形 76"/>
          <p:cNvSpPr/>
          <p:nvPr/>
        </p:nvSpPr>
        <p:spPr>
          <a:xfrm rot="10800000" flipV="1">
            <a:off x="5795973" y="383794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圆角矩形 77"/>
          <p:cNvSpPr/>
          <p:nvPr/>
        </p:nvSpPr>
        <p:spPr>
          <a:xfrm rot="10800000" flipV="1">
            <a:off x="6521811" y="4853512"/>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87" name="文本框 86"/>
          <p:cNvSpPr txBox="1"/>
          <p:nvPr/>
        </p:nvSpPr>
        <p:spPr>
          <a:xfrm>
            <a:off x="3244675" y="1564948"/>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背景意义</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7536473" y="2616501"/>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思路方法</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3330443" y="3747587"/>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实验结论</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7550443" y="4822491"/>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启发思考</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104" name="矩形 103"/>
          <p:cNvSpPr/>
          <p:nvPr/>
        </p:nvSpPr>
        <p:spPr>
          <a:xfrm>
            <a:off x="3206945" y="2153781"/>
            <a:ext cx="2031321"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BACKGROUNDS</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5" name="矩形 104"/>
          <p:cNvSpPr/>
          <p:nvPr/>
        </p:nvSpPr>
        <p:spPr>
          <a:xfrm>
            <a:off x="3382163" y="4363437"/>
            <a:ext cx="1878965" cy="259080"/>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CONCLUSION</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7" name="矩形 106"/>
          <p:cNvSpPr/>
          <p:nvPr/>
        </p:nvSpPr>
        <p:spPr>
          <a:xfrm>
            <a:off x="7493672" y="3156757"/>
            <a:ext cx="2116925"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ANALYSIS AND DISCUSSION</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8" name="矩形 107"/>
          <p:cNvSpPr/>
          <p:nvPr/>
        </p:nvSpPr>
        <p:spPr>
          <a:xfrm>
            <a:off x="7541487" y="5421986"/>
            <a:ext cx="1958975" cy="259080"/>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ENLIGHTENING THINKING</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背景意义</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804323" y="3264361"/>
              <a:ext cx="4212507"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BACKGROUNDS</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0" y="1840230"/>
            <a:ext cx="12197715" cy="4648835"/>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8" name="圆角矩形 47"/>
          <p:cNvSpPr/>
          <p:nvPr/>
        </p:nvSpPr>
        <p:spPr>
          <a:xfrm>
            <a:off x="-5715" y="1556385"/>
            <a:ext cx="12197715" cy="4658360"/>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45" name="文本框 44"/>
          <p:cNvSpPr txBox="1"/>
          <p:nvPr/>
        </p:nvSpPr>
        <p:spPr>
          <a:xfrm>
            <a:off x="647718" y="267581"/>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背景意义</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516032" y="324999"/>
            <a:ext cx="3373373"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1671709" y="1839972"/>
            <a:ext cx="8842553" cy="890270"/>
          </a:xfrm>
          <a:prstGeom prst="rect">
            <a:avLst/>
          </a:prstGeom>
        </p:spPr>
        <p:txBody>
          <a:bodyPr wrap="square" lIns="91436" tIns="45718" rIns="91436" bIns="45718">
            <a:spAutoFit/>
          </a:bodyPr>
          <a:lstStyle/>
          <a:p>
            <a:pPr algn="ctr"/>
            <a:r>
              <a:rPr lang="zh-CN" altLang="en-US" sz="3200" spc="600" dirty="0">
                <a:solidFill>
                  <a:schemeClr val="tx1"/>
                </a:solidFill>
                <a:latin typeface="微软雅黑" panose="020B0503020204020204" pitchFamily="34" charset="-122"/>
                <a:ea typeface="微软雅黑" panose="020B0503020204020204" pitchFamily="34" charset="-122"/>
              </a:rPr>
              <a:t>研究背景</a:t>
            </a:r>
            <a:endParaRPr lang="en-US" altLang="zh-CN" sz="3200" spc="600" dirty="0">
              <a:solidFill>
                <a:schemeClr val="tx1"/>
              </a:solidFill>
              <a:latin typeface="微软雅黑" panose="020B0503020204020204" pitchFamily="34" charset="-122"/>
              <a:ea typeface="微软雅黑" panose="020B0503020204020204" pitchFamily="34" charset="-122"/>
            </a:endParaRPr>
          </a:p>
          <a:p>
            <a:pPr algn="ctr"/>
            <a:r>
              <a:rPr lang="en-US" altLang="zh-CN" sz="2000" dirty="0">
                <a:solidFill>
                  <a:schemeClr val="tx1"/>
                </a:solidFill>
                <a:latin typeface="微软雅黑" panose="020B0503020204020204" pitchFamily="34" charset="-122"/>
                <a:ea typeface="微软雅黑" panose="020B0503020204020204" pitchFamily="34" charset="-122"/>
              </a:rPr>
              <a:t>RESEARCH BACKGROUNDS</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nvGrpSpPr>
          <p:cNvPr id="43" name="组 42"/>
          <p:cNvGrpSpPr/>
          <p:nvPr/>
        </p:nvGrpSpPr>
        <p:grpSpPr>
          <a:xfrm rot="0">
            <a:off x="11454130" y="252730"/>
            <a:ext cx="737870" cy="484505"/>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矩形 1"/>
          <p:cNvSpPr/>
          <p:nvPr/>
        </p:nvSpPr>
        <p:spPr>
          <a:xfrm>
            <a:off x="791638" y="2999988"/>
            <a:ext cx="10767476" cy="2967355"/>
          </a:xfrm>
          <a:prstGeom prst="rect">
            <a:avLst/>
          </a:prstGeom>
        </p:spPr>
        <p:txBody>
          <a:bodyPr wrap="square" lIns="91438" tIns="45719" rIns="91438" bIns="45719">
            <a:spAutoFit/>
          </a:bodyPr>
          <a:lstStyle/>
          <a:p>
            <a:pPr algn="l">
              <a:lnSpc>
                <a:spcPct val="130000"/>
              </a:lnSpc>
              <a:buClrTx/>
              <a:buSzTx/>
              <a:buFontTx/>
            </a:pPr>
            <a:r>
              <a:rPr lang="en-US" dirty="0">
                <a:latin typeface="微软雅黑" panose="020B0503020204020204" pitchFamily="34" charset="-122"/>
                <a:ea typeface="微软雅黑" panose="020B0503020204020204" pitchFamily="34" charset="-122"/>
              </a:rPr>
              <a:t>   </a:t>
            </a:r>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en-US"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b="1" dirty="0">
                <a:solidFill>
                  <a:schemeClr val="tx1"/>
                </a:solidFill>
                <a:latin typeface="微软雅黑" panose="020B0503020204020204" pitchFamily="34" charset="-122"/>
                <a:ea typeface="微软雅黑" panose="020B0503020204020204" pitchFamily="34" charset="-122"/>
              </a:rPr>
              <a:t> </a:t>
            </a:r>
            <a:r>
              <a:rPr dirty="0">
                <a:solidFill>
                  <a:schemeClr val="tx1"/>
                </a:solidFill>
                <a:latin typeface="微软雅黑" panose="020B0503020204020204" pitchFamily="34" charset="-122"/>
                <a:ea typeface="微软雅黑" panose="020B0503020204020204" pitchFamily="34" charset="-122"/>
              </a:rPr>
              <a:t>商业航空是气候变化的最大</a:t>
            </a:r>
            <a:r>
              <a:rPr lang="zh-CN" dirty="0">
                <a:solidFill>
                  <a:schemeClr val="tx1"/>
                </a:solidFill>
                <a:latin typeface="微软雅黑" panose="020B0503020204020204" pitchFamily="34" charset="-122"/>
                <a:ea typeface="微软雅黑" panose="020B0503020204020204" pitchFamily="34" charset="-122"/>
              </a:rPr>
              <a:t>影响因素</a:t>
            </a:r>
            <a:r>
              <a:rPr dirty="0">
                <a:solidFill>
                  <a:schemeClr val="tx1"/>
                </a:solidFill>
                <a:latin typeface="微软雅黑" panose="020B0503020204020204" pitchFamily="34" charset="-122"/>
                <a:ea typeface="微软雅黑" panose="020B0503020204020204" pitchFamily="34" charset="-122"/>
              </a:rPr>
              <a:t>之一。由于二氧化碳、一氧化碳、碳氢化合物、氮氧化物、硫氧化物、铅等有害颗粒和气体的排放，商业航空对我们的气候产生了严重影响。</a:t>
            </a:r>
            <a:r>
              <a:rPr b="1" dirty="0">
                <a:solidFill>
                  <a:schemeClr val="tx1"/>
                </a:solidFill>
                <a:latin typeface="微软雅黑" panose="020B0503020204020204" pitchFamily="34" charset="-122"/>
                <a:ea typeface="微软雅黑" panose="020B0503020204020204" pitchFamily="34" charset="-122"/>
              </a:rPr>
              <a:t>据估计，一次飞越大西洋的往返飞行所排放的二氧化碳足以融化30平方英尺的北极海</a:t>
            </a:r>
            <a:r>
              <a:rPr lang="zh-CN" b="1" dirty="0">
                <a:solidFill>
                  <a:schemeClr val="tx1"/>
                </a:solidFill>
                <a:latin typeface="微软雅黑" panose="020B0503020204020204" pitchFamily="34" charset="-122"/>
                <a:ea typeface="微软雅黑" panose="020B0503020204020204" pitchFamily="34" charset="-122"/>
              </a:rPr>
              <a:t>洋</a:t>
            </a:r>
            <a:r>
              <a:rPr b="1" dirty="0">
                <a:solidFill>
                  <a:schemeClr val="tx1"/>
                </a:solidFill>
                <a:latin typeface="微软雅黑" panose="020B0503020204020204" pitchFamily="34" charset="-122"/>
                <a:ea typeface="微软雅黑" panose="020B0503020204020204" pitchFamily="34" charset="-122"/>
              </a:rPr>
              <a:t>冰。</a:t>
            </a:r>
            <a:r>
              <a:rPr dirty="0">
                <a:solidFill>
                  <a:schemeClr val="tx1"/>
                </a:solidFill>
                <a:latin typeface="微软雅黑" panose="020B0503020204020204" pitchFamily="34" charset="-122"/>
                <a:ea typeface="微软雅黑" panose="020B0503020204020204" pitchFamily="34" charset="-122"/>
              </a:rPr>
              <a:t>目前例如国际航空碳抵消和减少计划（CORSIA）以市场为基础，而且目标</a:t>
            </a:r>
            <a:r>
              <a:rPr lang="zh-CN" dirty="0">
                <a:solidFill>
                  <a:schemeClr val="tx1"/>
                </a:solidFill>
                <a:latin typeface="微软雅黑" panose="020B0503020204020204" pitchFamily="34" charset="-122"/>
                <a:ea typeface="微软雅黑" panose="020B0503020204020204" pitchFamily="34" charset="-122"/>
              </a:rPr>
              <a:t>影响</a:t>
            </a:r>
            <a:r>
              <a:rPr dirty="0">
                <a:solidFill>
                  <a:schemeClr val="tx1"/>
                </a:solidFill>
                <a:latin typeface="微软雅黑" panose="020B0503020204020204" pitchFamily="34" charset="-122"/>
                <a:ea typeface="微软雅黑" panose="020B0503020204020204" pitchFamily="34" charset="-122"/>
              </a:rPr>
              <a:t>不大。</a:t>
            </a:r>
            <a:r>
              <a:rPr lang="zh-CN" dirty="0">
                <a:solidFill>
                  <a:schemeClr val="tx1"/>
                </a:solidFill>
                <a:latin typeface="微软雅黑" panose="020B0503020204020204" pitchFamily="34" charset="-122"/>
                <a:ea typeface="微软雅黑" panose="020B0503020204020204" pitchFamily="34" charset="-122"/>
              </a:rPr>
              <a:t>论文</a:t>
            </a:r>
            <a:r>
              <a:rPr dirty="0">
                <a:solidFill>
                  <a:schemeClr val="tx1"/>
                </a:solidFill>
                <a:latin typeface="微软雅黑" panose="020B0503020204020204" pitchFamily="34" charset="-122"/>
                <a:ea typeface="微软雅黑" panose="020B0503020204020204" pitchFamily="34" charset="-122"/>
              </a:rPr>
              <a:t>使用已经在空中的飞机网络替代传感器，不断更新和通知风</a:t>
            </a:r>
            <a:r>
              <a:rPr lang="zh-CN" dirty="0">
                <a:solidFill>
                  <a:schemeClr val="tx1"/>
                </a:solidFill>
                <a:latin typeface="微软雅黑" panose="020B0503020204020204" pitchFamily="34" charset="-122"/>
                <a:ea typeface="微软雅黑" panose="020B0503020204020204" pitchFamily="34" charset="-122"/>
              </a:rPr>
              <a:t>向，</a:t>
            </a:r>
            <a:r>
              <a:rPr dirty="0">
                <a:latin typeface="微软雅黑" panose="020B0503020204020204" pitchFamily="34" charset="-122"/>
                <a:ea typeface="微软雅黑" panose="020B0503020204020204" pitchFamily="34" charset="-122"/>
                <a:sym typeface="+mn-ea"/>
              </a:rPr>
              <a:t>探索并提出ML方法来优化给定来源和目的地的飞行时间</a:t>
            </a:r>
            <a:r>
              <a:rPr dirty="0">
                <a:solidFill>
                  <a:schemeClr val="tx1"/>
                </a:solidFill>
                <a:latin typeface="微软雅黑" panose="020B0503020204020204" pitchFamily="34" charset="-122"/>
                <a:ea typeface="微软雅黑" panose="020B0503020204020204" pitchFamily="34" charset="-122"/>
              </a:rPr>
              <a:t>来减少航空对环境的影响</a:t>
            </a:r>
            <a:r>
              <a:rPr lang="zh-CN" dirty="0">
                <a:solidFill>
                  <a:schemeClr val="tx1"/>
                </a:solidFill>
                <a:latin typeface="微软雅黑" panose="020B0503020204020204" pitchFamily="34" charset="-122"/>
                <a:ea typeface="微软雅黑" panose="020B0503020204020204" pitchFamily="34" charset="-122"/>
              </a:rPr>
              <a:t>：</a:t>
            </a:r>
            <a:endParaRPr dirty="0">
              <a:solidFill>
                <a:schemeClr val="tx1"/>
              </a:solidFill>
              <a:latin typeface="微软雅黑" panose="020B0503020204020204" pitchFamily="34" charset="-122"/>
              <a:ea typeface="微软雅黑" panose="020B0503020204020204" pitchFamily="34" charset="-122"/>
            </a:endParaRPr>
          </a:p>
          <a:p>
            <a:pPr algn="l">
              <a:lnSpc>
                <a:spcPct val="130000"/>
              </a:lnSpc>
              <a:buClrTx/>
              <a:buSzTx/>
              <a:buFontTx/>
            </a:pPr>
            <a:r>
              <a:rPr lang="en-US" dirty="0">
                <a:solidFill>
                  <a:schemeClr val="tx1"/>
                </a:solidFill>
                <a:latin typeface="微软雅黑" panose="020B0503020204020204" pitchFamily="34" charset="-122"/>
                <a:ea typeface="微软雅黑" panose="020B0503020204020204" pitchFamily="34" charset="-122"/>
              </a:rPr>
              <a:t>      1</a:t>
            </a:r>
            <a:r>
              <a:rPr lang="zh-CN" altLang="en-US" dirty="0">
                <a:solidFill>
                  <a:schemeClr val="tx1"/>
                </a:solidFill>
                <a:latin typeface="微软雅黑" panose="020B0503020204020204" pitchFamily="34" charset="-122"/>
                <a:ea typeface="微软雅黑" panose="020B0503020204020204" pitchFamily="34" charset="-122"/>
              </a:rPr>
              <a:t>、使用</a:t>
            </a:r>
            <a:r>
              <a:rPr b="1" dirty="0">
                <a:latin typeface="微软雅黑" panose="020B0503020204020204" pitchFamily="34" charset="-122"/>
                <a:ea typeface="微软雅黑" panose="020B0503020204020204" pitchFamily="34" charset="-122"/>
                <a:sym typeface="+mn-ea"/>
              </a:rPr>
              <a:t>机器学习</a:t>
            </a:r>
            <a:r>
              <a:rPr b="1" dirty="0">
                <a:solidFill>
                  <a:schemeClr val="tx1"/>
                </a:solidFill>
                <a:latin typeface="微软雅黑" panose="020B0503020204020204" pitchFamily="34" charset="-122"/>
                <a:ea typeface="微软雅黑" panose="020B0503020204020204" pitchFamily="34" charset="-122"/>
              </a:rPr>
              <a:t>改善高空风的预报</a:t>
            </a:r>
            <a:r>
              <a:rPr dirty="0">
                <a:solidFill>
                  <a:schemeClr val="tx1"/>
                </a:solidFill>
                <a:latin typeface="微软雅黑" panose="020B0503020204020204" pitchFamily="34" charset="-122"/>
                <a:ea typeface="微软雅黑" panose="020B0503020204020204" pitchFamily="34" charset="-122"/>
              </a:rPr>
              <a:t>，以便飞行规划者能够利用更好的信息来寻找高效的航线。</a:t>
            </a:r>
            <a:endParaRPr dirty="0">
              <a:solidFill>
                <a:schemeClr val="tx1"/>
              </a:solidFill>
              <a:latin typeface="微软雅黑" panose="020B0503020204020204" pitchFamily="34" charset="-122"/>
              <a:ea typeface="微软雅黑" panose="020B0503020204020204" pitchFamily="34" charset="-122"/>
            </a:endParaRPr>
          </a:p>
          <a:p>
            <a:pPr algn="l">
              <a:lnSpc>
                <a:spcPct val="130000"/>
              </a:lnSpc>
              <a:buClrTx/>
              <a:buSzTx/>
              <a:buFontTx/>
            </a:pPr>
            <a:r>
              <a:rPr lang="en-US" dirty="0">
                <a:solidFill>
                  <a:schemeClr val="tx1"/>
                </a:solidFill>
                <a:latin typeface="微软雅黑" panose="020B0503020204020204" pitchFamily="34" charset="-122"/>
                <a:ea typeface="微软雅黑" panose="020B0503020204020204" pitchFamily="34" charset="-122"/>
              </a:rPr>
              <a:t>      2</a:t>
            </a:r>
            <a:r>
              <a:rPr lang="zh-CN" altLang="en-US" dirty="0">
                <a:solidFill>
                  <a:schemeClr val="tx1"/>
                </a:solidFill>
                <a:latin typeface="微软雅黑" panose="020B0503020204020204" pitchFamily="34" charset="-122"/>
                <a:ea typeface="微软雅黑" panose="020B0503020204020204" pitchFamily="34" charset="-122"/>
              </a:rPr>
              <a:t>、</a:t>
            </a:r>
            <a:r>
              <a:rPr dirty="0">
                <a:solidFill>
                  <a:schemeClr val="tx1"/>
                </a:solidFill>
                <a:latin typeface="微软雅黑" panose="020B0503020204020204" pitchFamily="34" charset="-122"/>
                <a:ea typeface="微软雅黑" panose="020B0503020204020204" pitchFamily="34" charset="-122"/>
              </a:rPr>
              <a:t>提出</a:t>
            </a:r>
            <a:r>
              <a:rPr lang="zh-CN" dirty="0">
                <a:solidFill>
                  <a:schemeClr val="tx1"/>
                </a:solidFill>
                <a:latin typeface="微软雅黑" panose="020B0503020204020204" pitchFamily="34" charset="-122"/>
                <a:ea typeface="微软雅黑" panose="020B0503020204020204" pitchFamily="34" charset="-122"/>
              </a:rPr>
              <a:t>了</a:t>
            </a:r>
            <a:r>
              <a:rPr dirty="0">
                <a:solidFill>
                  <a:schemeClr val="tx1"/>
                </a:solidFill>
                <a:latin typeface="微软雅黑" panose="020B0503020204020204" pitchFamily="34" charset="-122"/>
                <a:ea typeface="微软雅黑" panose="020B0503020204020204" pitchFamily="34" charset="-122"/>
              </a:rPr>
              <a:t>一种在勘探与开发之间进行</a:t>
            </a:r>
            <a:r>
              <a:rPr b="1" dirty="0">
                <a:solidFill>
                  <a:schemeClr val="tx1"/>
                </a:solidFill>
                <a:latin typeface="微软雅黑" panose="020B0503020204020204" pitchFamily="34" charset="-122"/>
                <a:ea typeface="微软雅黑" panose="020B0503020204020204" pitchFamily="34" charset="-122"/>
              </a:rPr>
              <a:t>最优折衷的飞机航线选择</a:t>
            </a:r>
            <a:r>
              <a:rPr dirty="0">
                <a:solidFill>
                  <a:schemeClr val="tx1"/>
                </a:solidFill>
                <a:latin typeface="微软雅黑" panose="020B0503020204020204" pitchFamily="34" charset="-122"/>
                <a:ea typeface="微软雅黑" panose="020B0503020204020204" pitchFamily="34" charset="-122"/>
              </a:rPr>
              <a:t>方法</a:t>
            </a:r>
            <a:r>
              <a:rPr lang="zh-CN" dirty="0">
                <a:solidFill>
                  <a:schemeClr val="tx1"/>
                </a:solidFill>
                <a:latin typeface="微软雅黑" panose="020B0503020204020204" pitchFamily="34" charset="-122"/>
                <a:ea typeface="微软雅黑" panose="020B0503020204020204" pitchFamily="34" charset="-122"/>
              </a:rPr>
              <a:t>，</a:t>
            </a:r>
            <a:r>
              <a:rPr dirty="0">
                <a:latin typeface="微软雅黑" panose="020B0503020204020204" pitchFamily="34" charset="-122"/>
                <a:ea typeface="微软雅黑" panose="020B0503020204020204" pitchFamily="34" charset="-122"/>
                <a:sym typeface="+mn-ea"/>
              </a:rPr>
              <a:t>得出到达目的地的最佳时间</a:t>
            </a:r>
            <a:r>
              <a:rPr lang="zh-CN" dirty="0">
                <a:latin typeface="微软雅黑" panose="020B0503020204020204" pitchFamily="34" charset="-122"/>
                <a:ea typeface="微软雅黑" panose="020B0503020204020204" pitchFamily="34" charset="-122"/>
                <a:sym typeface="+mn-ea"/>
              </a:rPr>
              <a:t>。</a:t>
            </a:r>
            <a:endParaRPr dirty="0">
              <a:solidFill>
                <a:schemeClr val="tx1"/>
              </a:solidFill>
              <a:latin typeface="微软雅黑" panose="020B0503020204020204" pitchFamily="34" charset="-122"/>
              <a:ea typeface="微软雅黑" panose="020B0503020204020204" pitchFamily="34" charset="-122"/>
            </a:endParaRPr>
          </a:p>
          <a:p>
            <a:pPr algn="l">
              <a:lnSpc>
                <a:spcPct val="130000"/>
              </a:lnSpc>
              <a:buClrTx/>
              <a:buSzTx/>
              <a:buFontTx/>
            </a:pPr>
            <a:r>
              <a:rPr dirty="0">
                <a:solidFill>
                  <a:schemeClr val="tx1"/>
                </a:solidFill>
                <a:latin typeface="微软雅黑" panose="020B0503020204020204" pitchFamily="34" charset="-122"/>
                <a:ea typeface="微软雅黑" panose="020B0503020204020204" pitchFamily="34" charset="-122"/>
              </a:rPr>
              <a:t>      </a:t>
            </a:r>
            <a:endParaRPr lang="zh-CN" b="1"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45" name="文本框 44"/>
          <p:cNvSpPr txBox="1"/>
          <p:nvPr/>
        </p:nvSpPr>
        <p:spPr>
          <a:xfrm>
            <a:off x="647718" y="267581"/>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背景意义</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516032" y="324999"/>
            <a:ext cx="3373373"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3" name="组 42"/>
          <p:cNvGrpSpPr/>
          <p:nvPr/>
        </p:nvGrpSpPr>
        <p:grpSpPr>
          <a:xfrm rot="0">
            <a:off x="11454130" y="252730"/>
            <a:ext cx="737870" cy="484505"/>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pic>
        <p:nvPicPr>
          <p:cNvPr id="3" name="图片 2"/>
          <p:cNvPicPr>
            <a:picLocks noChangeAspect="1"/>
          </p:cNvPicPr>
          <p:nvPr/>
        </p:nvPicPr>
        <p:blipFill>
          <a:blip r:embed="rId1"/>
          <a:stretch>
            <a:fillRect/>
          </a:stretch>
        </p:blipFill>
        <p:spPr>
          <a:xfrm>
            <a:off x="3671570" y="2169795"/>
            <a:ext cx="4848225" cy="2828925"/>
          </a:xfrm>
          <a:prstGeom prst="rect">
            <a:avLst/>
          </a:prstGeom>
          <a:ln>
            <a:solidFill>
              <a:schemeClr val="accent1"/>
            </a:solidFill>
          </a:ln>
          <a:effectLst>
            <a:softEdge rad="63500"/>
          </a:effectLst>
        </p:spPr>
      </p:pic>
      <p:sp>
        <p:nvSpPr>
          <p:cNvPr id="4" name="流程图: 可选过程 3"/>
          <p:cNvSpPr/>
          <p:nvPr/>
        </p:nvSpPr>
        <p:spPr>
          <a:xfrm>
            <a:off x="647700" y="1270000"/>
            <a:ext cx="2540000" cy="1496695"/>
          </a:xfrm>
          <a:prstGeom prst="flowChartAlternateProcess">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6" name="文本框 5"/>
          <p:cNvSpPr txBox="1"/>
          <p:nvPr/>
        </p:nvSpPr>
        <p:spPr>
          <a:xfrm>
            <a:off x="724535" y="1419225"/>
            <a:ext cx="2385695" cy="1198880"/>
          </a:xfrm>
          <a:prstGeom prst="rect">
            <a:avLst/>
          </a:prstGeom>
          <a:noFill/>
        </p:spPr>
        <p:txBody>
          <a:bodyPr wrap="square" rtlCol="0">
            <a:spAutoFit/>
          </a:bodyPr>
          <a:p>
            <a:pPr algn="just"/>
            <a:r>
              <a:rPr lang="en-US" altLang="zh-CN"/>
              <a:t>    </a:t>
            </a:r>
            <a:r>
              <a:rPr lang="zh-CN" altLang="en-US"/>
              <a:t>一次飞越大西洋的往返飞行所排放的二氧化碳足以融化30平方英尺的北极海洋冰</a:t>
            </a:r>
            <a:endParaRPr lang="zh-CN" altLang="en-US"/>
          </a:p>
        </p:txBody>
      </p:sp>
      <p:sp>
        <p:nvSpPr>
          <p:cNvPr id="5" name="流程图: 可选过程 4"/>
          <p:cNvSpPr/>
          <p:nvPr/>
        </p:nvSpPr>
        <p:spPr>
          <a:xfrm>
            <a:off x="9019540" y="4754245"/>
            <a:ext cx="2540000" cy="1496695"/>
          </a:xfrm>
          <a:prstGeom prst="flowChartAlternateProcess">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8" name="文本框 7"/>
          <p:cNvSpPr txBox="1"/>
          <p:nvPr/>
        </p:nvSpPr>
        <p:spPr>
          <a:xfrm>
            <a:off x="9174480" y="4902835"/>
            <a:ext cx="2230120" cy="1198880"/>
          </a:xfrm>
          <a:prstGeom prst="rect">
            <a:avLst/>
          </a:prstGeom>
          <a:noFill/>
        </p:spPr>
        <p:txBody>
          <a:bodyPr wrap="square" rtlCol="0">
            <a:spAutoFit/>
          </a:bodyPr>
          <a:p>
            <a:pPr algn="just"/>
            <a:r>
              <a:rPr lang="en-US" dirty="0">
                <a:latin typeface="微软雅黑" panose="020B0503020204020204" pitchFamily="34" charset="-122"/>
                <a:ea typeface="微软雅黑" panose="020B0503020204020204" pitchFamily="34" charset="-122"/>
                <a:sym typeface="+mn-ea"/>
              </a:rPr>
              <a:t>    </a:t>
            </a:r>
            <a:r>
              <a:rPr dirty="0">
                <a:latin typeface="微软雅黑" panose="020B0503020204020204" pitchFamily="34" charset="-122"/>
                <a:ea typeface="微软雅黑" panose="020B0503020204020204" pitchFamily="34" charset="-122"/>
                <a:sym typeface="+mn-ea"/>
              </a:rPr>
              <a:t>平均缩短一小时的飞行时间可以减少超过2500公斤的二氧化碳排放</a:t>
            </a:r>
            <a:endParaRPr lang="zh-CN" altLang="en-US" dirty="0">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3671570" y="1480185"/>
            <a:ext cx="2271395" cy="521970"/>
          </a:xfrm>
          <a:prstGeom prst="rect">
            <a:avLst/>
          </a:prstGeom>
          <a:noFill/>
        </p:spPr>
        <p:txBody>
          <a:bodyPr wrap="square" rtlCol="0">
            <a:spAutoFit/>
          </a:bodyPr>
          <a:p>
            <a:r>
              <a:rPr lang="en-US" altLang="zh-CN" sz="2800">
                <a:solidFill>
                  <a:schemeClr val="accent1"/>
                </a:solidFill>
              </a:rPr>
              <a:t>BEFORE</a:t>
            </a:r>
            <a:endParaRPr lang="en-US" altLang="zh-CN" sz="2800">
              <a:solidFill>
                <a:schemeClr val="accent1"/>
              </a:solidFill>
            </a:endParaRPr>
          </a:p>
        </p:txBody>
      </p:sp>
      <p:sp>
        <p:nvSpPr>
          <p:cNvPr id="11" name="文本框 10"/>
          <p:cNvSpPr txBox="1"/>
          <p:nvPr/>
        </p:nvSpPr>
        <p:spPr>
          <a:xfrm>
            <a:off x="7334885" y="5241925"/>
            <a:ext cx="1184910" cy="521970"/>
          </a:xfrm>
          <a:prstGeom prst="rect">
            <a:avLst/>
          </a:prstGeom>
          <a:noFill/>
        </p:spPr>
        <p:txBody>
          <a:bodyPr wrap="square" rtlCol="0">
            <a:spAutoFit/>
          </a:bodyPr>
          <a:p>
            <a:pPr algn="l">
              <a:buClrTx/>
              <a:buSzTx/>
              <a:buFontTx/>
            </a:pPr>
            <a:r>
              <a:rPr lang="en-US" altLang="zh-CN" sz="2800">
                <a:solidFill>
                  <a:schemeClr val="accent1"/>
                </a:solidFill>
              </a:rPr>
              <a:t>AFTER</a:t>
            </a:r>
            <a:endParaRPr lang="en-US" altLang="zh-CN" sz="2800">
              <a:solidFill>
                <a:schemeClr val="accent1"/>
              </a:solidFill>
            </a:endParaRPr>
          </a:p>
        </p:txBody>
      </p:sp>
      <p:sp>
        <p:nvSpPr>
          <p:cNvPr id="13" name="弧形 12"/>
          <p:cNvSpPr/>
          <p:nvPr/>
        </p:nvSpPr>
        <p:spPr>
          <a:xfrm>
            <a:off x="7901305" y="1905635"/>
            <a:ext cx="917575" cy="861060"/>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14" name="直接连接符 13"/>
          <p:cNvCxnSpPr/>
          <p:nvPr/>
        </p:nvCxnSpPr>
        <p:spPr>
          <a:xfrm flipH="1">
            <a:off x="7775575" y="1903730"/>
            <a:ext cx="49403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818880" y="2406015"/>
            <a:ext cx="0" cy="69659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8" name="弧形 17"/>
          <p:cNvSpPr/>
          <p:nvPr/>
        </p:nvSpPr>
        <p:spPr>
          <a:xfrm rot="10800000">
            <a:off x="3343275" y="4380865"/>
            <a:ext cx="917575" cy="861060"/>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19" name="直接连接符 18"/>
          <p:cNvCxnSpPr/>
          <p:nvPr/>
        </p:nvCxnSpPr>
        <p:spPr>
          <a:xfrm>
            <a:off x="3343275" y="4057650"/>
            <a:ext cx="0" cy="69659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955415" y="5241925"/>
            <a:ext cx="49403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1" name="云形标注 20"/>
          <p:cNvSpPr/>
          <p:nvPr/>
        </p:nvSpPr>
        <p:spPr>
          <a:xfrm>
            <a:off x="816610" y="4998720"/>
            <a:ext cx="2526665" cy="1412875"/>
          </a:xfrm>
          <a:prstGeom prst="cloudCallout">
            <a:avLst>
              <a:gd name="adj1" fmla="val 43960"/>
              <a:gd name="adj2" fmla="val -58505"/>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22" name="文本框 21"/>
          <p:cNvSpPr txBox="1"/>
          <p:nvPr/>
        </p:nvSpPr>
        <p:spPr>
          <a:xfrm>
            <a:off x="1466215" y="5605780"/>
            <a:ext cx="1227455" cy="645160"/>
          </a:xfrm>
          <a:prstGeom prst="rect">
            <a:avLst/>
          </a:prstGeom>
          <a:noFill/>
        </p:spPr>
        <p:txBody>
          <a:bodyPr wrap="square" rtlCol="0">
            <a:spAutoFit/>
          </a:bodyPr>
          <a:p>
            <a:r>
              <a:rPr dirty="0">
                <a:latin typeface="微软雅黑" panose="020B0503020204020204" pitchFamily="34" charset="-122"/>
                <a:ea typeface="微软雅黑" panose="020B0503020204020204" pitchFamily="34" charset="-122"/>
                <a:sym typeface="+mn-ea"/>
              </a:rPr>
              <a:t>改善高空风的预报</a:t>
            </a:r>
            <a:endParaRPr lang="zh-CN" altLang="en-US"/>
          </a:p>
        </p:txBody>
      </p:sp>
      <p:sp>
        <p:nvSpPr>
          <p:cNvPr id="26" name="文本框 25"/>
          <p:cNvSpPr txBox="1"/>
          <p:nvPr/>
        </p:nvSpPr>
        <p:spPr>
          <a:xfrm>
            <a:off x="1593850" y="5207000"/>
            <a:ext cx="972820" cy="398780"/>
          </a:xfrm>
          <a:prstGeom prst="rect">
            <a:avLst/>
          </a:prstGeom>
          <a:noFill/>
        </p:spPr>
        <p:txBody>
          <a:bodyPr wrap="square" rtlCol="0">
            <a:spAutoFit/>
          </a:bodyPr>
          <a:p>
            <a:r>
              <a:rPr lang="en-US" altLang="zh-CN" sz="2000">
                <a:solidFill>
                  <a:schemeClr val="accent1"/>
                </a:solidFill>
              </a:rPr>
              <a:t>STEP1</a:t>
            </a:r>
            <a:endParaRPr lang="en-US" altLang="zh-CN" sz="2000">
              <a:solidFill>
                <a:schemeClr val="accent1"/>
              </a:solidFill>
            </a:endParaRPr>
          </a:p>
        </p:txBody>
      </p:sp>
      <p:sp>
        <p:nvSpPr>
          <p:cNvPr id="27" name="云形标注 26"/>
          <p:cNvSpPr/>
          <p:nvPr/>
        </p:nvSpPr>
        <p:spPr>
          <a:xfrm>
            <a:off x="9258300" y="1419225"/>
            <a:ext cx="2526665" cy="1412875"/>
          </a:xfrm>
          <a:prstGeom prst="cloudCallout">
            <a:avLst>
              <a:gd name="adj1" fmla="val -61585"/>
              <a:gd name="adj2" fmla="val 25460"/>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28" name="文本框 27"/>
          <p:cNvSpPr txBox="1"/>
          <p:nvPr/>
        </p:nvSpPr>
        <p:spPr>
          <a:xfrm>
            <a:off x="9907905" y="2026285"/>
            <a:ext cx="1227455" cy="645160"/>
          </a:xfrm>
          <a:prstGeom prst="rect">
            <a:avLst/>
          </a:prstGeom>
          <a:noFill/>
        </p:spPr>
        <p:txBody>
          <a:bodyPr wrap="square" rtlCol="0">
            <a:spAutoFit/>
          </a:bodyPr>
          <a:p>
            <a:r>
              <a:rPr dirty="0">
                <a:latin typeface="微软雅黑" panose="020B0503020204020204" pitchFamily="34" charset="-122"/>
                <a:ea typeface="微软雅黑" panose="020B0503020204020204" pitchFamily="34" charset="-122"/>
                <a:sym typeface="+mn-ea"/>
              </a:rPr>
              <a:t>改善</a:t>
            </a:r>
            <a:r>
              <a:rPr lang="zh-CN" dirty="0">
                <a:latin typeface="微软雅黑" panose="020B0503020204020204" pitchFamily="34" charset="-122"/>
                <a:ea typeface="微软雅黑" panose="020B0503020204020204" pitchFamily="34" charset="-122"/>
                <a:sym typeface="+mn-ea"/>
              </a:rPr>
              <a:t>飞机飞行航线</a:t>
            </a:r>
            <a:endParaRPr lang="zh-CN" dirty="0">
              <a:latin typeface="微软雅黑" panose="020B0503020204020204" pitchFamily="34" charset="-122"/>
              <a:ea typeface="微软雅黑" panose="020B0503020204020204" pitchFamily="34" charset="-122"/>
              <a:sym typeface="+mn-ea"/>
            </a:endParaRPr>
          </a:p>
        </p:txBody>
      </p:sp>
      <p:sp>
        <p:nvSpPr>
          <p:cNvPr id="29" name="文本框 28"/>
          <p:cNvSpPr txBox="1"/>
          <p:nvPr/>
        </p:nvSpPr>
        <p:spPr>
          <a:xfrm>
            <a:off x="10035540" y="1627505"/>
            <a:ext cx="972820" cy="398780"/>
          </a:xfrm>
          <a:prstGeom prst="rect">
            <a:avLst/>
          </a:prstGeom>
          <a:noFill/>
        </p:spPr>
        <p:txBody>
          <a:bodyPr wrap="square" rtlCol="0">
            <a:spAutoFit/>
          </a:bodyPr>
          <a:p>
            <a:r>
              <a:rPr lang="en-US" altLang="zh-CN" sz="2000">
                <a:solidFill>
                  <a:schemeClr val="accent1"/>
                </a:solidFill>
              </a:rPr>
              <a:t>STEP2</a:t>
            </a:r>
            <a:endParaRPr lang="en-US" altLang="zh-CN" sz="20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思路方法</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620766" y="3264361"/>
              <a:ext cx="4356100" cy="459105"/>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sym typeface="+mn-ea"/>
                </a:rPr>
                <a:t>ANALYSIS AND DISCUSSION</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79555" y="282347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sym typeface="+mn-ea"/>
                </a:rPr>
                <a:t>总体</a:t>
              </a:r>
              <a:endParaRPr lang="en-US" altLang="zh-CN" sz="4000" dirty="0">
                <a:latin typeface="微软雅黑" panose="020B0503020204020204" pitchFamily="34" charset="-122"/>
                <a:ea typeface="微软雅黑" panose="020B0503020204020204" pitchFamily="34" charset="-122"/>
              </a:endParaRPr>
            </a:p>
            <a:p>
              <a:pPr algn="ctr"/>
              <a:r>
                <a:rPr lang="zh-CN" altLang="en-US" sz="4000" dirty="0">
                  <a:latin typeface="微软雅黑" panose="020B0503020204020204" pitchFamily="34" charset="-122"/>
                  <a:ea typeface="微软雅黑" panose="020B0503020204020204" pitchFamily="34" charset="-122"/>
                  <a:sym typeface="+mn-ea"/>
                </a:rPr>
                <a:t>流程</a:t>
              </a:r>
              <a:endParaRPr lang="zh-CN" altLang="en-US" sz="40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rot="10800000" flipV="1">
            <a:off x="323200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5" name="圆角矩形 24"/>
          <p:cNvSpPr/>
          <p:nvPr/>
        </p:nvSpPr>
        <p:spPr>
          <a:xfrm rot="10800000" flipV="1">
            <a:off x="818095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26" name="圆角矩形 25"/>
          <p:cNvSpPr/>
          <p:nvPr/>
        </p:nvSpPr>
        <p:spPr>
          <a:xfrm rot="10800000" flipV="1">
            <a:off x="488165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7" name="圆角矩形 26"/>
          <p:cNvSpPr/>
          <p:nvPr/>
        </p:nvSpPr>
        <p:spPr>
          <a:xfrm rot="10800000" flipV="1">
            <a:off x="9830606"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5</a:t>
            </a:r>
            <a:endParaRPr lang="zh-CN" altLang="en-US" sz="2400" b="1" dirty="0"/>
          </a:p>
        </p:txBody>
      </p:sp>
      <p:sp>
        <p:nvSpPr>
          <p:cNvPr id="28" name="圆角矩形 27"/>
          <p:cNvSpPr/>
          <p:nvPr/>
        </p:nvSpPr>
        <p:spPr>
          <a:xfrm rot="10800000" flipV="1">
            <a:off x="653130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31" name="矩形 30"/>
          <p:cNvSpPr/>
          <p:nvPr/>
        </p:nvSpPr>
        <p:spPr>
          <a:xfrm>
            <a:off x="3154241" y="4765025"/>
            <a:ext cx="2211703" cy="989965"/>
          </a:xfrm>
          <a:prstGeom prst="rect">
            <a:avLst/>
          </a:prstGeom>
        </p:spPr>
        <p:txBody>
          <a:bodyPr wrap="square" lIns="91436" tIns="45718" rIns="91436" bIns="45718">
            <a:spAutoFit/>
          </a:bodyPr>
          <a:lstStyle/>
          <a:p>
            <a:pPr algn="l">
              <a:lnSpc>
                <a:spcPct val="130000"/>
              </a:lnSpc>
              <a:buClrTx/>
              <a:buSzTx/>
              <a:buFontTx/>
            </a:pPr>
            <a:r>
              <a:rPr lang="zh-CN" sz="1500" dirty="0">
                <a:solidFill>
                  <a:schemeClr val="bg2">
                    <a:lumMod val="50000"/>
                  </a:schemeClr>
                </a:solidFill>
                <a:latin typeface="微软雅黑" panose="020B0503020204020204" pitchFamily="34" charset="-122"/>
                <a:ea typeface="微软雅黑" panose="020B0503020204020204" pitchFamily="34" charset="-122"/>
                <a:sym typeface="+mn-ea"/>
              </a:rPr>
              <a:t>总括使用的方法，表明可通过减小飞</a:t>
            </a:r>
            <a:r>
              <a:rPr lang="zh-CN" sz="1500" dirty="0">
                <a:solidFill>
                  <a:schemeClr val="bg2">
                    <a:lumMod val="50000"/>
                  </a:schemeClr>
                </a:solidFill>
                <a:latin typeface="微软雅黑" panose="020B0503020204020204" pitchFamily="34" charset="-122"/>
                <a:ea typeface="微软雅黑" panose="020B0503020204020204" pitchFamily="34" charset="-122"/>
                <a:sym typeface="+mn-ea"/>
              </a:rPr>
              <a:t>行时间</a:t>
            </a:r>
            <a:r>
              <a:rPr lang="zh-CN" sz="1500" dirty="0">
                <a:solidFill>
                  <a:schemeClr val="bg2">
                    <a:lumMod val="50000"/>
                  </a:schemeClr>
                </a:solidFill>
                <a:latin typeface="微软雅黑" panose="020B0503020204020204" pitchFamily="34" charset="-122"/>
                <a:ea typeface="微软雅黑" panose="020B0503020204020204" pitchFamily="34" charset="-122"/>
                <a:sym typeface="+mn-ea"/>
              </a:rPr>
              <a:t>来减少航空对环境的影响</a:t>
            </a:r>
            <a:endParaRPr lang="zh-CN" sz="1500" dirty="0">
              <a:solidFill>
                <a:schemeClr val="bg2">
                  <a:lumMod val="50000"/>
                </a:schemeClr>
              </a:solidFill>
              <a:latin typeface="微软雅黑" panose="020B0503020204020204" pitchFamily="34" charset="-122"/>
              <a:ea typeface="微软雅黑" panose="020B0503020204020204" pitchFamily="34" charset="-122"/>
              <a:sym typeface="+mn-ea"/>
            </a:endParaRPr>
          </a:p>
        </p:txBody>
      </p:sp>
      <p:sp>
        <p:nvSpPr>
          <p:cNvPr id="37" name="文本框 36"/>
          <p:cNvSpPr txBox="1"/>
          <p:nvPr/>
        </p:nvSpPr>
        <p:spPr>
          <a:xfrm>
            <a:off x="3154240" y="4295644"/>
            <a:ext cx="1146810" cy="469265"/>
          </a:xfrm>
          <a:prstGeom prst="rect">
            <a:avLst/>
          </a:prstGeom>
          <a:noFill/>
        </p:spPr>
        <p:txBody>
          <a:bodyPr wrap="none" lIns="91436" tIns="45718" rIns="91436" bIns="45718" rtlCol="0">
            <a:spAutoFit/>
          </a:bodyPr>
          <a:lstStyle/>
          <a:p>
            <a:pPr>
              <a:lnSpc>
                <a:spcPct val="130000"/>
              </a:lnSpc>
            </a:pPr>
            <a:r>
              <a:rPr lang="zh-CN" altLang="en-US" b="1" dirty="0" smtClean="0">
                <a:solidFill>
                  <a:schemeClr val="tx2"/>
                </a:solidFill>
                <a:latin typeface="微软雅黑" panose="020B0503020204020204" pitchFamily="34" charset="-122"/>
                <a:ea typeface="微软雅黑" panose="020B0503020204020204" pitchFamily="34" charset="-122"/>
              </a:rPr>
              <a:t>总体概述</a:t>
            </a:r>
            <a:r>
              <a:rPr lang="en-US" altLang="zh-CN" b="1" dirty="0" smtClean="0">
                <a:solidFill>
                  <a:schemeClr val="tx2"/>
                </a:solidFill>
                <a:latin typeface="微软雅黑" panose="020B0503020204020204" pitchFamily="34" charset="-122"/>
                <a:ea typeface="微软雅黑" panose="020B0503020204020204" pitchFamily="34" charset="-122"/>
              </a:rPr>
              <a:t> </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38" name="矩形 37"/>
          <p:cNvSpPr/>
          <p:nvPr/>
        </p:nvSpPr>
        <p:spPr>
          <a:xfrm>
            <a:off x="6449459" y="4765025"/>
            <a:ext cx="2211703" cy="989965"/>
          </a:xfrm>
          <a:prstGeom prst="rect">
            <a:avLst/>
          </a:prstGeom>
        </p:spPr>
        <p:txBody>
          <a:bodyPr wrap="square" lIns="91436" tIns="45718" rIns="91436" bIns="45718">
            <a:spAutoFit/>
          </a:bodyPr>
          <a:lstStyle/>
          <a:p>
            <a:pPr algn="l">
              <a:lnSpc>
                <a:spcPct val="130000"/>
              </a:lnSpc>
              <a:buClrTx/>
              <a:buSzTx/>
              <a:buFontTx/>
            </a:pPr>
            <a:r>
              <a:rPr lang="zh-CN" sz="1500" dirty="0">
                <a:solidFill>
                  <a:schemeClr val="bg2">
                    <a:lumMod val="50000"/>
                  </a:schemeClr>
                </a:solidFill>
                <a:latin typeface="微软雅黑" panose="020B0503020204020204" pitchFamily="34" charset="-122"/>
                <a:ea typeface="微软雅黑" panose="020B0503020204020204" pitchFamily="34" charset="-122"/>
                <a:sym typeface="+mn-ea"/>
              </a:rPr>
              <a:t>对提出的模型进行分析，</a:t>
            </a:r>
            <a:r>
              <a:rPr lang="zh-CN" sz="1500" dirty="0">
                <a:solidFill>
                  <a:schemeClr val="bg2">
                    <a:lumMod val="50000"/>
                  </a:schemeClr>
                </a:solidFill>
                <a:latin typeface="微软雅黑" panose="020B0503020204020204" pitchFamily="34" charset="-122"/>
                <a:ea typeface="微软雅黑" panose="020B0503020204020204" pitchFamily="34" charset="-122"/>
                <a:sym typeface="+mn-ea"/>
              </a:rPr>
              <a:t>得出到达目的地的最佳时间</a:t>
            </a:r>
            <a:endParaRPr 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449459" y="4295644"/>
            <a:ext cx="2010410" cy="449580"/>
          </a:xfrm>
          <a:prstGeom prst="rect">
            <a:avLst/>
          </a:prstGeom>
          <a:noFill/>
        </p:spPr>
        <p:txBody>
          <a:bodyPr wrap="none" lIns="91436" tIns="45718" rIns="91436" bIns="45718" rtlCol="0">
            <a:spAutoFit/>
          </a:bodyPr>
          <a:lstStyle/>
          <a:p>
            <a:pPr algn="l">
              <a:lnSpc>
                <a:spcPct val="130000"/>
              </a:lnSpc>
            </a:pPr>
            <a:r>
              <a:rPr lang="zh-CN" b="1" dirty="0" smtClean="0">
                <a:solidFill>
                  <a:schemeClr val="tx2"/>
                </a:solidFill>
                <a:latin typeface="微软雅黑" panose="020B0503020204020204" pitchFamily="34" charset="-122"/>
                <a:ea typeface="微软雅黑" panose="020B0503020204020204" pitchFamily="34" charset="-122"/>
                <a:sym typeface="+mn-ea"/>
              </a:rPr>
              <a:t>得出最优路径策略</a:t>
            </a:r>
            <a:endParaRPr lang="zh-CN" b="1"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40" name="矩形 39"/>
          <p:cNvSpPr/>
          <p:nvPr/>
        </p:nvSpPr>
        <p:spPr>
          <a:xfrm>
            <a:off x="9744679" y="4765025"/>
            <a:ext cx="2211703" cy="989965"/>
          </a:xfrm>
          <a:prstGeom prst="rect">
            <a:avLst/>
          </a:prstGeom>
        </p:spPr>
        <p:txBody>
          <a:bodyPr wrap="square" lIns="91436" tIns="45718" rIns="91436" bIns="45718">
            <a:spAutoFit/>
          </a:bodyPr>
          <a:lstStyle/>
          <a:p>
            <a:pPr>
              <a:lnSpc>
                <a:spcPct val="130000"/>
              </a:lnSpc>
            </a:pPr>
            <a:r>
              <a:rPr lang="zh-CN" sz="1500" dirty="0">
                <a:solidFill>
                  <a:schemeClr val="bg2">
                    <a:lumMod val="50000"/>
                  </a:schemeClr>
                </a:solidFill>
                <a:latin typeface="微软雅黑" panose="020B0503020204020204" pitchFamily="34" charset="-122"/>
                <a:ea typeface="微软雅黑" panose="020B0503020204020204" pitchFamily="34" charset="-122"/>
                <a:sym typeface="+mn-ea"/>
              </a:rPr>
              <a:t>分析总结总体工作，并对下一步工作进行展望和思考</a:t>
            </a:r>
            <a:endParaRPr lang="en-US" altLang="zh-CN" sz="1500" dirty="0">
              <a:solidFill>
                <a:schemeClr val="bg2">
                  <a:lumMod val="50000"/>
                </a:schemeClr>
              </a:solidFill>
              <a:latin typeface="微软雅黑" panose="020B0503020204020204" pitchFamily="34" charset="-122"/>
              <a:ea typeface="微软雅黑" panose="020B0503020204020204" pitchFamily="34" charset="-122"/>
              <a:sym typeface="+mn-ea"/>
            </a:endParaRPr>
          </a:p>
        </p:txBody>
      </p:sp>
      <p:sp>
        <p:nvSpPr>
          <p:cNvPr id="41" name="文本框 40"/>
          <p:cNvSpPr txBox="1"/>
          <p:nvPr/>
        </p:nvSpPr>
        <p:spPr>
          <a:xfrm>
            <a:off x="9744679" y="4295644"/>
            <a:ext cx="1146810" cy="469265"/>
          </a:xfrm>
          <a:prstGeom prst="rect">
            <a:avLst/>
          </a:prstGeom>
          <a:noFill/>
        </p:spPr>
        <p:txBody>
          <a:bodyPr wrap="none" lIns="91436" tIns="45718" rIns="91436" bIns="45718" rtlCol="0">
            <a:spAutoFit/>
          </a:bodyPr>
          <a:lstStyle/>
          <a:p>
            <a:pPr algn="l">
              <a:lnSpc>
                <a:spcPct val="130000"/>
              </a:lnSpc>
            </a:pPr>
            <a:r>
              <a:rPr lang="zh-CN" b="1" dirty="0" smtClean="0">
                <a:solidFill>
                  <a:schemeClr val="tx2"/>
                </a:solidFill>
                <a:latin typeface="微软雅黑" panose="020B0503020204020204" pitchFamily="34" charset="-122"/>
                <a:ea typeface="微软雅黑" panose="020B0503020204020204" pitchFamily="34" charset="-122"/>
                <a:sym typeface="+mn-ea"/>
              </a:rPr>
              <a:t>分析总结</a:t>
            </a:r>
            <a:endParaRPr lang="zh-CN" dirty="0">
              <a:solidFill>
                <a:schemeClr val="tx2"/>
              </a:solidFill>
              <a:latin typeface="微软雅黑" panose="020B0503020204020204" pitchFamily="34" charset="-122"/>
              <a:ea typeface="微软雅黑" panose="020B0503020204020204" pitchFamily="34" charset="-122"/>
            </a:endParaRPr>
          </a:p>
        </p:txBody>
      </p:sp>
      <p:sp>
        <p:nvSpPr>
          <p:cNvPr id="42" name="矩形 41"/>
          <p:cNvSpPr/>
          <p:nvPr/>
        </p:nvSpPr>
        <p:spPr>
          <a:xfrm>
            <a:off x="4803891" y="1733939"/>
            <a:ext cx="2211703" cy="1590040"/>
          </a:xfrm>
          <a:prstGeom prst="rect">
            <a:avLst/>
          </a:prstGeom>
        </p:spPr>
        <p:txBody>
          <a:bodyPr wrap="square" lIns="91436" tIns="45718" rIns="91436" bIns="45718">
            <a:spAutoFit/>
          </a:bodyPr>
          <a:lstStyle/>
          <a:p>
            <a:pPr algn="just">
              <a:lnSpc>
                <a:spcPct val="130000"/>
              </a:lnSpc>
              <a:buClrTx/>
              <a:buSzTx/>
              <a:buFontTx/>
            </a:pPr>
            <a:r>
              <a:rPr sz="1500" dirty="0">
                <a:solidFill>
                  <a:schemeClr val="bg2">
                    <a:lumMod val="50000"/>
                  </a:schemeClr>
                </a:solidFill>
                <a:latin typeface="微软雅黑" panose="020B0503020204020204" pitchFamily="34" charset="-122"/>
                <a:ea typeface="微软雅黑" panose="020B0503020204020204" pitchFamily="34" charset="-122"/>
                <a:sym typeface="+mn-ea"/>
              </a:rPr>
              <a:t>利用大量高空飞机的公开信息改善风场预报</a:t>
            </a:r>
            <a:r>
              <a:rPr lang="zh-CN" sz="1500" dirty="0">
                <a:solidFill>
                  <a:schemeClr val="bg2">
                    <a:lumMod val="50000"/>
                  </a:schemeClr>
                </a:solidFill>
                <a:latin typeface="微软雅黑" panose="020B0503020204020204" pitchFamily="34" charset="-122"/>
                <a:ea typeface="微软雅黑" panose="020B0503020204020204" pitchFamily="34" charset="-122"/>
                <a:sym typeface="+mn-ea"/>
              </a:rPr>
              <a:t>，</a:t>
            </a:r>
            <a:r>
              <a:rPr sz="1500" dirty="0">
                <a:solidFill>
                  <a:schemeClr val="bg2">
                    <a:lumMod val="50000"/>
                  </a:schemeClr>
                </a:solidFill>
                <a:latin typeface="微软雅黑" panose="020B0503020204020204" pitchFamily="34" charset="-122"/>
                <a:ea typeface="微软雅黑" panose="020B0503020204020204" pitchFamily="34" charset="-122"/>
                <a:sym typeface="+mn-ea"/>
              </a:rPr>
              <a:t>以便飞行规划者能够利用更好的信息来寻找高效的航线</a:t>
            </a:r>
            <a:endParaRPr sz="1500" dirty="0">
              <a:solidFill>
                <a:schemeClr val="bg2">
                  <a:lumMod val="50000"/>
                </a:schemeClr>
              </a:solidFill>
              <a:latin typeface="微软雅黑" panose="020B0503020204020204" pitchFamily="34" charset="-122"/>
              <a:ea typeface="微软雅黑" panose="020B0503020204020204" pitchFamily="34" charset="-122"/>
              <a:sym typeface="+mn-ea"/>
            </a:endParaRPr>
          </a:p>
        </p:txBody>
      </p:sp>
      <p:sp>
        <p:nvSpPr>
          <p:cNvPr id="43" name="文本框 42"/>
          <p:cNvSpPr txBox="1"/>
          <p:nvPr/>
        </p:nvSpPr>
        <p:spPr>
          <a:xfrm>
            <a:off x="4803891" y="1265193"/>
            <a:ext cx="1553210" cy="449580"/>
          </a:xfrm>
          <a:prstGeom prst="rect">
            <a:avLst/>
          </a:prstGeom>
          <a:noFill/>
        </p:spPr>
        <p:txBody>
          <a:bodyPr wrap="none" lIns="91436" tIns="45718" rIns="91436" bIns="45718" rtlCol="0">
            <a:spAutoFit/>
          </a:bodyPr>
          <a:lstStyle/>
          <a:p>
            <a:pPr algn="l">
              <a:lnSpc>
                <a:spcPct val="130000"/>
              </a:lnSpc>
            </a:pPr>
            <a:r>
              <a:rPr b="1" dirty="0">
                <a:solidFill>
                  <a:schemeClr val="tx2"/>
                </a:solidFill>
                <a:latin typeface="微软雅黑" panose="020B0503020204020204" pitchFamily="34" charset="-122"/>
                <a:ea typeface="微软雅黑" panose="020B0503020204020204" pitchFamily="34" charset="-122"/>
              </a:rPr>
              <a:t>改进风力预报</a:t>
            </a:r>
            <a:endParaRPr b="1"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a:xfrm>
            <a:off x="8099110" y="1733939"/>
            <a:ext cx="2211703" cy="1290320"/>
          </a:xfrm>
          <a:prstGeom prst="rect">
            <a:avLst/>
          </a:prstGeom>
        </p:spPr>
        <p:txBody>
          <a:bodyPr wrap="square" lIns="91436" tIns="45718" rIns="91436" bIns="45718">
            <a:spAutoFit/>
          </a:bodyPr>
          <a:lstStyle/>
          <a:p>
            <a:pPr>
              <a:lnSpc>
                <a:spcPct val="130000"/>
              </a:lnSpc>
            </a:pPr>
            <a:r>
              <a:rPr lang="zh-CN" sz="1500" dirty="0">
                <a:solidFill>
                  <a:schemeClr val="bg2">
                    <a:lumMod val="50000"/>
                  </a:schemeClr>
                </a:solidFill>
                <a:latin typeface="微软雅黑" panose="020B0503020204020204" pitchFamily="34" charset="-122"/>
                <a:ea typeface="微软雅黑" panose="020B0503020204020204" pitchFamily="34" charset="-122"/>
              </a:rPr>
              <a:t>对几种不同路径预测方法进行比较，在与其他方法对比中证明了UCB方法</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的优越性</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099108" y="1265193"/>
            <a:ext cx="1146810" cy="469265"/>
          </a:xfrm>
          <a:prstGeom prst="rect">
            <a:avLst/>
          </a:prstGeom>
          <a:noFill/>
        </p:spPr>
        <p:txBody>
          <a:bodyPr wrap="none" lIns="91436" tIns="45718" rIns="91436" bIns="45718" rtlCol="0">
            <a:spAutoFit/>
          </a:bodyPr>
          <a:lstStyle/>
          <a:p>
            <a:pPr algn="l">
              <a:lnSpc>
                <a:spcPct val="130000"/>
              </a:lnSpc>
            </a:pPr>
            <a:r>
              <a:rPr lang="zh-CN" b="1" dirty="0">
                <a:solidFill>
                  <a:schemeClr val="tx2"/>
                </a:solidFill>
                <a:latin typeface="微软雅黑" panose="020B0503020204020204" pitchFamily="34" charset="-122"/>
                <a:ea typeface="微软雅黑" panose="020B0503020204020204" pitchFamily="34" charset="-122"/>
              </a:rPr>
              <a:t>实践检验</a:t>
            </a:r>
            <a:endParaRPr lang="zh-CN" b="1" dirty="0">
              <a:solidFill>
                <a:schemeClr val="tx2"/>
              </a:solidFill>
              <a:latin typeface="微软雅黑" panose="020B0503020204020204" pitchFamily="34" charset="-122"/>
              <a:ea typeface="微软雅黑" panose="020B0503020204020204" pitchFamily="34" charset="-122"/>
            </a:endParaRPr>
          </a:p>
        </p:txBody>
      </p:sp>
      <p:sp>
        <p:nvSpPr>
          <p:cNvPr id="58" name="矩形 57"/>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60" name="文本框 59"/>
          <p:cNvSpPr txBox="1"/>
          <p:nvPr/>
        </p:nvSpPr>
        <p:spPr>
          <a:xfrm>
            <a:off x="647718" y="267581"/>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思路方法</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1" name="矩形 60"/>
          <p:cNvSpPr/>
          <p:nvPr/>
        </p:nvSpPr>
        <p:spPr>
          <a:xfrm>
            <a:off x="2460596" y="324999"/>
            <a:ext cx="3484245"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mn-ea"/>
              </a:rPr>
              <a:t>ANALYSIS AND DISCUSSION</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3" name="组 62"/>
          <p:cNvGrpSpPr/>
          <p:nvPr/>
        </p:nvGrpSpPr>
        <p:grpSpPr>
          <a:xfrm rot="0">
            <a:off x="11454130" y="252730"/>
            <a:ext cx="737870" cy="484505"/>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506345" y="252730"/>
            <a:ext cx="9685655"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p>
        </p:txBody>
      </p:sp>
      <p:sp>
        <p:nvSpPr>
          <p:cNvPr id="96" name="文本框 95"/>
          <p:cNvSpPr txBox="1"/>
          <p:nvPr/>
        </p:nvSpPr>
        <p:spPr>
          <a:xfrm>
            <a:off x="647718" y="267582"/>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风力预测</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7" name="矩形 96"/>
          <p:cNvSpPr/>
          <p:nvPr/>
        </p:nvSpPr>
        <p:spPr>
          <a:xfrm>
            <a:off x="2642137" y="324999"/>
            <a:ext cx="3609340"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IMPROVING WIND FORECASTS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9" name="组 98"/>
          <p:cNvGrpSpPr/>
          <p:nvPr/>
        </p:nvGrpSpPr>
        <p:grpSpPr>
          <a:xfrm rot="0">
            <a:off x="11454130" y="252730"/>
            <a:ext cx="737870" cy="484505"/>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pic>
        <p:nvPicPr>
          <p:cNvPr id="2" name="图片 1"/>
          <p:cNvPicPr>
            <a:picLocks noChangeAspect="1"/>
          </p:cNvPicPr>
          <p:nvPr/>
        </p:nvPicPr>
        <p:blipFill>
          <a:blip r:embed="rId1"/>
          <a:stretch>
            <a:fillRect/>
          </a:stretch>
        </p:blipFill>
        <p:spPr>
          <a:xfrm>
            <a:off x="3546475" y="1845945"/>
            <a:ext cx="5099685" cy="3166745"/>
          </a:xfrm>
          <a:prstGeom prst="rect">
            <a:avLst/>
          </a:prstGeom>
        </p:spPr>
      </p:pic>
      <p:sp>
        <p:nvSpPr>
          <p:cNvPr id="3" name="文本框 2"/>
          <p:cNvSpPr txBox="1"/>
          <p:nvPr/>
        </p:nvSpPr>
        <p:spPr>
          <a:xfrm>
            <a:off x="4578985" y="5134610"/>
            <a:ext cx="2611120" cy="368300"/>
          </a:xfrm>
          <a:prstGeom prst="rect">
            <a:avLst/>
          </a:prstGeom>
          <a:noFill/>
        </p:spPr>
        <p:txBody>
          <a:bodyPr wrap="square" rtlCol="0">
            <a:spAutoFit/>
          </a:bodyPr>
          <a:p>
            <a:pPr algn="l">
              <a:lnSpc>
                <a:spcPct val="130000"/>
              </a:lnSpc>
              <a:buClrTx/>
              <a:buSzTx/>
              <a:buFontTx/>
            </a:pPr>
            <a:r>
              <a:rPr lang="zh-CN" altLang="en-US" b="1">
                <a:solidFill>
                  <a:schemeClr val="bg2"/>
                </a:solidFill>
              </a:rPr>
              <a:t> </a:t>
            </a:r>
            <a:r>
              <a:rPr lang="en-US" altLang="zh-CN" dirty="0">
                <a:solidFill>
                  <a:schemeClr val="tx2"/>
                </a:solidFill>
                <a:latin typeface="微软雅黑" panose="020B0503020204020204" pitchFamily="34" charset="-122"/>
                <a:ea typeface="微软雅黑" panose="020B0503020204020204" pitchFamily="34" charset="-122"/>
              </a:rPr>
              <a:t>风预测的概率图形模型</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4" name="圆角矩形标注 3"/>
          <p:cNvSpPr/>
          <p:nvPr/>
        </p:nvSpPr>
        <p:spPr>
          <a:xfrm>
            <a:off x="1137920" y="1170305"/>
            <a:ext cx="2822575" cy="691515"/>
          </a:xfrm>
          <a:prstGeom prst="wedgeRoundRectCallout">
            <a:avLst>
              <a:gd name="adj1" fmla="val 86175"/>
              <a:gd name="adj2" fmla="val 78833"/>
              <a:gd name="adj3" fmla="val 16667"/>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5" name="文本框 4"/>
          <p:cNvSpPr txBox="1"/>
          <p:nvPr/>
        </p:nvSpPr>
        <p:spPr>
          <a:xfrm>
            <a:off x="1356995" y="1224280"/>
            <a:ext cx="2385060" cy="583565"/>
          </a:xfrm>
          <a:prstGeom prst="rect">
            <a:avLst/>
          </a:prstGeom>
          <a:noFill/>
        </p:spPr>
        <p:txBody>
          <a:bodyPr wrap="square" rtlCol="0">
            <a:spAutoFit/>
          </a:bodyPr>
          <a:p>
            <a:r>
              <a:rPr lang="en-US" altLang="zh-CN" sz="1600"/>
              <a:t>S</a:t>
            </a:r>
            <a:r>
              <a:rPr lang="zh-CN" altLang="en-US" sz="1600"/>
              <a:t>： 观测站点集合</a:t>
            </a:r>
            <a:endParaRPr lang="zh-CN" altLang="en-US" sz="1600"/>
          </a:p>
          <a:p>
            <a:r>
              <a:rPr lang="en-US" altLang="zh-CN" sz="1600"/>
              <a:t>W</a:t>
            </a:r>
            <a:r>
              <a:rPr lang="zh-CN" altLang="en-US" sz="1600"/>
              <a:t>：实际风速</a:t>
            </a:r>
            <a:endParaRPr lang="zh-CN" altLang="en-US" sz="1600"/>
          </a:p>
        </p:txBody>
      </p:sp>
      <p:sp>
        <p:nvSpPr>
          <p:cNvPr id="6" name="圆角矩形标注 5"/>
          <p:cNvSpPr/>
          <p:nvPr/>
        </p:nvSpPr>
        <p:spPr>
          <a:xfrm>
            <a:off x="1339850" y="4083050"/>
            <a:ext cx="1806575" cy="691515"/>
          </a:xfrm>
          <a:prstGeom prst="wedgeRoundRectCallout">
            <a:avLst>
              <a:gd name="adj1" fmla="val 77627"/>
              <a:gd name="adj2" fmla="val -92607"/>
              <a:gd name="adj3" fmla="val 16667"/>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7" name="文本框 6"/>
          <p:cNvSpPr txBox="1"/>
          <p:nvPr/>
        </p:nvSpPr>
        <p:spPr>
          <a:xfrm>
            <a:off x="1642745" y="4137025"/>
            <a:ext cx="1200785" cy="583565"/>
          </a:xfrm>
          <a:prstGeom prst="rect">
            <a:avLst/>
          </a:prstGeom>
          <a:noFill/>
        </p:spPr>
        <p:txBody>
          <a:bodyPr wrap="square" rtlCol="0">
            <a:spAutoFit/>
          </a:bodyPr>
          <a:p>
            <a:r>
              <a:rPr lang="zh-CN" altLang="en-US" sz="1600"/>
              <a:t>气象站观测风数据</a:t>
            </a:r>
            <a:endParaRPr lang="zh-CN" altLang="en-US" sz="1600"/>
          </a:p>
        </p:txBody>
      </p:sp>
      <p:sp>
        <p:nvSpPr>
          <p:cNvPr id="11" name="圆角矩形标注 10"/>
          <p:cNvSpPr/>
          <p:nvPr/>
        </p:nvSpPr>
        <p:spPr>
          <a:xfrm>
            <a:off x="8793480" y="2860040"/>
            <a:ext cx="1806575" cy="954405"/>
          </a:xfrm>
          <a:prstGeom prst="wedgeRoundRectCallout">
            <a:avLst>
              <a:gd name="adj1" fmla="val -114534"/>
              <a:gd name="adj2" fmla="val 34431"/>
              <a:gd name="adj3" fmla="val 16667"/>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13" name="文本框 12"/>
          <p:cNvSpPr txBox="1"/>
          <p:nvPr/>
        </p:nvSpPr>
        <p:spPr>
          <a:xfrm>
            <a:off x="9011920" y="2922270"/>
            <a:ext cx="1369695" cy="829945"/>
          </a:xfrm>
          <a:prstGeom prst="rect">
            <a:avLst/>
          </a:prstGeom>
          <a:noFill/>
        </p:spPr>
        <p:txBody>
          <a:bodyPr wrap="square" rtlCol="0">
            <a:spAutoFit/>
          </a:bodyPr>
          <a:p>
            <a:r>
              <a:rPr lang="zh-CN" altLang="en-US" sz="1600"/>
              <a:t>飞行中的飞机上获取风的数据</a:t>
            </a:r>
            <a:endParaRPr lang="zh-CN" altLang="en-US" sz="1600"/>
          </a:p>
        </p:txBody>
      </p:sp>
      <p:sp>
        <p:nvSpPr>
          <p:cNvPr id="51" name="圆角矩形 50"/>
          <p:cNvSpPr/>
          <p:nvPr/>
        </p:nvSpPr>
        <p:spPr>
          <a:xfrm rot="10800000" flipV="1">
            <a:off x="1339850" y="5904865"/>
            <a:ext cx="1539875" cy="49085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zh-CN" altLang="en-US" sz="2400" dirty="0"/>
              <a:t>机器学习</a:t>
            </a:r>
            <a:endParaRPr lang="zh-CN" altLang="en-US" sz="2400" dirty="0"/>
          </a:p>
        </p:txBody>
      </p:sp>
      <p:sp>
        <p:nvSpPr>
          <p:cNvPr id="60" name="矩形 59"/>
          <p:cNvSpPr/>
          <p:nvPr/>
        </p:nvSpPr>
        <p:spPr>
          <a:xfrm>
            <a:off x="3083560" y="5597525"/>
            <a:ext cx="8369935" cy="1169035"/>
          </a:xfrm>
          <a:prstGeom prst="rect">
            <a:avLst/>
          </a:prstGeom>
        </p:spPr>
        <p:txBody>
          <a:bodyPr wrap="square" lIns="91436" tIns="45718" rIns="91436" bIns="45718">
            <a:spAutoFit/>
          </a:bodyPr>
          <a:p>
            <a:pPr algn="just">
              <a:lnSpc>
                <a:spcPct val="130000"/>
              </a:lnSpc>
              <a:buClrTx/>
              <a:buSzTx/>
              <a:buFontTx/>
            </a:pPr>
            <a:r>
              <a:rPr dirty="0">
                <a:solidFill>
                  <a:schemeClr val="bg2">
                    <a:lumMod val="50000"/>
                  </a:schemeClr>
                </a:solidFill>
                <a:latin typeface="微软雅黑" panose="020B0503020204020204" pitchFamily="34" charset="-122"/>
                <a:ea typeface="微软雅黑" panose="020B0503020204020204" pitchFamily="34" charset="-122"/>
              </a:rPr>
              <a:t>使用高斯过程</a:t>
            </a:r>
            <a:r>
              <a:rPr lang="en-US" dirty="0">
                <a:solidFill>
                  <a:schemeClr val="bg2">
                    <a:lumMod val="50000"/>
                  </a:schemeClr>
                </a:solidFill>
                <a:latin typeface="微软雅黑" panose="020B0503020204020204" pitchFamily="34" charset="-122"/>
                <a:ea typeface="微软雅黑" panose="020B0503020204020204" pitchFamily="34" charset="-122"/>
              </a:rPr>
              <a:t>(</a:t>
            </a:r>
            <a:r>
              <a:rPr dirty="0">
                <a:solidFill>
                  <a:schemeClr val="bg2">
                    <a:lumMod val="50000"/>
                  </a:schemeClr>
                </a:solidFill>
                <a:latin typeface="微软雅黑" panose="020B0503020204020204" pitchFamily="34" charset="-122"/>
                <a:ea typeface="微软雅黑" panose="020B0503020204020204" pitchFamily="34" charset="-122"/>
              </a:rPr>
              <a:t>GPs</a:t>
            </a:r>
            <a:r>
              <a:rPr lang="en-US" dirty="0">
                <a:solidFill>
                  <a:schemeClr val="bg2">
                    <a:lumMod val="50000"/>
                  </a:schemeClr>
                </a:solidFill>
                <a:latin typeface="微软雅黑" panose="020B0503020204020204" pitchFamily="34" charset="-122"/>
                <a:ea typeface="微软雅黑" panose="020B0503020204020204" pitchFamily="34" charset="-122"/>
              </a:rPr>
              <a:t>)</a:t>
            </a:r>
            <a:r>
              <a:rPr dirty="0">
                <a:solidFill>
                  <a:schemeClr val="bg2">
                    <a:lumMod val="50000"/>
                  </a:schemeClr>
                </a:solidFill>
                <a:latin typeface="微软雅黑" panose="020B0503020204020204" pitchFamily="34" charset="-122"/>
                <a:ea typeface="微软雅黑" panose="020B0503020204020204" pitchFamily="34" charset="-122"/>
              </a:rPr>
              <a:t>更新</a:t>
            </a:r>
            <a:r>
              <a:rPr lang="zh-CN" dirty="0">
                <a:solidFill>
                  <a:schemeClr val="bg2">
                    <a:lumMod val="50000"/>
                  </a:schemeClr>
                </a:solidFill>
                <a:latin typeface="微软雅黑" panose="020B0503020204020204" pitchFamily="34" charset="-122"/>
                <a:ea typeface="微软雅黑" panose="020B0503020204020204" pitchFamily="34" charset="-122"/>
              </a:rPr>
              <a:t>迭代</a:t>
            </a:r>
            <a:r>
              <a:rPr dirty="0">
                <a:solidFill>
                  <a:schemeClr val="bg2">
                    <a:lumMod val="50000"/>
                  </a:schemeClr>
                </a:solidFill>
                <a:latin typeface="微软雅黑" panose="020B0503020204020204" pitchFamily="34" charset="-122"/>
                <a:ea typeface="微软雅黑" panose="020B0503020204020204" pitchFamily="34" charset="-122"/>
              </a:rPr>
              <a:t>，基于在其他位置的观测来调节</a:t>
            </a:r>
            <a:r>
              <a:rPr lang="zh-CN" dirty="0">
                <a:solidFill>
                  <a:schemeClr val="bg2">
                    <a:lumMod val="50000"/>
                  </a:schemeClr>
                </a:solidFill>
                <a:latin typeface="微软雅黑" panose="020B0503020204020204" pitchFamily="34" charset="-122"/>
                <a:ea typeface="微软雅黑" panose="020B0503020204020204" pitchFamily="34" charset="-122"/>
              </a:rPr>
              <a:t>某</a:t>
            </a:r>
            <a:r>
              <a:rPr dirty="0">
                <a:solidFill>
                  <a:schemeClr val="bg2">
                    <a:lumMod val="50000"/>
                  </a:schemeClr>
                </a:solidFill>
                <a:latin typeface="微软雅黑" panose="020B0503020204020204" pitchFamily="34" charset="-122"/>
                <a:ea typeface="微软雅黑" panose="020B0503020204020204" pitchFamily="34" charset="-122"/>
              </a:rPr>
              <a:t>一位置</a:t>
            </a:r>
            <a:r>
              <a:rPr lang="zh-CN" dirty="0">
                <a:solidFill>
                  <a:schemeClr val="bg2">
                    <a:lumMod val="50000"/>
                  </a:schemeClr>
                </a:solidFill>
                <a:latin typeface="微软雅黑" panose="020B0503020204020204" pitchFamily="34" charset="-122"/>
                <a:ea typeface="微软雅黑" panose="020B0503020204020204" pitchFamily="34" charset="-122"/>
              </a:rPr>
              <a:t>风的数据，利用平滑度约束，分别在气象站和飞机上通过观测T</a:t>
            </a:r>
            <a:r>
              <a:rPr lang="en-US" altLang="zh-CN" dirty="0">
                <a:solidFill>
                  <a:schemeClr val="bg2">
                    <a:lumMod val="50000"/>
                  </a:schemeClr>
                </a:solidFill>
                <a:latin typeface="微软雅黑" panose="020B0503020204020204" pitchFamily="34" charset="-122"/>
                <a:ea typeface="微软雅黑" panose="020B0503020204020204" pitchFamily="34" charset="-122"/>
              </a:rPr>
              <a:t>j</a:t>
            </a:r>
            <a:r>
              <a:rPr lang="zh-CN" dirty="0">
                <a:solidFill>
                  <a:schemeClr val="bg2">
                    <a:lumMod val="50000"/>
                  </a:schemeClr>
                </a:solidFill>
                <a:latin typeface="微软雅黑" panose="020B0503020204020204" pitchFamily="34" charset="-122"/>
                <a:ea typeface="微软雅黑" panose="020B0503020204020204" pitchFamily="34" charset="-122"/>
              </a:rPr>
              <a:t>和V</a:t>
            </a:r>
            <a:r>
              <a:rPr lang="en-US" altLang="zh-CN" dirty="0">
                <a:solidFill>
                  <a:schemeClr val="bg2">
                    <a:lumMod val="50000"/>
                  </a:schemeClr>
                </a:solidFill>
                <a:latin typeface="微软雅黑" panose="020B0503020204020204" pitchFamily="34" charset="-122"/>
                <a:ea typeface="微软雅黑" panose="020B0503020204020204" pitchFamily="34" charset="-122"/>
              </a:rPr>
              <a:t>i</a:t>
            </a:r>
            <a:r>
              <a:rPr lang="zh-CN" dirty="0">
                <a:solidFill>
                  <a:schemeClr val="bg2">
                    <a:lumMod val="50000"/>
                  </a:schemeClr>
                </a:solidFill>
                <a:latin typeface="微软雅黑" panose="020B0503020204020204" pitchFamily="34" charset="-122"/>
                <a:ea typeface="微软雅黑" panose="020B0503020204020204" pitchFamily="34" charset="-122"/>
              </a:rPr>
              <a:t>信息并结合起来，</a:t>
            </a:r>
            <a:r>
              <a:rPr lang="zh-CN" dirty="0">
                <a:solidFill>
                  <a:schemeClr val="bg2">
                    <a:lumMod val="50000"/>
                  </a:schemeClr>
                </a:solidFill>
                <a:latin typeface="微软雅黑" panose="020B0503020204020204" pitchFamily="34" charset="-122"/>
                <a:ea typeface="微软雅黑" panose="020B0503020204020204" pitchFamily="34" charset="-122"/>
                <a:sym typeface="+mn-ea"/>
              </a:rPr>
              <a:t>不断地训练并更新风的数据，</a:t>
            </a:r>
            <a:r>
              <a:rPr lang="zh-CN" dirty="0">
                <a:solidFill>
                  <a:schemeClr val="bg2">
                    <a:lumMod val="50000"/>
                  </a:schemeClr>
                </a:solidFill>
                <a:latin typeface="微软雅黑" panose="020B0503020204020204" pitchFamily="34" charset="-122"/>
                <a:ea typeface="微软雅黑" panose="020B0503020204020204" pitchFamily="34" charset="-122"/>
              </a:rPr>
              <a:t>从而改进了</a:t>
            </a:r>
            <a:r>
              <a:rPr lang="en-US" altLang="zh-CN" dirty="0">
                <a:solidFill>
                  <a:schemeClr val="bg2">
                    <a:lumMod val="50000"/>
                  </a:schemeClr>
                </a:solidFill>
                <a:latin typeface="微软雅黑" panose="020B0503020204020204" pitchFamily="34" charset="-122"/>
                <a:ea typeface="微软雅黑" panose="020B0503020204020204" pitchFamily="34" charset="-122"/>
              </a:rPr>
              <a:t>NOAA</a:t>
            </a:r>
            <a:r>
              <a:rPr lang="zh-CN" altLang="en-US" dirty="0">
                <a:solidFill>
                  <a:schemeClr val="bg2">
                    <a:lumMod val="50000"/>
                  </a:schemeClr>
                </a:solidFill>
                <a:latin typeface="微软雅黑" panose="020B0503020204020204" pitchFamily="34" charset="-122"/>
                <a:ea typeface="微软雅黑" panose="020B0503020204020204" pitchFamily="34" charset="-122"/>
              </a:rPr>
              <a:t>传统</a:t>
            </a:r>
            <a:r>
              <a:rPr lang="zh-CN" altLang="en-US" dirty="0">
                <a:solidFill>
                  <a:schemeClr val="bg2">
                    <a:lumMod val="50000"/>
                  </a:schemeClr>
                </a:solidFill>
                <a:latin typeface="微软雅黑" panose="020B0503020204020204" pitchFamily="34" charset="-122"/>
                <a:ea typeface="微软雅黑" panose="020B0503020204020204" pitchFamily="34" charset="-122"/>
              </a:rPr>
              <a:t>的预报方式。</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1" name="圆角矩形标注 20"/>
          <p:cNvSpPr/>
          <p:nvPr/>
        </p:nvSpPr>
        <p:spPr>
          <a:xfrm>
            <a:off x="8026400" y="1282700"/>
            <a:ext cx="2927350" cy="954405"/>
          </a:xfrm>
          <a:prstGeom prst="wedgeRoundRectCallout">
            <a:avLst>
              <a:gd name="adj1" fmla="val -76529"/>
              <a:gd name="adj2" fmla="val 74351"/>
              <a:gd name="adj3" fmla="val 16667"/>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22" name="文本框 21"/>
          <p:cNvSpPr txBox="1"/>
          <p:nvPr/>
        </p:nvSpPr>
        <p:spPr>
          <a:xfrm>
            <a:off x="8135620" y="1344930"/>
            <a:ext cx="2708910" cy="829945"/>
          </a:xfrm>
          <a:prstGeom prst="rect">
            <a:avLst/>
          </a:prstGeom>
          <a:noFill/>
        </p:spPr>
        <p:txBody>
          <a:bodyPr wrap="square" rtlCol="0">
            <a:spAutoFit/>
          </a:bodyPr>
          <a:p>
            <a:pPr algn="just"/>
            <a:r>
              <a:rPr lang="zh-CN" altLang="en-US" sz="1600"/>
              <a:t>通过高斯似然模型定义实际风w与噪声观测</a:t>
            </a:r>
            <a:r>
              <a:rPr lang="en-US" altLang="zh-CN" sz="1600"/>
              <a:t>t</a:t>
            </a:r>
            <a:r>
              <a:rPr lang="zh-CN" altLang="en-US" sz="1600"/>
              <a:t>之间的概率关系</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3051</Words>
  <Application>WPS 演示</Application>
  <PresentationFormat>宽屏</PresentationFormat>
  <Paragraphs>309</Paragraphs>
  <Slides>20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微软雅黑</vt:lpstr>
      <vt:lpstr>Calibri</vt:lpstr>
      <vt:lpstr>Segoe UI Semilight</vt:lpstr>
      <vt:lpstr>Eras Light ITC</vt:lpstr>
      <vt:lpstr>Times New Roman</vt:lpstr>
      <vt:lpstr>Century Gothic</vt:lpstr>
      <vt:lpstr>Arial Unicode MS</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葉叶烨</cp:lastModifiedBy>
  <cp:revision>190</cp:revision>
  <dcterms:created xsi:type="dcterms:W3CDTF">2019-06-19T02:08:00Z</dcterms:created>
  <dcterms:modified xsi:type="dcterms:W3CDTF">2020-05-03T08:02:34Z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