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76" r:id="rId2"/>
    <p:sldId id="377" r:id="rId3"/>
    <p:sldId id="378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444" r:id="rId12"/>
    <p:sldId id="441" r:id="rId13"/>
    <p:sldId id="447" r:id="rId14"/>
    <p:sldId id="445" r:id="rId15"/>
    <p:sldId id="446" r:id="rId16"/>
    <p:sldId id="448" r:id="rId17"/>
    <p:sldId id="451" r:id="rId18"/>
    <p:sldId id="452" r:id="rId19"/>
    <p:sldId id="449" r:id="rId20"/>
    <p:sldId id="45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143"/>
    <p:restoredTop sz="96291"/>
  </p:normalViewPr>
  <p:slideViewPr>
    <p:cSldViewPr snapToGrid="0" snapToObjects="1">
      <p:cViewPr varScale="1">
        <p:scale>
          <a:sx n="118" d="100"/>
          <a:sy n="118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48FC7-583F-904F-9F05-5CABA67D145F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60F6F-FC28-5E43-A813-7AC0908D7C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508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594c9e7415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594c9e7415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947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94c9e7415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594c9e7415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551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32d298c5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32d298c5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ASK: What do you think this code will do?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Then reveal gif in next slide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3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32d298c5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32d298c5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ASK: What do you think this code will do?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Then reveal gif in next slide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9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94c9e7415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94c9e7415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94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94c9e7415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94c9e7415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44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94c9e7415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94c9e7415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421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94c9e7415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94c9e7415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97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94c9e7415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94c9e7415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691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94c9e7415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94c9e7415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248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594c9e7415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594c9e7415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116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94c9e7415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94c9e7415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7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9F93F-51D8-C14B-AF61-CD863E8AF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98491C-C0DE-AA4E-A3DB-C6E9EF8D9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DB7A4-0B6C-D844-8EA9-03275D5B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AF2-D443-A045-A42C-FD7CC4A4ED2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2EA5-4AF3-4343-8CEC-931A8F30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89A1C-CE37-0B46-B188-88F14320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42C3-EFCB-FD43-8D71-94A79FED1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925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58F37-8299-8D4A-A393-17A4ED58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0CAB0D-5024-B045-9305-C2EC2150F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C839B-D4E0-A348-A9CE-97AFACC6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AF2-D443-A045-A42C-FD7CC4A4ED2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83B9F-93AA-2E41-B23A-A56E1D67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BF4BA-C232-8B48-9655-D41016A7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42C3-EFCB-FD43-8D71-94A79FED1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62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F8E44D-1EB6-4246-A508-7E263999A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392C9C-6FAE-1F45-89C2-4A11062B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47E87-7660-F144-88FA-F210E1DC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AF2-D443-A045-A42C-FD7CC4A4ED2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8E932-8A05-D241-A24C-4F953DAA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D00E-3B20-C543-B0D6-773D94CE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42C3-EFCB-FD43-8D71-94A79FED1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357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it Title">
  <p:cSld name="Unit Title"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 r="11660"/>
          <a:stretch/>
        </p:blipFill>
        <p:spPr>
          <a:xfrm>
            <a:off x="0" y="-21333"/>
            <a:ext cx="12192000" cy="690066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 txBox="1"/>
          <p:nvPr/>
        </p:nvSpPr>
        <p:spPr>
          <a:xfrm>
            <a:off x="3949400" y="2857400"/>
            <a:ext cx="4293200" cy="1143200"/>
          </a:xfrm>
          <a:prstGeom prst="rect">
            <a:avLst/>
          </a:prstGeom>
          <a:noFill/>
          <a:ln>
            <a:noFill/>
          </a:ln>
          <a:effectLst>
            <a:outerShdw blurRad="142875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34" y="6175400"/>
            <a:ext cx="80651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2168400" y="3122367"/>
            <a:ext cx="7855200" cy="528000"/>
          </a:xfrm>
          <a:prstGeom prst="rect">
            <a:avLst/>
          </a:prstGeom>
          <a:noFill/>
          <a:effectLst>
            <a:outerShdw blurRad="142875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970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rect Teach - v2">
  <p:cSld name="Direct Teach - v2">
    <p:bg>
      <p:bgPr>
        <a:solidFill>
          <a:srgbClr val="0080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719328" y="6096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7334" y="6175400"/>
            <a:ext cx="80651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>
            <a:off x="307333" y="149667"/>
            <a:ext cx="18888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 Teach</a:t>
            </a:r>
            <a:endParaRPr sz="24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19333" y="1796600"/>
            <a:ext cx="10762000" cy="4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➔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◆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6383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9AA0A6"/>
          </p15:clr>
        </p15:guide>
        <p15:guide id="2" pos="5424">
          <p15:clr>
            <a:srgbClr val="9AA0A6"/>
          </p15:clr>
        </p15:guide>
        <p15:guide id="3" pos="145">
          <p15:clr>
            <a:srgbClr val="9AA0A6"/>
          </p15:clr>
        </p15:guide>
        <p15:guide id="4" pos="5615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649">
          <p15:clr>
            <a:srgbClr val="9AA0A6"/>
          </p15:clr>
        </p15:guide>
        <p15:guide id="7" orient="horz" pos="2918">
          <p15:clr>
            <a:srgbClr val="9AA0A6"/>
          </p15:clr>
        </p15:guide>
        <p15:guide id="8" orient="horz" pos="3165">
          <p15:clr>
            <a:srgbClr val="9AA0A6"/>
          </p15:clr>
        </p15:guide>
        <p15:guide id="9" orient="horz" pos="1883">
          <p15:clr>
            <a:srgbClr val="9AA0A6"/>
          </p15:clr>
        </p15:guide>
        <p15:guide id="10" orient="horz" pos="849">
          <p15:clr>
            <a:srgbClr val="9AA0A6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C73CE-93F0-D649-8A9B-8ABE6DBF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CD595-3BA2-9C41-9D81-92A3D12E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94834-3483-B44B-A93A-CD472BDF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AF2-D443-A045-A42C-FD7CC4A4ED2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96737-4692-D346-95FF-9E4C6075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44F00-8646-0F46-8A42-D764F2B5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42C3-EFCB-FD43-8D71-94A79FED1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245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C1341-1BB0-CE4E-BDDA-1818E105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5ECE7B-9551-4B45-BDDC-767E38698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86104-F306-D74C-9611-1BAC7BF9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AF2-D443-A045-A42C-FD7CC4A4ED2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97768-F2C7-AC4B-8D9C-78084A76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2F4B7-6C25-314A-99A7-D1330C03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42C3-EFCB-FD43-8D71-94A79FED1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43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11229-A2BA-B149-A641-EEB901B9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062FE-172B-DB44-839C-AE3B201E6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BC956-BF2D-364D-A820-3BDB14FC5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E4AF6-C26D-654A-9E6D-D2DA3414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AF2-D443-A045-A42C-FD7CC4A4ED2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C789D-0C34-1A49-A971-8CF0B211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D2055-2C1B-5A4D-9899-31FD416E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42C3-EFCB-FD43-8D71-94A79FED1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45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F9FEF-01A6-754B-8B34-C9907EC6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4AF7F-86EE-BC40-964E-6D3281706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B32F94-7911-1C45-85E3-0D7D237CB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9557BC-48F2-CF4F-B255-30D8BD1FB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EDFE88-4EAD-CE4D-8FBD-C0ED337C7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A84761-BFC0-4841-8CF4-1012A649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AF2-D443-A045-A42C-FD7CC4A4ED2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FCE3E8-D260-104B-BF44-2EDADD45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00576-2F9D-1542-96A3-43D49BF2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42C3-EFCB-FD43-8D71-94A79FED1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24F9F-A57E-D745-B9B4-18874379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71CFD0-BFCA-F646-B1AD-453199FD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AF2-D443-A045-A42C-FD7CC4A4ED2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B2F01B-E6CD-4742-8D6D-C99BB1A5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3BAF0D-8998-5B49-B9AE-95DF7114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42C3-EFCB-FD43-8D71-94A79FED1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5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6FC684-39C6-3845-B149-C655AF99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AF2-D443-A045-A42C-FD7CC4A4ED2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B2535F-ED3C-144C-9F5A-D221D32D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E86C6E-A974-9C4F-AD6C-C953DA45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42C3-EFCB-FD43-8D71-94A79FED1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91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071FE-FA0D-7341-9FAB-FF671453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BFDA5-63CA-4E4C-8D92-3B550DFC5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A8F22-0D3A-E041-BB02-B652586A4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E0F122-C252-654D-BD65-0C694053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AF2-D443-A045-A42C-FD7CC4A4ED2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64B9B-0410-514F-840B-96D24957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C2182-2A53-5342-A7D7-84E49F16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42C3-EFCB-FD43-8D71-94A79FED1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50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C61DC-EC4B-124F-8A01-5C5E45E6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A85C41-0876-1840-BBC5-61B2E8C57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D5EF4C-B2AB-6E46-9C7F-794B64338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7BB6F-F415-054B-A6A1-B1484148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AF2-D443-A045-A42C-FD7CC4A4ED2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0ECE3-CFDD-9F4C-B15C-9EA5E7F8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21ABA2-F457-324C-9B70-1DFE58A0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42C3-EFCB-FD43-8D71-94A79FED1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12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5EA91E-AD02-5B48-82FF-BA5A6EA9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A6C15A-D978-B040-98E5-77E421564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EF439-25C4-6A44-B388-E2CF66621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AAF2-D443-A045-A42C-FD7CC4A4ED2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AFEE9-173A-414B-AAA2-492C289DE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BFA71-3725-5E48-80AC-2A20F3929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42C3-EFCB-FD43-8D71-94A79FED1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99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3"/>
          <p:cNvSpPr txBox="1">
            <a:spLocks noGrp="1"/>
          </p:cNvSpPr>
          <p:nvPr>
            <p:ph type="title"/>
          </p:nvPr>
        </p:nvSpPr>
        <p:spPr>
          <a:xfrm>
            <a:off x="2168400" y="3122367"/>
            <a:ext cx="7855200" cy="5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Let’s learn about Functions</a:t>
            </a:r>
            <a:r>
              <a:rPr lang="zh-CN" altLang="en-US" dirty="0"/>
              <a:t> （函数）</a:t>
            </a:r>
            <a:r>
              <a:rPr lang="en" dirty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123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5"/>
          <p:cNvSpPr/>
          <p:nvPr/>
        </p:nvSpPr>
        <p:spPr>
          <a:xfrm>
            <a:off x="812200" y="1503633"/>
            <a:ext cx="9543600" cy="2482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C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zh-CN" altLang="en-US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向某人说</a:t>
            </a:r>
            <a:r>
              <a:rPr lang="en-US" altLang="zh-C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altLang="en-US" sz="3733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话</a:t>
            </a:r>
            <a:r>
              <a:rPr lang="en-US" altLang="zh-CN" sz="3733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CN" altLang="en-US" sz="3733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 人</a:t>
            </a:r>
            <a:r>
              <a:rPr lang="en-US" altLang="zh-C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zh-CN" altLang="en-US" sz="3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zh-CN" altLang="en-US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altLang="zh-CN" sz="3733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-US" altLang="zh-CN" sz="3733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altLang="en-US" sz="3733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人 </a:t>
            </a:r>
            <a:r>
              <a:rPr lang="en-US" altLang="zh-CN" sz="3733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zh-CN" altLang="en-US" sz="3733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“，” </a:t>
            </a:r>
            <a:r>
              <a:rPr lang="en-US" altLang="zh-CN" sz="3733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zh-CN" altLang="en-US" sz="3733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话）</a:t>
            </a:r>
            <a:endParaRPr lang="zh-CN" altLang="en-US" sz="3733" dirty="0">
              <a:solidFill>
                <a:srgbClr val="FFAA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altLang="zh-C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80" name="Google Shape;680;p85"/>
          <p:cNvSpPr/>
          <p:nvPr/>
        </p:nvSpPr>
        <p:spPr>
          <a:xfrm>
            <a:off x="4014867" y="5333967"/>
            <a:ext cx="7466800" cy="672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CN" alt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向</a:t>
            </a:r>
            <a:r>
              <a:rPr lang="zh-CN" altLang="en-US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某人说</a:t>
            </a:r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733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zh-CN" altLang="en" sz="3733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你好</a:t>
            </a:r>
            <a:r>
              <a:rPr lang="en" sz="3733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3733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 ‘Eric’</a:t>
            </a:r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) 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81" name="Google Shape;681;p85"/>
          <p:cNvCxnSpPr/>
          <p:nvPr/>
        </p:nvCxnSpPr>
        <p:spPr>
          <a:xfrm>
            <a:off x="7866400" y="3973267"/>
            <a:ext cx="0" cy="1360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389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1881600" y="77800"/>
            <a:ext cx="10003200" cy="120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函数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返回</a:t>
            </a:r>
            <a:r>
              <a:rPr lang="en-US" altLang="zh-CN" dirty="0">
                <a:solidFill>
                  <a:schemeClr val="bg1"/>
                </a:solidFill>
              </a:rPr>
              <a:t> return</a:t>
            </a:r>
            <a:endParaRPr dirty="0"/>
          </a:p>
        </p:txBody>
      </p:sp>
      <p:sp>
        <p:nvSpPr>
          <p:cNvPr id="276" name="Google Shape;276;p39"/>
          <p:cNvSpPr txBox="1"/>
          <p:nvPr/>
        </p:nvSpPr>
        <p:spPr>
          <a:xfrm>
            <a:off x="710600" y="1676400"/>
            <a:ext cx="107708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lnSpc>
                <a:spcPct val="115000"/>
              </a:lnSpc>
              <a:buClr>
                <a:schemeClr val="dk1"/>
              </a:buClr>
              <a:buSzPts val="2400"/>
              <a:buFont typeface="Helvetica Neue"/>
              <a:buAutoNum type="arabicPeriod"/>
            </a:pPr>
            <a:endParaRPr sz="3200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1696200" y="3246867"/>
            <a:ext cx="8799600" cy="23632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zh-CN" sz="32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zh-CN" altLang="en-US" sz="32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 加</a:t>
            </a:r>
            <a:r>
              <a:rPr lang="en" sz="32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(x</a:t>
            </a:r>
            <a:r>
              <a:rPr lang="en-US" sz="32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,y</a:t>
            </a:r>
            <a:r>
              <a:rPr lang="en" sz="32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3200" dirty="0">
              <a:solidFill>
                <a:srgbClr val="3F3B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585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32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3200" dirty="0" err="1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x+y</a:t>
            </a:r>
            <a:r>
              <a:rPr lang="en" sz="32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200" dirty="0">
              <a:solidFill>
                <a:srgbClr val="3F3B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32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669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1881600" y="77800"/>
            <a:ext cx="10003200" cy="120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字符串插值</a:t>
            </a:r>
            <a:endParaRPr dirty="0"/>
          </a:p>
        </p:txBody>
      </p:sp>
      <p:sp>
        <p:nvSpPr>
          <p:cNvPr id="276" name="Google Shape;276;p39"/>
          <p:cNvSpPr txBox="1"/>
          <p:nvPr/>
        </p:nvSpPr>
        <p:spPr>
          <a:xfrm>
            <a:off x="710600" y="1676400"/>
            <a:ext cx="107708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lnSpc>
                <a:spcPct val="115000"/>
              </a:lnSpc>
              <a:buClr>
                <a:schemeClr val="dk1"/>
              </a:buClr>
              <a:buSzPts val="2400"/>
              <a:buFont typeface="Helvetica Neue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用细线将您的字符串包起来</a:t>
            </a:r>
          </a:p>
          <a:p>
            <a:pPr marL="609585" indent="-507987">
              <a:lnSpc>
                <a:spcPct val="115000"/>
              </a:lnSpc>
              <a:buClr>
                <a:schemeClr val="dk1"/>
              </a:buClr>
              <a:buSzPts val="2400"/>
              <a:buFont typeface="Helvetica Neue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（反引号</a:t>
            </a:r>
            <a:r>
              <a:rPr lang="en-US" altLang="zh-CN" sz="32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`</a:t>
            </a:r>
            <a:r>
              <a:rPr lang="zh-CN" altLang="en-US" sz="32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可以在</a:t>
            </a:r>
            <a:r>
              <a:rPr lang="en-US" sz="32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</a:t>
            </a:r>
            <a:r>
              <a:rPr lang="zh-CN" altLang="en-US" sz="32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键上方找到）</a:t>
            </a:r>
            <a:endParaRPr sz="3200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1696200" y="3246867"/>
            <a:ext cx="8799600" cy="23632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zh-CN" sz="32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zh-CN" altLang="en-US" sz="32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 问候</a:t>
            </a:r>
            <a:r>
              <a:rPr lang="en" sz="32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altLang="en" sz="32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同学</a:t>
            </a:r>
            <a:r>
              <a:rPr lang="en" sz="32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3200" dirty="0">
              <a:solidFill>
                <a:srgbClr val="3F3B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585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32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3200" b="1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zh-CN" altLang="en" sz="32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你好</a:t>
            </a:r>
            <a:r>
              <a:rPr lang="en" sz="32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 ${</a:t>
            </a:r>
            <a:r>
              <a:rPr lang="zh-CN" altLang="en" sz="3200" dirty="0">
                <a:latin typeface="Consolas"/>
                <a:ea typeface="Consolas"/>
                <a:cs typeface="Consolas"/>
                <a:sym typeface="Consolas"/>
              </a:rPr>
              <a:t>同学</a:t>
            </a:r>
            <a:r>
              <a:rPr lang="en" sz="32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}!</a:t>
            </a:r>
            <a:r>
              <a:rPr lang="en" sz="3200" b="1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" sz="32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200" dirty="0">
              <a:solidFill>
                <a:srgbClr val="3F3B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3200" dirty="0">
                <a:solidFill>
                  <a:srgbClr val="3F3B3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3726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428BF-848A-C844-B8BC-1F8AC8D3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伪码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00B47-C10A-6540-A277-3ADDFDEE5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功能（详细描述用户访问您的网站时发生的情况）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逻辑：完成功能需要采取的步骤？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伪码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41567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895A9-6F04-FD44-BD30-9EA70420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伪码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CBBF7-F6DB-9544-879E-E1778E4EE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伪代码是一种表示简化代码版本的非正式方法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伪手段是假的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它是为人类阅读而设计的！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迫使您思考问题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将大问题分解成小块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帮助您在遇到困难时回溯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为您提供有关代码应该执行的操作的快速参考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7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378EB-2E98-E44B-85CC-6B663755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写伪代码的步骤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2F003D-AE49-EB4D-A4A0-4C035B4EE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写出问题：“我希望狗的图片在单击按钮时消失”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翻译成伪代码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kumimoji="1" lang="en-US" altLang="zh-CN" dirty="0">
                <a:solidFill>
                  <a:schemeClr val="bg1"/>
                </a:solidFill>
              </a:rPr>
              <a:t>&lt;</a:t>
            </a:r>
            <a:r>
              <a:rPr kumimoji="1" lang="zh-CN" altLang="en-US" dirty="0">
                <a:solidFill>
                  <a:schemeClr val="bg1"/>
                </a:solidFill>
              </a:rPr>
              <a:t>！</a:t>
            </a:r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</a:rPr>
              <a:t>图像</a:t>
            </a:r>
            <a:r>
              <a:rPr kumimoji="1" lang="en-US" altLang="zh-CN" dirty="0">
                <a:solidFill>
                  <a:schemeClr val="bg1"/>
                </a:solidFill>
              </a:rPr>
              <a:t>-&gt;</a:t>
            </a:r>
          </a:p>
          <a:p>
            <a:pPr lvl="2"/>
            <a:r>
              <a:rPr kumimoji="1" lang="en-US" altLang="zh-CN" dirty="0">
                <a:solidFill>
                  <a:schemeClr val="bg1"/>
                </a:solidFill>
              </a:rPr>
              <a:t>&lt;</a:t>
            </a:r>
            <a:r>
              <a:rPr kumimoji="1" lang="zh-CN" altLang="en-US" dirty="0">
                <a:solidFill>
                  <a:schemeClr val="bg1"/>
                </a:solidFill>
              </a:rPr>
              <a:t>！</a:t>
            </a:r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</a:rPr>
              <a:t>单击按钮</a:t>
            </a:r>
            <a:r>
              <a:rPr kumimoji="1" lang="en-US" altLang="zh-CN" dirty="0">
                <a:solidFill>
                  <a:schemeClr val="bg1"/>
                </a:solidFill>
              </a:rPr>
              <a:t>-&gt;</a:t>
            </a:r>
          </a:p>
          <a:p>
            <a:pPr lvl="1"/>
            <a:r>
              <a:rPr kumimoji="1" lang="en-US" altLang="zh-CN" dirty="0">
                <a:solidFill>
                  <a:schemeClr val="bg1"/>
                </a:solidFill>
              </a:rPr>
              <a:t>CSS</a:t>
            </a:r>
          </a:p>
          <a:p>
            <a:pPr lvl="2"/>
            <a:r>
              <a:rPr kumimoji="1" lang="en-US" altLang="zh-CN" dirty="0">
                <a:solidFill>
                  <a:schemeClr val="bg1"/>
                </a:solidFill>
              </a:rPr>
              <a:t>/*</a:t>
            </a:r>
            <a:r>
              <a:rPr kumimoji="1" lang="zh-CN" altLang="en-US" dirty="0">
                <a:solidFill>
                  <a:schemeClr val="bg1"/>
                </a:solidFill>
              </a:rPr>
              <a:t>为图片设置样式*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</a:p>
          <a:p>
            <a:pPr lvl="1"/>
            <a:r>
              <a:rPr kumimoji="1" lang="en-US" altLang="zh-CN" dirty="0">
                <a:solidFill>
                  <a:schemeClr val="bg1"/>
                </a:solidFill>
              </a:rPr>
              <a:t>JavaScript</a:t>
            </a:r>
          </a:p>
          <a:p>
            <a:pPr lvl="2"/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当我点击一个按钮时</a:t>
            </a:r>
          </a:p>
          <a:p>
            <a:pPr lvl="2"/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隐藏狗图像</a:t>
            </a:r>
          </a:p>
        </p:txBody>
      </p:sp>
    </p:spTree>
    <p:extLst>
      <p:ext uri="{BB962C8B-B14F-4D97-AF65-F5344CB8AC3E}">
        <p14:creationId xmlns:p14="http://schemas.microsoft.com/office/powerpoint/2010/main" val="228355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CA24A-EE2B-7B41-99BF-42C74739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翻译为代码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05A0C-F899-954A-9A4A-C8BEFAC26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HTML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&lt;</a:t>
            </a:r>
            <a:r>
              <a:rPr kumimoji="1" lang="zh-CN" altLang="en-US" dirty="0">
                <a:solidFill>
                  <a:schemeClr val="bg1"/>
                </a:solidFill>
              </a:rPr>
              <a:t>！</a:t>
            </a:r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</a:rPr>
              <a:t>图像</a:t>
            </a:r>
            <a:r>
              <a:rPr kumimoji="1" lang="en-US" altLang="zh-CN" dirty="0">
                <a:solidFill>
                  <a:schemeClr val="bg1"/>
                </a:solidFill>
              </a:rPr>
              <a:t>-&gt;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&lt;</a:t>
            </a:r>
            <a:r>
              <a:rPr kumimoji="1" lang="zh-CN" altLang="en-US" dirty="0">
                <a:solidFill>
                  <a:schemeClr val="bg1"/>
                </a:solidFill>
              </a:rPr>
              <a:t>！</a:t>
            </a:r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</a:rPr>
              <a:t>单击按钮</a:t>
            </a:r>
            <a:r>
              <a:rPr kumimoji="1" lang="en-US" altLang="zh-CN" dirty="0">
                <a:solidFill>
                  <a:schemeClr val="bg1"/>
                </a:solidFill>
              </a:rPr>
              <a:t>-&gt;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&lt;</a:t>
            </a:r>
            <a:r>
              <a:rPr kumimoji="1" lang="en-US" altLang="zh-CN" dirty="0" err="1">
                <a:solidFill>
                  <a:schemeClr val="bg1"/>
                </a:solidFill>
              </a:rPr>
              <a:t>img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src</a:t>
            </a:r>
            <a:r>
              <a:rPr kumimoji="1" lang="en-US" altLang="zh-CN" dirty="0">
                <a:solidFill>
                  <a:schemeClr val="bg1"/>
                </a:solidFill>
              </a:rPr>
              <a:t>=“</a:t>
            </a:r>
            <a:r>
              <a:rPr kumimoji="1" lang="en-US" altLang="zh-CN" dirty="0" err="1">
                <a:solidFill>
                  <a:schemeClr val="bg1"/>
                </a:solidFill>
              </a:rPr>
              <a:t>dog.jpg</a:t>
            </a:r>
            <a:r>
              <a:rPr kumimoji="1" lang="en-US" altLang="zh-CN" dirty="0">
                <a:solidFill>
                  <a:schemeClr val="bg1"/>
                </a:solidFill>
              </a:rPr>
              <a:t>”&gt;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&lt;button&gt;</a:t>
            </a:r>
            <a:r>
              <a:rPr kumimoji="1" lang="zh-CN" altLang="en-US" dirty="0">
                <a:solidFill>
                  <a:schemeClr val="bg1"/>
                </a:solidFill>
              </a:rPr>
              <a:t>点我</a:t>
            </a:r>
            <a:r>
              <a:rPr kumimoji="1" lang="en-US" altLang="zh-CN" dirty="0">
                <a:solidFill>
                  <a:schemeClr val="bg1"/>
                </a:solidFill>
              </a:rPr>
              <a:t>&lt;/button&gt;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3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CA24A-EE2B-7B41-99BF-42C74739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翻译为代码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05A0C-F899-954A-9A4A-C8BEFAC26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CSS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/*</a:t>
            </a:r>
            <a:r>
              <a:rPr kumimoji="1" lang="zh-CN" altLang="en-US" dirty="0">
                <a:solidFill>
                  <a:schemeClr val="bg1"/>
                </a:solidFill>
              </a:rPr>
              <a:t>为图片设置样式*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CSS</a:t>
            </a:r>
          </a:p>
          <a:p>
            <a:r>
              <a:rPr kumimoji="1" lang="en-US" altLang="zh-CN" dirty="0" err="1">
                <a:solidFill>
                  <a:schemeClr val="bg1"/>
                </a:solidFill>
              </a:rPr>
              <a:t>img</a:t>
            </a:r>
            <a:r>
              <a:rPr kumimoji="1" lang="en-US" altLang="zh-CN" dirty="0">
                <a:solidFill>
                  <a:schemeClr val="bg1"/>
                </a:solidFill>
              </a:rPr>
              <a:t> 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     width: 200px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76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CA24A-EE2B-7B41-99BF-42C74739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翻译为代码：</a:t>
            </a:r>
            <a:r>
              <a:rPr kumimoji="1" lang="en-US" altLang="zh-CN" dirty="0">
                <a:solidFill>
                  <a:schemeClr val="bg1"/>
                </a:solidFill>
              </a:rPr>
              <a:t> JavaScript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05A0C-F899-954A-9A4A-C8BEFAC26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伪码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当我点击一个按钮时</a:t>
            </a:r>
          </a:p>
          <a:p>
            <a:pPr lvl="1"/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隐藏狗图像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代码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1"/>
                </a:solidFill>
              </a:rPr>
              <a:t>$(“button”).click(function() {</a:t>
            </a:r>
          </a:p>
          <a:p>
            <a:pPr lvl="1"/>
            <a:r>
              <a:rPr kumimoji="1" lang="en-US" altLang="zh-CN" dirty="0">
                <a:solidFill>
                  <a:schemeClr val="bg1"/>
                </a:solidFill>
              </a:rPr>
              <a:t>     $(“</a:t>
            </a:r>
            <a:r>
              <a:rPr kumimoji="1" lang="en-US" altLang="zh-CN" dirty="0" err="1">
                <a:solidFill>
                  <a:schemeClr val="bg1"/>
                </a:solidFill>
              </a:rPr>
              <a:t>img</a:t>
            </a:r>
            <a:r>
              <a:rPr kumimoji="1" lang="en-US" altLang="zh-CN" dirty="0">
                <a:solidFill>
                  <a:schemeClr val="bg1"/>
                </a:solidFill>
              </a:rPr>
              <a:t>”).hide();</a:t>
            </a:r>
          </a:p>
          <a:p>
            <a:pPr lvl="1"/>
            <a:r>
              <a:rPr kumimoji="1" lang="en-US" altLang="zh-CN" dirty="0">
                <a:solidFill>
                  <a:schemeClr val="bg1"/>
                </a:solidFill>
              </a:rPr>
              <a:t>})</a:t>
            </a:r>
          </a:p>
          <a:p>
            <a:pPr lvl="1"/>
            <a:endParaRPr kumimoji="1"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https://</a:t>
            </a:r>
            <a:r>
              <a:rPr lang="en-US" altLang="zh-CN" dirty="0" err="1">
                <a:solidFill>
                  <a:schemeClr val="bg1"/>
                </a:solidFill>
              </a:rPr>
              <a:t>popcode.org</a:t>
            </a:r>
            <a:r>
              <a:rPr lang="en-US" altLang="zh-CN" dirty="0">
                <a:solidFill>
                  <a:schemeClr val="bg1"/>
                </a:solidFill>
              </a:rPr>
              <a:t>/?snapshot=f2969d4d-053c-4f44-8f14-11d165d6780b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06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80163-27FB-3144-84E3-FEEAC804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16A53-CCE3-E34F-87AA-90DF02708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267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"/>
          <p:cNvSpPr/>
          <p:nvPr/>
        </p:nvSpPr>
        <p:spPr>
          <a:xfrm>
            <a:off x="710600" y="1402033"/>
            <a:ext cx="4992800" cy="2234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zh-CN" alt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你好</a:t>
            </a:r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r>
              <a:rPr lang="en" sz="3200" dirty="0">
                <a:solidFill>
                  <a:srgbClr val="0366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200" dirty="0">
              <a:solidFill>
                <a:srgbClr val="0366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altLang="zh-CN" sz="3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-US" altLang="zh-CN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zh-CN" altLang="en-US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你好”）</a:t>
            </a:r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5" name="Google Shape;605;p74"/>
          <p:cNvSpPr/>
          <p:nvPr/>
        </p:nvSpPr>
        <p:spPr>
          <a:xfrm>
            <a:off x="7064767" y="1402033"/>
            <a:ext cx="4359600" cy="2234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3000"/>
              </a:lnSpc>
            </a:pPr>
            <a:r>
              <a:rPr lang="zh-CN" altLang="en-US" sz="2667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函数声明</a:t>
            </a:r>
          </a:p>
          <a:p>
            <a:pPr>
              <a:lnSpc>
                <a:spcPct val="93000"/>
              </a:lnSpc>
            </a:pPr>
            <a:r>
              <a:rPr lang="zh-CN" altLang="en-US" sz="2667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不会立刻 “执行任何操作”。</a:t>
            </a:r>
            <a:endParaRPr lang="en-US" altLang="zh-CN" sz="2667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93000"/>
              </a:lnSpc>
            </a:pPr>
            <a:endParaRPr lang="en-US" altLang="zh-CN" sz="2667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93000"/>
              </a:lnSpc>
            </a:pPr>
            <a:r>
              <a:rPr lang="zh-CN" altLang="en-US" sz="2667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当该函数被“调用”时，该函数内部的东西就会发生。</a:t>
            </a:r>
            <a:endParaRPr sz="2400" dirty="0">
              <a:solidFill>
                <a:schemeClr val="bg1"/>
              </a:solidFill>
            </a:endParaRPr>
          </a:p>
        </p:txBody>
      </p:sp>
      <p:cxnSp>
        <p:nvCxnSpPr>
          <p:cNvPr id="606" name="Google Shape;606;p74"/>
          <p:cNvCxnSpPr>
            <a:stCxn id="604" idx="3"/>
            <a:endCxn id="605" idx="1"/>
          </p:cNvCxnSpPr>
          <p:nvPr/>
        </p:nvCxnSpPr>
        <p:spPr>
          <a:xfrm>
            <a:off x="5703400" y="2519433"/>
            <a:ext cx="1361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4069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3EFC6-0315-8D46-BEEA-787AA17B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B3282-EE55-1B47-9A32-5FFAEA041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70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5"/>
          <p:cNvSpPr/>
          <p:nvPr/>
        </p:nvSpPr>
        <p:spPr>
          <a:xfrm>
            <a:off x="710600" y="1402033"/>
            <a:ext cx="4992800" cy="2234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C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zh-CN" altLang="en-US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你好</a:t>
            </a:r>
            <a:r>
              <a:rPr lang="en-US" altLang="zh-C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 {</a:t>
            </a:r>
            <a:r>
              <a:rPr lang="zh-CN" altLang="en-US" sz="3200" dirty="0">
                <a:solidFill>
                  <a:srgbClr val="0366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r>
              <a:rPr lang="en-US" altLang="zh-CN" sz="3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-US" altLang="zh-CN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zh-CN" altLang="en-US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你好”）</a:t>
            </a:r>
            <a:endParaRPr lang="en-US" altLang="zh-CN" sz="32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altLang="zh-C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zh-CN" alt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Google Shape;612;p75"/>
          <p:cNvSpPr/>
          <p:nvPr/>
        </p:nvSpPr>
        <p:spPr>
          <a:xfrm>
            <a:off x="7064767" y="1402033"/>
            <a:ext cx="4359600" cy="2234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3000"/>
              </a:lnSpc>
            </a:pPr>
            <a:r>
              <a:rPr lang="zh-CN" altLang="en-US" sz="2667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函数声明</a:t>
            </a:r>
          </a:p>
          <a:p>
            <a:pPr>
              <a:lnSpc>
                <a:spcPct val="93000"/>
              </a:lnSpc>
            </a:pPr>
            <a:r>
              <a:rPr lang="zh-CN" altLang="en-US" sz="2667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不会立刻 “执行任何操作”。</a:t>
            </a:r>
          </a:p>
          <a:p>
            <a:pPr>
              <a:lnSpc>
                <a:spcPct val="93000"/>
              </a:lnSpc>
            </a:pPr>
            <a:endParaRPr lang="zh-CN" altLang="en-US" sz="2667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93000"/>
              </a:lnSpc>
            </a:pPr>
            <a:r>
              <a:rPr lang="zh-CN" altLang="en-US" sz="2667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当该函数被“调用”时，该函数内部的东西就会发生。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13" name="Google Shape;613;p75"/>
          <p:cNvSpPr/>
          <p:nvPr/>
        </p:nvSpPr>
        <p:spPr>
          <a:xfrm>
            <a:off x="710600" y="4404467"/>
            <a:ext cx="2317600" cy="883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CN" alt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你好</a:t>
            </a:r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 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Google Shape;614;p75"/>
          <p:cNvSpPr/>
          <p:nvPr/>
        </p:nvSpPr>
        <p:spPr>
          <a:xfrm>
            <a:off x="7064767" y="4047667"/>
            <a:ext cx="3534400" cy="1597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3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调用函数</a:t>
            </a:r>
            <a:endParaRPr sz="2133" dirty="0">
              <a:solidFill>
                <a:schemeClr val="bg1"/>
              </a:solidFill>
            </a:endParaRPr>
          </a:p>
        </p:txBody>
      </p:sp>
      <p:cxnSp>
        <p:nvCxnSpPr>
          <p:cNvPr id="615" name="Google Shape;615;p75"/>
          <p:cNvCxnSpPr>
            <a:stCxn id="611" idx="3"/>
            <a:endCxn id="612" idx="1"/>
          </p:cNvCxnSpPr>
          <p:nvPr/>
        </p:nvCxnSpPr>
        <p:spPr>
          <a:xfrm>
            <a:off x="5703400" y="2519433"/>
            <a:ext cx="1361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75"/>
          <p:cNvCxnSpPr>
            <a:stCxn id="613" idx="3"/>
            <a:endCxn id="614" idx="1"/>
          </p:cNvCxnSpPr>
          <p:nvPr/>
        </p:nvCxnSpPr>
        <p:spPr>
          <a:xfrm>
            <a:off x="3028200" y="4846267"/>
            <a:ext cx="4036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3186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9"/>
          <p:cNvSpPr/>
          <p:nvPr/>
        </p:nvSpPr>
        <p:spPr>
          <a:xfrm>
            <a:off x="710600" y="1373200"/>
            <a:ext cx="6859042" cy="2612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zh-CN" altLang="e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喊</a:t>
            </a:r>
            <a:r>
              <a:rPr lang="e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altLang="en" sz="3733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话</a:t>
            </a:r>
            <a:r>
              <a:rPr lang="e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altLang="zh-CN" sz="4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-US" altLang="zh-CN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altLang="en-US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话</a:t>
            </a:r>
            <a:r>
              <a:rPr lang="en-US" altLang="zh-CN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733" dirty="0">
              <a:solidFill>
                <a:srgbClr val="FFAA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8309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0"/>
          <p:cNvSpPr/>
          <p:nvPr/>
        </p:nvSpPr>
        <p:spPr>
          <a:xfrm>
            <a:off x="4515067" y="5106033"/>
            <a:ext cx="7116000" cy="883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CN" altLang="e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喊</a:t>
            </a:r>
            <a:r>
              <a:rPr lang="e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7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zh-CN" altLang="en" sz="37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你</a:t>
            </a:r>
            <a:r>
              <a:rPr lang="zh-CN" altLang="en-US" sz="37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太帅了！</a:t>
            </a:r>
            <a:r>
              <a:rPr lang="en" sz="37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’’</a:t>
            </a:r>
            <a:r>
              <a:rPr lang="e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5" name="Google Shape;645;p80"/>
          <p:cNvSpPr/>
          <p:nvPr/>
        </p:nvSpPr>
        <p:spPr>
          <a:xfrm>
            <a:off x="812200" y="1476833"/>
            <a:ext cx="7051640" cy="2407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C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zh-CN" altLang="en-US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喊</a:t>
            </a:r>
            <a:r>
              <a:rPr lang="en-US" altLang="zh-C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altLang="en-US" sz="3733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话</a:t>
            </a:r>
            <a:r>
              <a:rPr lang="en-US" altLang="zh-C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r>
              <a:rPr lang="en-US" altLang="zh-C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altLang="zh-CN" sz="4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-US" altLang="zh-CN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altLang="en-US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话</a:t>
            </a:r>
            <a:r>
              <a:rPr lang="en-US" altLang="zh-CN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CN" altLang="en-US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；</a:t>
            </a:r>
            <a:endParaRPr lang="en-US" altLang="zh-CN" sz="3733" dirty="0">
              <a:solidFill>
                <a:srgbClr val="FFAA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altLang="zh-C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646" name="Google Shape;646;p80"/>
          <p:cNvCxnSpPr/>
          <p:nvPr/>
        </p:nvCxnSpPr>
        <p:spPr>
          <a:xfrm>
            <a:off x="5846867" y="3884433"/>
            <a:ext cx="0" cy="1221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1176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1"/>
          <p:cNvSpPr/>
          <p:nvPr/>
        </p:nvSpPr>
        <p:spPr>
          <a:xfrm>
            <a:off x="1890000" y="5291600"/>
            <a:ext cx="3026400" cy="883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CN" altLang="e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喊</a:t>
            </a:r>
            <a:r>
              <a:rPr lang="e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2" name="Google Shape;652;p81"/>
          <p:cNvSpPr/>
          <p:nvPr/>
        </p:nvSpPr>
        <p:spPr>
          <a:xfrm>
            <a:off x="710599" y="1373200"/>
            <a:ext cx="6135473" cy="2511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C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zh-CN" altLang="en-US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喊</a:t>
            </a:r>
            <a:r>
              <a:rPr lang="en-US" altLang="zh-C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altLang="en-US" sz="3733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话</a:t>
            </a:r>
            <a:r>
              <a:rPr lang="en-US" altLang="zh-C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r>
              <a:rPr lang="en-US" altLang="zh-C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altLang="zh-CN" sz="4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-US" altLang="zh-CN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altLang="en-US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话）；</a:t>
            </a:r>
            <a:endParaRPr lang="en-US" altLang="zh-CN" sz="3733" dirty="0">
              <a:solidFill>
                <a:srgbClr val="FFAA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altLang="zh-C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53" name="Google Shape;653;p81"/>
          <p:cNvSpPr txBox="1"/>
          <p:nvPr/>
        </p:nvSpPr>
        <p:spPr>
          <a:xfrm>
            <a:off x="7187600" y="1311570"/>
            <a:ext cx="5004400" cy="7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 dirty="0">
                <a:solidFill>
                  <a:srgbClr val="FFAA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Error:</a:t>
            </a:r>
            <a:r>
              <a:rPr lang="en" sz="3200" dirty="0">
                <a:solidFill>
                  <a:srgbClr val="FFAA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zh-CN" altLang="en" sz="3200" dirty="0">
                <a:solidFill>
                  <a:srgbClr val="FFAA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话</a:t>
            </a:r>
            <a:r>
              <a:rPr lang="en" sz="3200" dirty="0">
                <a:solidFill>
                  <a:srgbClr val="FFAA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undefined</a:t>
            </a:r>
          </a:p>
          <a:p>
            <a:r>
              <a:rPr lang="zh-CN" altLang="en" sz="3200" dirty="0">
                <a:solidFill>
                  <a:srgbClr val="FFAA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错误</a:t>
            </a:r>
            <a:r>
              <a:rPr lang="zh-CN" altLang="en-US" sz="3200" dirty="0">
                <a:solidFill>
                  <a:srgbClr val="FFAA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：“话”没有定义</a:t>
            </a:r>
            <a:endParaRPr sz="3200" dirty="0">
              <a:solidFill>
                <a:srgbClr val="FFAA7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chemeClr val="dk1"/>
              </a:buClr>
              <a:buSzPts val="1100"/>
            </a:pPr>
            <a:endParaRPr sz="320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54" name="Google Shape;65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233" y="3118833"/>
            <a:ext cx="5085867" cy="26430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655" name="Google Shape;655;p81"/>
          <p:cNvCxnSpPr>
            <a:cxnSpLocks/>
            <a:stCxn id="652" idx="2"/>
            <a:endCxn id="651" idx="0"/>
          </p:cNvCxnSpPr>
          <p:nvPr/>
        </p:nvCxnSpPr>
        <p:spPr>
          <a:xfrm flipH="1">
            <a:off x="3403200" y="3884400"/>
            <a:ext cx="375136" cy="1407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5081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2"/>
          <p:cNvSpPr/>
          <p:nvPr/>
        </p:nvSpPr>
        <p:spPr>
          <a:xfrm>
            <a:off x="8891267" y="5184600"/>
            <a:ext cx="2048800" cy="672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CN" alt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喊</a:t>
            </a:r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 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1" name="Google Shape;661;p82"/>
          <p:cNvSpPr/>
          <p:nvPr/>
        </p:nvSpPr>
        <p:spPr>
          <a:xfrm>
            <a:off x="725533" y="763326"/>
            <a:ext cx="10756000" cy="321010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zh-CN" alt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喊</a:t>
            </a:r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altLang="en" sz="3200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话</a:t>
            </a:r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zh-CN" altLang="en" sz="3200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话</a:t>
            </a:r>
            <a:r>
              <a:rPr lang="en" sz="3200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3200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zh-CN" altLang="en-US" sz="3200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3200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undefined)</a:t>
            </a:r>
          </a:p>
          <a:p>
            <a:r>
              <a:rPr lang="en-US" sz="3200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3200" dirty="0" err="1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zh-CN" altLang="en-US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对不起，请告我你想说什么</a:t>
            </a:r>
            <a:r>
              <a:rPr lang="en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32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585"/>
            <a:r>
              <a:rPr lang="en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</a:p>
          <a:p>
            <a:pPr indent="609585"/>
            <a:r>
              <a:rPr lang="en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altLang="zh-CN" sz="3200" dirty="0" err="1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-US" altLang="zh-CN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altLang="en-US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话</a:t>
            </a:r>
            <a:r>
              <a:rPr lang="en-US" altLang="zh-CN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2" name="Google Shape;662;p82"/>
          <p:cNvCxnSpPr>
            <a:endCxn id="660" idx="0"/>
          </p:cNvCxnSpPr>
          <p:nvPr/>
        </p:nvCxnSpPr>
        <p:spPr>
          <a:xfrm>
            <a:off x="9915667" y="3963000"/>
            <a:ext cx="0" cy="1221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3082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3"/>
          <p:cNvSpPr/>
          <p:nvPr/>
        </p:nvSpPr>
        <p:spPr>
          <a:xfrm>
            <a:off x="725533" y="485030"/>
            <a:ext cx="10756000" cy="348840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C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zh-CN" altLang="en-US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喊</a:t>
            </a:r>
            <a:r>
              <a:rPr lang="en-US" altLang="zh-C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altLang="en-US" sz="3200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话</a:t>
            </a:r>
            <a:r>
              <a:rPr lang="en-US" altLang="zh-C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zh-CN" altLang="en-US"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zh-CN" altLang="en-US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altLang="zh-CN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zh-CN" altLang="en-US" sz="3200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话 </a:t>
            </a:r>
            <a:r>
              <a:rPr lang="en-US" altLang="zh-CN" sz="3200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zh-CN" altLang="en-US" sz="3200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3200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undefined)</a:t>
            </a:r>
          </a:p>
          <a:p>
            <a:r>
              <a:rPr lang="en-US" altLang="zh-CN" sz="3200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altLang="zh-CN" sz="3200" dirty="0" err="1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-US" altLang="zh-CN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zh-CN" altLang="en-US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艺文最帅</a:t>
            </a:r>
            <a:r>
              <a:rPr lang="en-US" altLang="zh-CN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endParaRPr lang="zh-CN" altLang="en-US" sz="32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585"/>
            <a:r>
              <a:rPr lang="zh-CN" altLang="en-US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altLang="zh-CN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indent="609585"/>
            <a:r>
              <a:rPr lang="en-US" altLang="zh-CN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altLang="zh-CN" sz="3200" dirty="0" err="1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-US" altLang="zh-CN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altLang="en-US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话</a:t>
            </a:r>
            <a:r>
              <a:rPr lang="en-US" altLang="zh-CN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r>
              <a:rPr lang="en-US" altLang="zh-C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zh-CN" altLang="en-US"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83"/>
          <p:cNvSpPr/>
          <p:nvPr/>
        </p:nvSpPr>
        <p:spPr>
          <a:xfrm>
            <a:off x="6096000" y="5334067"/>
            <a:ext cx="4826400" cy="672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CN" alt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喊</a:t>
            </a:r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zh-CN" alt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吃了吗</a:t>
            </a:r>
            <a:r>
              <a:rPr lang="zh-CN" altLang="en-US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？</a:t>
            </a:r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 ) 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83"/>
          <p:cNvCxnSpPr/>
          <p:nvPr/>
        </p:nvCxnSpPr>
        <p:spPr>
          <a:xfrm>
            <a:off x="7866400" y="3973267"/>
            <a:ext cx="0" cy="1360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0403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4"/>
          <p:cNvSpPr/>
          <p:nvPr/>
        </p:nvSpPr>
        <p:spPr>
          <a:xfrm>
            <a:off x="812200" y="1503633"/>
            <a:ext cx="9543600" cy="2482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zh-CN" altLang="e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向</a:t>
            </a:r>
            <a:r>
              <a:rPr lang="zh-CN" altLang="en-US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某人说</a:t>
            </a:r>
            <a:r>
              <a:rPr lang="e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altLang="en" sz="3733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话</a:t>
            </a:r>
            <a:r>
              <a:rPr lang="en" sz="3733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3733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altLang="en" sz="3733" dirty="0">
                <a:solidFill>
                  <a:srgbClr val="FFAA7B"/>
                </a:solidFill>
                <a:latin typeface="Consolas"/>
                <a:ea typeface="Consolas"/>
                <a:cs typeface="Consolas"/>
                <a:sym typeface="Consolas"/>
              </a:rPr>
              <a:t>人</a:t>
            </a:r>
            <a:r>
              <a:rPr lang="e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733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733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-US" sz="3733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altLang="en-US" sz="3733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人 </a:t>
            </a:r>
            <a:r>
              <a:rPr lang="en-US" altLang="zh-CN" sz="3733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zh-CN" altLang="en-US" sz="3733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33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zh-CN" altLang="en-US" sz="3733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，” </a:t>
            </a:r>
            <a:r>
              <a:rPr lang="en-US" altLang="zh-CN" sz="3733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zh-CN" altLang="en-US" sz="3733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话）</a:t>
            </a:r>
            <a:endParaRPr lang="en-US" sz="3733" dirty="0">
              <a:solidFill>
                <a:srgbClr val="FFAA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37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910FBD-5638-9340-8553-1918791C85CF}"/>
              </a:ext>
            </a:extLst>
          </p:cNvPr>
          <p:cNvSpPr/>
          <p:nvPr/>
        </p:nvSpPr>
        <p:spPr>
          <a:xfrm>
            <a:off x="4437650" y="4922059"/>
            <a:ext cx="3669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向某人说("你好",'Eric');</a:t>
            </a:r>
          </a:p>
        </p:txBody>
      </p:sp>
    </p:spTree>
    <p:extLst>
      <p:ext uri="{BB962C8B-B14F-4D97-AF65-F5344CB8AC3E}">
        <p14:creationId xmlns:p14="http://schemas.microsoft.com/office/powerpoint/2010/main" val="82337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647</Words>
  <Application>Microsoft Macintosh PowerPoint</Application>
  <PresentationFormat>宽屏</PresentationFormat>
  <Paragraphs>115</Paragraphs>
  <Slides>20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Consolas</vt:lpstr>
      <vt:lpstr>Helvetica Neue</vt:lpstr>
      <vt:lpstr>Office 主题​​</vt:lpstr>
      <vt:lpstr>Let’s learn about Functions （函数）!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 返回 return</vt:lpstr>
      <vt:lpstr>字符串插值</vt:lpstr>
      <vt:lpstr>伪码</vt:lpstr>
      <vt:lpstr>伪码</vt:lpstr>
      <vt:lpstr>写伪代码的步骤</vt:lpstr>
      <vt:lpstr>翻译为代码</vt:lpstr>
      <vt:lpstr>翻译为代码</vt:lpstr>
      <vt:lpstr>翻译为代码： JavaScript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Yishuai Chen</dc:creator>
  <cp:lastModifiedBy>Yishuai Chen</cp:lastModifiedBy>
  <cp:revision>43</cp:revision>
  <dcterms:created xsi:type="dcterms:W3CDTF">2020-05-13T10:37:12Z</dcterms:created>
  <dcterms:modified xsi:type="dcterms:W3CDTF">2020-05-19T10:30:31Z</dcterms:modified>
</cp:coreProperties>
</file>