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09" r:id="rId1"/>
  </p:sldMasterIdLst>
  <p:notesMasterIdLst>
    <p:notesMasterId r:id="rId44"/>
  </p:notesMasterIdLst>
  <p:sldIdLst>
    <p:sldId id="306" r:id="rId2"/>
    <p:sldId id="307" r:id="rId3"/>
    <p:sldId id="308" r:id="rId4"/>
    <p:sldId id="314" r:id="rId5"/>
    <p:sldId id="312" r:id="rId6"/>
    <p:sldId id="309" r:id="rId7"/>
    <p:sldId id="315" r:id="rId8"/>
    <p:sldId id="317" r:id="rId9"/>
    <p:sldId id="316" r:id="rId10"/>
    <p:sldId id="318" r:id="rId11"/>
    <p:sldId id="319" r:id="rId12"/>
    <p:sldId id="320" r:id="rId13"/>
    <p:sldId id="321" r:id="rId14"/>
    <p:sldId id="324" r:id="rId15"/>
    <p:sldId id="325" r:id="rId16"/>
    <p:sldId id="281" r:id="rId17"/>
    <p:sldId id="282" r:id="rId18"/>
    <p:sldId id="373" r:id="rId19"/>
    <p:sldId id="326" r:id="rId20"/>
    <p:sldId id="327" r:id="rId21"/>
    <p:sldId id="331" r:id="rId22"/>
    <p:sldId id="332" r:id="rId23"/>
    <p:sldId id="342" r:id="rId24"/>
    <p:sldId id="344" r:id="rId25"/>
    <p:sldId id="355" r:id="rId26"/>
    <p:sldId id="356" r:id="rId27"/>
    <p:sldId id="358" r:id="rId28"/>
    <p:sldId id="374" r:id="rId29"/>
    <p:sldId id="375" r:id="rId30"/>
    <p:sldId id="381" r:id="rId31"/>
    <p:sldId id="382" r:id="rId32"/>
    <p:sldId id="383" r:id="rId33"/>
    <p:sldId id="384" r:id="rId34"/>
    <p:sldId id="385" r:id="rId35"/>
    <p:sldId id="387" r:id="rId36"/>
    <p:sldId id="388" r:id="rId37"/>
    <p:sldId id="389" r:id="rId38"/>
    <p:sldId id="390" r:id="rId39"/>
    <p:sldId id="391" r:id="rId40"/>
    <p:sldId id="392" r:id="rId41"/>
    <p:sldId id="377" r:id="rId42"/>
    <p:sldId id="376" r:id="rId43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  <p:embeddedFont>
      <p:font typeface="Roboto Slab" pitchFamily="2" charset="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6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8"/>
    <p:restoredTop sz="94643"/>
  </p:normalViewPr>
  <p:slideViewPr>
    <p:cSldViewPr snapToGrid="0">
      <p:cViewPr varScale="1">
        <p:scale>
          <a:sx n="129" d="100"/>
          <a:sy n="129" d="100"/>
        </p:scale>
        <p:origin x="216" y="680"/>
      </p:cViewPr>
      <p:guideLst>
        <p:guide pos="576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c749644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c749644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Teacher Notes: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Coders should read aloud the objective.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0104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c749644f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c749644f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Another name for a property is a key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660107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c749644f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c749644f9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Another name for a property is a key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34293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5c749644f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5c749644f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Call on students and ask questions like: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“firstName is an example of a ________?”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"Gomez" is an example of a _________?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If they answer property, ask what another name for property is?  (key)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33124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c749644f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c749644f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Teacher Notes: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017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c204fcf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6c204fcf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492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c749644f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5c749644f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Teacher Notes: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67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c749644f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5c749644f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Teacher Notes: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188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c749644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c749644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347366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c749644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c749644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56207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5c749644f9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5c749644f9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Teacher Notes: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19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c749644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c749644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Make sure to have paper and a writing utensil for each student.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min Instructions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min Writing time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min Share out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29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c749644f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c749644f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876129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5c749644f9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5c749644f9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Don't let students get hung up on this. It's important to give students a reason why we use different notations but don't spend too much time on this.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393002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c749644f9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5c749644f9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Don't let students get hung up on this. It's important to give students a reason why we use different notations but don't spend too much time on this.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131196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c745e9a8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c745e9a8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Teacher Notes: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Coders should read aloud the objective.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3468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c745e9a8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c745e9a8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741146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c21b29dae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c21b29dae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700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c745e9a8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c745e9a8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579408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0322594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0322594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024752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0322594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0322594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602049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c21b29dae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c21b29dae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6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c749644f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c749644f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Here's where you begin to make the connection between the objects that students selected and way for them to think about properties and values.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10758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c749644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c749644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866395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c749644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c749644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192522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c749644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c749644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6537863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c749644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c749644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344003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c749644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c749644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891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c21b29dae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c21b29dae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807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c749644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c749644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07585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c749644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c749644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2171846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c749644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c749644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512140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c749644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c749644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18330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c749644f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c749644f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Notes: 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 the first one yourself as an example and then have students share their answers.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students are having trouble coming up with ideas here are some possible Choices for properties: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Year Created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 Name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Flights of Steps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Admission Cost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1500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c749644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c749644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0050375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c21b29dae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c21b29dae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189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c749644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c749644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8110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749644f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749644f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 </a:t>
            </a:r>
            <a:r>
              <a:rPr lang="en">
                <a:solidFill>
                  <a:schemeClr val="dk1"/>
                </a:solidFill>
              </a:rPr>
              <a:t>numbers are "true" if prime and "false" if not prime. Shows that keys/values can be strings, numbers, of booleans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92045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c749644f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c749644f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7240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c204fcf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c204fcf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73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c749644f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c749644f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Another name for a property is a key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089432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c749644f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c749644f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Teacher Notes: </a:t>
            </a:r>
            <a:r>
              <a:rPr lang="en">
                <a:solidFill>
                  <a:schemeClr val="dk1"/>
                </a:solidFill>
              </a:rPr>
              <a:t>Make the connection here between arrays and objects. You start arrays with square brackets but you start objects with curly brackets.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25580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24" Type="http://schemas.openxmlformats.org/officeDocument/2006/relationships/image" Target="../media/image27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26.png"/><Relationship Id="rId10" Type="http://schemas.openxmlformats.org/officeDocument/2006/relationships/image" Target="../media/image5.png"/><Relationship Id="rId19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rect Teach - v2">
  <p:cSld name="CUSTOM_2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7950"/>
            <a:ext cx="9144000" cy="10377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0499" y="58351"/>
            <a:ext cx="904800" cy="90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038" y="237002"/>
            <a:ext cx="547538" cy="54779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230500" y="4800591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9AA0A6"/>
          </p15:clr>
        </p15:guide>
        <p15:guide id="2" pos="5424">
          <p15:clr>
            <a:srgbClr val="9AA0A6"/>
          </p15:clr>
        </p15:guide>
        <p15:guide id="3" pos="145">
          <p15:clr>
            <a:srgbClr val="9AA0A6"/>
          </p15:clr>
        </p15:guide>
        <p15:guide id="4" pos="5615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649">
          <p15:clr>
            <a:srgbClr val="9AA0A6"/>
          </p15:clr>
        </p15:guide>
        <p15:guide id="7" orient="horz" pos="2918">
          <p15:clr>
            <a:srgbClr val="9AA0A6"/>
          </p15:clr>
        </p15:guide>
        <p15:guide id="8" orient="horz" pos="3165">
          <p15:clr>
            <a:srgbClr val="9AA0A6"/>
          </p15:clr>
        </p15:guide>
        <p15:guide id="9" orient="horz" pos="1855">
          <p15:clr>
            <a:srgbClr val="9AA0A6"/>
          </p15:clr>
        </p15:guide>
        <p15:guide id="10" orient="horz" pos="792">
          <p15:clr>
            <a:srgbClr val="9AA0A6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 - v2 2">
  <p:cSld name="CUSTOM_2_1_2">
    <p:bg>
      <p:bgPr>
        <a:solidFill>
          <a:srgbClr val="00FFC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539496" y="45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1"/>
          </p:nvPr>
        </p:nvSpPr>
        <p:spPr>
          <a:xfrm>
            <a:off x="426850" y="1356650"/>
            <a:ext cx="82383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/>
          <p:nvPr/>
        </p:nvSpPr>
        <p:spPr>
          <a:xfrm>
            <a:off x="7575125" y="4801350"/>
            <a:ext cx="14166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Time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t Title">
  <p:cSld name="Unit Title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r="11660"/>
          <a:stretch/>
        </p:blipFill>
        <p:spPr>
          <a:xfrm>
            <a:off x="0" y="-16000"/>
            <a:ext cx="9144000" cy="5175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/>
        </p:nvSpPr>
        <p:spPr>
          <a:xfrm>
            <a:off x="2962050" y="2143050"/>
            <a:ext cx="3219900" cy="857400"/>
          </a:xfrm>
          <a:prstGeom prst="rect">
            <a:avLst/>
          </a:prstGeom>
          <a:noFill/>
          <a:ln>
            <a:noFill/>
          </a:ln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626300" y="2341775"/>
            <a:ext cx="5891400" cy="396000"/>
          </a:xfrm>
          <a:prstGeom prst="rect">
            <a:avLst/>
          </a:prstGeom>
          <a:noFill/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57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s Misconceptions">
  <p:cSld name="CUSTOM_1_1_1">
    <p:bg>
      <p:bgPr>
        <a:solidFill>
          <a:srgbClr val="F3F3F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539496" y="457200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Helvetica Neue"/>
                <a:ea typeface="Helvetica Neue"/>
                <a:cs typeface="Helvetica Neue"/>
                <a:sym typeface="Helvetica Neue"/>
              </a:rPr>
              <a:t>Potential Student Misconceptions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539500" y="1340725"/>
            <a:ext cx="8071500" cy="3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6303525" y="85620"/>
            <a:ext cx="2743200" cy="223800"/>
          </a:xfrm>
          <a:prstGeom prst="rect">
            <a:avLst/>
          </a:prstGeom>
          <a:noFill/>
          <a:ln>
            <a:noFill/>
          </a:ln>
          <a:effectLst>
            <a:outerShdw dist="9525" dir="4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4A4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AFTER PREP</a:t>
            </a:r>
            <a:endParaRPr sz="1600" b="1">
              <a:solidFill>
                <a:srgbClr val="E4A4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6303525" y="4801345"/>
            <a:ext cx="2743200" cy="223800"/>
          </a:xfrm>
          <a:prstGeom prst="rect">
            <a:avLst/>
          </a:prstGeom>
          <a:noFill/>
          <a:ln>
            <a:noFill/>
          </a:ln>
          <a:effectLst>
            <a:outerShdw dist="9525" dir="4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4A4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AFTER PREP</a:t>
            </a:r>
            <a:endParaRPr sz="1600" b="1">
              <a:solidFill>
                <a:srgbClr val="E4A4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5">
          <p15:clr>
            <a:srgbClr val="9AA0A6"/>
          </p15:clr>
        </p15:guide>
        <p15:guide id="2" pos="336">
          <p15:clr>
            <a:srgbClr val="9AA0A6"/>
          </p15:clr>
        </p15:guide>
        <p15:guide id="3" pos="5615">
          <p15:clr>
            <a:srgbClr val="9AA0A6"/>
          </p15:clr>
        </p15:guide>
        <p15:guide id="4" pos="5424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651">
          <p15:clr>
            <a:srgbClr val="9AA0A6"/>
          </p15:clr>
        </p15:guide>
        <p15:guide id="7" orient="horz" pos="845">
          <p15:clr>
            <a:srgbClr val="9AA0A6"/>
          </p15:clr>
        </p15:guide>
        <p15:guide id="8" orient="horz" pos="3168">
          <p15:clr>
            <a:srgbClr val="9AA0A6"/>
          </p15:clr>
        </p15:guide>
        <p15:guide id="9" orient="horz" pos="2918">
          <p15:clr>
            <a:srgbClr val="9AA0A6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ed Notes">
  <p:cSld name="TITLE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0" y="-7950"/>
            <a:ext cx="2739600" cy="5159400"/>
          </a:xfrm>
          <a:prstGeom prst="rect">
            <a:avLst/>
          </a:prstGeom>
          <a:solidFill>
            <a:srgbClr val="0080FF"/>
          </a:solidFill>
          <a:ln w="9525" cap="flat" cmpd="sng">
            <a:solidFill>
              <a:srgbClr val="008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Guided Notes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8" name="Google Shape;78;p12"/>
          <p:cNvGrpSpPr/>
          <p:nvPr/>
        </p:nvGrpSpPr>
        <p:grpSpPr>
          <a:xfrm>
            <a:off x="850392" y="365760"/>
            <a:ext cx="1042426" cy="1042426"/>
            <a:chOff x="1001700" y="320150"/>
            <a:chExt cx="1211700" cy="1211700"/>
          </a:xfrm>
        </p:grpSpPr>
        <p:sp>
          <p:nvSpPr>
            <p:cNvPr id="79" name="Google Shape;79;p12"/>
            <p:cNvSpPr/>
            <p:nvPr/>
          </p:nvSpPr>
          <p:spPr>
            <a:xfrm>
              <a:off x="1001700" y="320150"/>
              <a:ext cx="1211700" cy="1211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0" name="Google Shape;80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67155" y="585599"/>
              <a:ext cx="680740" cy="680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FA7B17"/>
          </p15:clr>
        </p15:guide>
        <p15:guide id="2" pos="80">
          <p15:clr>
            <a:srgbClr val="FA7B17"/>
          </p15:clr>
        </p15:guide>
        <p15:guide id="3" pos="5616">
          <p15:clr>
            <a:srgbClr val="FA7B17"/>
          </p15:clr>
        </p15:guide>
        <p15:guide id="4" pos="1648">
          <p15:clr>
            <a:srgbClr val="FA7B17"/>
          </p15:clr>
        </p15:guide>
        <p15:guide id="5" pos="864">
          <p15:clr>
            <a:srgbClr val="FA7B17"/>
          </p15:clr>
        </p15:guide>
        <p15:guide id="6" pos="1860">
          <p15:clr>
            <a:srgbClr val="FA7B17"/>
          </p15:clr>
        </p15:guide>
        <p15:guide id="7" pos="3732">
          <p15:clr>
            <a:srgbClr val="FA7B17"/>
          </p15:clr>
        </p15:guide>
        <p15:guide id="8" pos="2056">
          <p15:clr>
            <a:srgbClr val="FA7B17"/>
          </p15:clr>
        </p15:guide>
        <p15:guide id="9" orient="horz" pos="3165">
          <p15:clr>
            <a:srgbClr val="FA7B17"/>
          </p15:clr>
        </p15:guide>
        <p15:guide id="10" orient="horz" pos="969">
          <p15:clr>
            <a:srgbClr val="FA7B17"/>
          </p15:clr>
        </p15:guide>
        <p15:guide id="11" orient="horz" pos="553">
          <p15:clr>
            <a:srgbClr val="FA7B17"/>
          </p15:clr>
        </p15:guide>
        <p15:guide id="12" orient="horz" pos="887">
          <p15:clr>
            <a:srgbClr val="FA7B17"/>
          </p15:clr>
        </p15:guide>
        <p15:guide id="13" orient="horz" pos="2917">
          <p15:clr>
            <a:srgbClr val="FA7B17"/>
          </p15:clr>
        </p15:guide>
        <p15:guide id="14" orient="horz" pos="225">
          <p15:clr>
            <a:srgbClr val="FA7B17"/>
          </p15:clr>
        </p15:guide>
        <p15:guide id="15" orient="horz" pos="81">
          <p15:clr>
            <a:srgbClr val="FA7B17"/>
          </p15:clr>
        </p15:guide>
        <p15:guide id="16" orient="horz" pos="206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- CFU">
  <p:cSld name="TITLE_2_2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Closing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185" y="571527"/>
            <a:ext cx="630936" cy="63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1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  <p15:guide id="16" orient="horz" pos="206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it Ticket">
  <p:cSld name="TITLE_2_2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E4A4EE"/>
          </a:solidFill>
          <a:ln w="9525" cap="flat" cmpd="sng">
            <a:solidFill>
              <a:srgbClr val="E4A4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8"/>
          <p:cNvGrpSpPr/>
          <p:nvPr/>
        </p:nvGrpSpPr>
        <p:grpSpPr>
          <a:xfrm>
            <a:off x="850392" y="365760"/>
            <a:ext cx="1042386" cy="1042386"/>
            <a:chOff x="840300" y="447850"/>
            <a:chExt cx="1534500" cy="1534500"/>
          </a:xfrm>
        </p:grpSpPr>
        <p:sp>
          <p:nvSpPr>
            <p:cNvPr id="136" name="Google Shape;136;p18"/>
            <p:cNvSpPr/>
            <p:nvPr/>
          </p:nvSpPr>
          <p:spPr>
            <a:xfrm>
              <a:off x="840300" y="447850"/>
              <a:ext cx="1534500" cy="15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7" name="Google Shape;137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39960" y="747505"/>
              <a:ext cx="935188" cy="935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8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Exit Ticket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  <p15:guide id="16" orient="horz" pos="206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rect Teach">
  <p:cSld name="TITLE_2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125" y="571525"/>
            <a:ext cx="630936" cy="63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  <p15:guide id="16" orient="horz" pos="206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">
  <p:cSld name="TITLE_1">
    <p:bg>
      <p:bgPr>
        <a:solidFill>
          <a:srgbClr val="00000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3804750" y="507125"/>
            <a:ext cx="1534500" cy="153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275" y="806785"/>
            <a:ext cx="935188" cy="93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835375" y="2548700"/>
            <a:ext cx="74733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3360150" y="2245700"/>
            <a:ext cx="2423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Coders will...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2082600" y="4083275"/>
            <a:ext cx="4978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orient="horz" pos="1605">
          <p15:clr>
            <a:srgbClr val="FA7B17"/>
          </p15:clr>
        </p15:guide>
        <p15:guide id="3" orient="horz" pos="2918">
          <p15:clr>
            <a:srgbClr val="FA7B17"/>
          </p15:clr>
        </p15:guide>
        <p15:guide id="4" pos="526">
          <p15:clr>
            <a:srgbClr val="FA7B17"/>
          </p15:clr>
        </p15:guide>
        <p15:guide id="5" pos="523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Blue Page">
  <p:cSld name="TITLE_AND_BODY_2_1">
    <p:bg>
      <p:bgPr>
        <a:solidFill>
          <a:srgbClr val="17D3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539500" y="1347450"/>
            <a:ext cx="8305200" cy="3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9AA0A6"/>
          </p15:clr>
        </p15:guide>
        <p15:guide id="2" pos="2880">
          <p15:clr>
            <a:srgbClr val="9AA0A6"/>
          </p15:clr>
        </p15:guide>
        <p15:guide id="3" pos="5615">
          <p15:clr>
            <a:srgbClr val="9AA0A6"/>
          </p15:clr>
        </p15:guide>
        <p15:guide id="4" pos="5424">
          <p15:clr>
            <a:srgbClr val="9AA0A6"/>
          </p15:clr>
        </p15:guide>
        <p15:guide id="5" pos="144">
          <p15:clr>
            <a:srgbClr val="9AA0A6"/>
          </p15:clr>
        </p15:guide>
        <p15:guide id="6" orient="horz" pos="645">
          <p15:clr>
            <a:srgbClr val="9AA0A6"/>
          </p15:clr>
        </p15:guide>
        <p15:guide id="7" orient="horz" pos="2915">
          <p15:clr>
            <a:srgbClr val="9AA0A6"/>
          </p15:clr>
        </p15:guide>
        <p15:guide id="8" orient="horz" pos="3162">
          <p15:clr>
            <a:srgbClr val="9AA0A6"/>
          </p15:clr>
        </p15:guide>
        <p15:guide id="9" orient="horz" pos="1873">
          <p15:clr>
            <a:srgbClr val="9AA0A6"/>
          </p15:clr>
        </p15:guide>
        <p15:guide id="10" orient="horz" pos="864">
          <p15:clr>
            <a:srgbClr val="9AA0A6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407" y="2670952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12" y="1131341"/>
            <a:ext cx="862127" cy="8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227" y="19615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014" y="2397141"/>
            <a:ext cx="862127" cy="8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7415" y="1382679"/>
            <a:ext cx="862127" cy="8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0728" y="1687241"/>
            <a:ext cx="628330" cy="628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1047" y="597990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400" y="74575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27718" y="490082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52097" y="2395305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8750" y="3400240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22245" y="137688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07896" y="309071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40320" y="179910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74590" y="19615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46189" y="1799106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83872" y="3475609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18625" y="3340847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255844" y="3161450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568573" y="2012755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921161" y="2608763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109765" y="1094819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7957437" y="1188122"/>
            <a:ext cx="935188" cy="93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1" r:id="rId4"/>
    <p:sldLayoutId id="2147483664" r:id="rId5"/>
    <p:sldLayoutId id="2147483667" r:id="rId6"/>
    <p:sldLayoutId id="2147483668" r:id="rId7"/>
    <p:sldLayoutId id="2147483671" r:id="rId8"/>
    <p:sldLayoutId id="2147483674" r:id="rId9"/>
    <p:sldLayoutId id="2147483678" r:id="rId10"/>
    <p:sldLayoutId id="214748371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freecodecamp.one/javascript-algorithms-and-data-structures/object-oriented-programming/create-a-basic-javascript-objec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freecodecamp.one/javascript-algorithms-and-data-structures/object-oriented-programming/use-dot-notation-to-access-the-properties-of-an-object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8"/>
          <p:cNvSpPr txBox="1">
            <a:spLocks noGrp="1"/>
          </p:cNvSpPr>
          <p:nvPr>
            <p:ph type="title"/>
          </p:nvPr>
        </p:nvSpPr>
        <p:spPr>
          <a:xfrm>
            <a:off x="758850" y="2548700"/>
            <a:ext cx="76263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zh-CN" altLang="en-US" dirty="0"/>
              <a:t>使用</a:t>
            </a:r>
            <a:r>
              <a:rPr lang="en-US" dirty="0"/>
              <a:t>JavaScript</a:t>
            </a:r>
            <a:r>
              <a:rPr lang="zh-CN" altLang="en-US" dirty="0"/>
              <a:t>创建对象和访问数据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06" name="Google Shape;506;p68"/>
          <p:cNvSpPr txBox="1">
            <a:spLocks noGrp="1"/>
          </p:cNvSpPr>
          <p:nvPr>
            <p:ph type="subTitle" idx="1"/>
          </p:nvPr>
        </p:nvSpPr>
        <p:spPr>
          <a:xfrm>
            <a:off x="1241850" y="4056550"/>
            <a:ext cx="6660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</a:rPr>
              <a:t>Vocabulary:</a:t>
            </a: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b="1" dirty="0">
                <a:solidFill>
                  <a:schemeClr val="accent1"/>
                </a:solidFill>
              </a:rPr>
              <a:t>object</a:t>
            </a:r>
            <a:r>
              <a:rPr lang="en" dirty="0">
                <a:solidFill>
                  <a:srgbClr val="FFFFFF"/>
                </a:solidFill>
              </a:rPr>
              <a:t>,</a:t>
            </a:r>
            <a:r>
              <a:rPr lang="en" b="1" dirty="0">
                <a:solidFill>
                  <a:schemeClr val="accent1"/>
                </a:solidFill>
              </a:rPr>
              <a:t> property</a:t>
            </a:r>
            <a:r>
              <a:rPr lang="en" dirty="0">
                <a:solidFill>
                  <a:srgbClr val="FFFFFF"/>
                </a:solidFill>
              </a:rPr>
              <a:t>,</a:t>
            </a:r>
            <a:r>
              <a:rPr lang="en" b="1" dirty="0">
                <a:solidFill>
                  <a:schemeClr val="accent1"/>
                </a:solidFill>
              </a:rPr>
              <a:t> key</a:t>
            </a:r>
            <a:r>
              <a:rPr lang="en" dirty="0">
                <a:solidFill>
                  <a:srgbClr val="FFFFFF"/>
                </a:solidFill>
              </a:rPr>
              <a:t>,</a:t>
            </a:r>
            <a:r>
              <a:rPr lang="en" b="1" dirty="0">
                <a:solidFill>
                  <a:schemeClr val="accent1"/>
                </a:solidFill>
              </a:rPr>
              <a:t> value</a:t>
            </a:r>
            <a:r>
              <a:rPr lang="en" dirty="0">
                <a:solidFill>
                  <a:srgbClr val="FFFFFF"/>
                </a:solidFill>
              </a:rPr>
              <a:t>,</a:t>
            </a:r>
            <a:r>
              <a:rPr lang="en" b="1" dirty="0">
                <a:solidFill>
                  <a:schemeClr val="accent1"/>
                </a:solidFill>
              </a:rPr>
              <a:t> dot notation</a:t>
            </a:r>
            <a:r>
              <a:rPr lang="en" dirty="0">
                <a:solidFill>
                  <a:srgbClr val="FFFFFF"/>
                </a:solidFill>
              </a:rPr>
              <a:t>, </a:t>
            </a:r>
            <a:r>
              <a:rPr lang="en" b="1" dirty="0">
                <a:solidFill>
                  <a:schemeClr val="accent1"/>
                </a:solidFill>
              </a:rPr>
              <a:t>bracket notation</a:t>
            </a:r>
          </a:p>
          <a:p>
            <a:pPr lvl="0" algn="l">
              <a:buClr>
                <a:schemeClr val="dk1"/>
              </a:buClr>
              <a:buSzPts val="1100"/>
            </a:pPr>
            <a:r>
              <a:rPr lang="zh-CN" altLang="en-US" b="1" dirty="0">
                <a:solidFill>
                  <a:schemeClr val="accent1"/>
                </a:solidFill>
              </a:rPr>
              <a:t>词汇：对象，属性，键，值，点表示法，括号表示法</a:t>
            </a:r>
            <a:endParaRPr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1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0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93000"/>
              </a:lnSpc>
              <a:buSzPts val="2400"/>
            </a:pPr>
            <a:r>
              <a:rPr lang="zh-CN" altLang="en-US" sz="2400" b="1" dirty="0">
                <a:solidFill>
                  <a:schemeClr val="accent1"/>
                </a:solidFill>
              </a:rPr>
              <a:t>属性必须是唯一的！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612" name="Google Shape;612;p80"/>
          <p:cNvSpPr txBox="1"/>
          <p:nvPr/>
        </p:nvSpPr>
        <p:spPr>
          <a:xfrm>
            <a:off x="2481900" y="2328225"/>
            <a:ext cx="4637400" cy="21489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altLang="en" sz="2600" dirty="0">
                <a:latin typeface="Consolas"/>
                <a:ea typeface="Consolas"/>
                <a:cs typeface="Consolas"/>
                <a:sym typeface="Consolas"/>
              </a:rPr>
              <a:t>苹果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颜色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6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颜色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6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味道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6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"delicious"</a:t>
            </a:r>
            <a:r>
              <a:rPr lang="en" sz="2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13" name="Google Shape;613;p80"/>
          <p:cNvGrpSpPr/>
          <p:nvPr/>
        </p:nvGrpSpPr>
        <p:grpSpPr>
          <a:xfrm>
            <a:off x="277575" y="2074200"/>
            <a:ext cx="3024600" cy="608400"/>
            <a:chOff x="311700" y="3107375"/>
            <a:chExt cx="3024600" cy="608400"/>
          </a:xfrm>
        </p:grpSpPr>
        <p:sp>
          <p:nvSpPr>
            <p:cNvPr id="614" name="Google Shape;614;p80"/>
            <p:cNvSpPr txBox="1"/>
            <p:nvPr/>
          </p:nvSpPr>
          <p:spPr>
            <a:xfrm>
              <a:off x="311700" y="3107375"/>
              <a:ext cx="1520700" cy="6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Helvetica Neue"/>
                  <a:ea typeface="Helvetica Neue"/>
                  <a:cs typeface="Helvetica Neue"/>
                  <a:sym typeface="Helvetica Neue"/>
                </a:rPr>
                <a:t>variable name</a:t>
              </a:r>
              <a:endParaRPr sz="2400" b="1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15" name="Google Shape;615;p80"/>
            <p:cNvCxnSpPr/>
            <p:nvPr/>
          </p:nvCxnSpPr>
          <p:spPr>
            <a:xfrm>
              <a:off x="1832400" y="3294875"/>
              <a:ext cx="1503900" cy="233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16" name="Google Shape;616;p80"/>
          <p:cNvGrpSpPr/>
          <p:nvPr/>
        </p:nvGrpSpPr>
        <p:grpSpPr>
          <a:xfrm>
            <a:off x="540300" y="2956575"/>
            <a:ext cx="2307875" cy="608400"/>
            <a:chOff x="311700" y="3072125"/>
            <a:chExt cx="2307875" cy="608400"/>
          </a:xfrm>
        </p:grpSpPr>
        <p:sp>
          <p:nvSpPr>
            <p:cNvPr id="617" name="Google Shape;617;p80"/>
            <p:cNvSpPr txBox="1"/>
            <p:nvPr/>
          </p:nvSpPr>
          <p:spPr>
            <a:xfrm>
              <a:off x="311700" y="3072125"/>
              <a:ext cx="1520700" cy="6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property</a:t>
              </a:r>
              <a:endParaRPr sz="24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(key)</a:t>
              </a:r>
              <a:endParaRPr sz="24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18" name="Google Shape;618;p80"/>
            <p:cNvCxnSpPr/>
            <p:nvPr/>
          </p:nvCxnSpPr>
          <p:spPr>
            <a:xfrm rot="10800000" flipH="1">
              <a:off x="1646675" y="3193550"/>
              <a:ext cx="972900" cy="237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19" name="Google Shape;619;p80"/>
          <p:cNvGrpSpPr/>
          <p:nvPr/>
        </p:nvGrpSpPr>
        <p:grpSpPr>
          <a:xfrm>
            <a:off x="7027300" y="3564975"/>
            <a:ext cx="1984200" cy="690750"/>
            <a:chOff x="5595600" y="2314125"/>
            <a:chExt cx="1984200" cy="690750"/>
          </a:xfrm>
        </p:grpSpPr>
        <p:sp>
          <p:nvSpPr>
            <p:cNvPr id="620" name="Google Shape;620;p80"/>
            <p:cNvSpPr txBox="1"/>
            <p:nvPr/>
          </p:nvSpPr>
          <p:spPr>
            <a:xfrm>
              <a:off x="6558900" y="2596575"/>
              <a:ext cx="102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EF533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value</a:t>
              </a:r>
              <a:endParaRPr sz="2400" b="1">
                <a:solidFill>
                  <a:srgbClr val="EF533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21" name="Google Shape;621;p80"/>
            <p:cNvCxnSpPr>
              <a:stCxn id="620" idx="1"/>
            </p:cNvCxnSpPr>
            <p:nvPr/>
          </p:nvCxnSpPr>
          <p:spPr>
            <a:xfrm rot="10800000">
              <a:off x="5595600" y="2314125"/>
              <a:ext cx="963300" cy="486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622" name="Google Shape;62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550" y="2513300"/>
            <a:ext cx="962600" cy="9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80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JavaScript Objects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1859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1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JavaScript Objects</a:t>
            </a:r>
            <a:endParaRPr sz="2400"/>
          </a:p>
        </p:txBody>
      </p:sp>
      <p:sp>
        <p:nvSpPr>
          <p:cNvPr id="629" name="Google Shape;629;p81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93000"/>
              </a:lnSpc>
              <a:buSzPts val="2400"/>
            </a:pPr>
            <a:r>
              <a:rPr lang="zh-CN" altLang="en-US" sz="2400" b="1" dirty="0">
                <a:solidFill>
                  <a:schemeClr val="accent1"/>
                </a:solidFill>
              </a:rPr>
              <a:t>值</a:t>
            </a:r>
            <a:r>
              <a:rPr lang="zh-CN" altLang="en-US" sz="2400" dirty="0"/>
              <a:t>不需要唯一</a:t>
            </a:r>
            <a:endParaRPr sz="2400" dirty="0"/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B39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630" name="Google Shape;630;p81"/>
          <p:cNvSpPr txBox="1"/>
          <p:nvPr/>
        </p:nvSpPr>
        <p:spPr>
          <a:xfrm>
            <a:off x="2436300" y="2253725"/>
            <a:ext cx="4883400" cy="21489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altLang="en" sz="2600" dirty="0">
                <a:latin typeface="Consolas"/>
                <a:ea typeface="Consolas"/>
                <a:cs typeface="Consolas"/>
                <a:sym typeface="Consolas"/>
              </a:rPr>
              <a:t>水果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颜色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6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类型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6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味道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6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"delicious"</a:t>
            </a:r>
            <a:r>
              <a:rPr lang="en" sz="2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31" name="Google Shape;631;p81"/>
          <p:cNvGrpSpPr/>
          <p:nvPr/>
        </p:nvGrpSpPr>
        <p:grpSpPr>
          <a:xfrm>
            <a:off x="231975" y="1999700"/>
            <a:ext cx="3024600" cy="608400"/>
            <a:chOff x="311700" y="3107375"/>
            <a:chExt cx="3024600" cy="608400"/>
          </a:xfrm>
        </p:grpSpPr>
        <p:sp>
          <p:nvSpPr>
            <p:cNvPr id="632" name="Google Shape;632;p81"/>
            <p:cNvSpPr txBox="1"/>
            <p:nvPr/>
          </p:nvSpPr>
          <p:spPr>
            <a:xfrm>
              <a:off x="311700" y="3107375"/>
              <a:ext cx="1520700" cy="6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Helvetica Neue"/>
                  <a:ea typeface="Helvetica Neue"/>
                  <a:cs typeface="Helvetica Neue"/>
                  <a:sym typeface="Helvetica Neue"/>
                </a:rPr>
                <a:t>variable name</a:t>
              </a:r>
              <a:endParaRPr sz="2400" b="1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33" name="Google Shape;633;p81"/>
            <p:cNvCxnSpPr/>
            <p:nvPr/>
          </p:nvCxnSpPr>
          <p:spPr>
            <a:xfrm>
              <a:off x="1832400" y="3294875"/>
              <a:ext cx="1503900" cy="233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34" name="Google Shape;634;p81"/>
          <p:cNvGrpSpPr/>
          <p:nvPr/>
        </p:nvGrpSpPr>
        <p:grpSpPr>
          <a:xfrm>
            <a:off x="494700" y="2882075"/>
            <a:ext cx="2307875" cy="608400"/>
            <a:chOff x="311700" y="3072125"/>
            <a:chExt cx="2307875" cy="608400"/>
          </a:xfrm>
        </p:grpSpPr>
        <p:sp>
          <p:nvSpPr>
            <p:cNvPr id="635" name="Google Shape;635;p81"/>
            <p:cNvSpPr txBox="1"/>
            <p:nvPr/>
          </p:nvSpPr>
          <p:spPr>
            <a:xfrm>
              <a:off x="311700" y="3072125"/>
              <a:ext cx="1520700" cy="6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property</a:t>
              </a:r>
              <a:endParaRPr sz="24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(key)</a:t>
              </a:r>
              <a:endParaRPr sz="24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36" name="Google Shape;636;p81"/>
            <p:cNvCxnSpPr/>
            <p:nvPr/>
          </p:nvCxnSpPr>
          <p:spPr>
            <a:xfrm rot="10800000" flipH="1">
              <a:off x="1646675" y="3193550"/>
              <a:ext cx="972900" cy="237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37" name="Google Shape;637;p81"/>
          <p:cNvGrpSpPr/>
          <p:nvPr/>
        </p:nvGrpSpPr>
        <p:grpSpPr>
          <a:xfrm>
            <a:off x="6927825" y="3655750"/>
            <a:ext cx="1984200" cy="690750"/>
            <a:chOff x="5595600" y="2314125"/>
            <a:chExt cx="1984200" cy="690750"/>
          </a:xfrm>
        </p:grpSpPr>
        <p:sp>
          <p:nvSpPr>
            <p:cNvPr id="638" name="Google Shape;638;p81"/>
            <p:cNvSpPr txBox="1"/>
            <p:nvPr/>
          </p:nvSpPr>
          <p:spPr>
            <a:xfrm>
              <a:off x="6558900" y="2596575"/>
              <a:ext cx="102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value</a:t>
              </a:r>
              <a:endParaRPr sz="24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39" name="Google Shape;639;p81"/>
            <p:cNvCxnSpPr>
              <a:stCxn id="638" idx="1"/>
            </p:cNvCxnSpPr>
            <p:nvPr/>
          </p:nvCxnSpPr>
          <p:spPr>
            <a:xfrm rot="10800000">
              <a:off x="5595600" y="2314125"/>
              <a:ext cx="963300" cy="486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640" name="Google Shape;64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799" y="2348125"/>
            <a:ext cx="956026" cy="82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85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2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Check for Understanding</a:t>
            </a:r>
            <a:endParaRPr sz="240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6" name="Google Shape;646;p82"/>
          <p:cNvSpPr txBox="1">
            <a:spLocks noGrp="1"/>
          </p:cNvSpPr>
          <p:nvPr>
            <p:ph type="body" idx="1"/>
          </p:nvPr>
        </p:nvSpPr>
        <p:spPr>
          <a:xfrm>
            <a:off x="3265193" y="397376"/>
            <a:ext cx="5323800" cy="30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tg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ID：12345，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姓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：“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王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”，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名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：“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台归”，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粉丝：</a:t>
            </a: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56700000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endParaRPr lang="en-US" altLang="zh-CN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yx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ID：123456，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姓</a:t>
            </a: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：“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崔</a:t>
            </a: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”，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名</a:t>
            </a: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：“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永祥”，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粉丝：</a:t>
            </a: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76700000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taigui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alt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tg</a:t>
            </a: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yx</a:t>
            </a: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, pc,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jy</a:t>
            </a: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taigui</a:t>
            </a:r>
            <a:r>
              <a:rPr lang="en-US" altLang="zh-C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[0].ID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8903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3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对象</a:t>
            </a:r>
            <a:r>
              <a:rPr lang="zh-CN" altLang="en-US" dirty="0"/>
              <a:t>语法</a:t>
            </a:r>
            <a:endParaRPr dirty="0"/>
          </a:p>
        </p:txBody>
      </p:sp>
      <p:sp>
        <p:nvSpPr>
          <p:cNvPr id="653" name="Google Shape;653;p83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zh-CN" altLang="en-US" dirty="0"/>
              <a:t>在此示例中，用作值的三种类型是什么？</a:t>
            </a:r>
            <a:endParaRPr dirty="0"/>
          </a:p>
        </p:txBody>
      </p:sp>
      <p:sp>
        <p:nvSpPr>
          <p:cNvPr id="654" name="Google Shape;654;p83"/>
          <p:cNvSpPr txBox="1"/>
          <p:nvPr/>
        </p:nvSpPr>
        <p:spPr>
          <a:xfrm>
            <a:off x="1937100" y="2085275"/>
            <a:ext cx="59652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3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et</a:t>
            </a:r>
            <a:r>
              <a:rPr lang="zh-CN" altLang="en-US" sz="3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altLang="en-US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 </a:t>
            </a:r>
            <a:r>
              <a:rPr lang="en-US" altLang="zh-CN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altLang="zh-CN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名称：“计算机实验室”，</a:t>
            </a: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座位数</a:t>
            </a:r>
            <a:r>
              <a:rPr lang="en-US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：25，</a:t>
            </a: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altLang="zh-CN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占用：</a:t>
            </a:r>
            <a:r>
              <a:rPr lang="en-US" altLang="zh-CN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lang="zh-CN" altLang="en-US"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altLang="zh-CN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36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6"/>
          <p:cNvSpPr txBox="1">
            <a:spLocks noGrp="1"/>
          </p:cNvSpPr>
          <p:nvPr>
            <p:ph type="title"/>
          </p:nvPr>
        </p:nvSpPr>
        <p:spPr>
          <a:xfrm>
            <a:off x="1626300" y="2341775"/>
            <a:ext cx="5891400" cy="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访问</a:t>
            </a:r>
            <a:r>
              <a:rPr lang="zh-CN" altLang="en-US" dirty="0"/>
              <a:t>对象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82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7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/>
              <a:t>访问值：方括号表示法</a:t>
            </a:r>
            <a:endParaRPr dirty="0">
              <a:solidFill>
                <a:srgbClr val="EF5330"/>
              </a:solidFill>
            </a:endParaRPr>
          </a:p>
        </p:txBody>
      </p:sp>
      <p:sp>
        <p:nvSpPr>
          <p:cNvPr id="676" name="Google Shape;676;p87"/>
          <p:cNvSpPr txBox="1"/>
          <p:nvPr/>
        </p:nvSpPr>
        <p:spPr>
          <a:xfrm>
            <a:off x="774250" y="1247350"/>
            <a:ext cx="7898700" cy="3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87"/>
          <p:cNvSpPr txBox="1"/>
          <p:nvPr/>
        </p:nvSpPr>
        <p:spPr>
          <a:xfrm>
            <a:off x="4298675" y="1247350"/>
            <a:ext cx="52062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sz="1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et</a:t>
            </a:r>
            <a:r>
              <a:rPr lang="zh-CN" altLang="en-US" sz="1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altLang="en-US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教室对象</a:t>
            </a:r>
            <a:r>
              <a:rPr lang="en-US" altLang="zh-CN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altLang="zh-CN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名称：“计算机实验室”，</a:t>
            </a: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座位数</a:t>
            </a:r>
            <a:r>
              <a:rPr lang="en-US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：25，</a:t>
            </a: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altLang="zh-CN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占用：</a:t>
            </a:r>
            <a:r>
              <a:rPr lang="en-US" altLang="zh-CN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lang="zh-CN" altLang="en-US" sz="1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altLang="zh-CN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endParaRPr lang="en-US" altLang="zh-CN" sz="1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zh-CN" altLang="en-US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您如何从教室对象中取出</a:t>
            </a:r>
            <a:r>
              <a:rPr lang="en-US" altLang="zh-CN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zh-CN" altLang="en-US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？</a:t>
            </a:r>
            <a:endParaRPr sz="19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8" name="Google Shape;678;p87"/>
          <p:cNvSpPr txBox="1"/>
          <p:nvPr/>
        </p:nvSpPr>
        <p:spPr>
          <a:xfrm>
            <a:off x="411250" y="1344888"/>
            <a:ext cx="36063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zh-CN" altLang="en" sz="1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数组</a:t>
            </a:r>
            <a:endParaRPr lang="en-US" altLang="zh-CN" sz="18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endParaRPr lang="en" sz="18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" sz="1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zh-CN" alt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教室数组 </a:t>
            </a:r>
            <a:r>
              <a:rPr lang="en-US" altLang="zh-C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</a:t>
            </a: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“</a:t>
            </a:r>
            <a:r>
              <a:rPr lang="zh-CN" alt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计算机实验室”，</a:t>
            </a: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25</a:t>
            </a:r>
            <a:r>
              <a:rPr lang="zh-CN" alt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true</a:t>
            </a:r>
            <a:endParaRPr lang="zh-CN" alt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endParaRPr lang="en-US" altLang="zh-CN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3000"/>
              </a:lnSpc>
              <a:buClr>
                <a:schemeClr val="dk1"/>
              </a:buClr>
              <a:buSzPts val="1100"/>
            </a:pPr>
            <a:r>
              <a:rPr lang="zh-CN" alt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您如何从教室数组中取出</a:t>
            </a:r>
            <a:r>
              <a:rPr lang="en-US" altLang="zh-C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zh-CN" alt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？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9" name="Google Shape;679;p87"/>
          <p:cNvSpPr txBox="1"/>
          <p:nvPr/>
        </p:nvSpPr>
        <p:spPr>
          <a:xfrm>
            <a:off x="702700" y="4029325"/>
            <a:ext cx="3023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3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教室数组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[1];</a:t>
            </a:r>
            <a:endParaRPr dirty="0"/>
          </a:p>
        </p:txBody>
      </p:sp>
      <p:sp>
        <p:nvSpPr>
          <p:cNvPr id="680" name="Google Shape;680;p87"/>
          <p:cNvSpPr txBox="1"/>
          <p:nvPr/>
        </p:nvSpPr>
        <p:spPr>
          <a:xfrm>
            <a:off x="4298675" y="4091950"/>
            <a:ext cx="47232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3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教室对象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zh-CN" altLang="en-US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座位数</a:t>
            </a:r>
            <a:r>
              <a:rPr lang="en" sz="19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23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8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/>
              <a:t>访问值：方括号表示法</a:t>
            </a:r>
            <a:endParaRPr dirty="0"/>
          </a:p>
        </p:txBody>
      </p:sp>
      <p:sp>
        <p:nvSpPr>
          <p:cNvPr id="686" name="Google Shape;686;p88"/>
          <p:cNvSpPr txBox="1"/>
          <p:nvPr/>
        </p:nvSpPr>
        <p:spPr>
          <a:xfrm>
            <a:off x="3232925" y="1879025"/>
            <a:ext cx="12741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object</a:t>
            </a:r>
            <a:endParaRPr sz="24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7" name="Google Shape;687;p88"/>
          <p:cNvSpPr txBox="1"/>
          <p:nvPr/>
        </p:nvSpPr>
        <p:spPr>
          <a:xfrm>
            <a:off x="4820575" y="1349525"/>
            <a:ext cx="1312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2400" b="1" dirty="0">
                <a:latin typeface="Helvetica Neue"/>
                <a:ea typeface="Helvetica Neue"/>
                <a:cs typeface="Helvetica Neue"/>
                <a:sym typeface="Helvetica Neue"/>
              </a:rPr>
              <a:t>括号</a:t>
            </a:r>
            <a:endParaRPr sz="2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8" name="Google Shape;688;p88"/>
          <p:cNvSpPr txBox="1"/>
          <p:nvPr/>
        </p:nvSpPr>
        <p:spPr>
          <a:xfrm>
            <a:off x="5851500" y="1879013"/>
            <a:ext cx="1480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property</a:t>
            </a:r>
            <a:endParaRPr sz="24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89" name="Google Shape;689;p88"/>
          <p:cNvCxnSpPr/>
          <p:nvPr/>
        </p:nvCxnSpPr>
        <p:spPr>
          <a:xfrm>
            <a:off x="4235375" y="2396025"/>
            <a:ext cx="377700" cy="490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0" name="Google Shape;690;p88"/>
          <p:cNvCxnSpPr>
            <a:stCxn id="687" idx="2"/>
          </p:cNvCxnSpPr>
          <p:nvPr/>
        </p:nvCxnSpPr>
        <p:spPr>
          <a:xfrm>
            <a:off x="5476825" y="1795025"/>
            <a:ext cx="26400" cy="1059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1" name="Google Shape;691;p88"/>
          <p:cNvCxnSpPr/>
          <p:nvPr/>
        </p:nvCxnSpPr>
        <p:spPr>
          <a:xfrm flipH="1">
            <a:off x="6149125" y="2400713"/>
            <a:ext cx="159000" cy="537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2" name="Google Shape;692;p88"/>
          <p:cNvSpPr txBox="1"/>
          <p:nvPr/>
        </p:nvSpPr>
        <p:spPr>
          <a:xfrm>
            <a:off x="7543975" y="1764463"/>
            <a:ext cx="13572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2400" b="1" dirty="0">
                <a:latin typeface="Helvetica Neue"/>
                <a:ea typeface="Helvetica Neue"/>
                <a:cs typeface="Helvetica Neue"/>
                <a:sym typeface="Helvetica Neue"/>
              </a:rPr>
              <a:t>括号</a:t>
            </a:r>
            <a:endParaRPr sz="2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93" name="Google Shape;693;p88"/>
          <p:cNvCxnSpPr/>
          <p:nvPr/>
        </p:nvCxnSpPr>
        <p:spPr>
          <a:xfrm flipH="1">
            <a:off x="6559725" y="2220388"/>
            <a:ext cx="1120200" cy="662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4" name="Google Shape;694;p88"/>
          <p:cNvSpPr txBox="1"/>
          <p:nvPr/>
        </p:nvSpPr>
        <p:spPr>
          <a:xfrm>
            <a:off x="913550" y="4233750"/>
            <a:ext cx="10671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  <a:endParaRPr sz="24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95" name="Google Shape;695;p88"/>
          <p:cNvCxnSpPr/>
          <p:nvPr/>
        </p:nvCxnSpPr>
        <p:spPr>
          <a:xfrm rot="10800000" flipH="1">
            <a:off x="1728800" y="3756575"/>
            <a:ext cx="629700" cy="576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6" name="Google Shape;696;p88"/>
          <p:cNvSpPr txBox="1"/>
          <p:nvPr/>
        </p:nvSpPr>
        <p:spPr>
          <a:xfrm>
            <a:off x="2358500" y="3013925"/>
            <a:ext cx="5055600" cy="94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en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2000" dirty="0">
                <a:latin typeface="Consolas"/>
                <a:ea typeface="Consolas"/>
                <a:cs typeface="Consolas"/>
                <a:sym typeface="Consolas"/>
              </a:rPr>
              <a:t>教室对象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zh-CN" altLang="en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名字</a:t>
            </a:r>
            <a:r>
              <a:rPr lang="en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]);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&gt; Computer Lab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271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2800" dirty="0"/>
              <a:t>访问值：方括号表示法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2" name="Google Shape;702;p89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zh-CN" altLang="en-US" sz="2400" dirty="0"/>
              <a:t>我们如何获得“姓</a:t>
            </a:r>
            <a:r>
              <a:rPr lang="en-US" sz="2400" dirty="0"/>
              <a:t>”</a:t>
            </a:r>
            <a:r>
              <a:rPr lang="zh-CN" altLang="en-US" sz="2400" dirty="0"/>
              <a:t>属性的值？</a:t>
            </a:r>
            <a:endParaRPr lang="en-US" altLang="zh-CN" sz="24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2800" dirty="0">
              <a:solidFill>
                <a:srgbClr val="333333"/>
              </a:solidFill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用户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ID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12345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姓：“周”，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名：“光明”，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粉丝：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56700000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lang="zh-CN" altLang="en-US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622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2800" dirty="0"/>
              <a:t>访问值：方括号表示法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2" name="Google Shape;702;p89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zh-CN" altLang="en-US" sz="2400" dirty="0"/>
              <a:t>我们如何获得“粉丝</a:t>
            </a:r>
            <a:r>
              <a:rPr lang="en-US" sz="2400" dirty="0"/>
              <a:t>”</a:t>
            </a:r>
            <a:r>
              <a:rPr lang="zh-CN" altLang="en-US" sz="2400" dirty="0"/>
              <a:t>属性的值？</a:t>
            </a:r>
            <a:endParaRPr lang="en-US" altLang="zh-CN" sz="24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2800" dirty="0">
              <a:solidFill>
                <a:srgbClr val="333333"/>
              </a:solidFill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用户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ID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12345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姓：“周”，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名：“光明”，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粉丝：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56700000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吃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(){};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用户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吃（）</a:t>
            </a:r>
            <a:endParaRPr lang="zh-CN" altLang="en-US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557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/>
              <a:t>对象语法：点表示法</a:t>
            </a:r>
            <a:endParaRPr dirty="0"/>
          </a:p>
        </p:txBody>
      </p:sp>
      <p:sp>
        <p:nvSpPr>
          <p:cNvPr id="762" name="Google Shape;762;p99"/>
          <p:cNvSpPr txBox="1"/>
          <p:nvPr/>
        </p:nvSpPr>
        <p:spPr>
          <a:xfrm>
            <a:off x="2541300" y="1650425"/>
            <a:ext cx="11247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2400" b="1" dirty="0">
                <a:latin typeface="Helvetica Neue"/>
                <a:ea typeface="Helvetica Neue"/>
                <a:cs typeface="Helvetica Neue"/>
                <a:sym typeface="Helvetica Neue"/>
              </a:rPr>
              <a:t>对象</a:t>
            </a:r>
            <a:endParaRPr sz="2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3" name="Google Shape;763;p99"/>
          <p:cNvSpPr txBox="1"/>
          <p:nvPr/>
        </p:nvSpPr>
        <p:spPr>
          <a:xfrm>
            <a:off x="3576098" y="1636395"/>
            <a:ext cx="844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2400" b="1" dirty="0">
                <a:latin typeface="Helvetica Neue"/>
                <a:ea typeface="Helvetica Neue"/>
                <a:cs typeface="Helvetica Neue"/>
                <a:sym typeface="Helvetica Neue"/>
              </a:rPr>
              <a:t>点</a:t>
            </a:r>
            <a:endParaRPr sz="2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4" name="Google Shape;764;p99"/>
          <p:cNvSpPr txBox="1"/>
          <p:nvPr/>
        </p:nvSpPr>
        <p:spPr>
          <a:xfrm>
            <a:off x="4518398" y="1641325"/>
            <a:ext cx="1648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2400" b="1" dirty="0">
                <a:latin typeface="Helvetica Neue"/>
                <a:ea typeface="Helvetica Neue"/>
                <a:cs typeface="Helvetica Neue"/>
                <a:sym typeface="Helvetica Neue"/>
              </a:rPr>
              <a:t>属性</a:t>
            </a:r>
            <a:endParaRPr sz="2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5" name="Google Shape;765;p99"/>
          <p:cNvSpPr txBox="1"/>
          <p:nvPr/>
        </p:nvSpPr>
        <p:spPr>
          <a:xfrm>
            <a:off x="448475" y="3858675"/>
            <a:ext cx="10671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  <a:endParaRPr sz="24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66" name="Google Shape;766;p99"/>
          <p:cNvCxnSpPr/>
          <p:nvPr/>
        </p:nvCxnSpPr>
        <p:spPr>
          <a:xfrm>
            <a:off x="2993050" y="2190988"/>
            <a:ext cx="377700" cy="490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7" name="Google Shape;767;p99"/>
          <p:cNvCxnSpPr>
            <a:cxnSpLocks/>
          </p:cNvCxnSpPr>
          <p:nvPr/>
        </p:nvCxnSpPr>
        <p:spPr>
          <a:xfrm>
            <a:off x="3772898" y="2144925"/>
            <a:ext cx="19800" cy="542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8" name="Google Shape;768;p99"/>
          <p:cNvCxnSpPr/>
          <p:nvPr/>
        </p:nvCxnSpPr>
        <p:spPr>
          <a:xfrm flipH="1">
            <a:off x="4132298" y="2187688"/>
            <a:ext cx="576600" cy="497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99"/>
          <p:cNvCxnSpPr/>
          <p:nvPr/>
        </p:nvCxnSpPr>
        <p:spPr>
          <a:xfrm rot="10800000" flipH="1">
            <a:off x="1263725" y="3381500"/>
            <a:ext cx="629700" cy="576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0" name="Google Shape;770;p99"/>
          <p:cNvSpPr txBox="1"/>
          <p:nvPr/>
        </p:nvSpPr>
        <p:spPr>
          <a:xfrm>
            <a:off x="1435400" y="2634338"/>
            <a:ext cx="4091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en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" sz="2000" dirty="0">
                <a:latin typeface="Consolas"/>
                <a:ea typeface="Consolas"/>
                <a:cs typeface="Consolas"/>
                <a:sym typeface="Consolas"/>
              </a:rPr>
              <a:t>用户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CN" altLang="en" sz="2000" dirty="0">
                <a:latin typeface="Consolas"/>
                <a:ea typeface="Consolas"/>
                <a:cs typeface="Consolas"/>
                <a:sym typeface="Consolas"/>
              </a:rPr>
              <a:t>姓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CN" altLang="en-US" sz="2000" dirty="0">
                <a:latin typeface="Consolas"/>
                <a:ea typeface="Consolas"/>
                <a:cs typeface="Consolas"/>
                <a:sym typeface="Consolas"/>
              </a:rPr>
              <a:t> 周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204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3600" dirty="0"/>
              <a:t>来玩个游戏</a:t>
            </a:r>
            <a:endParaRPr sz="24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12" name="Google Shape;512;p69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46446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3000"/>
              </a:lnSpc>
            </a:pPr>
            <a:r>
              <a:rPr lang="zh-CN" altLang="en-US" sz="2400" dirty="0"/>
              <a:t>想一想您脑中的食物（例如煎饼），不要告诉任何人</a:t>
            </a:r>
          </a:p>
          <a:p>
            <a:pPr lvl="0">
              <a:lnSpc>
                <a:spcPct val="93000"/>
              </a:lnSpc>
            </a:pPr>
            <a:r>
              <a:rPr lang="zh-CN" altLang="en-US" sz="2400" dirty="0"/>
              <a:t>在纸上写下至少三个对象的简短描述</a:t>
            </a:r>
          </a:p>
          <a:p>
            <a:pPr lvl="0">
              <a:lnSpc>
                <a:spcPct val="93000"/>
              </a:lnSpc>
            </a:pPr>
            <a:r>
              <a:rPr lang="zh-CN" altLang="en-US" sz="2400" dirty="0"/>
              <a:t>不要写对象的名字</a:t>
            </a:r>
          </a:p>
          <a:p>
            <a:pPr lvl="0">
              <a:lnSpc>
                <a:spcPct val="93000"/>
              </a:lnSpc>
            </a:pPr>
            <a:r>
              <a:rPr lang="zh-CN" altLang="en-US" sz="2400" dirty="0"/>
              <a:t>当您的老师给您信号时，与您的邻居交换纸片，看看您是否能猜出邻居在描述的对象</a:t>
            </a:r>
            <a:endParaRPr sz="2400" dirty="0"/>
          </a:p>
        </p:txBody>
      </p:sp>
      <p:sp>
        <p:nvSpPr>
          <p:cNvPr id="513" name="Google Shape;513;p69"/>
          <p:cNvSpPr txBox="1"/>
          <p:nvPr/>
        </p:nvSpPr>
        <p:spPr>
          <a:xfrm>
            <a:off x="6022575" y="0"/>
            <a:ext cx="3111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5m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4" name="Google Shape;514;p69"/>
          <p:cNvSpPr txBox="1">
            <a:spLocks noGrp="1"/>
          </p:cNvSpPr>
          <p:nvPr>
            <p:ph type="body" idx="1"/>
          </p:nvPr>
        </p:nvSpPr>
        <p:spPr>
          <a:xfrm>
            <a:off x="5277200" y="1257300"/>
            <a:ext cx="42684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zh-CN" altLang="en-US" dirty="0"/>
              <a:t>例如：</a:t>
            </a:r>
          </a:p>
          <a:p>
            <a:pPr marL="0" lvl="0" indent="0">
              <a:lnSpc>
                <a:spcPct val="93000"/>
              </a:lnSpc>
              <a:buNone/>
            </a:pPr>
            <a:endParaRPr lang="zh-CN" altLang="en-US" dirty="0"/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dirty="0"/>
              <a:t>形状：条形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dirty="0"/>
              <a:t>用餐时间：早餐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1800" dirty="0"/>
              <a:t>辣：是</a:t>
            </a:r>
            <a:endParaRPr lang="en-US" altLang="zh-CN" sz="1800" dirty="0"/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dirty="0"/>
              <a:t>颜色：红</a:t>
            </a:r>
            <a:endParaRPr lang="en-US" altLang="zh-CN" dirty="0"/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1800" dirty="0"/>
              <a:t>地点：武汉</a:t>
            </a:r>
            <a:endParaRPr sz="1800" dirty="0"/>
          </a:p>
        </p:txBody>
      </p:sp>
      <p:sp>
        <p:nvSpPr>
          <p:cNvPr id="515" name="Google Shape;515;p69"/>
          <p:cNvSpPr/>
          <p:nvPr/>
        </p:nvSpPr>
        <p:spPr>
          <a:xfrm>
            <a:off x="5351950" y="1825375"/>
            <a:ext cx="3111600" cy="169741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71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0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dirty="0"/>
              <a:t>括号符号→点符号</a:t>
            </a:r>
            <a:endParaRPr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6" name="Google Shape;776;p100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用户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zh-CN" alt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姓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→ </a:t>
            </a:r>
            <a:r>
              <a:rPr lang="zh-CN" alt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用户</a:t>
            </a:r>
            <a:r>
              <a:rPr lang="en-US" altLang="zh-C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CN" alt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姓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0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4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dirty="0"/>
              <a:t>那有什么区别呢？</a:t>
            </a:r>
            <a:endParaRPr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00" name="Google Shape;800;p104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zh-CN" altLang="en-US" dirty="0">
                <a:solidFill>
                  <a:schemeClr val="dk1"/>
                </a:solidFill>
              </a:rPr>
              <a:t>点表示法：较短</a:t>
            </a:r>
          </a:p>
          <a:p>
            <a:pPr marL="0" lvl="0" indent="0">
              <a:lnSpc>
                <a:spcPct val="93000"/>
              </a:lnSpc>
              <a:buNone/>
            </a:pPr>
            <a:endParaRPr lang="zh-CN" altLang="en-US" dirty="0">
              <a:solidFill>
                <a:schemeClr val="dk1"/>
              </a:solidFill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dirty="0">
                <a:solidFill>
                  <a:schemeClr val="dk1"/>
                </a:solidFill>
              </a:rPr>
              <a:t>方括号符号：您可以将变量用于属性</a:t>
            </a:r>
          </a:p>
          <a:p>
            <a:pPr marL="0" lvl="0" indent="0">
              <a:lnSpc>
                <a:spcPct val="93000"/>
              </a:lnSpc>
              <a:buNone/>
            </a:pPr>
            <a:endParaRPr lang="zh-CN" altLang="en-US" dirty="0">
              <a:solidFill>
                <a:schemeClr val="dk1"/>
              </a:solidFill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dirty="0">
                <a:solidFill>
                  <a:schemeClr val="dk1"/>
                </a:solidFill>
              </a:rPr>
              <a:t>           </a:t>
            </a:r>
            <a:r>
              <a:rPr lang="en-US" altLang="zh-CN" dirty="0">
                <a:solidFill>
                  <a:schemeClr val="dk1"/>
                </a:solidFill>
              </a:rPr>
              <a:t>let x =“</a:t>
            </a:r>
            <a:r>
              <a:rPr lang="zh-CN" altLang="en-US" dirty="0">
                <a:solidFill>
                  <a:schemeClr val="dk1"/>
                </a:solidFill>
              </a:rPr>
              <a:t>姓”</a:t>
            </a:r>
            <a:r>
              <a:rPr lang="en-US" altLang="zh-CN" dirty="0">
                <a:solidFill>
                  <a:schemeClr val="dk1"/>
                </a:solidFill>
              </a:rPr>
              <a:t>;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dirty="0">
                <a:solidFill>
                  <a:schemeClr val="dk1"/>
                </a:solidFill>
              </a:rPr>
              <a:t>           </a:t>
            </a:r>
            <a:r>
              <a:rPr lang="zh-CN" altLang="en-US" dirty="0">
                <a:solidFill>
                  <a:schemeClr val="dk1"/>
                </a:solidFill>
              </a:rPr>
              <a:t>用户</a:t>
            </a:r>
            <a:r>
              <a:rPr lang="en-US" altLang="zh-CN" dirty="0">
                <a:solidFill>
                  <a:schemeClr val="dk1"/>
                </a:solidFill>
              </a:rPr>
              <a:t>[x];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6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5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what’s the difference?</a:t>
            </a:r>
            <a:endParaRPr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06" name="Google Shape;806;p105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zh-CN" altLang="en-US" dirty="0">
                <a:solidFill>
                  <a:schemeClr val="dk1"/>
                </a:solidFill>
              </a:rPr>
              <a:t>点表示法：较短</a:t>
            </a:r>
          </a:p>
          <a:p>
            <a:pPr marL="0" lvl="0" indent="0">
              <a:lnSpc>
                <a:spcPct val="93000"/>
              </a:lnSpc>
              <a:buNone/>
            </a:pPr>
            <a:endParaRPr lang="zh-CN" altLang="en-US" dirty="0">
              <a:solidFill>
                <a:schemeClr val="dk1"/>
              </a:solidFill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dirty="0">
                <a:solidFill>
                  <a:schemeClr val="dk1"/>
                </a:solidFill>
              </a:rPr>
              <a:t>方括号符号：您可以将变量和特殊字符用作属性</a:t>
            </a:r>
            <a:endParaRPr lang="en-US" altLang="zh-CN" dirty="0">
              <a:solidFill>
                <a:schemeClr val="dk1"/>
              </a:solidFill>
            </a:endParaRPr>
          </a:p>
          <a:p>
            <a:pPr marL="0" lvl="0" indent="0">
              <a:lnSpc>
                <a:spcPct val="93000"/>
              </a:lnSpc>
              <a:buNone/>
            </a:pPr>
            <a:endParaRPr lang="en-US" altLang="zh-CN" dirty="0">
              <a:solidFill>
                <a:schemeClr val="dk1"/>
              </a:solidFill>
            </a:endParaRPr>
          </a:p>
          <a:p>
            <a:pPr marL="0" lvl="0" indent="0">
              <a:lnSpc>
                <a:spcPct val="93000"/>
              </a:lnSpc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                 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obj.rory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-mac%%;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["</a:t>
            </a:r>
            <a:r>
              <a:rPr lang="en" dirty="0" err="1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rory</a:t>
            </a:r>
            <a:r>
              <a:rPr lang="en" dirty="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-mac%%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"];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07" name="Google Shape;807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450" y="2559625"/>
            <a:ext cx="292000" cy="2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000" y="2851625"/>
            <a:ext cx="385951" cy="33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156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8"/>
          <p:cNvSpPr txBox="1">
            <a:spLocks noGrp="1"/>
          </p:cNvSpPr>
          <p:nvPr>
            <p:ph type="title"/>
          </p:nvPr>
        </p:nvSpPr>
        <p:spPr>
          <a:xfrm>
            <a:off x="835375" y="2548700"/>
            <a:ext cx="74733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CN" altLang="en-US" dirty="0"/>
              <a:t>使用</a:t>
            </a:r>
            <a:r>
              <a:rPr lang="en-US" dirty="0"/>
              <a:t>JavaScript</a:t>
            </a:r>
            <a:r>
              <a:rPr lang="zh-CN" altLang="en-US" dirty="0"/>
              <a:t>更新对象</a:t>
            </a:r>
            <a:endParaRPr dirty="0"/>
          </a:p>
        </p:txBody>
      </p:sp>
      <p:sp>
        <p:nvSpPr>
          <p:cNvPr id="506" name="Google Shape;506;p68"/>
          <p:cNvSpPr txBox="1">
            <a:spLocks noGrp="1"/>
          </p:cNvSpPr>
          <p:nvPr>
            <p:ph type="subTitle" idx="1"/>
          </p:nvPr>
        </p:nvSpPr>
        <p:spPr>
          <a:xfrm>
            <a:off x="2082600" y="4083275"/>
            <a:ext cx="4978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Vocabulary: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b="1">
                <a:solidFill>
                  <a:schemeClr val="accent1"/>
                </a:solidFill>
              </a:rPr>
              <a:t>update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 b="1">
                <a:solidFill>
                  <a:schemeClr val="accent1"/>
                </a:solidFill>
              </a:rPr>
              <a:t>object</a:t>
            </a:r>
            <a:endParaRPr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8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0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400" dirty="0">
                <a:solidFill>
                  <a:srgbClr val="EF5330"/>
                </a:solidFill>
                <a:latin typeface="Roboto Slab"/>
                <a:ea typeface="Roboto Slab"/>
                <a:cs typeface="Roboto Slab"/>
                <a:sym typeface="Roboto Slab"/>
              </a:rPr>
              <a:t>更新对象</a:t>
            </a:r>
            <a:endParaRPr sz="24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17" name="Google Shape;517;p70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2400" dirty="0"/>
              <a:t>用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endParaRPr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D0F6D1-54EB-184C-929D-398B6DD2A41D}"/>
              </a:ext>
            </a:extLst>
          </p:cNvPr>
          <p:cNvSpPr/>
          <p:nvPr/>
        </p:nvSpPr>
        <p:spPr>
          <a:xfrm>
            <a:off x="3209952" y="3558871"/>
            <a:ext cx="3185487" cy="1237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3000"/>
              </a:lnSpc>
            </a:pPr>
            <a:r>
              <a:rPr lang="zh-CN" alt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用户</a:t>
            </a:r>
            <a:r>
              <a:rPr lang="en-US" altLang="zh-C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altLang="en-US" sz="20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“粉丝”</a:t>
            </a:r>
            <a:r>
              <a:rPr lang="en-US" altLang="zh-CN" sz="20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zh-CN" altLang="en-US" sz="20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20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altLang="en-US" sz="20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20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100;</a:t>
            </a:r>
          </a:p>
          <a:p>
            <a:pPr lvl="0">
              <a:lnSpc>
                <a:spcPct val="93000"/>
              </a:lnSpc>
            </a:pPr>
            <a:r>
              <a:rPr lang="zh-CN" alt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用户</a:t>
            </a:r>
            <a:r>
              <a:rPr lang="en-US" altLang="zh-C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altLang="zh-CN" sz="20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zh-CN" altLang="en-US" sz="20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姓</a:t>
            </a:r>
            <a:r>
              <a:rPr lang="en-US" altLang="zh-CN" sz="20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n-US" altLang="zh-CN" sz="2000" dirty="0"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altLang="zh-C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altLang="zh-CN" sz="20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zh-CN" altLang="en-US" sz="20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葛</a:t>
            </a:r>
            <a:r>
              <a:rPr lang="en-US" altLang="zh-CN" sz="20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:)"</a:t>
            </a:r>
            <a:r>
              <a:rPr lang="en-US" altLang="zh-C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altLang="zh-C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93000"/>
              </a:lnSpc>
            </a:pPr>
            <a:r>
              <a:rPr lang="zh-CN" alt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用户</a:t>
            </a:r>
            <a:r>
              <a:rPr lang="en-US" altLang="zh-C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CN" alt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姓 </a:t>
            </a:r>
            <a:r>
              <a:rPr lang="en-US" altLang="zh-C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altLang="zh-CN" sz="20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zh-CN" altLang="en-US" sz="20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雨城</a:t>
            </a:r>
            <a:r>
              <a:rPr lang="en-US" altLang="zh-CN" sz="20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:)"</a:t>
            </a:r>
            <a:r>
              <a:rPr lang="en-US" altLang="zh-C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altLang="zh-C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;;</a:t>
            </a:r>
            <a:endParaRPr lang="en-US" altLang="zh-CN" sz="2000" dirty="0">
              <a:solidFill>
                <a:schemeClr val="lt1"/>
              </a:solidFill>
            </a:endParaRPr>
          </a:p>
          <a:p>
            <a:pPr lvl="0">
              <a:lnSpc>
                <a:spcPct val="93000"/>
              </a:lnSpc>
            </a:pPr>
            <a:endParaRPr lang="zh-CN" altLang="en-US" sz="20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147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1"/>
          <p:cNvSpPr txBox="1">
            <a:spLocks noGrp="1"/>
          </p:cNvSpPr>
          <p:nvPr>
            <p:ph type="title"/>
          </p:nvPr>
        </p:nvSpPr>
        <p:spPr>
          <a:xfrm>
            <a:off x="1626300" y="2341775"/>
            <a:ext cx="5891400" cy="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/>
              <a:t>向对象添加新属性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312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2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" sz="2800" dirty="0"/>
              <a:t>加</a:t>
            </a:r>
            <a:r>
              <a:rPr lang="zh-CN" altLang="en-US" sz="2800" dirty="0"/>
              <a:t>新属性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0" name="Google Shape;590;p82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chemeClr val="dk1"/>
                </a:solidFill>
              </a:rPr>
              <a:t>就像更新现有属性一样！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995862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4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Adding to Objects</a:t>
            </a:r>
            <a:endParaRPr sz="2800"/>
          </a:p>
        </p:txBody>
      </p:sp>
      <p:sp>
        <p:nvSpPr>
          <p:cNvPr id="602" name="Google Shape;602;p84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3739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CN"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用户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zh-CN" altLang="en-US" sz="24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性别</a:t>
            </a:r>
            <a:r>
              <a:rPr lang="en" sz="24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4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zh-CN" altLang="en" sz="24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男</a:t>
            </a:r>
            <a:r>
              <a:rPr lang="en" sz="24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213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4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2800" dirty="0"/>
              <a:t>FCC</a:t>
            </a:r>
            <a:r>
              <a:rPr lang="zh-CN" altLang="en-US" sz="2800" dirty="0"/>
              <a:t> </a:t>
            </a:r>
            <a:r>
              <a:rPr lang="zh-CN" altLang="en" sz="2800" dirty="0"/>
              <a:t>练习</a:t>
            </a:r>
            <a:endParaRPr sz="2800" dirty="0"/>
          </a:p>
        </p:txBody>
      </p:sp>
      <p:sp>
        <p:nvSpPr>
          <p:cNvPr id="602" name="Google Shape;602;p84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3739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创建一个基本的 </a:t>
            </a:r>
            <a:r>
              <a:rPr lang="en-US" altLang="zh-CN" dirty="0">
                <a:hlinkClick r:id="rId3"/>
              </a:rPr>
              <a:t>JavaScript </a:t>
            </a:r>
            <a:r>
              <a:rPr lang="zh-CN" altLang="en-US" dirty="0">
                <a:hlinkClick r:id="rId3"/>
              </a:rPr>
              <a:t>对象</a:t>
            </a:r>
            <a:endParaRPr lang="zh-CN" altLang="en-US" dirty="0"/>
          </a:p>
          <a:p>
            <a:endParaRPr lang="en-US" altLang="zh-CN" dirty="0">
              <a:hlinkClick r:id="rId4"/>
            </a:endParaRPr>
          </a:p>
          <a:p>
            <a:r>
              <a:rPr lang="zh-CN" altLang="en-US" dirty="0">
                <a:hlinkClick r:id="rId4"/>
              </a:rPr>
              <a:t>使用点符号来访问对象的属性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914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1"/>
          <p:cNvSpPr txBox="1">
            <a:spLocks noGrp="1"/>
          </p:cNvSpPr>
          <p:nvPr>
            <p:ph type="title"/>
          </p:nvPr>
        </p:nvSpPr>
        <p:spPr>
          <a:xfrm>
            <a:off x="1626300" y="2341775"/>
            <a:ext cx="5891400" cy="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/>
              <a:t>对象数组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205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0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dirty="0"/>
              <a:t>讨论</a:t>
            </a:r>
            <a:endParaRPr sz="24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1" name="Google Shape;521;p70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3000"/>
              </a:lnSpc>
              <a:buClr>
                <a:schemeClr val="dk1"/>
              </a:buClr>
            </a:pPr>
            <a:r>
              <a:rPr lang="zh-CN" altLang="en-US" sz="2800" dirty="0">
                <a:solidFill>
                  <a:schemeClr val="dk1"/>
                </a:solidFill>
              </a:rPr>
              <a:t>你是怎么做的？您能猜出对方的对象吗？</a:t>
            </a:r>
          </a:p>
          <a:p>
            <a:pPr lvl="0">
              <a:lnSpc>
                <a:spcPct val="93000"/>
              </a:lnSpc>
              <a:buClr>
                <a:schemeClr val="dk1"/>
              </a:buClr>
            </a:pPr>
            <a:r>
              <a:rPr lang="zh-CN" altLang="en-US" sz="2800" dirty="0">
                <a:solidFill>
                  <a:schemeClr val="dk1"/>
                </a:solidFill>
              </a:rPr>
              <a:t>关于您描述的对象有哪些事情？</a:t>
            </a:r>
          </a:p>
          <a:p>
            <a:pPr lvl="0">
              <a:lnSpc>
                <a:spcPct val="93000"/>
              </a:lnSpc>
              <a:buClr>
                <a:schemeClr val="dk1"/>
              </a:buClr>
            </a:pPr>
            <a:r>
              <a:rPr lang="zh-CN" altLang="en-US" sz="2800" dirty="0">
                <a:solidFill>
                  <a:schemeClr val="dk1"/>
                </a:solidFill>
              </a:rPr>
              <a:t>您用来描述对象的一些单词是什么？</a:t>
            </a:r>
            <a:endParaRPr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0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2800" dirty="0"/>
              <a:t>对象数组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2" name="Google Shape;702;p89"/>
          <p:cNvSpPr txBox="1">
            <a:spLocks noGrp="1"/>
          </p:cNvSpPr>
          <p:nvPr>
            <p:ph type="body" idx="1"/>
          </p:nvPr>
        </p:nvSpPr>
        <p:spPr>
          <a:xfrm>
            <a:off x="539499" y="1257300"/>
            <a:ext cx="7046633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周光明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ID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姓：“周”，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名：“光明”，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帅：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第一组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周光明，周瑜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第一组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.length</a:t>
            </a:r>
          </a:p>
        </p:txBody>
      </p:sp>
      <p:sp>
        <p:nvSpPr>
          <p:cNvPr id="5" name="Google Shape;702;p89">
            <a:extLst>
              <a:ext uri="{FF2B5EF4-FFF2-40B4-BE49-F238E27FC236}">
                <a16:creationId xmlns:a16="http://schemas.microsoft.com/office/drawing/2014/main" id="{CDEBF346-C33D-C449-A2D0-736FF69FC479}"/>
              </a:ext>
            </a:extLst>
          </p:cNvPr>
          <p:cNvSpPr txBox="1">
            <a:spLocks/>
          </p:cNvSpPr>
          <p:nvPr/>
        </p:nvSpPr>
        <p:spPr>
          <a:xfrm>
            <a:off x="3926167" y="1257300"/>
            <a:ext cx="3194300" cy="3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➔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◆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◆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◆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lnSpc>
                <a:spcPct val="93000"/>
              </a:lnSpc>
              <a:buFont typeface="Helvetica Neue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周瑜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</a:p>
          <a:p>
            <a:pPr marL="0" indent="0">
              <a:lnSpc>
                <a:spcPct val="93000"/>
              </a:lnSpc>
              <a:buFont typeface="Helvetica Neue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ID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88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</a:p>
          <a:p>
            <a:pPr marL="0" indent="0">
              <a:lnSpc>
                <a:spcPct val="93000"/>
              </a:lnSpc>
              <a:buFont typeface="Helvetica Neue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姓：“周”，</a:t>
            </a:r>
          </a:p>
          <a:p>
            <a:pPr marL="0" indent="0">
              <a:lnSpc>
                <a:spcPct val="93000"/>
              </a:lnSpc>
              <a:buFont typeface="Helvetica Neue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名：“瑜”，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3000"/>
              </a:lnSpc>
              <a:buFont typeface="Helvetica Neue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帅：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marL="0" indent="0">
              <a:lnSpc>
                <a:spcPct val="93000"/>
              </a:lnSpc>
              <a:buFont typeface="Helvetica Neue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indent="0">
              <a:lnSpc>
                <a:spcPct val="93000"/>
              </a:lnSpc>
              <a:buFont typeface="Helvetica Neue"/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007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2800" dirty="0"/>
              <a:t>向数组中添加对象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2" name="Google Shape;702;p89"/>
          <p:cNvSpPr txBox="1">
            <a:spLocks noGrp="1"/>
          </p:cNvSpPr>
          <p:nvPr>
            <p:ph type="body" idx="1"/>
          </p:nvPr>
        </p:nvSpPr>
        <p:spPr>
          <a:xfrm>
            <a:off x="539499" y="1257300"/>
            <a:ext cx="7046633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彭澄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ID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姓：“彭”，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名：“澄”，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帅：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第一组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.push(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彭澄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第一组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.length</a:t>
            </a:r>
          </a:p>
        </p:txBody>
      </p:sp>
    </p:spTree>
    <p:extLst>
      <p:ext uri="{BB962C8B-B14F-4D97-AF65-F5344CB8AC3E}">
        <p14:creationId xmlns:p14="http://schemas.microsoft.com/office/powerpoint/2010/main" val="2409840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2800" dirty="0"/>
              <a:t>弹出（</a:t>
            </a:r>
            <a:r>
              <a:rPr lang="en-US" altLang="zh-CN" sz="2800" dirty="0"/>
              <a:t>Pop</a:t>
            </a:r>
            <a:r>
              <a:rPr lang="zh-CN" altLang="en-US" sz="2800" dirty="0"/>
              <a:t>）数组中的对象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2" name="Google Shape;702;p89"/>
          <p:cNvSpPr txBox="1">
            <a:spLocks noGrp="1"/>
          </p:cNvSpPr>
          <p:nvPr>
            <p:ph type="body" idx="1"/>
          </p:nvPr>
        </p:nvSpPr>
        <p:spPr>
          <a:xfrm>
            <a:off x="539499" y="1257300"/>
            <a:ext cx="7046633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第一组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.pop();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第一组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.length</a:t>
            </a:r>
          </a:p>
        </p:txBody>
      </p:sp>
    </p:spTree>
    <p:extLst>
      <p:ext uri="{BB962C8B-B14F-4D97-AF65-F5344CB8AC3E}">
        <p14:creationId xmlns:p14="http://schemas.microsoft.com/office/powerpoint/2010/main" val="3437905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2800" dirty="0"/>
              <a:t>遍历（</a:t>
            </a:r>
            <a:r>
              <a:rPr lang="en-US" altLang="zh-CN" sz="2800" dirty="0"/>
              <a:t>for</a:t>
            </a:r>
            <a:r>
              <a:rPr lang="zh-CN" altLang="en-US" sz="2800" dirty="0"/>
              <a:t>）数组中对象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2" name="Google Shape;702;p89"/>
          <p:cNvSpPr txBox="1">
            <a:spLocks noGrp="1"/>
          </p:cNvSpPr>
          <p:nvPr>
            <p:ph type="body" idx="1"/>
          </p:nvPr>
        </p:nvSpPr>
        <p:spPr>
          <a:xfrm>
            <a:off x="539499" y="1257300"/>
            <a:ext cx="7046633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（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同学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第一组）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同学）；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313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2800" dirty="0"/>
              <a:t>遍历（</a:t>
            </a:r>
            <a:r>
              <a:rPr lang="en-US" altLang="zh-CN" sz="2800" dirty="0"/>
              <a:t>for</a:t>
            </a:r>
            <a:r>
              <a:rPr lang="zh-CN" altLang="en-US" sz="2800" dirty="0"/>
              <a:t>）数组对象，对属性进行操作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2" name="Google Shape;702;p89"/>
          <p:cNvSpPr txBox="1">
            <a:spLocks noGrp="1"/>
          </p:cNvSpPr>
          <p:nvPr>
            <p:ph type="body" idx="1"/>
          </p:nvPr>
        </p:nvSpPr>
        <p:spPr>
          <a:xfrm>
            <a:off x="539499" y="1257300"/>
            <a:ext cx="7046633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（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同学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第一组）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同学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.ID + 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同学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帅）；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3000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1"/>
          <p:cNvSpPr txBox="1">
            <a:spLocks noGrp="1"/>
          </p:cNvSpPr>
          <p:nvPr>
            <p:ph type="title"/>
          </p:nvPr>
        </p:nvSpPr>
        <p:spPr>
          <a:xfrm>
            <a:off x="1626300" y="2341775"/>
            <a:ext cx="5891400" cy="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/>
              <a:t>练习：</a:t>
            </a:r>
            <a:r>
              <a:rPr lang="en-US" altLang="zh-CN" dirty="0"/>
              <a:t>618</a:t>
            </a:r>
            <a:r>
              <a:rPr lang="zh-CN" altLang="en-US" dirty="0"/>
              <a:t>购物车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73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2800" dirty="0"/>
              <a:t>练习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2" name="Google Shape;702;p89"/>
          <p:cNvSpPr txBox="1">
            <a:spLocks noGrp="1"/>
          </p:cNvSpPr>
          <p:nvPr>
            <p:ph type="body" idx="1"/>
          </p:nvPr>
        </p:nvSpPr>
        <p:spPr>
          <a:xfrm>
            <a:off x="740374" y="1077350"/>
            <a:ext cx="7046633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马上要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618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了，京东请大家帮忙做一个购物篮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每个商品是一个对象。比如：热干面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每个对象包括三个属性：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图片（字符串）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名称（字符串）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单价（数字）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请在纸上写下你最想买的商品的对象定义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579;p78">
            <a:extLst>
              <a:ext uri="{FF2B5EF4-FFF2-40B4-BE49-F238E27FC236}">
                <a16:creationId xmlns:a16="http://schemas.microsoft.com/office/drawing/2014/main" id="{E7D7AB49-A535-3C4A-A439-2EB97F28EC8D}"/>
              </a:ext>
            </a:extLst>
          </p:cNvPr>
          <p:cNvSpPr txBox="1"/>
          <p:nvPr/>
        </p:nvSpPr>
        <p:spPr>
          <a:xfrm>
            <a:off x="5162400" y="2439632"/>
            <a:ext cx="4637400" cy="1602979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alt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热干面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/>
            <a:r>
              <a:rPr lang="zh-CN" altLang="en-US" dirty="0"/>
              <a:t>图片：“</a:t>
            </a:r>
            <a:r>
              <a:rPr lang="en-US" altLang="zh-CN" dirty="0"/>
              <a:t>http://</a:t>
            </a:r>
            <a:r>
              <a:rPr lang="en-US" altLang="zh-CN" dirty="0" err="1"/>
              <a:t>x.jd.com</a:t>
            </a:r>
            <a:r>
              <a:rPr lang="en-US" altLang="zh-CN" dirty="0"/>
              <a:t>/</a:t>
            </a:r>
            <a:r>
              <a:rPr lang="en-US" altLang="zh-CN" dirty="0" err="1"/>
              <a:t>x.jpeg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endParaRPr lang="en-US" altLang="zh-CN" sz="2800" dirty="0"/>
          </a:p>
          <a:p>
            <a:pPr marL="457200" lvl="0"/>
            <a:r>
              <a:rPr lang="zh-CN" altLang="en-US" dirty="0"/>
              <a:t>名称：“热干面”</a:t>
            </a:r>
            <a:r>
              <a:rPr lang="en-US" altLang="zh-CN" dirty="0"/>
              <a:t>,</a:t>
            </a:r>
          </a:p>
          <a:p>
            <a:pPr marL="457200" lvl="0"/>
            <a:r>
              <a:rPr lang="zh-CN" altLang="en-US" dirty="0"/>
              <a:t>单价：</a:t>
            </a:r>
            <a:r>
              <a:rPr lang="en-US" altLang="zh-CN" dirty="0"/>
              <a:t>10.0</a:t>
            </a:r>
          </a:p>
          <a:p>
            <a:pPr marL="457200" lvl="0"/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33166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2800" dirty="0"/>
              <a:t>练习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2" name="Google Shape;702;p89"/>
          <p:cNvSpPr txBox="1">
            <a:spLocks noGrp="1"/>
          </p:cNvSpPr>
          <p:nvPr>
            <p:ph type="body" idx="1"/>
          </p:nvPr>
        </p:nvSpPr>
        <p:spPr>
          <a:xfrm>
            <a:off x="551531" y="1136984"/>
            <a:ext cx="8111206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请大家创建一个购物篮对象，初始化为空数组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let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我的购物车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请在纸上写下将你喜欢的商品，加入购物车的语句的代码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比如 我的购物车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.____(_____)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你想统计一下目前购物车你的东西数目，请问用什么语句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我的购物车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.____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2347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2800" dirty="0"/>
              <a:t>练习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2" name="Google Shape;702;p89"/>
          <p:cNvSpPr txBox="1">
            <a:spLocks noGrp="1"/>
          </p:cNvSpPr>
          <p:nvPr>
            <p:ph type="body" idx="1"/>
          </p:nvPr>
        </p:nvSpPr>
        <p:spPr>
          <a:xfrm>
            <a:off x="551531" y="1136984"/>
            <a:ext cx="8111206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在纸上写下循环打印购物车里面的对象的语句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(let ___ of ____) {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(____);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55006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2800" dirty="0"/>
              <a:t>练习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2" name="Google Shape;702;p89"/>
          <p:cNvSpPr txBox="1">
            <a:spLocks noGrp="1"/>
          </p:cNvSpPr>
          <p:nvPr>
            <p:ph type="body" idx="1"/>
          </p:nvPr>
        </p:nvSpPr>
        <p:spPr>
          <a:xfrm>
            <a:off x="551531" y="1136984"/>
            <a:ext cx="8111206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在纸上写下计算购物车里面商品总价的语句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总价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(let ___ of ____) {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总价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总价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 ____;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5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dirty="0"/>
              <a:t>属性 和 值</a:t>
            </a:r>
            <a:endParaRPr sz="24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6" name="Google Shape;566;p76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3000"/>
              </a:lnSpc>
            </a:pPr>
            <a:r>
              <a:rPr lang="zh-CN" altLang="en-US" dirty="0"/>
              <a:t>使用属性和值描述此对象。</a:t>
            </a:r>
            <a:endParaRPr dirty="0"/>
          </a:p>
        </p:txBody>
      </p:sp>
      <p:sp>
        <p:nvSpPr>
          <p:cNvPr id="567" name="Google Shape;567;p76"/>
          <p:cNvSpPr txBox="1"/>
          <p:nvPr/>
        </p:nvSpPr>
        <p:spPr>
          <a:xfrm>
            <a:off x="4870025" y="2051075"/>
            <a:ext cx="31560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2400" dirty="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高度</a:t>
            </a:r>
            <a:r>
              <a:rPr lang="en" sz="2400" dirty="0">
                <a:latin typeface="Roboto Slab"/>
                <a:ea typeface="Roboto Slab"/>
                <a:cs typeface="Roboto Slab"/>
                <a:sym typeface="Roboto Slab"/>
              </a:rPr>
              <a:t> → </a:t>
            </a: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1,063 </a:t>
            </a:r>
            <a:r>
              <a:rPr lang="zh-CN" alt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英尺</a:t>
            </a:r>
            <a:endParaRPr sz="2400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2400" dirty="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位置</a:t>
            </a:r>
            <a:r>
              <a:rPr lang="en" sz="2400" dirty="0">
                <a:latin typeface="Roboto Slab"/>
                <a:ea typeface="Roboto Slab"/>
                <a:cs typeface="Roboto Slab"/>
                <a:sym typeface="Roboto Slab"/>
              </a:rPr>
              <a:t> → </a:t>
            </a:r>
            <a:r>
              <a:rPr lang="zh-CN" altLang="en" sz="2400" dirty="0">
                <a:latin typeface="Roboto Slab"/>
                <a:ea typeface="Roboto Slab"/>
                <a:cs typeface="Roboto Slab"/>
                <a:sym typeface="Roboto Slab"/>
              </a:rPr>
              <a:t>巴黎</a:t>
            </a:r>
            <a:endParaRPr sz="2400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颜色</a:t>
            </a:r>
            <a:r>
              <a:rPr lang="en" sz="24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→ </a:t>
            </a:r>
            <a:r>
              <a:rPr lang="zh-CN" altLang="en" sz="24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灰</a:t>
            </a:r>
            <a:endParaRPr sz="2400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 Slab"/>
                <a:ea typeface="Roboto Slab"/>
                <a:cs typeface="Roboto Slab"/>
                <a:sym typeface="Roboto Slab"/>
              </a:rPr>
              <a:t>? → ?</a:t>
            </a:r>
            <a:endParaRPr sz="2400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 Slab"/>
                <a:ea typeface="Roboto Slab"/>
                <a:cs typeface="Roboto Slab"/>
                <a:sym typeface="Roboto Slab"/>
              </a:rPr>
              <a:t>? → ?</a:t>
            </a:r>
            <a:endParaRPr sz="24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68" name="Google Shape;56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900" y="1738800"/>
            <a:ext cx="1928600" cy="289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800" y="2519537"/>
            <a:ext cx="849925" cy="849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618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2800" dirty="0"/>
              <a:t>练习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2" name="Google Shape;702;p89"/>
          <p:cNvSpPr txBox="1">
            <a:spLocks noGrp="1"/>
          </p:cNvSpPr>
          <p:nvPr>
            <p:ph type="body" idx="1"/>
          </p:nvPr>
        </p:nvSpPr>
        <p:spPr>
          <a:xfrm>
            <a:off x="551531" y="1136984"/>
            <a:ext cx="8111206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在纸上写下计算购物车里面商品总价的语句</a:t>
            </a: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总价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____.</a:t>
            </a:r>
            <a:r>
              <a:rPr lang="en-US" altLang="zh-CN" sz="2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(function(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商品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总价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总价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商品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.____;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422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1"/>
          <p:cNvSpPr txBox="1">
            <a:spLocks noGrp="1"/>
          </p:cNvSpPr>
          <p:nvPr>
            <p:ph type="title"/>
          </p:nvPr>
        </p:nvSpPr>
        <p:spPr>
          <a:xfrm>
            <a:off x="1626300" y="2341775"/>
            <a:ext cx="5891400" cy="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/>
              <a:t>对象方法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77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sz="2800" dirty="0"/>
              <a:t>对象的方法</a:t>
            </a:r>
            <a:endParaRPr sz="28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2" name="Google Shape;702;p89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用户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ID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12345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姓：“周”，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名：“光明”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吃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(){};</a:t>
            </a:r>
          </a:p>
          <a:p>
            <a:pPr marL="0" lvl="0" indent="0">
              <a:lnSpc>
                <a:spcPct val="93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lvl="0" indent="0">
              <a:lnSpc>
                <a:spcPct val="93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用户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CN" alt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吃（）</a:t>
            </a:r>
            <a:endParaRPr lang="zh-CN" altLang="en-US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7716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-US" dirty="0"/>
              <a:t>属性和值</a:t>
            </a:r>
            <a:endParaRPr sz="2400" dirty="0"/>
          </a:p>
        </p:txBody>
      </p:sp>
      <p:sp>
        <p:nvSpPr>
          <p:cNvPr id="546" name="Google Shape;546;p74"/>
          <p:cNvSpPr txBox="1"/>
          <p:nvPr/>
        </p:nvSpPr>
        <p:spPr>
          <a:xfrm>
            <a:off x="1486350" y="2046450"/>
            <a:ext cx="19653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7</a:t>
            </a: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 → true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13</a:t>
            </a: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 → true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20</a:t>
            </a: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 → false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47" name="Google Shape;547;p74"/>
          <p:cNvSpPr txBox="1"/>
          <p:nvPr/>
        </p:nvSpPr>
        <p:spPr>
          <a:xfrm>
            <a:off x="4293025" y="2046450"/>
            <a:ext cx="27882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名字</a:t>
            </a:r>
            <a:r>
              <a:rPr lang="en" sz="1800" dirty="0">
                <a:latin typeface="Roboto Slab"/>
                <a:ea typeface="Roboto Slab"/>
                <a:cs typeface="Roboto Slab"/>
                <a:sym typeface="Roboto Slab"/>
              </a:rPr>
              <a:t> → “</a:t>
            </a:r>
            <a:r>
              <a:rPr lang="zh-CN" altLang="en" sz="1800" dirty="0">
                <a:latin typeface="Roboto Slab"/>
                <a:ea typeface="Roboto Slab"/>
                <a:cs typeface="Roboto Slab"/>
                <a:sym typeface="Roboto Slab"/>
              </a:rPr>
              <a:t>我爱</a:t>
            </a:r>
            <a:r>
              <a:rPr lang="zh-CN" altLang="en-US" sz="1800" dirty="0">
                <a:latin typeface="Roboto Slab"/>
                <a:ea typeface="Roboto Slab"/>
                <a:cs typeface="Roboto Slab"/>
                <a:sym typeface="Roboto Slab"/>
              </a:rPr>
              <a:t>火星</a:t>
            </a:r>
            <a:r>
              <a:rPr lang="en" sz="1800" dirty="0">
                <a:latin typeface="Roboto Slab"/>
                <a:ea typeface="Roboto Slab"/>
                <a:cs typeface="Roboto Slab"/>
                <a:sym typeface="Roboto Slab"/>
              </a:rPr>
              <a:t>”</a:t>
            </a:r>
            <a:endParaRPr sz="18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1800" dirty="0">
                <a:latin typeface="Roboto Slab"/>
                <a:ea typeface="Roboto Slab"/>
                <a:cs typeface="Roboto Slab"/>
                <a:sym typeface="Roboto Slab"/>
              </a:rPr>
              <a:t>艺术家</a:t>
            </a:r>
            <a:r>
              <a:rPr lang="en" sz="1800" dirty="0">
                <a:latin typeface="Roboto Slab"/>
                <a:ea typeface="Roboto Slab"/>
                <a:cs typeface="Roboto Slab"/>
                <a:sym typeface="Roboto Slab"/>
              </a:rPr>
              <a:t> → “Eric”</a:t>
            </a:r>
            <a:endParaRPr sz="18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1800" dirty="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长度</a:t>
            </a:r>
            <a:r>
              <a:rPr lang="en" sz="1800" dirty="0">
                <a:latin typeface="Roboto Slab"/>
                <a:ea typeface="Roboto Slab"/>
                <a:cs typeface="Roboto Slab"/>
                <a:sym typeface="Roboto Slab"/>
              </a:rPr>
              <a:t> → 23498</a:t>
            </a:r>
            <a:endParaRPr sz="18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48" name="Google Shape;548;p74"/>
          <p:cNvSpPr txBox="1"/>
          <p:nvPr/>
        </p:nvSpPr>
        <p:spPr>
          <a:xfrm>
            <a:off x="3811650" y="3601750"/>
            <a:ext cx="15207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2400" b="1" u="sng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属性</a:t>
            </a:r>
            <a:r>
              <a:rPr lang="zh-CN" altLang="en-US" sz="2400" b="1" u="sng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zh-CN" sz="2400" b="1" u="sng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property</a:t>
            </a:r>
            <a:endParaRPr sz="2400" b="1" u="sng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zh-CN" altLang="en" sz="2400" b="1" u="sng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键</a:t>
            </a:r>
            <a:r>
              <a:rPr lang="zh-CN" altLang="en-US" sz="2400" b="1" u="sng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zh-CN" sz="2400" b="1" u="sng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lang="en" sz="2400" b="1" u="sng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u="sng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" name="Google Shape;549;p74"/>
          <p:cNvSpPr txBox="1"/>
          <p:nvPr/>
        </p:nvSpPr>
        <p:spPr>
          <a:xfrm>
            <a:off x="6396750" y="3801850"/>
            <a:ext cx="10209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2400" b="1" u="sng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值</a:t>
            </a:r>
            <a:r>
              <a:rPr lang="zh-CN" altLang="en-US" sz="2400" b="1" u="sng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zh-CN" sz="2400" b="1" u="sng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50" name="Google Shape;550;p74"/>
          <p:cNvCxnSpPr>
            <a:stCxn id="549" idx="0"/>
          </p:cNvCxnSpPr>
          <p:nvPr/>
        </p:nvCxnSpPr>
        <p:spPr>
          <a:xfrm rot="10800000">
            <a:off x="6117300" y="2736550"/>
            <a:ext cx="789900" cy="106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" name="Google Shape;551;p74"/>
          <p:cNvCxnSpPr>
            <a:stCxn id="548" idx="0"/>
          </p:cNvCxnSpPr>
          <p:nvPr/>
        </p:nvCxnSpPr>
        <p:spPr>
          <a:xfrm rot="10800000">
            <a:off x="4572000" y="3001150"/>
            <a:ext cx="0" cy="600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Google Shape;552;p74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chemeClr val="dk1"/>
                </a:solidFill>
              </a:rPr>
              <a:t>对象将属性与值相关联。（键</a:t>
            </a:r>
            <a:r>
              <a:rPr lang="en-US" altLang="zh-CN" sz="2400" dirty="0">
                <a:solidFill>
                  <a:schemeClr val="dk1"/>
                </a:solidFill>
              </a:rPr>
              <a:t>key</a:t>
            </a:r>
            <a:r>
              <a:rPr lang="zh-CN" altLang="en-US" sz="2400" dirty="0">
                <a:solidFill>
                  <a:schemeClr val="dk1"/>
                </a:solidFill>
              </a:rPr>
              <a:t> 值</a:t>
            </a:r>
            <a:r>
              <a:rPr lang="en-US" altLang="zh-CN" sz="2400" dirty="0">
                <a:solidFill>
                  <a:schemeClr val="dk1"/>
                </a:solidFill>
              </a:rPr>
              <a:t>value</a:t>
            </a:r>
            <a:r>
              <a:rPr lang="zh-CN" altLang="en-US" sz="2400" dirty="0">
                <a:solidFill>
                  <a:schemeClr val="dk1"/>
                </a:solidFill>
              </a:rPr>
              <a:t> 对</a:t>
            </a:r>
            <a:r>
              <a:rPr lang="en-US" altLang="zh-CN" sz="2400" dirty="0">
                <a:solidFill>
                  <a:schemeClr val="dk1"/>
                </a:solidFill>
              </a:rPr>
              <a:t>pair</a:t>
            </a:r>
            <a:r>
              <a:rPr lang="zh-CN" altLang="en-US" sz="2400" dirty="0">
                <a:solidFill>
                  <a:schemeClr val="dk1"/>
                </a:solidFill>
              </a:rPr>
              <a:t>）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BB6D2A-BEFF-4F43-B842-8897BD20E342}"/>
              </a:ext>
            </a:extLst>
          </p:cNvPr>
          <p:cNvSpPr/>
          <p:nvPr/>
        </p:nvSpPr>
        <p:spPr>
          <a:xfrm>
            <a:off x="2557321" y="4491950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如果您知道该属性，就能很快获取它的值</a:t>
            </a:r>
          </a:p>
        </p:txBody>
      </p:sp>
    </p:spTree>
    <p:extLst>
      <p:ext uri="{BB962C8B-B14F-4D97-AF65-F5344CB8AC3E}">
        <p14:creationId xmlns:p14="http://schemas.microsoft.com/office/powerpoint/2010/main" val="414205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1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JavaScript Objects</a:t>
            </a:r>
            <a:r>
              <a:rPr lang="zh-CN" altLang="en" sz="3600" dirty="0"/>
              <a:t>对象</a:t>
            </a:r>
            <a:endParaRPr sz="24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7" name="Google Shape;527;p71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93000"/>
              </a:lnSpc>
              <a:buSzPts val="2400"/>
            </a:pPr>
            <a:r>
              <a:rPr lang="zh-CN" altLang="en-US" sz="2400" dirty="0"/>
              <a:t>对象是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中的一种数据类型（</a:t>
            </a:r>
            <a:r>
              <a:rPr lang="en-US" altLang="zh-CN" sz="2400" dirty="0"/>
              <a:t>string</a:t>
            </a:r>
            <a:r>
              <a:rPr lang="zh-CN" altLang="en-US" sz="2400" dirty="0"/>
              <a:t>，</a:t>
            </a:r>
            <a:r>
              <a:rPr lang="en-US" altLang="zh-CN" sz="2400" dirty="0"/>
              <a:t>number</a:t>
            </a:r>
            <a:r>
              <a:rPr lang="zh-CN" altLang="en-US" sz="2400" dirty="0"/>
              <a:t>数字）</a:t>
            </a:r>
            <a:endParaRPr lang="en-US" altLang="zh-CN" sz="2400" dirty="0"/>
          </a:p>
          <a:p>
            <a:pPr lvl="0" indent="-381000">
              <a:lnSpc>
                <a:spcPct val="93000"/>
              </a:lnSpc>
              <a:buSzPts val="2400"/>
            </a:pPr>
            <a:r>
              <a:rPr lang="zh-CN" altLang="en-US" sz="2400" dirty="0"/>
              <a:t>使用大括号</a:t>
            </a:r>
            <a:r>
              <a:rPr lang="en-US" altLang="zh-CN" sz="2400" dirty="0"/>
              <a:t>{}</a:t>
            </a:r>
            <a:r>
              <a:rPr lang="zh-CN" altLang="en-US" sz="2400" dirty="0"/>
              <a:t>创建对象</a:t>
            </a:r>
          </a:p>
          <a:p>
            <a:pPr lvl="0" indent="-381000">
              <a:lnSpc>
                <a:spcPct val="93000"/>
              </a:lnSpc>
              <a:buSzPts val="2400"/>
            </a:pPr>
            <a:r>
              <a:rPr lang="zh-CN" altLang="en-US" sz="2400" dirty="0"/>
              <a:t>对象是属性和值的集合</a:t>
            </a:r>
            <a:endParaRPr lang="en-US" altLang="zh-CN" sz="2400" dirty="0"/>
          </a:p>
          <a:p>
            <a:pPr lvl="0" indent="-381000">
              <a:lnSpc>
                <a:spcPct val="93000"/>
              </a:lnSpc>
              <a:buSzPts val="2400"/>
            </a:pPr>
            <a:endParaRPr sz="2400" dirty="0"/>
          </a:p>
        </p:txBody>
      </p:sp>
      <p:sp>
        <p:nvSpPr>
          <p:cNvPr id="528" name="Google Shape;528;p71"/>
          <p:cNvSpPr txBox="1"/>
          <p:nvPr/>
        </p:nvSpPr>
        <p:spPr>
          <a:xfrm>
            <a:off x="6022575" y="0"/>
            <a:ext cx="3111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10m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2507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7"/>
          <p:cNvSpPr txBox="1">
            <a:spLocks noGrp="1"/>
          </p:cNvSpPr>
          <p:nvPr>
            <p:ph type="title"/>
          </p:nvPr>
        </p:nvSpPr>
        <p:spPr>
          <a:xfrm>
            <a:off x="1626300" y="2341775"/>
            <a:ext cx="5891400" cy="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创建</a:t>
            </a:r>
            <a:r>
              <a:rPr lang="zh-CN" altLang="en-US" dirty="0"/>
              <a:t>对象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92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>
            <a:spLocks noGrp="1"/>
          </p:cNvSpPr>
          <p:nvPr>
            <p:ph type="body" idx="1"/>
          </p:nvPr>
        </p:nvSpPr>
        <p:spPr>
          <a:xfrm>
            <a:off x="501150" y="1284900"/>
            <a:ext cx="81417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3000"/>
              </a:lnSpc>
              <a:buNone/>
            </a:pPr>
            <a:r>
              <a:rPr lang="zh-CN" altLang="en-US" sz="2400" dirty="0">
                <a:solidFill>
                  <a:schemeClr val="dk1"/>
                </a:solidFill>
              </a:rPr>
              <a:t>对象是属性和值的集合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596" name="Google Shape;596;p79"/>
          <p:cNvSpPr txBox="1"/>
          <p:nvPr/>
        </p:nvSpPr>
        <p:spPr>
          <a:xfrm>
            <a:off x="2409363" y="2411775"/>
            <a:ext cx="4637400" cy="21489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zh-CN" altLang="en-US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苹果</a:t>
            </a:r>
            <a:r>
              <a:rPr lang="en-US" altLang="zh-CN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</a:p>
          <a:p>
            <a:pPr lvl="0"/>
            <a:r>
              <a:rPr lang="en-US" altLang="zh-CN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颜色：“红色”，</a:t>
            </a:r>
          </a:p>
          <a:p>
            <a:pPr lvl="0"/>
            <a:r>
              <a:rPr lang="en-US" altLang="zh-CN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类型</a:t>
            </a:r>
            <a:r>
              <a:rPr lang="en-US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：“</a:t>
            </a:r>
            <a:r>
              <a:rPr lang="zh-CN" altLang="en-US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水果”，</a:t>
            </a:r>
          </a:p>
          <a:p>
            <a:pPr lvl="0"/>
            <a:r>
              <a:rPr lang="en-US" altLang="zh-CN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口味：“美味”</a:t>
            </a:r>
          </a:p>
          <a:p>
            <a:pPr lvl="0"/>
            <a:r>
              <a:rPr lang="en-US" altLang="zh-CN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97" name="Google Shape;597;p79"/>
          <p:cNvGrpSpPr/>
          <p:nvPr/>
        </p:nvGrpSpPr>
        <p:grpSpPr>
          <a:xfrm>
            <a:off x="205038" y="2157750"/>
            <a:ext cx="3024600" cy="608400"/>
            <a:chOff x="311700" y="3107375"/>
            <a:chExt cx="3024600" cy="608400"/>
          </a:xfrm>
        </p:grpSpPr>
        <p:sp>
          <p:nvSpPr>
            <p:cNvPr id="598" name="Google Shape;598;p79"/>
            <p:cNvSpPr txBox="1"/>
            <p:nvPr/>
          </p:nvSpPr>
          <p:spPr>
            <a:xfrm>
              <a:off x="311700" y="3107375"/>
              <a:ext cx="1520700" cy="6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" sz="2400" b="1" dirty="0">
                  <a:latin typeface="Helvetica Neue"/>
                  <a:ea typeface="Helvetica Neue"/>
                  <a:cs typeface="Helvetica Neue"/>
                  <a:sym typeface="Helvetica Neue"/>
                </a:rPr>
                <a:t>变量名</a:t>
              </a:r>
              <a:endParaRPr sz="2400" b="1" dirty="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99" name="Google Shape;599;p79"/>
            <p:cNvCxnSpPr/>
            <p:nvPr/>
          </p:nvCxnSpPr>
          <p:spPr>
            <a:xfrm>
              <a:off x="1832400" y="3294875"/>
              <a:ext cx="1503900" cy="233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00" name="Google Shape;600;p79"/>
          <p:cNvGrpSpPr/>
          <p:nvPr/>
        </p:nvGrpSpPr>
        <p:grpSpPr>
          <a:xfrm>
            <a:off x="467763" y="3040125"/>
            <a:ext cx="2307875" cy="608400"/>
            <a:chOff x="311700" y="3072125"/>
            <a:chExt cx="2307875" cy="608400"/>
          </a:xfrm>
        </p:grpSpPr>
        <p:sp>
          <p:nvSpPr>
            <p:cNvPr id="601" name="Google Shape;601;p79"/>
            <p:cNvSpPr txBox="1"/>
            <p:nvPr/>
          </p:nvSpPr>
          <p:spPr>
            <a:xfrm>
              <a:off x="311700" y="3072125"/>
              <a:ext cx="1520700" cy="6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1" dirty="0">
                  <a:solidFill>
                    <a:srgbClr val="EF533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属性（键）</a:t>
              </a:r>
              <a:endParaRPr sz="2400" b="1" dirty="0">
                <a:solidFill>
                  <a:srgbClr val="EF533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02" name="Google Shape;602;p79"/>
            <p:cNvCxnSpPr/>
            <p:nvPr/>
          </p:nvCxnSpPr>
          <p:spPr>
            <a:xfrm rot="10800000" flipH="1">
              <a:off x="1646675" y="3193550"/>
              <a:ext cx="972900" cy="237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03" name="Google Shape;603;p79"/>
          <p:cNvGrpSpPr/>
          <p:nvPr/>
        </p:nvGrpSpPr>
        <p:grpSpPr>
          <a:xfrm>
            <a:off x="5695950" y="3552825"/>
            <a:ext cx="3243013" cy="786450"/>
            <a:chOff x="5595600" y="2314125"/>
            <a:chExt cx="1984200" cy="690750"/>
          </a:xfrm>
        </p:grpSpPr>
        <p:sp>
          <p:nvSpPr>
            <p:cNvPr id="604" name="Google Shape;604;p79"/>
            <p:cNvSpPr txBox="1"/>
            <p:nvPr/>
          </p:nvSpPr>
          <p:spPr>
            <a:xfrm>
              <a:off x="6558900" y="2596575"/>
              <a:ext cx="102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" sz="2400" b="1" dirty="0">
                  <a:solidFill>
                    <a:srgbClr val="EF533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值</a:t>
              </a:r>
              <a:endParaRPr sz="2400" b="1" dirty="0">
                <a:solidFill>
                  <a:srgbClr val="EF533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05" name="Google Shape;605;p79"/>
            <p:cNvCxnSpPr>
              <a:stCxn id="604" idx="1"/>
            </p:cNvCxnSpPr>
            <p:nvPr/>
          </p:nvCxnSpPr>
          <p:spPr>
            <a:xfrm rot="10800000">
              <a:off x="5595600" y="2314125"/>
              <a:ext cx="963300" cy="486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06" name="Google Shape;606;p7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JavaScript Objects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8810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8"/>
          <p:cNvSpPr txBox="1"/>
          <p:nvPr/>
        </p:nvSpPr>
        <p:spPr>
          <a:xfrm>
            <a:off x="2405700" y="2480625"/>
            <a:ext cx="4637400" cy="21489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alt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热干面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/>
            <a:r>
              <a:rPr lang="zh-CN" altLang="en-US" dirty="0"/>
              <a:t>形状：条状</a:t>
            </a:r>
            <a:r>
              <a:rPr lang="en-US" altLang="zh-CN" dirty="0"/>
              <a:t>,</a:t>
            </a:r>
            <a:endParaRPr lang="en-US" altLang="zh-CN" sz="2800" dirty="0"/>
          </a:p>
          <a:p>
            <a:pPr marL="457200" lvl="0"/>
            <a:r>
              <a:rPr lang="zh-CN" altLang="en-US" dirty="0"/>
              <a:t>用餐时间：早上</a:t>
            </a:r>
            <a:r>
              <a:rPr lang="en-US" altLang="zh-CN" dirty="0"/>
              <a:t>,</a:t>
            </a:r>
          </a:p>
          <a:p>
            <a:pPr marL="457200" lvl="0"/>
            <a:r>
              <a:rPr lang="zh-CN" altLang="en-US" dirty="0"/>
              <a:t>颜色：深黄色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zh-CN" altLang="en-US" dirty="0"/>
              <a:t>地点：武汉</a:t>
            </a:r>
            <a:endParaRPr lang="en-US" altLang="zh-CN" dirty="0"/>
          </a:p>
          <a:p>
            <a:pPr marL="457200" lvl="0"/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80" name="Google Shape;580;p78"/>
          <p:cNvGrpSpPr/>
          <p:nvPr/>
        </p:nvGrpSpPr>
        <p:grpSpPr>
          <a:xfrm>
            <a:off x="5627344" y="2291400"/>
            <a:ext cx="3370336" cy="408300"/>
            <a:chOff x="6117265" y="2291411"/>
            <a:chExt cx="2606400" cy="408300"/>
          </a:xfrm>
        </p:grpSpPr>
        <p:sp>
          <p:nvSpPr>
            <p:cNvPr id="581" name="Google Shape;581;p78"/>
            <p:cNvSpPr txBox="1"/>
            <p:nvPr/>
          </p:nvSpPr>
          <p:spPr>
            <a:xfrm>
              <a:off x="7261765" y="2291411"/>
              <a:ext cx="1461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82" name="Google Shape;582;p78"/>
            <p:cNvCxnSpPr>
              <a:stCxn id="581" idx="1"/>
            </p:cNvCxnSpPr>
            <p:nvPr/>
          </p:nvCxnSpPr>
          <p:spPr>
            <a:xfrm flipH="1">
              <a:off x="6117265" y="2495561"/>
              <a:ext cx="1144500" cy="18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83" name="Google Shape;583;p78"/>
          <p:cNvGrpSpPr/>
          <p:nvPr/>
        </p:nvGrpSpPr>
        <p:grpSpPr>
          <a:xfrm>
            <a:off x="382900" y="4147200"/>
            <a:ext cx="2088000" cy="408300"/>
            <a:chOff x="-53525" y="4117350"/>
            <a:chExt cx="2088000" cy="408300"/>
          </a:xfrm>
        </p:grpSpPr>
        <p:sp>
          <p:nvSpPr>
            <p:cNvPr id="584" name="Google Shape;584;p78"/>
            <p:cNvSpPr txBox="1"/>
            <p:nvPr/>
          </p:nvSpPr>
          <p:spPr>
            <a:xfrm>
              <a:off x="-53525" y="4117350"/>
              <a:ext cx="1758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2222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end object</a:t>
              </a:r>
              <a:endParaRPr sz="2400" b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85" name="Google Shape;585;p78"/>
            <p:cNvCxnSpPr>
              <a:stCxn id="584" idx="3"/>
            </p:cNvCxnSpPr>
            <p:nvPr/>
          </p:nvCxnSpPr>
          <p:spPr>
            <a:xfrm>
              <a:off x="1705375" y="4321500"/>
              <a:ext cx="329100" cy="39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86" name="Google Shape;586;p78"/>
          <p:cNvGrpSpPr/>
          <p:nvPr/>
        </p:nvGrpSpPr>
        <p:grpSpPr>
          <a:xfrm>
            <a:off x="201375" y="2226600"/>
            <a:ext cx="3024600" cy="608400"/>
            <a:chOff x="311700" y="3107375"/>
            <a:chExt cx="3024600" cy="608400"/>
          </a:xfrm>
        </p:grpSpPr>
        <p:sp>
          <p:nvSpPr>
            <p:cNvPr id="587" name="Google Shape;587;p78"/>
            <p:cNvSpPr txBox="1"/>
            <p:nvPr/>
          </p:nvSpPr>
          <p:spPr>
            <a:xfrm>
              <a:off x="311700" y="3107375"/>
              <a:ext cx="1520700" cy="6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" sz="2400" b="1" dirty="0">
                  <a:solidFill>
                    <a:srgbClr val="22222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变量</a:t>
              </a:r>
              <a:r>
                <a:rPr lang="zh-CN" altLang="en-US" sz="2400" b="1" dirty="0">
                  <a:solidFill>
                    <a:srgbClr val="22222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名</a:t>
              </a:r>
              <a:endParaRPr sz="2400" b="1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88" name="Google Shape;588;p78"/>
            <p:cNvCxnSpPr/>
            <p:nvPr/>
          </p:nvCxnSpPr>
          <p:spPr>
            <a:xfrm>
              <a:off x="1832400" y="3294875"/>
              <a:ext cx="1503900" cy="233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89" name="Google Shape;589;p78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" sz="3600" dirty="0"/>
              <a:t>创建</a:t>
            </a:r>
            <a:r>
              <a:rPr lang="zh-CN" altLang="en-US" sz="3600" dirty="0"/>
              <a:t> </a:t>
            </a:r>
            <a:r>
              <a:rPr lang="en" sz="3600" dirty="0"/>
              <a:t>JavaScript Objects</a:t>
            </a:r>
            <a:r>
              <a:rPr lang="zh-CN" altLang="en-US" sz="3600" dirty="0"/>
              <a:t> 对象</a:t>
            </a:r>
            <a:endParaRPr sz="2400" dirty="0"/>
          </a:p>
        </p:txBody>
      </p:sp>
      <p:sp>
        <p:nvSpPr>
          <p:cNvPr id="590" name="Google Shape;590;p78"/>
          <p:cNvSpPr txBox="1"/>
          <p:nvPr/>
        </p:nvSpPr>
        <p:spPr>
          <a:xfrm>
            <a:off x="533100" y="1257300"/>
            <a:ext cx="80778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➔"/>
            </a:pPr>
            <a:r>
              <a:rPr lang="zh-CN" alt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用 </a:t>
            </a:r>
            <a:r>
              <a:rPr lang="en-US" sz="24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25981"/>
      </p:ext>
    </p:extLst>
  </p:cSld>
  <p:clrMapOvr>
    <a:masterClrMapping/>
  </p:clrMapOvr>
</p:sld>
</file>

<file path=ppt/theme/theme1.xml><?xml version="1.0" encoding="utf-8"?>
<a:theme xmlns:a="http://schemas.openxmlformats.org/drawingml/2006/main" name="Code Nation v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A7B"/>
      </a:accent1>
      <a:accent2>
        <a:srgbClr val="212121"/>
      </a:accent2>
      <a:accent3>
        <a:srgbClr val="E4A4EE"/>
      </a:accent3>
      <a:accent4>
        <a:srgbClr val="FEE975"/>
      </a:accent4>
      <a:accent5>
        <a:srgbClr val="17D3FF"/>
      </a:accent5>
      <a:accent6>
        <a:srgbClr val="00FFCC"/>
      </a:accent6>
      <a:hlink>
        <a:srgbClr val="008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1834</Words>
  <Application>Microsoft Macintosh PowerPoint</Application>
  <PresentationFormat>全屏显示(16:9)</PresentationFormat>
  <Paragraphs>358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Roboto</vt:lpstr>
      <vt:lpstr>Consolas</vt:lpstr>
      <vt:lpstr>Helvetica Neue</vt:lpstr>
      <vt:lpstr>Trebuchet MS</vt:lpstr>
      <vt:lpstr>Roboto Slab</vt:lpstr>
      <vt:lpstr>Arial</vt:lpstr>
      <vt:lpstr>Code Nation v2</vt:lpstr>
      <vt:lpstr>使用JavaScript创建对象和访问数据</vt:lpstr>
      <vt:lpstr>来玩个游戏</vt:lpstr>
      <vt:lpstr>讨论</vt:lpstr>
      <vt:lpstr>属性 和 值</vt:lpstr>
      <vt:lpstr>属性和值</vt:lpstr>
      <vt:lpstr>JavaScript Objects对象</vt:lpstr>
      <vt:lpstr>创建对象</vt:lpstr>
      <vt:lpstr>JavaScript Objects</vt:lpstr>
      <vt:lpstr>创建 JavaScript Objects 对象</vt:lpstr>
      <vt:lpstr>JavaScript Objects</vt:lpstr>
      <vt:lpstr>JavaScript Objects</vt:lpstr>
      <vt:lpstr>Let’s Check for Understanding</vt:lpstr>
      <vt:lpstr>对象语法</vt:lpstr>
      <vt:lpstr>访问对象</vt:lpstr>
      <vt:lpstr>访问值：方括号表示法</vt:lpstr>
      <vt:lpstr>访问值：方括号表示法</vt:lpstr>
      <vt:lpstr>访问值：方括号表示法</vt:lpstr>
      <vt:lpstr>访问值：方括号表示法</vt:lpstr>
      <vt:lpstr>对象语法：点表示法</vt:lpstr>
      <vt:lpstr>括号符号→点符号</vt:lpstr>
      <vt:lpstr>那有什么区别呢？</vt:lpstr>
      <vt:lpstr>So what’s the difference?</vt:lpstr>
      <vt:lpstr>使用JavaScript更新对象</vt:lpstr>
      <vt:lpstr>更新对象</vt:lpstr>
      <vt:lpstr>向对象添加新属性</vt:lpstr>
      <vt:lpstr>加新属性</vt:lpstr>
      <vt:lpstr>Adding to Objects</vt:lpstr>
      <vt:lpstr>FCC 练习</vt:lpstr>
      <vt:lpstr>对象数组</vt:lpstr>
      <vt:lpstr>对象数组</vt:lpstr>
      <vt:lpstr>向数组中添加对象</vt:lpstr>
      <vt:lpstr>弹出（Pop）数组中的对象</vt:lpstr>
      <vt:lpstr>遍历（for）数组中对象</vt:lpstr>
      <vt:lpstr>遍历（for）数组对象，对属性进行操作</vt:lpstr>
      <vt:lpstr>练习：618购物车</vt:lpstr>
      <vt:lpstr>练习</vt:lpstr>
      <vt:lpstr>练习</vt:lpstr>
      <vt:lpstr>练习</vt:lpstr>
      <vt:lpstr>练习</vt:lpstr>
      <vt:lpstr>练习</vt:lpstr>
      <vt:lpstr>对象方法</vt:lpstr>
      <vt:lpstr>对象的方法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Yishuai Chen</cp:lastModifiedBy>
  <cp:revision>46</cp:revision>
  <dcterms:modified xsi:type="dcterms:W3CDTF">2020-06-09T08:08:06Z</dcterms:modified>
</cp:coreProperties>
</file>