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32" r:id="rId1"/>
  </p:sldMasterIdLst>
  <p:notesMasterIdLst>
    <p:notesMasterId r:id="rId40"/>
  </p:notesMasterIdLst>
  <p:sldIdLst>
    <p:sldId id="261" r:id="rId2"/>
    <p:sldId id="262" r:id="rId3"/>
    <p:sldId id="267" r:id="rId4"/>
    <p:sldId id="268" r:id="rId5"/>
    <p:sldId id="274" r:id="rId6"/>
    <p:sldId id="276" r:id="rId7"/>
    <p:sldId id="277" r:id="rId8"/>
    <p:sldId id="280" r:id="rId9"/>
    <p:sldId id="282" r:id="rId10"/>
    <p:sldId id="283" r:id="rId11"/>
    <p:sldId id="284" r:id="rId12"/>
    <p:sldId id="285" r:id="rId13"/>
    <p:sldId id="290" r:id="rId14"/>
    <p:sldId id="291" r:id="rId15"/>
    <p:sldId id="307" r:id="rId16"/>
    <p:sldId id="293" r:id="rId17"/>
    <p:sldId id="296" r:id="rId18"/>
    <p:sldId id="299" r:id="rId19"/>
    <p:sldId id="300" r:id="rId20"/>
    <p:sldId id="308" r:id="rId21"/>
    <p:sldId id="314" r:id="rId22"/>
    <p:sldId id="312" r:id="rId23"/>
    <p:sldId id="313" r:id="rId24"/>
    <p:sldId id="309" r:id="rId25"/>
    <p:sldId id="315" r:id="rId26"/>
    <p:sldId id="301" r:id="rId27"/>
    <p:sldId id="303" r:id="rId28"/>
    <p:sldId id="316" r:id="rId29"/>
    <p:sldId id="317" r:id="rId30"/>
    <p:sldId id="304" r:id="rId31"/>
    <p:sldId id="305" r:id="rId32"/>
    <p:sldId id="306" r:id="rId33"/>
    <p:sldId id="318" r:id="rId34"/>
    <p:sldId id="322" r:id="rId35"/>
    <p:sldId id="323" r:id="rId36"/>
    <p:sldId id="320" r:id="rId37"/>
    <p:sldId id="321" r:id="rId38"/>
    <p:sldId id="319" r:id="rId39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Slab" pitchFamily="2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ily Garve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C2694C-8DFC-4E45-A40F-854A1788FD84}">
  <a:tblStyle styleId="{54C2694C-8DFC-4E45-A40F-854A1788FD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98"/>
    <p:restoredTop sz="94592"/>
  </p:normalViewPr>
  <p:slideViewPr>
    <p:cSldViewPr snapToGrid="0" snapToObjects="1">
      <p:cViewPr varScale="1">
        <p:scale>
          <a:sx n="127" d="100"/>
          <a:sy n="127" d="100"/>
        </p:scale>
        <p:origin x="184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strange-moore-i07md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strange-moore-i07md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49c301cb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49c301cb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605707f4b9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605707f4b9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605707f4b9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605707f4b9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605707f4b9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605707f4b9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05707f4b9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05707f4b9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05707f4b9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05707f4b9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49c301cb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49c301cb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030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33f7eeb6ab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33f7eeb6ab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3f7eeb6ab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3f7eeb6ab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3f7eeb6a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3f7eeb6a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3f7eeb6ab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3f7eeb6ab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repl.it version: https://repl.it/@sayri/ClickDemo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version: codesandbox.io/s/n7jyy1o280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3f7eeb6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3f7eeb6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e9ffdde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e9ffdde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974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1dcdb4b32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1dcdb4b32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093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c6b0330ce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c6b0330ce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481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9ffdde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9ffdde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Sandbox 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https://codesandbox.io/s/strange-moore-i07md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3796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9ffdde5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9ffdde5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05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e9ffdde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e9ffdde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033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9ffdde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9ffdde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Sandbox 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https://codesandbox.io/s/strange-moore-i07md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676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3f7eeb6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3f7eeb6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3f7eeb6a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3f7eeb6a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3f7eeb6a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3f7eeb6a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605707f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605707f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605707f4b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605707f4b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3f7eeb6ab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3f7eeb6ab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"re-render" literally means React will call the render() function again.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605707f4b9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605707f4b9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3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 - v2">
  <p:cSld name="CUSTOM_2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7950"/>
            <a:ext cx="9144000" cy="10377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0499" y="58351"/>
            <a:ext cx="904800" cy="90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038" y="237002"/>
            <a:ext cx="547538" cy="547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230500" y="4800591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5424">
          <p15:clr>
            <a:srgbClr val="9AA0A6"/>
          </p15:clr>
        </p15:guide>
        <p15:guide id="3" pos="145">
          <p15:clr>
            <a:srgbClr val="9AA0A6"/>
          </p15:clr>
        </p15:guide>
        <p15:guide id="4" pos="5615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49">
          <p15:clr>
            <a:srgbClr val="9AA0A6"/>
          </p15:clr>
        </p15:guide>
        <p15:guide id="7" orient="horz" pos="2918">
          <p15:clr>
            <a:srgbClr val="9AA0A6"/>
          </p15:clr>
        </p15:guide>
        <p15:guide id="8" orient="horz" pos="3165">
          <p15:clr>
            <a:srgbClr val="9AA0A6"/>
          </p15:clr>
        </p15:guide>
        <p15:guide id="9" orient="horz" pos="1855">
          <p15:clr>
            <a:srgbClr val="9AA0A6"/>
          </p15:clr>
        </p15:guide>
        <p15:guide id="10" orient="horz" pos="792">
          <p15:clr>
            <a:srgbClr val="9AA0A6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it Ticket">
  <p:cSld name="TITLE_2_2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136" name="Google Shape;136;p18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7" name="Google Shape;13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39960" y="747505"/>
              <a:ext cx="935188" cy="935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8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Exit Ticket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d Practice">
  <p:cSld name="TITLE_2_2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-7950"/>
            <a:ext cx="2746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Guided Practice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52900" y="366075"/>
            <a:ext cx="1040400" cy="104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091" y="569267"/>
            <a:ext cx="634013" cy="63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864">
          <p15:clr>
            <a:srgbClr val="9AA0A6"/>
          </p15:clr>
        </p15:guide>
        <p15:guide id="5" pos="1860">
          <p15:clr>
            <a:srgbClr val="9AA0A6"/>
          </p15:clr>
        </p15:guide>
        <p15:guide id="6" pos="3732">
          <p15:clr>
            <a:srgbClr val="9AA0A6"/>
          </p15:clr>
        </p15:guide>
        <p15:guide id="7" pos="2056">
          <p15:clr>
            <a:srgbClr val="9AA0A6"/>
          </p15:clr>
        </p15:guide>
        <p15:guide id="8" orient="horz" pos="2915">
          <p15:clr>
            <a:srgbClr val="9AA0A6"/>
          </p15:clr>
        </p15:guide>
        <p15:guide id="9" orient="horz" pos="969">
          <p15:clr>
            <a:srgbClr val="9AA0A6"/>
          </p15:clr>
        </p15:guide>
        <p15:guide id="10" orient="horz" pos="553">
          <p15:clr>
            <a:srgbClr val="9AA0A6"/>
          </p15:clr>
        </p15:guide>
        <p15:guide id="11" orient="horz" pos="881">
          <p15:clr>
            <a:srgbClr val="9AA0A6"/>
          </p15:clr>
        </p15:guide>
        <p15:guide id="12" orient="horz" pos="3162">
          <p15:clr>
            <a:srgbClr val="9AA0A6"/>
          </p15:clr>
        </p15:guide>
        <p15:guide id="13" orient="horz" pos="225">
          <p15:clr>
            <a:srgbClr val="9AA0A6"/>
          </p15:clr>
        </p15:guide>
        <p15:guide id="14" orient="horz" pos="81">
          <p15:clr>
            <a:srgbClr val="9AA0A6"/>
          </p15:clr>
        </p15:guide>
        <p15:guide id="15" pos="1649">
          <p15:clr>
            <a:srgbClr val="FA7B17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TITLE_2_2_1_1_1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17D3FF"/>
          </a:solidFill>
          <a:ln w="9525" cap="flat" cmpd="sng">
            <a:solidFill>
              <a:srgbClr val="17D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Independent Practice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3937" y="569362"/>
            <a:ext cx="635034" cy="63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60">
          <p15:clr>
            <a:srgbClr val="9AA0A6"/>
          </p15:clr>
        </p15:guide>
        <p15:guide id="2" pos="5420">
          <p15:clr>
            <a:srgbClr val="9AA0A6"/>
          </p15:clr>
        </p15:guide>
        <p15:guide id="3" pos="80">
          <p15:clr>
            <a:srgbClr val="9AA0A6"/>
          </p15:clr>
        </p15:guide>
        <p15:guide id="4" pos="5616">
          <p15:clr>
            <a:srgbClr val="9AA0A6"/>
          </p15:clr>
        </p15:guide>
        <p15:guide id="5" pos="1648">
          <p15:clr>
            <a:srgbClr val="9AA0A6"/>
          </p15:clr>
        </p15:guide>
        <p15:guide id="6" pos="864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">
  <p:cSld name="TITLE_2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25" y="571525"/>
            <a:ext cx="630936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">
  <p:cSld name="TITLE_1">
    <p:bg>
      <p:bgPr>
        <a:solidFill>
          <a:srgbClr val="00000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3804750" y="507125"/>
            <a:ext cx="1534500" cy="153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275" y="806785"/>
            <a:ext cx="935188" cy="93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835375" y="2548700"/>
            <a:ext cx="74733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3360150" y="2245700"/>
            <a:ext cx="2423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Coders will...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605">
          <p15:clr>
            <a:srgbClr val="FA7B17"/>
          </p15:clr>
        </p15:guide>
        <p15:guide id="3" orient="horz" pos="2918">
          <p15:clr>
            <a:srgbClr val="FA7B17"/>
          </p15:clr>
        </p15:guide>
        <p15:guide id="4" pos="526">
          <p15:clr>
            <a:srgbClr val="FA7B17"/>
          </p15:clr>
        </p15:guide>
        <p15:guide id="5" pos="523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M Announcement" type="tx">
  <p:cSld name="TITLE_AND_BODY">
    <p:bg>
      <p:bgPr>
        <a:solidFill>
          <a:srgbClr val="00FFCC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539500" y="1347450"/>
            <a:ext cx="83052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5615">
          <p15:clr>
            <a:srgbClr val="9AA0A6"/>
          </p15:clr>
        </p15:guide>
        <p15:guide id="3" pos="5424">
          <p15:clr>
            <a:srgbClr val="9AA0A6"/>
          </p15:clr>
        </p15:guide>
        <p15:guide id="4" orient="horz" pos="2917">
          <p15:clr>
            <a:srgbClr val="9AA0A6"/>
          </p15:clr>
        </p15:guide>
        <p15:guide id="5" orient="horz" pos="646">
          <p15:clr>
            <a:srgbClr val="9AA0A6"/>
          </p15:clr>
        </p15:guide>
        <p15:guide id="6" orient="horz" pos="1864">
          <p15:clr>
            <a:srgbClr val="9AA0A6"/>
          </p15:clr>
        </p15:guide>
        <p15:guide id="7" orient="horz" pos="3165">
          <p15:clr>
            <a:srgbClr val="9AA0A6"/>
          </p15:clr>
        </p15:guide>
        <p15:guide id="8" pos="144">
          <p15:clr>
            <a:srgbClr val="9AA0A6"/>
          </p15:clr>
        </p15:guide>
        <p15:guide id="9" pos="2880">
          <p15:clr>
            <a:srgbClr val="9AA0A6"/>
          </p15:clr>
        </p15:guide>
        <p15:guide id="10" orient="horz" pos="847">
          <p15:clr>
            <a:srgbClr val="9AA0A6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lue Page">
  <p:cSld name="TITLE_AND_BODY_2_1">
    <p:bg>
      <p:bgPr>
        <a:solidFill>
          <a:srgbClr val="17D3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539500" y="1347450"/>
            <a:ext cx="83052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2880">
          <p15:clr>
            <a:srgbClr val="9AA0A6"/>
          </p15:clr>
        </p15:guide>
        <p15:guide id="3" pos="5615">
          <p15:clr>
            <a:srgbClr val="9AA0A6"/>
          </p15:clr>
        </p15:guide>
        <p15:guide id="4" pos="5424">
          <p15:clr>
            <a:srgbClr val="9AA0A6"/>
          </p15:clr>
        </p15:guide>
        <p15:guide id="5" pos="144">
          <p15:clr>
            <a:srgbClr val="9AA0A6"/>
          </p15:clr>
        </p15:guide>
        <p15:guide id="6" orient="horz" pos="645">
          <p15:clr>
            <a:srgbClr val="9AA0A6"/>
          </p15:clr>
        </p15:guide>
        <p15:guide id="7" orient="horz" pos="2915">
          <p15:clr>
            <a:srgbClr val="9AA0A6"/>
          </p15:clr>
        </p15:guide>
        <p15:guide id="8" orient="horz" pos="3162">
          <p15:clr>
            <a:srgbClr val="9AA0A6"/>
          </p15:clr>
        </p15:guide>
        <p15:guide id="9" orient="horz" pos="1873">
          <p15:clr>
            <a:srgbClr val="9AA0A6"/>
          </p15:clr>
        </p15:guide>
        <p15:guide id="10" orient="horz" pos="864">
          <p15:clr>
            <a:srgbClr val="9AA0A6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">
  <p:cSld name="TITLE_AND_BODY_2_1_1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542575" y="4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539500" y="1347450"/>
            <a:ext cx="83052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9AA0A6"/>
          </p15:clr>
        </p15:guide>
        <p15:guide id="2" pos="145">
          <p15:clr>
            <a:srgbClr val="9AA0A6"/>
          </p15:clr>
        </p15:guide>
        <p15:guide id="3" pos="336">
          <p15:clr>
            <a:srgbClr val="9AA0A6"/>
          </p15:clr>
        </p15:guide>
        <p15:guide id="4" pos="5615">
          <p15:clr>
            <a:srgbClr val="9AA0A6"/>
          </p15:clr>
        </p15:guide>
        <p15:guide id="5" pos="5424">
          <p15:clr>
            <a:srgbClr val="9AA0A6"/>
          </p15:clr>
        </p15:guide>
        <p15:guide id="6" orient="horz" pos="3165">
          <p15:clr>
            <a:srgbClr val="9AA0A6"/>
          </p15:clr>
        </p15:guide>
        <p15:guide id="7" orient="horz" pos="646">
          <p15:clr>
            <a:srgbClr val="9AA0A6"/>
          </p15:clr>
        </p15:guide>
        <p15:guide id="8" orient="horz" pos="2917">
          <p15:clr>
            <a:srgbClr val="9AA0A6"/>
          </p15:clr>
        </p15:guide>
        <p15:guide id="9" orient="horz" pos="1873">
          <p15:clr>
            <a:srgbClr val="9AA0A6"/>
          </p15:clr>
        </p15:guide>
        <p15:guide id="10" orient="horz" pos="847">
          <p15:clr>
            <a:srgbClr val="9AA0A6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Set Up">
  <p:cSld name="TITLE_AND_BODY_1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0" y="-7950"/>
            <a:ext cx="9144000" cy="1037700"/>
          </a:xfrm>
          <a:prstGeom prst="rect">
            <a:avLst/>
          </a:prstGeom>
          <a:solidFill>
            <a:srgbClr val="E4A4EE"/>
          </a:solidFill>
          <a:ln w="9525" cap="flat" cmpd="sng">
            <a:solidFill>
              <a:srgbClr val="E4A4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0499" y="58351"/>
            <a:ext cx="904800" cy="90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587" y="236587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/>
          <p:nvPr/>
        </p:nvSpPr>
        <p:spPr>
          <a:xfrm>
            <a:off x="230500" y="4800591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Set Up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9AA0A6"/>
          </p15:clr>
        </p15:guide>
        <p15:guide id="2" pos="145">
          <p15:clr>
            <a:srgbClr val="9AA0A6"/>
          </p15:clr>
        </p15:guide>
        <p15:guide id="3" pos="336">
          <p15:clr>
            <a:srgbClr val="9AA0A6"/>
          </p15:clr>
        </p15:guide>
        <p15:guide id="4" pos="5424">
          <p15:clr>
            <a:srgbClr val="9AA0A6"/>
          </p15:clr>
        </p15:guide>
        <p15:guide id="5" pos="5615">
          <p15:clr>
            <a:srgbClr val="9AA0A6"/>
          </p15:clr>
        </p15:guide>
        <p15:guide id="6" orient="horz" pos="648">
          <p15:clr>
            <a:srgbClr val="9AA0A6"/>
          </p15:clr>
        </p15:guide>
        <p15:guide id="7" orient="horz" pos="1873">
          <p15:clr>
            <a:srgbClr val="9AA0A6"/>
          </p15:clr>
        </p15:guide>
        <p15:guide id="8" orient="horz" pos="2917">
          <p15:clr>
            <a:srgbClr val="9AA0A6"/>
          </p15:clr>
        </p15:guide>
        <p15:guide id="9" orient="horz" pos="3165">
          <p15:clr>
            <a:srgbClr val="9AA0A6"/>
          </p15:clr>
        </p15:guide>
        <p15:guide id="10" orient="horz" pos="792">
          <p15:clr>
            <a:srgbClr val="9AA0A6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407" y="2670952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2" y="1131341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227" y="19615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014" y="2397141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7415" y="1382679"/>
            <a:ext cx="862127" cy="8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0728" y="1687241"/>
            <a:ext cx="628330" cy="62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047" y="59799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400" y="7457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27718" y="490082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2097" y="239530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8750" y="340024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22245" y="137688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07896" y="309071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0320" y="179910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74590" y="196151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46189" y="1799106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83872" y="3475609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18625" y="3340847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255844" y="3161450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568573" y="2012755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921161" y="2608763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109765" y="1094819"/>
            <a:ext cx="935188" cy="93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957437" y="1188122"/>
            <a:ext cx="935188" cy="93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CUSTOM_1_1_1_1">
    <p:bg>
      <p:bgPr>
        <a:solidFill>
          <a:srgbClr val="FFAA7B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l="111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/>
        </p:nvSpPr>
        <p:spPr>
          <a:xfrm>
            <a:off x="2962050" y="2143050"/>
            <a:ext cx="3219900" cy="8574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0" y="4631550"/>
            <a:ext cx="60488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924075" y="3148000"/>
            <a:ext cx="3398100" cy="441300"/>
          </a:xfrm>
          <a:prstGeom prst="rect">
            <a:avLst/>
          </a:prstGeom>
          <a:effectLst>
            <a:outerShdw blurRad="57150" dist="19050" dir="1980000" algn="bl" rotWithShape="0">
              <a:srgbClr val="000000">
                <a:alpha val="68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4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5330"/>
              </a:buClr>
              <a:buSzPts val="4800"/>
              <a:buFont typeface="Roboto Slab"/>
              <a:buNone/>
              <a:defRPr sz="4800">
                <a:solidFill>
                  <a:srgbClr val="EF533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595300" y="4854450"/>
            <a:ext cx="5487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595300" y="4854450"/>
            <a:ext cx="5487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38" name="Google Shape;238;p31"/>
          <p:cNvCxnSpPr/>
          <p:nvPr/>
        </p:nvCxnSpPr>
        <p:spPr>
          <a:xfrm rot="10800000" flipH="1">
            <a:off x="6150" y="1010450"/>
            <a:ext cx="9131700" cy="1200"/>
          </a:xfrm>
          <a:prstGeom prst="straightConnector1">
            <a:avLst/>
          </a:prstGeom>
          <a:noFill/>
          <a:ln w="76200" cap="flat" cmpd="sng">
            <a:solidFill>
              <a:srgbClr val="15C2D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Planning">
  <p:cSld name="TITLE_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11"/>
          <p:cNvGrpSpPr/>
          <p:nvPr/>
        </p:nvGrpSpPr>
        <p:grpSpPr>
          <a:xfrm>
            <a:off x="850392" y="356623"/>
            <a:ext cx="1042412" cy="1042412"/>
            <a:chOff x="1005840" y="320040"/>
            <a:chExt cx="1234500" cy="1234500"/>
          </a:xfrm>
        </p:grpSpPr>
        <p:sp>
          <p:nvSpPr>
            <p:cNvPr id="68" name="Google Shape;68;p11"/>
            <p:cNvSpPr/>
            <p:nvPr/>
          </p:nvSpPr>
          <p:spPr>
            <a:xfrm>
              <a:off x="1005840" y="320040"/>
              <a:ext cx="1234500" cy="12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9" name="Google Shape;69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46926" y="561111"/>
              <a:ext cx="752350" cy="752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1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Planning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3264400" y="1538800"/>
            <a:ext cx="53310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d Notes">
  <p:cSld name="TITLE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0080FF"/>
          </a:solidFill>
          <a:ln w="9525" cap="flat" cmpd="sng">
            <a:solidFill>
              <a:srgbClr val="008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Guided Notes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8" name="Google Shape;78;p12"/>
          <p:cNvGrpSpPr/>
          <p:nvPr/>
        </p:nvGrpSpPr>
        <p:grpSpPr>
          <a:xfrm>
            <a:off x="850392" y="365760"/>
            <a:ext cx="1042426" cy="1042426"/>
            <a:chOff x="1001700" y="320150"/>
            <a:chExt cx="1211700" cy="1211700"/>
          </a:xfrm>
        </p:grpSpPr>
        <p:sp>
          <p:nvSpPr>
            <p:cNvPr id="79" name="Google Shape;79;p12"/>
            <p:cNvSpPr/>
            <p:nvPr/>
          </p:nvSpPr>
          <p:spPr>
            <a:xfrm>
              <a:off x="1001700" y="320150"/>
              <a:ext cx="1211700" cy="1211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0" name="Google Shape;80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7155" y="585599"/>
              <a:ext cx="680740" cy="680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FA7B17"/>
          </p15:clr>
        </p15:guide>
        <p15:guide id="2" pos="80">
          <p15:clr>
            <a:srgbClr val="FA7B17"/>
          </p15:clr>
        </p15:guide>
        <p15:guide id="3" pos="5616">
          <p15:clr>
            <a:srgbClr val="FA7B17"/>
          </p15:clr>
        </p15:guide>
        <p15:guide id="4" pos="1648">
          <p15:clr>
            <a:srgbClr val="FA7B17"/>
          </p15:clr>
        </p15:guide>
        <p15:guide id="5" pos="864">
          <p15:clr>
            <a:srgbClr val="FA7B17"/>
          </p15:clr>
        </p15:guide>
        <p15:guide id="6" pos="1860">
          <p15:clr>
            <a:srgbClr val="FA7B17"/>
          </p15:clr>
        </p15:guide>
        <p15:guide id="7" pos="3732">
          <p15:clr>
            <a:srgbClr val="FA7B17"/>
          </p15:clr>
        </p15:guide>
        <p15:guide id="8" pos="2056">
          <p15:clr>
            <a:srgbClr val="FA7B17"/>
          </p15:clr>
        </p15:guide>
        <p15:guide id="9" orient="horz" pos="3165">
          <p15:clr>
            <a:srgbClr val="FA7B17"/>
          </p15:clr>
        </p15:guide>
        <p15:guide id="10" orient="horz" pos="969">
          <p15:clr>
            <a:srgbClr val="FA7B17"/>
          </p15:clr>
        </p15:guide>
        <p15:guide id="11" orient="horz" pos="553">
          <p15:clr>
            <a:srgbClr val="FA7B17"/>
          </p15:clr>
        </p15:guide>
        <p15:guide id="12" orient="horz" pos="887">
          <p15:clr>
            <a:srgbClr val="FA7B17"/>
          </p15:clr>
        </p15:guide>
        <p15:guide id="13" orient="horz" pos="2917">
          <p15:clr>
            <a:srgbClr val="FA7B17"/>
          </p15:clr>
        </p15:guide>
        <p15:guide id="14" orient="horz" pos="225">
          <p15:clr>
            <a:srgbClr val="FA7B17"/>
          </p15:clr>
        </p15:guide>
        <p15:guide id="15" orient="horz" pos="81">
          <p15:clr>
            <a:srgbClr val="FA7B17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n and Talk">
  <p:cSld name="TITLE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-7950"/>
            <a:ext cx="2739600" cy="5159400"/>
          </a:xfrm>
          <a:prstGeom prst="rect">
            <a:avLst/>
          </a:prstGeom>
          <a:solidFill>
            <a:srgbClr val="FFAA7B"/>
          </a:solidFill>
          <a:ln w="9525" cap="flat" cmpd="sng">
            <a:solidFill>
              <a:srgbClr val="FFA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0" y="137160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Turn and Talk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848600" y="365760"/>
            <a:ext cx="1042405" cy="1042405"/>
            <a:chOff x="840300" y="447850"/>
            <a:chExt cx="1216200" cy="1216200"/>
          </a:xfrm>
        </p:grpSpPr>
        <p:sp>
          <p:nvSpPr>
            <p:cNvPr id="89" name="Google Shape;89;p13"/>
            <p:cNvSpPr/>
            <p:nvPr/>
          </p:nvSpPr>
          <p:spPr>
            <a:xfrm>
              <a:off x="840300" y="447850"/>
              <a:ext cx="1216200" cy="121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0" name="Google Shape;9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06441" y="714113"/>
              <a:ext cx="682518" cy="682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3271500" y="1828775"/>
            <a:ext cx="53238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78">
          <p15:clr>
            <a:srgbClr val="9AA0A6"/>
          </p15:clr>
        </p15:guide>
        <p15:guide id="16" orient="horz" pos="206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ing Question">
  <p:cSld name="TITLE_2_2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Lightning Question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99" name="Google Shape;99;p14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" name="Google Shape;100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76486" y="784041"/>
              <a:ext cx="862125" cy="862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15">
          <p15:clr>
            <a:srgbClr val="9AA0A6"/>
          </p15:clr>
        </p15:guide>
        <p15:guide id="2" orient="horz" pos="969">
          <p15:clr>
            <a:srgbClr val="9AA0A6"/>
          </p15:clr>
        </p15:guide>
        <p15:guide id="3" orient="horz" pos="553">
          <p15:clr>
            <a:srgbClr val="9AA0A6"/>
          </p15:clr>
        </p15:guide>
        <p15:guide id="4" orient="horz" pos="881">
          <p15:clr>
            <a:srgbClr val="9AA0A6"/>
          </p15:clr>
        </p15:guide>
        <p15:guide id="5" orient="horz" pos="3162">
          <p15:clr>
            <a:srgbClr val="9AA0A6"/>
          </p15:clr>
        </p15:guide>
        <p15:guide id="6" orient="horz" pos="225">
          <p15:clr>
            <a:srgbClr val="9AA0A6"/>
          </p15:clr>
        </p15:guide>
        <p15:guide id="7" orient="horz" pos="81">
          <p15:clr>
            <a:srgbClr val="9AA0A6"/>
          </p15:clr>
        </p15:guide>
        <p15:guide id="8" pos="5414">
          <p15:clr>
            <a:srgbClr val="9AA0A6"/>
          </p15:clr>
        </p15:guide>
        <p15:guide id="9" pos="80">
          <p15:clr>
            <a:srgbClr val="9AA0A6"/>
          </p15:clr>
        </p15:guide>
        <p15:guide id="10" pos="5616">
          <p15:clr>
            <a:srgbClr val="9AA0A6"/>
          </p15:clr>
        </p15:guide>
        <p15:guide id="11" pos="1648">
          <p15:clr>
            <a:srgbClr val="9AA0A6"/>
          </p15:clr>
        </p15:guide>
        <p15:guide id="12" pos="864">
          <p15:clr>
            <a:srgbClr val="9AA0A6"/>
          </p15:clr>
        </p15:guide>
        <p15:guide id="13" pos="1860">
          <p15:clr>
            <a:srgbClr val="9AA0A6"/>
          </p15:clr>
        </p15:guide>
        <p15:guide id="14" pos="3732">
          <p15:clr>
            <a:srgbClr val="9AA0A6"/>
          </p15:clr>
        </p15:guide>
        <p15:guide id="15" pos="2056">
          <p15:clr>
            <a:srgbClr val="9AA0A6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- CFU">
  <p:cSld name="TITLE_2_2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FEE975"/>
          </a:solidFill>
          <a:ln w="9525" cap="flat" cmpd="sng">
            <a:solidFill>
              <a:srgbClr val="FEE9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Closing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185" y="571527"/>
            <a:ext cx="630936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9AA0A6"/>
          </p15:clr>
        </p15:guide>
        <p15:guide id="2" pos="8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0">
          <p15:clr>
            <a:srgbClr val="9AA0A6"/>
          </p15:clr>
        </p15:guide>
        <p15:guide id="7" pos="3732">
          <p15:clr>
            <a:srgbClr val="9AA0A6"/>
          </p15:clr>
        </p15:guide>
        <p15:guide id="8" pos="2056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1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mit">
  <p:cSld name="TITLE_2_2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850392" y="365760"/>
            <a:ext cx="1042386" cy="1042386"/>
            <a:chOff x="840300" y="447850"/>
            <a:chExt cx="1534500" cy="1534500"/>
          </a:xfrm>
        </p:grpSpPr>
        <p:sp>
          <p:nvSpPr>
            <p:cNvPr id="117" name="Google Shape;117;p16"/>
            <p:cNvSpPr/>
            <p:nvPr/>
          </p:nvSpPr>
          <p:spPr>
            <a:xfrm>
              <a:off x="840300" y="447850"/>
              <a:ext cx="1534500" cy="153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8" name="Google Shape;118;p16"/>
            <p:cNvPicPr preferRelativeResize="0"/>
            <p:nvPr/>
          </p:nvPicPr>
          <p:blipFill rotWithShape="1">
            <a:blip r:embed="rId2">
              <a:alphaModFix/>
            </a:blip>
            <a:srcRect t="32791"/>
            <a:stretch/>
          </p:blipFill>
          <p:spPr>
            <a:xfrm>
              <a:off x="1102457" y="875610"/>
              <a:ext cx="1010194" cy="6789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6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Submit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18">
          <p15:clr>
            <a:srgbClr val="9AA0A6"/>
          </p15:clr>
        </p15:guide>
        <p15:guide id="2" pos="80">
          <p15:clr>
            <a:srgbClr val="9AA0A6"/>
          </p15:clr>
        </p15:guide>
        <p15:guide id="3" pos="5420">
          <p15:clr>
            <a:srgbClr val="9AA0A6"/>
          </p15:clr>
        </p15:guide>
        <p15:guide id="4" pos="5616">
          <p15:clr>
            <a:srgbClr val="9AA0A6"/>
          </p15:clr>
        </p15:guide>
        <p15:guide id="5" pos="1648">
          <p15:clr>
            <a:srgbClr val="9AA0A6"/>
          </p15:clr>
        </p15:guide>
        <p15:guide id="6" pos="864">
          <p15:clr>
            <a:srgbClr val="9AA0A6"/>
          </p15:clr>
        </p15:guide>
        <p15:guide id="7" pos="1866">
          <p15:clr>
            <a:srgbClr val="9AA0A6"/>
          </p15:clr>
        </p15:guide>
        <p15:guide id="8" pos="3738">
          <p15:clr>
            <a:srgbClr val="9AA0A6"/>
          </p15:clr>
        </p15:guide>
        <p15:guide id="9" pos="2062">
          <p15:clr>
            <a:srgbClr val="9AA0A6"/>
          </p15:clr>
        </p15:guide>
        <p15:guide id="10" orient="horz" pos="972">
          <p15:clr>
            <a:srgbClr val="9AA0A6"/>
          </p15:clr>
        </p15:guide>
        <p15:guide id="11" orient="horz" pos="559">
          <p15:clr>
            <a:srgbClr val="9AA0A6"/>
          </p15:clr>
        </p15:guide>
        <p15:guide id="12" orient="horz" pos="887">
          <p15:clr>
            <a:srgbClr val="9AA0A6"/>
          </p15:clr>
        </p15:guide>
        <p15:guide id="13" orient="horz" pos="3165">
          <p15:clr>
            <a:srgbClr val="9AA0A6"/>
          </p15:clr>
        </p15:guide>
        <p15:guide id="14" orient="horz" pos="230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 v1">
  <p:cSld name="TITLE_2_2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-7950"/>
            <a:ext cx="2743200" cy="51594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850392" y="365760"/>
            <a:ext cx="1042500" cy="104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637" y="571537"/>
            <a:ext cx="630936" cy="6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0" y="128016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Project Time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700" y="4631534"/>
            <a:ext cx="604875" cy="39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126300" y="1538800"/>
            <a:ext cx="2490600" cy="3486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3271500" y="1538800"/>
            <a:ext cx="5323800" cy="30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➔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80">
          <p15:clr>
            <a:srgbClr val="9AA0A6"/>
          </p15:clr>
        </p15:guide>
        <p15:guide id="2" pos="5420">
          <p15:clr>
            <a:srgbClr val="9AA0A6"/>
          </p15:clr>
        </p15:guide>
        <p15:guide id="3" pos="5616">
          <p15:clr>
            <a:srgbClr val="9AA0A6"/>
          </p15:clr>
        </p15:guide>
        <p15:guide id="4" pos="1648">
          <p15:clr>
            <a:srgbClr val="9AA0A6"/>
          </p15:clr>
        </p15:guide>
        <p15:guide id="5" pos="864">
          <p15:clr>
            <a:srgbClr val="9AA0A6"/>
          </p15:clr>
        </p15:guide>
        <p15:guide id="6" pos="1866">
          <p15:clr>
            <a:srgbClr val="9AA0A6"/>
          </p15:clr>
        </p15:guide>
        <p15:guide id="7" pos="3738">
          <p15:clr>
            <a:srgbClr val="9AA0A6"/>
          </p15:clr>
        </p15:guide>
        <p15:guide id="8" pos="2062">
          <p15:clr>
            <a:srgbClr val="9AA0A6"/>
          </p15:clr>
        </p15:guide>
        <p15:guide id="9" orient="horz" pos="2915">
          <p15:clr>
            <a:srgbClr val="9AA0A6"/>
          </p15:clr>
        </p15:guide>
        <p15:guide id="10" orient="horz" pos="969">
          <p15:clr>
            <a:srgbClr val="9AA0A6"/>
          </p15:clr>
        </p15:guide>
        <p15:guide id="11" orient="horz" pos="553">
          <p15:clr>
            <a:srgbClr val="9AA0A6"/>
          </p15:clr>
        </p15:guide>
        <p15:guide id="12" orient="horz" pos="881">
          <p15:clr>
            <a:srgbClr val="9AA0A6"/>
          </p15:clr>
        </p15:guide>
        <p15:guide id="13" orient="horz" pos="3162">
          <p15:clr>
            <a:srgbClr val="9AA0A6"/>
          </p15:clr>
        </p15:guide>
        <p15:guide id="14" orient="horz" pos="225">
          <p15:clr>
            <a:srgbClr val="9AA0A6"/>
          </p15:clr>
        </p15:guide>
        <p15:guide id="15" orient="horz" pos="81">
          <p15:clr>
            <a:srgbClr val="9AA0A6"/>
          </p15:clr>
        </p15:guide>
        <p15:guide id="16" orient="horz" pos="206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s.reactjs.org/docs/handling-event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ayri/ClickDem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3"/>
          <p:cNvSpPr txBox="1">
            <a:spLocks noGrp="1"/>
          </p:cNvSpPr>
          <p:nvPr>
            <p:ph type="title"/>
          </p:nvPr>
        </p:nvSpPr>
        <p:spPr>
          <a:xfrm>
            <a:off x="1032300" y="2548700"/>
            <a:ext cx="70794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操作</a:t>
            </a:r>
            <a:r>
              <a:rPr lang="zh-CN" altLang="en-US" dirty="0"/>
              <a:t> </a:t>
            </a:r>
            <a:r>
              <a:rPr lang="zh-CN" altLang="en" b="1" dirty="0">
                <a:solidFill>
                  <a:srgbClr val="FFAA7B"/>
                </a:solidFill>
              </a:rPr>
              <a:t>状态</a:t>
            </a:r>
            <a:r>
              <a:rPr lang="zh-CN" altLang="en-US" b="1" dirty="0">
                <a:solidFill>
                  <a:srgbClr val="FFAA7B"/>
                </a:solidFill>
              </a:rPr>
              <a:t>（</a:t>
            </a:r>
            <a:r>
              <a:rPr lang="en-US" altLang="zh-CN" b="1" dirty="0">
                <a:solidFill>
                  <a:srgbClr val="FFAA7B"/>
                </a:solidFill>
              </a:rPr>
              <a:t>s</a:t>
            </a:r>
            <a:r>
              <a:rPr lang="en" b="1" dirty="0" err="1">
                <a:solidFill>
                  <a:srgbClr val="FFAA7B"/>
                </a:solidFill>
              </a:rPr>
              <a:t>tate</a:t>
            </a:r>
            <a:r>
              <a:rPr lang="zh-CN" altLang="en-US" b="1" dirty="0">
                <a:solidFill>
                  <a:srgbClr val="FFAA7B"/>
                </a:solidFill>
              </a:rPr>
              <a:t>）</a:t>
            </a:r>
            <a:r>
              <a:rPr lang="zh-CN" altLang="en-US" dirty="0"/>
              <a:t>，写作</a:t>
            </a:r>
            <a:r>
              <a:rPr lang="zh-CN" altLang="en" b="1" dirty="0">
                <a:solidFill>
                  <a:srgbClr val="FFAA7B"/>
                </a:solidFill>
              </a:rPr>
              <a:t>事件</a:t>
            </a:r>
            <a:r>
              <a:rPr lang="zh-CN" altLang="en-US" b="1" dirty="0">
                <a:solidFill>
                  <a:srgbClr val="FFAA7B"/>
                </a:solidFill>
              </a:rPr>
              <a:t>响应函数 </a:t>
            </a:r>
            <a:r>
              <a:rPr lang="zh-CN" altLang="en" dirty="0"/>
              <a:t>来</a:t>
            </a:r>
            <a:r>
              <a:rPr lang="zh-CN" altLang="en-US" dirty="0"/>
              <a:t>更新和改变组件</a:t>
            </a:r>
            <a:endParaRPr b="1" dirty="0">
              <a:solidFill>
                <a:srgbClr val="FFAA7B"/>
              </a:solidFill>
            </a:endParaRPr>
          </a:p>
        </p:txBody>
      </p:sp>
      <p:sp>
        <p:nvSpPr>
          <p:cNvPr id="690" name="Google Shape;690;p93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词汇</a:t>
            </a:r>
            <a:r>
              <a:rPr lang="en" dirty="0"/>
              <a:t>: </a:t>
            </a:r>
            <a:r>
              <a:rPr lang="en" dirty="0">
                <a:solidFill>
                  <a:srgbClr val="FFAA7B"/>
                </a:solidFill>
              </a:rPr>
              <a:t>state</a:t>
            </a:r>
            <a:r>
              <a:rPr lang="en" dirty="0"/>
              <a:t>,</a:t>
            </a:r>
            <a:r>
              <a:rPr lang="en" dirty="0">
                <a:solidFill>
                  <a:srgbClr val="FFAA7B"/>
                </a:solidFill>
              </a:rPr>
              <a:t> event-handler</a:t>
            </a:r>
            <a:endParaRPr dirty="0">
              <a:solidFill>
                <a:srgbClr val="FFAA7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15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添加状态、设置初始值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zh-CN" altLang="en-US" sz="1800" dirty="0"/>
              <a:t>加 构造器</a:t>
            </a:r>
            <a:br>
              <a:rPr lang="en-US" altLang="zh-CN" sz="1800" dirty="0"/>
            </a:br>
            <a:r>
              <a:rPr lang="en-US" altLang="zh-CN" sz="1800" dirty="0"/>
              <a:t>constructor()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2.</a:t>
            </a:r>
            <a:r>
              <a:rPr lang="zh-CN" altLang="en-US" sz="1800" dirty="0"/>
              <a:t> </a:t>
            </a:r>
            <a:r>
              <a:rPr lang="en-US" altLang="zh-CN" sz="1800" dirty="0"/>
              <a:t>super() </a:t>
            </a:r>
            <a:r>
              <a:rPr lang="zh-CN" altLang="en-US" sz="1800" dirty="0"/>
              <a:t>继承父组件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3.</a:t>
            </a:r>
            <a:r>
              <a:rPr lang="zh-CN" altLang="en-US" sz="1800" dirty="0"/>
              <a:t> 设置 </a:t>
            </a:r>
            <a:r>
              <a:rPr lang="en-US" altLang="zh-CN" sz="1800" dirty="0" err="1"/>
              <a:t>this.state</a:t>
            </a:r>
            <a:r>
              <a:rPr lang="en-US" altLang="zh-CN" sz="1800" dirty="0"/>
              <a:t> </a:t>
            </a:r>
            <a:r>
              <a:rPr lang="zh-CN" altLang="en-US" sz="1800" dirty="0"/>
              <a:t>组件状态（对象）</a:t>
            </a:r>
            <a:endParaRPr dirty="0"/>
          </a:p>
        </p:txBody>
      </p:sp>
      <p:sp>
        <p:nvSpPr>
          <p:cNvPr id="935" name="Google Shape;935;p115"/>
          <p:cNvSpPr/>
          <p:nvPr/>
        </p:nvSpPr>
        <p:spPr>
          <a:xfrm>
            <a:off x="3046650" y="186725"/>
            <a:ext cx="3489900" cy="2424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“app”&gt;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Trivia!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6" name="Google Shape;936;p115"/>
          <p:cNvSpPr/>
          <p:nvPr/>
        </p:nvSpPr>
        <p:spPr>
          <a:xfrm>
            <a:off x="5142800" y="1205175"/>
            <a:ext cx="3843600" cy="3861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constructor (props) {</a:t>
            </a:r>
            <a:endParaRPr sz="1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super(props);</a:t>
            </a:r>
            <a:endParaRPr sz="1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this.state = {count: 0};</a:t>
            </a:r>
            <a:endParaRPr sz="1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“app”&gt;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Trivia!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37" name="Google Shape;937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088" y="1860075"/>
            <a:ext cx="849925" cy="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16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在</a:t>
            </a:r>
            <a:r>
              <a:rPr lang="zh-CN" altLang="en-US" dirty="0"/>
              <a:t>组件中使用状态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this.state.count</a:t>
            </a:r>
            <a:endParaRPr dirty="0"/>
          </a:p>
        </p:txBody>
      </p:sp>
      <p:sp>
        <p:nvSpPr>
          <p:cNvPr id="943" name="Google Shape;943;p116"/>
          <p:cNvSpPr/>
          <p:nvPr/>
        </p:nvSpPr>
        <p:spPr>
          <a:xfrm>
            <a:off x="3062825" y="189125"/>
            <a:ext cx="3521400" cy="3355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constructor (props)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super(props);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this.state = {count: 0};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“app”&gt;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{this.state.count}</a:t>
            </a:r>
            <a:endParaRPr sz="1500"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4" name="Google Shape;944;p116"/>
          <p:cNvSpPr/>
          <p:nvPr/>
        </p:nvSpPr>
        <p:spPr>
          <a:xfrm>
            <a:off x="4938525" y="2898275"/>
            <a:ext cx="4138500" cy="2169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76200" cap="flat" cmpd="sng">
            <a:solidFill>
              <a:srgbClr val="008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00">
                <a:latin typeface="Roboto"/>
                <a:ea typeface="Roboto"/>
                <a:cs typeface="Roboto"/>
                <a:sym typeface="Roboto"/>
              </a:rPr>
              <a:t>0</a:t>
            </a:r>
            <a:endParaRPr sz="10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17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更新</a:t>
            </a:r>
            <a:r>
              <a:rPr lang="zh-CN" altLang="en-US" dirty="0"/>
              <a:t>状态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不能用 </a:t>
            </a:r>
            <a:r>
              <a:rPr lang="en-US" altLang="zh-CN" dirty="0"/>
              <a:t>=</a:t>
            </a:r>
            <a:r>
              <a:rPr lang="zh-CN" altLang="en-US" dirty="0"/>
              <a:t> 赋值！</a:t>
            </a:r>
            <a:br>
              <a:rPr lang="en-US" altLang="zh-CN" dirty="0"/>
            </a:br>
            <a:r>
              <a:rPr lang="en-US" altLang="zh-CN" sz="2000" dirty="0" err="1"/>
              <a:t>this.state.count</a:t>
            </a:r>
            <a:r>
              <a:rPr lang="en-US" altLang="zh-CN" sz="2000" dirty="0"/>
              <a:t> = 2;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用 </a:t>
            </a:r>
            <a:r>
              <a:rPr lang="en-US" altLang="zh-CN" dirty="0" err="1"/>
              <a:t>this.setState</a:t>
            </a:r>
            <a:r>
              <a:rPr lang="en-US" altLang="zh-CN" dirty="0"/>
              <a:t>()</a:t>
            </a:r>
            <a:endParaRPr dirty="0"/>
          </a:p>
        </p:txBody>
      </p:sp>
      <p:sp>
        <p:nvSpPr>
          <p:cNvPr id="950" name="Google Shape;950;p117"/>
          <p:cNvSpPr/>
          <p:nvPr/>
        </p:nvSpPr>
        <p:spPr>
          <a:xfrm>
            <a:off x="4003500" y="807125"/>
            <a:ext cx="3843600" cy="3719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constructor (props)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super(props);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this.state = {count: 0};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updateState()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    this.setState({</a:t>
            </a:r>
            <a:endParaRPr sz="1200"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     count: 14,</a:t>
            </a:r>
            <a:endParaRPr sz="1200"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“app”&gt;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{this.state.count}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966;p120">
            <a:extLst>
              <a:ext uri="{FF2B5EF4-FFF2-40B4-BE49-F238E27FC236}">
                <a16:creationId xmlns:a16="http://schemas.microsoft.com/office/drawing/2014/main" id="{1A9E2B87-AEF1-6D4A-A5F2-9E15FFEB0F8F}"/>
              </a:ext>
            </a:extLst>
          </p:cNvPr>
          <p:cNvSpPr/>
          <p:nvPr/>
        </p:nvSpPr>
        <p:spPr>
          <a:xfrm>
            <a:off x="2617050" y="2796614"/>
            <a:ext cx="413100" cy="498624"/>
          </a:xfrm>
          <a:prstGeom prst="noSmoking">
            <a:avLst>
              <a:gd name="adj" fmla="val 7956"/>
            </a:avLst>
          </a:prstGeom>
          <a:solidFill>
            <a:srgbClr val="C5392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22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选择题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哪个正确？</a:t>
            </a:r>
            <a:endParaRPr dirty="0"/>
          </a:p>
        </p:txBody>
      </p:sp>
      <p:sp>
        <p:nvSpPr>
          <p:cNvPr id="977" name="Google Shape;977;p122"/>
          <p:cNvSpPr/>
          <p:nvPr/>
        </p:nvSpPr>
        <p:spPr>
          <a:xfrm>
            <a:off x="2946525" y="588125"/>
            <a:ext cx="2760900" cy="3719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constructor (props)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super(props);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this.state = {count: 0};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updateState()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   this.setState({</a:t>
            </a:r>
            <a:endParaRPr sz="1200"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    count: 14,</a:t>
            </a:r>
            <a:endParaRPr sz="1200"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“app”&gt;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{this.state.count}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8" name="Google Shape;978;p122"/>
          <p:cNvSpPr/>
          <p:nvPr/>
        </p:nvSpPr>
        <p:spPr>
          <a:xfrm>
            <a:off x="6036900" y="588125"/>
            <a:ext cx="2878500" cy="3719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constructor (props)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super(props);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this.state = {count: 0};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updateState()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06666"/>
                </a:highlight>
                <a:latin typeface="Consolas"/>
                <a:ea typeface="Consolas"/>
                <a:cs typeface="Consolas"/>
                <a:sym typeface="Consolas"/>
              </a:rPr>
              <a:t>   this.state.count = 14;</a:t>
            </a:r>
            <a:endParaRPr sz="1200">
              <a:highlight>
                <a:srgbClr val="E066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“app”&gt;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{this.state.count}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23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把</a:t>
            </a:r>
            <a:r>
              <a:rPr lang="zh-CN" altLang="en-US" dirty="0"/>
              <a:t> 状态 通过 </a:t>
            </a:r>
            <a:r>
              <a:rPr lang="en-US" altLang="zh-CN" dirty="0"/>
              <a:t>props</a:t>
            </a:r>
            <a:r>
              <a:rPr lang="zh-CN" altLang="en-US" dirty="0"/>
              <a:t> 送入子组件</a:t>
            </a:r>
            <a:endParaRPr dirty="0"/>
          </a:p>
        </p:txBody>
      </p:sp>
      <p:sp>
        <p:nvSpPr>
          <p:cNvPr id="984" name="Google Shape;984;p123"/>
          <p:cNvSpPr/>
          <p:nvPr/>
        </p:nvSpPr>
        <p:spPr>
          <a:xfrm>
            <a:off x="3925350" y="197050"/>
            <a:ext cx="3999900" cy="2683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constructor (props)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super(props);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this.state = {count: 0};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“app”&gt;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&lt;Counter num={</a:t>
            </a:r>
            <a:r>
              <a:rPr lang="en" sz="1200">
                <a:solidFill>
                  <a:srgbClr val="000000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this.state.count</a:t>
            </a:r>
            <a:r>
              <a:rPr lang="en" sz="1200"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} /&gt;</a:t>
            </a:r>
            <a:endParaRPr sz="1200"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5" name="Google Shape;985;p123"/>
          <p:cNvSpPr/>
          <p:nvPr/>
        </p:nvSpPr>
        <p:spPr>
          <a:xfrm>
            <a:off x="3925350" y="2991575"/>
            <a:ext cx="3999900" cy="1635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 {this.props.num} &lt;/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3"/>
          <p:cNvSpPr txBox="1">
            <a:spLocks noGrp="1"/>
          </p:cNvSpPr>
          <p:nvPr>
            <p:ph type="title"/>
          </p:nvPr>
        </p:nvSpPr>
        <p:spPr>
          <a:xfrm>
            <a:off x="1032300" y="2548700"/>
            <a:ext cx="70794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写作</a:t>
            </a:r>
            <a:r>
              <a:rPr lang="zh-CN" altLang="en" b="1" dirty="0">
                <a:solidFill>
                  <a:srgbClr val="FFAA7B"/>
                </a:solidFill>
              </a:rPr>
              <a:t>事件</a:t>
            </a:r>
            <a:r>
              <a:rPr lang="zh-CN" altLang="en-US" b="1" dirty="0">
                <a:solidFill>
                  <a:srgbClr val="FFAA7B"/>
                </a:solidFill>
              </a:rPr>
              <a:t>响应函数 </a:t>
            </a:r>
            <a:r>
              <a:rPr lang="zh-CN" altLang="en" dirty="0"/>
              <a:t>来</a:t>
            </a:r>
            <a:r>
              <a:rPr lang="zh-CN" altLang="en-US" dirty="0"/>
              <a:t>更新和改变组件</a:t>
            </a:r>
            <a:endParaRPr b="1" dirty="0">
              <a:solidFill>
                <a:srgbClr val="FFAA7B"/>
              </a:solidFill>
            </a:endParaRPr>
          </a:p>
        </p:txBody>
      </p:sp>
      <p:sp>
        <p:nvSpPr>
          <p:cNvPr id="690" name="Google Shape;690;p93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词汇</a:t>
            </a:r>
            <a:r>
              <a:rPr lang="en" dirty="0"/>
              <a:t>: </a:t>
            </a:r>
            <a:r>
              <a:rPr lang="en" dirty="0">
                <a:solidFill>
                  <a:srgbClr val="FFAA7B"/>
                </a:solidFill>
              </a:rPr>
              <a:t>state</a:t>
            </a:r>
            <a:r>
              <a:rPr lang="en" dirty="0"/>
              <a:t>,</a:t>
            </a:r>
            <a:r>
              <a:rPr lang="en" dirty="0">
                <a:solidFill>
                  <a:srgbClr val="FFAA7B"/>
                </a:solidFill>
              </a:rPr>
              <a:t> event-handler</a:t>
            </a:r>
            <a:endParaRPr dirty="0">
              <a:solidFill>
                <a:srgbClr val="FFA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3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25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复习</a:t>
            </a:r>
            <a:r>
              <a:rPr lang="zh-CN" altLang="en-US" dirty="0"/>
              <a:t>：以前学过的事件响应函数</a:t>
            </a:r>
            <a:endParaRPr dirty="0"/>
          </a:p>
        </p:txBody>
      </p:sp>
      <p:sp>
        <p:nvSpPr>
          <p:cNvPr id="996" name="Google Shape;996;p125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CN" altLang="en-US" i="1" dirty="0"/>
              <a:t>标准语法和 </a:t>
            </a:r>
            <a:r>
              <a:rPr lang="en-US" altLang="zh-CN" i="1" dirty="0"/>
              <a:t>jQuery</a:t>
            </a:r>
            <a:r>
              <a:rPr lang="zh-CN" altLang="en-US" i="1" dirty="0"/>
              <a:t>语法</a:t>
            </a:r>
            <a:endParaRPr i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997" name="Google Shape;997;p125"/>
          <p:cNvSpPr/>
          <p:nvPr/>
        </p:nvSpPr>
        <p:spPr>
          <a:xfrm>
            <a:off x="3947500" y="3460188"/>
            <a:ext cx="4571700" cy="11163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// A button click handler in jQuery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"#target"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"Handler for #target called."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125"/>
          <p:cNvSpPr/>
          <p:nvPr/>
        </p:nvSpPr>
        <p:spPr>
          <a:xfrm>
            <a:off x="3947500" y="1797988"/>
            <a:ext cx="4571700" cy="15888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96B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200">
              <a:solidFill>
                <a:srgbClr val="0079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  // A button click handler in raw JavaScript</a:t>
            </a:r>
            <a:endParaRPr sz="1200">
              <a:solidFill>
                <a:srgbClr val="0079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  function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handleClick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"Handler for &lt;button&gt; called."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96B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96B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"handleClick</a:t>
            </a:r>
            <a:r>
              <a:rPr lang="en" sz="12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796B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 me</a:t>
            </a:r>
            <a:r>
              <a:rPr lang="en" sz="1200">
                <a:solidFill>
                  <a:srgbClr val="00796B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9" name="Google Shape;999;p125"/>
          <p:cNvSpPr txBox="1"/>
          <p:nvPr/>
        </p:nvSpPr>
        <p:spPr>
          <a:xfrm>
            <a:off x="701475" y="4060900"/>
            <a:ext cx="283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I’m talking about the code, not Family Guy</a:t>
            </a:r>
            <a:endParaRPr sz="100" i="1"/>
          </a:p>
        </p:txBody>
      </p:sp>
      <p:pic>
        <p:nvPicPr>
          <p:cNvPr id="1000" name="Google Shape;100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20" y="2186725"/>
            <a:ext cx="2426125" cy="17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28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CN" dirty="0"/>
              <a:t>React</a:t>
            </a:r>
            <a:r>
              <a:rPr lang="zh-CN" altLang="en-US" dirty="0"/>
              <a:t> 里的事件响应函数</a:t>
            </a:r>
            <a:endParaRPr dirty="0"/>
          </a:p>
        </p:txBody>
      </p:sp>
      <p:sp>
        <p:nvSpPr>
          <p:cNvPr id="1021" name="Google Shape;1021;p128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dirty="0"/>
              <a:t>响应按钮事件：用箭头函数，调用 </a:t>
            </a:r>
            <a:r>
              <a:rPr lang="en-US" altLang="zh-CN" dirty="0"/>
              <a:t>this. </a:t>
            </a:r>
            <a:r>
              <a:rPr lang="zh-CN" altLang="en-US" dirty="0"/>
              <a:t>事件响应函数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022" name="Google Shape;1022;p128"/>
          <p:cNvSpPr/>
          <p:nvPr/>
        </p:nvSpPr>
        <p:spPr>
          <a:xfrm>
            <a:off x="1024050" y="1770650"/>
            <a:ext cx="7095900" cy="2742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CodeNationButton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handleClick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"Handler for React &lt;button&gt; called."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render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 onClick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en" sz="1500">
                <a:solidFill>
                  <a:srgbClr val="61616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000000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1616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500">
                <a:solidFill>
                  <a:srgbClr val="000000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9C27B0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500">
                <a:solidFill>
                  <a:srgbClr val="61616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000000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handleClick</a:t>
            </a:r>
            <a:r>
              <a:rPr lang="en" sz="1500">
                <a:solidFill>
                  <a:srgbClr val="61616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}&gt;</a:t>
            </a:r>
            <a:r>
              <a:rPr lang="en" sz="15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796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5309ED-3851-B742-B552-408870AD48E1}"/>
              </a:ext>
            </a:extLst>
          </p:cNvPr>
          <p:cNvSpPr/>
          <p:nvPr/>
        </p:nvSpPr>
        <p:spPr>
          <a:xfrm>
            <a:off x="2245645" y="4716461"/>
            <a:ext cx="4491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000"/>
              </a:spcAft>
            </a:pPr>
            <a:r>
              <a:rPr lang="en-US" altLang="zh-CN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https://zh-hans.reactjs.org/docs/handling-events.html</a:t>
            </a:r>
            <a:endParaRPr lang="en-US" altLang="zh-C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31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i="1" dirty="0"/>
              <a:t>响应事件，修改状态</a:t>
            </a:r>
            <a:endParaRPr i="1" dirty="0"/>
          </a:p>
        </p:txBody>
      </p:sp>
      <p:sp>
        <p:nvSpPr>
          <p:cNvPr id="1052" name="Google Shape;1052;p131"/>
          <p:cNvSpPr/>
          <p:nvPr/>
        </p:nvSpPr>
        <p:spPr>
          <a:xfrm>
            <a:off x="321200" y="1257300"/>
            <a:ext cx="5008800" cy="3464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CodeNationButton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constructor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handleClick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new_click_count 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click_count 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9C27B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61616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>
                <a:solidFill>
                  <a:srgbClr val="61616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click_count</a:t>
            </a:r>
            <a:r>
              <a:rPr lang="en">
                <a:solidFill>
                  <a:srgbClr val="61616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new_click_count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1616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render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3" name="Google Shape;1053;p131"/>
          <p:cNvSpPr/>
          <p:nvPr/>
        </p:nvSpPr>
        <p:spPr>
          <a:xfrm>
            <a:off x="6343125" y="2104650"/>
            <a:ext cx="1964100" cy="572700"/>
          </a:xfrm>
          <a:prstGeom prst="bevel">
            <a:avLst>
              <a:gd name="adj" fmla="val 12500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Click Number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4" name="Google Shape;1054;p131"/>
          <p:cNvSpPr/>
          <p:nvPr/>
        </p:nvSpPr>
        <p:spPr>
          <a:xfrm>
            <a:off x="6343125" y="3095250"/>
            <a:ext cx="1964100" cy="572700"/>
          </a:xfrm>
          <a:prstGeom prst="bevel">
            <a:avLst>
              <a:gd name="adj" fmla="val 12500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Click Number 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5" name="Google Shape;1055;p131"/>
          <p:cNvSpPr/>
          <p:nvPr/>
        </p:nvSpPr>
        <p:spPr>
          <a:xfrm>
            <a:off x="6343125" y="4085850"/>
            <a:ext cx="1964100" cy="572700"/>
          </a:xfrm>
          <a:prstGeom prst="bevel">
            <a:avLst>
              <a:gd name="adj" fmla="val 12500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Click Number 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56" name="Google Shape;1056;p131"/>
          <p:cNvCxnSpPr>
            <a:stCxn id="1053" idx="2"/>
            <a:endCxn id="1054" idx="6"/>
          </p:cNvCxnSpPr>
          <p:nvPr/>
        </p:nvCxnSpPr>
        <p:spPr>
          <a:xfrm>
            <a:off x="7325175" y="2677350"/>
            <a:ext cx="0" cy="4179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7" name="Google Shape;1057;p131"/>
          <p:cNvCxnSpPr>
            <a:stCxn id="1054" idx="2"/>
            <a:endCxn id="1055" idx="6"/>
          </p:cNvCxnSpPr>
          <p:nvPr/>
        </p:nvCxnSpPr>
        <p:spPr>
          <a:xfrm>
            <a:off x="7325175" y="3667950"/>
            <a:ext cx="0" cy="4179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8" name="Google Shape;1058;p131"/>
          <p:cNvSpPr txBox="1"/>
          <p:nvPr/>
        </p:nvSpPr>
        <p:spPr>
          <a:xfrm>
            <a:off x="5698575" y="1241538"/>
            <a:ext cx="325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1300" b="1" i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总是</a:t>
            </a:r>
            <a:r>
              <a:rPr lang="zh-CN" altLang="en-US" sz="1300" b="1" i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用 </a:t>
            </a:r>
            <a:r>
              <a:rPr lang="en" sz="1300" b="1" i="1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this.setState</a:t>
            </a:r>
            <a:r>
              <a:rPr lang="en" sz="1300" b="1" i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({...})!</a:t>
            </a:r>
            <a:endParaRPr sz="300" b="1" i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32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例</a:t>
            </a:r>
            <a:endParaRPr i="1" dirty="0"/>
          </a:p>
        </p:txBody>
      </p:sp>
      <p:sp>
        <p:nvSpPr>
          <p:cNvPr id="1064" name="Google Shape;1064;p132"/>
          <p:cNvSpPr/>
          <p:nvPr/>
        </p:nvSpPr>
        <p:spPr>
          <a:xfrm>
            <a:off x="311700" y="1241550"/>
            <a:ext cx="5008800" cy="3440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CodeNationButton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constructor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click_count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handleClick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new_click_count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click_count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click_count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new_click_count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 onClick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={()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handleClick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()}&gt;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click_count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5" name="Google Shape;1065;p132"/>
          <p:cNvSpPr txBox="1"/>
          <p:nvPr/>
        </p:nvSpPr>
        <p:spPr>
          <a:xfrm>
            <a:off x="5698575" y="1241604"/>
            <a:ext cx="32532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try it out:</a:t>
            </a:r>
            <a:endParaRPr sz="30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repl.it/@sayri/ClickDemo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6" name="Google Shape;1066;p132"/>
          <p:cNvSpPr/>
          <p:nvPr/>
        </p:nvSpPr>
        <p:spPr>
          <a:xfrm>
            <a:off x="311700" y="1241550"/>
            <a:ext cx="5008800" cy="3440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CodeNationButton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constructor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click_count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handleClick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new_click_count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click_count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click_count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new_click_count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render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 onClick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={()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handleClick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()}&gt;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click_count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4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例</a:t>
            </a:r>
            <a:endParaRPr dirty="0"/>
          </a:p>
        </p:txBody>
      </p:sp>
      <p:sp>
        <p:nvSpPr>
          <p:cNvPr id="696" name="Google Shape;696;p94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CN" altLang="en" sz="2000" dirty="0"/>
              <a:t>开发</a:t>
            </a:r>
            <a:r>
              <a:rPr lang="zh-CN" altLang="en-US" sz="2000" dirty="0"/>
              <a:t>一个网站，每次刷新页面，就显示一个新的随机数</a:t>
            </a:r>
            <a:endParaRPr lang="en-US" altLang="zh-C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CN" altLang="en-US" sz="2000" dirty="0"/>
              <a:t>这个“数”就是这个网页的状态</a:t>
            </a:r>
            <a:endParaRPr sz="2000" dirty="0"/>
          </a:p>
        </p:txBody>
      </p:sp>
      <p:sp>
        <p:nvSpPr>
          <p:cNvPr id="697" name="Google Shape;697;p94"/>
          <p:cNvSpPr/>
          <p:nvPr/>
        </p:nvSpPr>
        <p:spPr>
          <a:xfrm>
            <a:off x="2111200" y="2161060"/>
            <a:ext cx="4998300" cy="2620800"/>
          </a:xfrm>
          <a:prstGeom prst="roundRect">
            <a:avLst>
              <a:gd name="adj" fmla="val 3367"/>
            </a:avLst>
          </a:prstGeom>
          <a:solidFill>
            <a:srgbClr val="FFFFFF"/>
          </a:solidFill>
          <a:ln w="76200" cap="flat" cmpd="sng">
            <a:solidFill>
              <a:srgbClr val="008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0" dirty="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0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A40A-E098-E34A-82E8-F5BBCD706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E2F74-849E-5640-B311-F762E7DA8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1-click</a:t>
            </a:r>
          </a:p>
          <a:p>
            <a:pPr lvl="1"/>
            <a:r>
              <a:rPr lang="en-US" altLang="zh-CN" dirty="0" err="1"/>
              <a:t>onClick</a:t>
            </a:r>
            <a:r>
              <a:rPr lang="en-US" altLang="zh-CN" dirty="0"/>
              <a:t>={() =&gt; </a:t>
            </a:r>
            <a:r>
              <a:rPr lang="en-US" altLang="zh-CN" dirty="0" err="1"/>
              <a:t>this.handleClick</a:t>
            </a:r>
            <a:r>
              <a:rPr lang="en-US" altLang="zh-CN" dirty="0"/>
              <a:t>()}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13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A40A-E098-E34A-82E8-F5BBCD706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多个状态</a:t>
            </a:r>
            <a:br>
              <a:rPr kumimoji="1" lang="en-US" altLang="zh-CN" dirty="0"/>
            </a:br>
            <a:r>
              <a:rPr kumimoji="1" lang="zh-CN" altLang="en-US" dirty="0"/>
              <a:t>   在对象里包括多个状态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E2F74-849E-5640-B311-F762E7DA8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this.state</a:t>
            </a:r>
            <a:r>
              <a:rPr lang="en-US" altLang="zh-CN" dirty="0"/>
              <a:t> = {</a:t>
            </a:r>
          </a:p>
          <a:p>
            <a:pPr lvl="1"/>
            <a:r>
              <a:rPr lang="en-US" altLang="zh-CN" dirty="0"/>
              <a:t>disabled: false,</a:t>
            </a:r>
          </a:p>
          <a:p>
            <a:pPr lvl="1"/>
            <a:r>
              <a:rPr lang="en-US" altLang="zh-CN" dirty="0" err="1"/>
              <a:t>clickCount</a:t>
            </a:r>
            <a:r>
              <a:rPr lang="en-US" altLang="zh-CN" dirty="0"/>
              <a:t>: 0</a:t>
            </a:r>
          </a:p>
          <a:p>
            <a:r>
              <a:rPr lang="en-US" altLang="zh-CN" dirty="0"/>
              <a:t>};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示例：</a:t>
            </a:r>
            <a:r>
              <a:rPr kumimoji="1" lang="en-US" altLang="zh-CN" dirty="0"/>
              <a:t>2-button-enable</a:t>
            </a:r>
          </a:p>
          <a:p>
            <a:pPr lvl="1"/>
            <a:r>
              <a:rPr lang="zh-CN" altLang="en-US" dirty="0"/>
              <a:t>设置 </a:t>
            </a:r>
            <a:r>
              <a:rPr lang="en-US" altLang="zh-CN" dirty="0"/>
              <a:t>button</a:t>
            </a:r>
            <a:r>
              <a:rPr lang="zh-CN" altLang="en-US" dirty="0"/>
              <a:t> 属性</a:t>
            </a:r>
            <a:r>
              <a:rPr lang="en-US" altLang="zh-CN" dirty="0"/>
              <a:t>disabled={</a:t>
            </a:r>
            <a:r>
              <a:rPr lang="en-US" altLang="zh-CN" dirty="0" err="1"/>
              <a:t>this.state.disabled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和 </a:t>
            </a:r>
            <a:r>
              <a:rPr lang="en-US" altLang="zh-CN" dirty="0"/>
              <a:t>Hook</a:t>
            </a:r>
            <a:r>
              <a:rPr lang="zh-CN" altLang="en-US" dirty="0"/>
              <a:t> 的 </a:t>
            </a:r>
            <a:r>
              <a:rPr lang="en-US" altLang="zh-CN" dirty="0" err="1"/>
              <a:t>SetState</a:t>
            </a:r>
            <a:r>
              <a:rPr lang="zh-CN" altLang="en-US" dirty="0"/>
              <a:t> 比较</a:t>
            </a:r>
            <a:endParaRPr lang="en-US" altLang="zh-CN" dirty="0"/>
          </a:p>
          <a:p>
            <a:pPr lvl="1"/>
            <a:r>
              <a:rPr lang="en-US" altLang="zh-CN" dirty="0" err="1"/>
              <a:t>setState</a:t>
            </a:r>
            <a:r>
              <a:rPr lang="zh-CN" altLang="en-US" dirty="0"/>
              <a:t> 一个状态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C64E95-9343-EF4A-B249-7FCEC99C70C4}"/>
              </a:ext>
            </a:extLst>
          </p:cNvPr>
          <p:cNvSpPr txBox="1"/>
          <p:nvPr/>
        </p:nvSpPr>
        <p:spPr>
          <a:xfrm>
            <a:off x="1245996" y="21202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89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A40A-E098-E34A-82E8-F5BBCD706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同时更新多个状态</a:t>
            </a:r>
            <a:br>
              <a:rPr kumimoji="1" lang="en-US" altLang="zh-CN" dirty="0"/>
            </a:br>
            <a:r>
              <a:rPr kumimoji="1" lang="zh-CN" altLang="en-US" dirty="0"/>
              <a:t>    状态独立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E2F74-849E-5640-B311-F762E7DA8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同时更新，互不干扰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示例 </a:t>
            </a:r>
            <a:r>
              <a:rPr kumimoji="1" lang="en-US" altLang="zh-CN" dirty="0"/>
              <a:t>4-login</a:t>
            </a:r>
          </a:p>
          <a:p>
            <a:pPr lvl="1"/>
            <a:r>
              <a:rPr kumimoji="1" lang="zh-CN" altLang="en-US" dirty="0"/>
              <a:t>更新多个状态</a:t>
            </a:r>
            <a:endParaRPr kumimoji="1" lang="en-US" altLang="zh-CN" dirty="0"/>
          </a:p>
          <a:p>
            <a:pPr lvl="1"/>
            <a:r>
              <a:rPr lang="en-US" altLang="zh-CN" dirty="0" err="1"/>
              <a:t>this.setState</a:t>
            </a:r>
            <a:r>
              <a:rPr lang="en-US" altLang="zh-CN" dirty="0"/>
              <a:t>(</a:t>
            </a:r>
            <a:r>
              <a:rPr lang="en-US" altLang="zh-CN" dirty="0" err="1"/>
              <a:t>oldState</a:t>
            </a:r>
            <a:r>
              <a:rPr lang="en-US" altLang="zh-CN" dirty="0"/>
              <a:t> =&gt; ({</a:t>
            </a:r>
          </a:p>
          <a:p>
            <a:pPr lvl="2"/>
            <a:r>
              <a:rPr lang="en-US" altLang="zh-CN" dirty="0" err="1"/>
              <a:t>userName</a:t>
            </a:r>
            <a:r>
              <a:rPr lang="en-US" altLang="zh-CN" dirty="0"/>
              <a:t>:'Chris',</a:t>
            </a:r>
          </a:p>
          <a:p>
            <a:pPr lvl="2"/>
            <a:r>
              <a:rPr lang="en-US" altLang="zh-CN" dirty="0" err="1"/>
              <a:t>countButtonClick</a:t>
            </a:r>
            <a:r>
              <a:rPr lang="en-US" altLang="zh-CN" dirty="0"/>
              <a:t>: ++</a:t>
            </a:r>
            <a:r>
              <a:rPr lang="en-US" altLang="zh-CN" dirty="0" err="1"/>
              <a:t>oldState.countButtonClick</a:t>
            </a:r>
            <a:r>
              <a:rPr lang="en-US" altLang="zh-CN" dirty="0"/>
              <a:t> }));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7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A40A-E098-E34A-82E8-F5BBCD706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同时更新多个状态</a:t>
            </a:r>
            <a:br>
              <a:rPr kumimoji="1" lang="en-US" altLang="zh-CN" dirty="0"/>
            </a:br>
            <a:r>
              <a:rPr kumimoji="1" lang="zh-CN" altLang="en-US" dirty="0"/>
              <a:t>    状态相关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E2F74-849E-5640-B311-F762E7DA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1500" y="321547"/>
            <a:ext cx="5323800" cy="4305153"/>
          </a:xfrm>
        </p:spPr>
        <p:txBody>
          <a:bodyPr/>
          <a:lstStyle/>
          <a:p>
            <a:r>
              <a:rPr kumimoji="1" lang="en-US" altLang="zh-CN" dirty="0" err="1"/>
              <a:t>setState</a:t>
            </a:r>
            <a:r>
              <a:rPr kumimoji="1" lang="zh-CN" altLang="en-US" dirty="0"/>
              <a:t> 里，先设一个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，然后根据新的这个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，更新其它</a:t>
            </a:r>
            <a:r>
              <a:rPr kumimoji="1" lang="en-US" altLang="zh-CN" dirty="0"/>
              <a:t>state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示例：</a:t>
            </a:r>
            <a:r>
              <a:rPr kumimoji="1" lang="en-US" altLang="zh-CN" dirty="0"/>
              <a:t>5-css-class</a:t>
            </a:r>
          </a:p>
          <a:p>
            <a:endParaRPr kumimoji="1" lang="en-US" altLang="zh-CN" dirty="0"/>
          </a:p>
          <a:p>
            <a:r>
              <a:rPr lang="en-US" altLang="zh-CN" dirty="0" err="1"/>
              <a:t>this.setState</a:t>
            </a:r>
            <a:r>
              <a:rPr lang="en-US" altLang="zh-CN" dirty="0"/>
              <a:t>({</a:t>
            </a:r>
          </a:p>
          <a:p>
            <a:pPr lvl="1"/>
            <a:r>
              <a:rPr lang="en-US" altLang="zh-CN" dirty="0" err="1"/>
              <a:t>numClicks</a:t>
            </a:r>
            <a:r>
              <a:rPr lang="en-US" altLang="zh-CN" dirty="0"/>
              <a:t>: </a:t>
            </a:r>
            <a:r>
              <a:rPr lang="en-US" altLang="zh-CN" dirty="0" err="1"/>
              <a:t>this.state.numClicks</a:t>
            </a:r>
            <a:r>
              <a:rPr lang="en-US" altLang="zh-CN" dirty="0"/>
              <a:t> + 1,</a:t>
            </a:r>
          </a:p>
          <a:p>
            <a:pPr lvl="1"/>
            <a:r>
              <a:rPr lang="en-US" altLang="zh-CN" dirty="0"/>
              <a:t>classes: </a:t>
            </a:r>
            <a:r>
              <a:rPr lang="en-US" altLang="zh-CN" dirty="0" err="1"/>
              <a:t>this.genClassList</a:t>
            </a:r>
            <a:r>
              <a:rPr lang="en-US" altLang="zh-CN" dirty="0"/>
              <a:t>(</a:t>
            </a:r>
            <a:r>
              <a:rPr lang="en-US" altLang="zh-CN" dirty="0" err="1"/>
              <a:t>newClicks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});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classes</a:t>
            </a:r>
            <a:r>
              <a:rPr kumimoji="1" lang="zh-CN" altLang="en-US" dirty="0"/>
              <a:t> 状态，依赖于最新的 </a:t>
            </a:r>
            <a:r>
              <a:rPr kumimoji="1" lang="en-US" altLang="zh-CN" dirty="0" err="1"/>
              <a:t>numClicks</a:t>
            </a:r>
            <a:r>
              <a:rPr kumimoji="1" lang="zh-CN" altLang="en-US" dirty="0"/>
              <a:t> 状态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和 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 比较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 </a:t>
            </a:r>
            <a:r>
              <a:rPr kumimoji="1" lang="en-US" altLang="zh-CN" dirty="0" err="1"/>
              <a:t>useEffect</a:t>
            </a:r>
            <a:r>
              <a:rPr kumimoji="1" lang="zh-CN" altLang="en-US" dirty="0"/>
              <a:t> 里更新下一个状态</a:t>
            </a:r>
          </a:p>
        </p:txBody>
      </p:sp>
    </p:spTree>
    <p:extLst>
      <p:ext uri="{BB962C8B-B14F-4D97-AF65-F5344CB8AC3E}">
        <p14:creationId xmlns:p14="http://schemas.microsoft.com/office/powerpoint/2010/main" val="2541294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8056E-8003-C944-AE85-76BE7FADC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E6D57-4A08-404D-89B0-EB86AF042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 </a:t>
            </a:r>
            <a:r>
              <a:rPr lang="en-US" altLang="zh-CN" dirty="0"/>
              <a:t>cn51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msg</a:t>
            </a:r>
            <a:r>
              <a:rPr lang="zh-CN" altLang="en-US" dirty="0"/>
              <a:t> 练习，使用 </a:t>
            </a:r>
            <a:r>
              <a:rPr lang="en-US" altLang="zh-CN" dirty="0"/>
              <a:t>class</a:t>
            </a:r>
            <a:r>
              <a:rPr lang="zh-CN" altLang="en-US" dirty="0"/>
              <a:t> 下的 </a:t>
            </a:r>
            <a:r>
              <a:rPr lang="en-US" altLang="zh-CN" dirty="0" err="1"/>
              <a:t>setState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kumimoji="1" lang="zh-CN" altLang="en-US" dirty="0"/>
              <a:t>多个状态</a:t>
            </a:r>
          </a:p>
        </p:txBody>
      </p:sp>
    </p:spTree>
    <p:extLst>
      <p:ext uri="{BB962C8B-B14F-4D97-AF65-F5344CB8AC3E}">
        <p14:creationId xmlns:p14="http://schemas.microsoft.com/office/powerpoint/2010/main" val="356212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8A6E1-9CFF-4D49-AD90-917A0F3D0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加新的状态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 直接加就行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23CEB-29F1-474E-94F8-E53474AD2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1017" y="724884"/>
            <a:ext cx="5323800" cy="3087900"/>
          </a:xfrm>
        </p:spPr>
        <p:txBody>
          <a:bodyPr/>
          <a:lstStyle/>
          <a:p>
            <a:r>
              <a:rPr kumimoji="1" lang="zh-CN" altLang="en-US" dirty="0"/>
              <a:t>示例：</a:t>
            </a:r>
            <a:r>
              <a:rPr kumimoji="1" lang="en-US" altLang="zh-CN" dirty="0"/>
              <a:t>6-font-color</a:t>
            </a:r>
          </a:p>
          <a:p>
            <a:endParaRPr kumimoji="1" lang="en-US" altLang="zh-CN" dirty="0"/>
          </a:p>
          <a:p>
            <a:r>
              <a:rPr lang="en-US" altLang="zh-CN" dirty="0" err="1"/>
              <a:t>this.state</a:t>
            </a:r>
            <a:r>
              <a:rPr lang="en-US" altLang="zh-CN" dirty="0"/>
              <a:t> = {</a:t>
            </a:r>
          </a:p>
          <a:p>
            <a:pPr lvl="1"/>
            <a:r>
              <a:rPr lang="en-US" altLang="zh-CN" dirty="0"/>
              <a:t>disabled: false,</a:t>
            </a:r>
          </a:p>
          <a:p>
            <a:pPr lvl="1"/>
            <a:r>
              <a:rPr lang="en-US" altLang="zh-CN" dirty="0" err="1"/>
              <a:t>click_count</a:t>
            </a:r>
            <a:r>
              <a:rPr lang="en-US" altLang="zh-CN" dirty="0"/>
              <a:t>: 0</a:t>
            </a:r>
          </a:p>
          <a:p>
            <a:r>
              <a:rPr lang="en-US" altLang="zh-CN" dirty="0"/>
              <a:t>};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加了新的状态 </a:t>
            </a:r>
            <a:r>
              <a:rPr kumimoji="1" lang="en-US" altLang="zh-CN" dirty="0" err="1"/>
              <a:t>font_color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this.setState</a:t>
            </a:r>
            <a:r>
              <a:rPr lang="en-US" altLang="zh-CN" dirty="0"/>
              <a:t>({</a:t>
            </a:r>
          </a:p>
          <a:p>
            <a:pPr lvl="1"/>
            <a:r>
              <a:rPr lang="en-US" altLang="zh-CN" dirty="0" err="1"/>
              <a:t>click_count</a:t>
            </a:r>
            <a:r>
              <a:rPr lang="en-US" altLang="zh-CN" dirty="0"/>
              <a:t>: </a:t>
            </a:r>
            <a:r>
              <a:rPr lang="en-US" altLang="zh-CN" dirty="0" err="1"/>
              <a:t>new_click_count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font_color</a:t>
            </a:r>
            <a:r>
              <a:rPr lang="en-US" altLang="zh-CN" dirty="0"/>
              <a:t>: </a:t>
            </a:r>
            <a:r>
              <a:rPr lang="en-US" altLang="zh-CN" dirty="0" err="1"/>
              <a:t>font_color</a:t>
            </a:r>
            <a:endParaRPr lang="en-US" altLang="zh-CN" dirty="0"/>
          </a:p>
          <a:p>
            <a:r>
              <a:rPr lang="en-US" altLang="zh-CN" dirty="0"/>
              <a:t>});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564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835375" y="2548700"/>
            <a:ext cx="74733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使用</a:t>
            </a:r>
            <a:r>
              <a:rPr lang="zh-CN" altLang="en-US" dirty="0"/>
              <a:t> 双向 数据流 </a:t>
            </a:r>
            <a:r>
              <a:rPr lang="en" b="1" dirty="0">
                <a:solidFill>
                  <a:srgbClr val="FFAA7B"/>
                </a:solidFill>
              </a:rPr>
              <a:t>unidirectional data flow</a:t>
            </a:r>
            <a:r>
              <a:rPr lang="en" dirty="0"/>
              <a:t> </a:t>
            </a:r>
            <a:r>
              <a:rPr lang="zh-CN" altLang="en" dirty="0"/>
              <a:t>把</a:t>
            </a:r>
            <a:r>
              <a:rPr lang="zh-CN" altLang="en-US" dirty="0"/>
              <a:t> 状态 传到 子组件去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AA7B"/>
                </a:solidFill>
              </a:rPr>
              <a:t>unidirectional data flow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1392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326650" y="2167200"/>
            <a:ext cx="36903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数据流：</a:t>
            </a:r>
            <a:endParaRPr lang="en-US" altLang="zh-CN"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父组件 的 状态变化，会往子组件 传</a:t>
            </a:r>
            <a:endParaRPr lang="en-US" altLang="zh-CN"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向下</a:t>
            </a:r>
            <a:endParaRPr sz="1600" dirty="0"/>
          </a:p>
        </p:txBody>
      </p:sp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dirty="0"/>
              <a:t>双向</a:t>
            </a:r>
            <a:r>
              <a:rPr lang="zh-CN" altLang="en-US" dirty="0"/>
              <a:t>数据流</a:t>
            </a:r>
            <a:endParaRPr sz="24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475" y="1548275"/>
            <a:ext cx="3752750" cy="20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5172950" y="1291500"/>
            <a:ext cx="3971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8245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8056E-8003-C944-AE85-76BE7FADC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父组件的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通过 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 传给子组件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E6D57-4A08-404D-89B0-EB86AF042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cn53</a:t>
            </a:r>
            <a:r>
              <a:rPr lang="zh-CN" altLang="en-US" dirty="0"/>
              <a:t>：</a:t>
            </a:r>
            <a:r>
              <a:rPr lang="en-US" altLang="zh-CN" dirty="0"/>
              <a:t>1-this</a:t>
            </a:r>
          </a:p>
          <a:p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SelectableButton</a:t>
            </a:r>
            <a:r>
              <a:rPr lang="en-US" altLang="zh-CN" dirty="0"/>
              <a:t> selected={</a:t>
            </a:r>
            <a:r>
              <a:rPr lang="en-US" altLang="zh-CN" dirty="0" err="1"/>
              <a:t>this.state.selected</a:t>
            </a:r>
            <a:r>
              <a:rPr lang="en-US" altLang="zh-CN" dirty="0"/>
              <a:t>}&gt;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父组件 的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变化，子组件会自动更新网页</a:t>
            </a:r>
          </a:p>
        </p:txBody>
      </p:sp>
    </p:spTree>
    <p:extLst>
      <p:ext uri="{BB962C8B-B14F-4D97-AF65-F5344CB8AC3E}">
        <p14:creationId xmlns:p14="http://schemas.microsoft.com/office/powerpoint/2010/main" val="318109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9C36-419B-5548-9292-E54968E89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子组件不能直接改父组件的 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6ED84-387E-9546-BF3D-D8D11D598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示例：</a:t>
            </a:r>
            <a:r>
              <a:rPr kumimoji="1" lang="en-US" altLang="zh-CN" dirty="0"/>
              <a:t>cn43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2-direct</a:t>
            </a:r>
          </a:p>
          <a:p>
            <a:endParaRPr kumimoji="1" lang="en-US" altLang="zh-CN" dirty="0"/>
          </a:p>
          <a:p>
            <a:r>
              <a:rPr lang="en-US" altLang="zh-CN" dirty="0" err="1"/>
              <a:t>handleClick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 err="1"/>
              <a:t>this.setState</a:t>
            </a:r>
            <a:r>
              <a:rPr lang="en-US" altLang="zh-CN" dirty="0"/>
              <a:t>({ selected: !</a:t>
            </a:r>
            <a:r>
              <a:rPr lang="en-US" altLang="zh-CN" dirty="0" err="1"/>
              <a:t>this.state.selected</a:t>
            </a:r>
            <a:r>
              <a:rPr lang="en-US" altLang="zh-CN" dirty="0"/>
              <a:t> });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编译出错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0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介绍</a:t>
            </a:r>
            <a:endParaRPr dirty="0"/>
          </a:p>
        </p:txBody>
      </p:sp>
      <p:sp>
        <p:nvSpPr>
          <p:cNvPr id="731" name="Google Shape;731;p99"/>
          <p:cNvSpPr txBox="1">
            <a:spLocks noGrp="1"/>
          </p:cNvSpPr>
          <p:nvPr>
            <p:ph type="body" idx="1"/>
          </p:nvPr>
        </p:nvSpPr>
        <p:spPr>
          <a:xfrm>
            <a:off x="539500" y="12573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altLang="en" sz="2000" dirty="0"/>
              <a:t>组件</a:t>
            </a:r>
            <a:r>
              <a:rPr lang="zh-CN" altLang="en-US" sz="2000" dirty="0"/>
              <a:t>的状态 </a:t>
            </a:r>
            <a:r>
              <a:rPr lang="en" sz="2000" b="1" dirty="0">
                <a:solidFill>
                  <a:schemeClr val="accent1"/>
                </a:solidFill>
              </a:rPr>
              <a:t>state</a:t>
            </a:r>
            <a:r>
              <a:rPr lang="en" sz="2000" dirty="0"/>
              <a:t> </a:t>
            </a:r>
            <a:r>
              <a:rPr lang="zh-CN" altLang="en-US" sz="2000" dirty="0"/>
              <a:t>决定了组件的外观和行为</a:t>
            </a:r>
            <a:endParaRPr sz="20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 b="1" dirty="0">
                <a:solidFill>
                  <a:schemeClr val="accent1"/>
                </a:solidFill>
              </a:rPr>
              <a:t>State</a:t>
            </a:r>
            <a:r>
              <a:rPr lang="en" sz="2000" dirty="0"/>
              <a:t> </a:t>
            </a:r>
            <a:r>
              <a:rPr lang="zh-CN" altLang="en" sz="2000" dirty="0"/>
              <a:t>是</a:t>
            </a:r>
            <a:r>
              <a:rPr lang="zh-CN" altLang="en-US" sz="2000" dirty="0"/>
              <a:t>一个对象</a:t>
            </a:r>
            <a:endParaRPr sz="2000" dirty="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➔"/>
            </a:pPr>
            <a:r>
              <a:rPr lang="zh-CN" altLang="en" sz="2000" dirty="0"/>
              <a:t>更新</a:t>
            </a:r>
            <a:r>
              <a:rPr lang="zh-CN" altLang="en-US" sz="2000" dirty="0"/>
              <a:t>了状态 </a:t>
            </a:r>
            <a:r>
              <a:rPr lang="en" sz="2000" b="1" dirty="0">
                <a:solidFill>
                  <a:schemeClr val="accent1"/>
                </a:solidFill>
              </a:rPr>
              <a:t>state</a:t>
            </a:r>
            <a:r>
              <a:rPr lang="en" sz="2000" dirty="0"/>
              <a:t> </a:t>
            </a:r>
            <a:r>
              <a:rPr lang="zh-CN" altLang="en-US" sz="2000" dirty="0"/>
              <a:t>，组件就会自动变化</a:t>
            </a: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body" idx="1"/>
          </p:nvPr>
        </p:nvSpPr>
        <p:spPr>
          <a:xfrm>
            <a:off x="4572000" y="2142150"/>
            <a:ext cx="4313100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sz="1600" dirty="0">
                <a:solidFill>
                  <a:schemeClr val="dk1"/>
                </a:solidFill>
              </a:rPr>
              <a:t>父组件</a:t>
            </a:r>
            <a:r>
              <a:rPr lang="zh-CN" altLang="en-US" sz="1600" dirty="0">
                <a:solidFill>
                  <a:schemeClr val="dk1"/>
                </a:solidFill>
              </a:rPr>
              <a:t> 通过 </a:t>
            </a:r>
            <a:r>
              <a:rPr lang="en-US" altLang="zh-CN" sz="1600" dirty="0">
                <a:solidFill>
                  <a:schemeClr val="dk1"/>
                </a:solidFill>
              </a:rPr>
              <a:t>props</a:t>
            </a:r>
            <a:r>
              <a:rPr lang="zh-CN" altLang="en-US" sz="1600" dirty="0">
                <a:solidFill>
                  <a:schemeClr val="dk1"/>
                </a:solidFill>
              </a:rPr>
              <a:t> 把 更新函数 传给子组件 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</a:rPr>
              <a:t>子组件可以用这个函数向父组件 报告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</a:rPr>
              <a:t>改变父组件的状态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</a:rPr>
              <a:t>这样子组件就把数据传回了 父组件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" dirty="0"/>
              <a:t>把</a:t>
            </a:r>
            <a:r>
              <a:rPr lang="zh-CN" altLang="en-US" dirty="0"/>
              <a:t>数据传回 父组件</a:t>
            </a:r>
            <a:endParaRPr sz="24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25" y="1122100"/>
            <a:ext cx="4063751" cy="35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95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body" idx="1"/>
          </p:nvPr>
        </p:nvSpPr>
        <p:spPr>
          <a:xfrm>
            <a:off x="297075" y="1029900"/>
            <a:ext cx="4453800" cy="3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class App extends Component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constructor(props)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super(props);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this.state = { clicked: “No” 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handleClick()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this.setState({ clicked: “Yes!” });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return (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&lt;div&gt;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&lt;Header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clicked={this.state.clicked}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handleClick={() =&gt; this.handleClick()}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/&gt;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&lt;/div&gt;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" dirty="0"/>
              <a:t>双向</a:t>
            </a:r>
            <a:r>
              <a:rPr lang="zh-CN" altLang="en-US" dirty="0"/>
              <a:t>数据流</a:t>
            </a:r>
            <a:endParaRPr sz="24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4827900" y="1291500"/>
            <a:ext cx="431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初始状态 ： 没有点击</a:t>
            </a:r>
            <a:endParaRPr lang="en-US" altLang="zh-CN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this.state</a:t>
            </a: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 clicked: “No” };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</a:t>
            </a:r>
            <a:r>
              <a:rPr lang="zh-CN" alt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状态，事件响应函数，通过 </a:t>
            </a:r>
            <a:r>
              <a:rPr lang="en-US" altLang="zh-C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zh-CN" alt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都传给 子组件 </a:t>
            </a:r>
            <a:r>
              <a:rPr lang="en-US" altLang="zh-C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箭头函数语法 *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" name="Google Shape;297;p40"/>
          <p:cNvCxnSpPr/>
          <p:nvPr/>
        </p:nvCxnSpPr>
        <p:spPr>
          <a:xfrm rot="10800000">
            <a:off x="2925075" y="1658725"/>
            <a:ext cx="1266300" cy="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40"/>
          <p:cNvCxnSpPr/>
          <p:nvPr/>
        </p:nvCxnSpPr>
        <p:spPr>
          <a:xfrm flipH="1">
            <a:off x="3916650" y="3023275"/>
            <a:ext cx="893100" cy="4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148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body" idx="1"/>
          </p:nvPr>
        </p:nvSpPr>
        <p:spPr>
          <a:xfrm>
            <a:off x="532950" y="947250"/>
            <a:ext cx="5346900" cy="3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class Header extends Component {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return (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&lt;div&gt;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        &lt;h1&gt;Clicked? {this.props.clicked}&lt;/h1&gt;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        &lt;button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            onClick={() =&gt; this.props.handleClick()}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   &gt;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     CLICK ME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   &lt;/button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export {Header};</a:t>
            </a:r>
            <a:endParaRPr sz="13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" dirty="0"/>
              <a:t>双向</a:t>
            </a:r>
            <a:r>
              <a:rPr lang="zh-CN" altLang="en-US" dirty="0"/>
              <a:t>数据流</a:t>
            </a:r>
            <a:endParaRPr sz="24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5698950" y="1124400"/>
            <a:ext cx="3356700" cy="3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子组件</a:t>
            </a:r>
            <a:r>
              <a:rPr lang="zh-CN" altLang="en-U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的 按钮 如果</a:t>
            </a:r>
            <a:r>
              <a:rPr 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被点击</a:t>
            </a: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了，就调 </a:t>
            </a:r>
            <a:r>
              <a:rPr lang="en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this.props.handleClick</a:t>
            </a:r>
            <a:r>
              <a:rPr 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，即 父组件 传过来的 改变 父组件 状态的函数</a:t>
            </a:r>
            <a:endParaRPr lang="en-US" altLang="zh-CN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父组件</a:t>
            </a:r>
            <a:r>
              <a:rPr lang="zh-CN" alt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会 收到这个 通知，</a:t>
            </a:r>
            <a:r>
              <a:rPr lang="zh-CN" alt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然后</a:t>
            </a:r>
            <a:r>
              <a:rPr lang="zh-CN" alt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调用它的 </a:t>
            </a:r>
            <a:r>
              <a:rPr lang="en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handleClick</a:t>
            </a:r>
            <a:r>
              <a:rPr 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方法</a:t>
            </a: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，把</a:t>
            </a:r>
            <a:r>
              <a:rPr 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状态</a:t>
            </a: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设为 </a:t>
            </a:r>
            <a:r>
              <a:rPr 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Yes!”</a:t>
            </a:r>
            <a:r>
              <a:rPr 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这个</a:t>
            </a: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状态又会从 父组件，通过 </a:t>
            </a:r>
            <a:r>
              <a:rPr lang="en-US" altLang="zh-C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props</a:t>
            </a: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传回 所有的子组件，子组件更新它的 </a:t>
            </a:r>
            <a:r>
              <a:rPr lang="en-US" altLang="zh-C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h1</a:t>
            </a: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，显示最新的状态</a:t>
            </a:r>
            <a:endParaRPr lang="en-US" altLang="zh-CN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箭头函数语法 *</a:t>
            </a:r>
            <a:endParaRPr lang="en-US" altLang="zh-CN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也可以：</a:t>
            </a:r>
            <a:r>
              <a:rPr lang="en-US" altLang="zh-CN" dirty="0"/>
              <a:t> </a:t>
            </a:r>
            <a:r>
              <a:rPr lang="en-US" altLang="zh-CN" dirty="0" err="1"/>
              <a:t>onClick</a:t>
            </a:r>
            <a:r>
              <a:rPr lang="en-US" altLang="zh-CN" dirty="0"/>
              <a:t>={</a:t>
            </a:r>
            <a:r>
              <a:rPr lang="en-US" altLang="zh-CN" dirty="0" err="1"/>
              <a:t>this.props.handleClick</a:t>
            </a:r>
            <a:r>
              <a:rPr lang="en-US" altLang="zh-CN" dirty="0"/>
              <a:t>}&gt;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6" name="Google Shape;306;p41"/>
          <p:cNvCxnSpPr/>
          <p:nvPr/>
        </p:nvCxnSpPr>
        <p:spPr>
          <a:xfrm flipH="1">
            <a:off x="4784550" y="1752725"/>
            <a:ext cx="755700" cy="9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98907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9C36-419B-5548-9292-E54968E89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把数据 传回 父组件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6ED84-387E-9546-BF3D-D8D11D598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cn53</a:t>
            </a:r>
            <a:r>
              <a:rPr lang="zh-CN" altLang="en-US" dirty="0"/>
              <a:t>：</a:t>
            </a:r>
            <a:r>
              <a:rPr lang="en-US" altLang="zh-CN" dirty="0"/>
              <a:t>1-this</a:t>
            </a:r>
          </a:p>
          <a:p>
            <a:endParaRPr lang="en-US" altLang="zh-CN" dirty="0"/>
          </a:p>
          <a:p>
            <a:r>
              <a:rPr lang="zh-CN" altLang="en-US" dirty="0"/>
              <a:t>父组件：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SelectableButton</a:t>
            </a:r>
            <a:r>
              <a:rPr lang="en-US" altLang="zh-CN" dirty="0"/>
              <a:t> </a:t>
            </a:r>
            <a:r>
              <a:rPr lang="en-US" altLang="zh-CN" dirty="0" err="1"/>
              <a:t>onClick</a:t>
            </a:r>
            <a:r>
              <a:rPr lang="en-US" altLang="zh-CN" dirty="0"/>
              <a:t>={() =&gt; </a:t>
            </a:r>
            <a:r>
              <a:rPr lang="en-US" altLang="zh-CN" dirty="0" err="1"/>
              <a:t>this.handleClick</a:t>
            </a:r>
            <a:r>
              <a:rPr lang="en-US" altLang="zh-CN" dirty="0"/>
              <a:t>()} &gt;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子组件</a:t>
            </a:r>
            <a:endParaRPr kumimoji="1" lang="en-US" altLang="zh-CN" dirty="0"/>
          </a:p>
          <a:p>
            <a:pPr lvl="1"/>
            <a:r>
              <a:rPr lang="en-US" altLang="zh-CN" dirty="0"/>
              <a:t>&lt;button </a:t>
            </a:r>
            <a:r>
              <a:rPr lang="en-US" altLang="zh-CN" dirty="0" err="1"/>
              <a:t>onClick</a:t>
            </a:r>
            <a:r>
              <a:rPr lang="en-US" altLang="zh-CN" dirty="0"/>
              <a:t>={</a:t>
            </a:r>
            <a:r>
              <a:rPr lang="en-US" altLang="zh-CN" dirty="0" err="1"/>
              <a:t>this.props.onClick</a:t>
            </a:r>
            <a:r>
              <a:rPr lang="en-US" altLang="zh-CN" dirty="0"/>
              <a:t>}&gt;&lt;/button&gt;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65474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835375" y="2548700"/>
            <a:ext cx="74733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/>
              <a:t>使用</a:t>
            </a:r>
            <a:r>
              <a:rPr lang="zh-CN" altLang="en-US" dirty="0"/>
              <a:t> 双向 数据流 </a:t>
            </a:r>
            <a:r>
              <a:rPr lang="en" b="1" dirty="0">
                <a:solidFill>
                  <a:srgbClr val="FFAA7B"/>
                </a:solidFill>
              </a:rPr>
              <a:t>unidirectional data flow</a:t>
            </a:r>
            <a:r>
              <a:rPr lang="en" dirty="0"/>
              <a:t> </a:t>
            </a:r>
            <a:r>
              <a:rPr lang="zh-CN" altLang="en" dirty="0"/>
              <a:t>把</a:t>
            </a:r>
            <a:r>
              <a:rPr lang="zh-CN" altLang="en-US" dirty="0"/>
              <a:t> 状态 传到 子组件去：</a:t>
            </a:r>
            <a:r>
              <a:rPr lang="en-US" altLang="zh-CN" dirty="0"/>
              <a:t>Bind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subTitle" idx="1"/>
          </p:nvPr>
        </p:nvSpPr>
        <p:spPr>
          <a:xfrm>
            <a:off x="2082600" y="4083275"/>
            <a:ext cx="4978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AA7B"/>
                </a:solidFill>
              </a:rPr>
              <a:t>unidirectional data flow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2768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body" idx="1"/>
          </p:nvPr>
        </p:nvSpPr>
        <p:spPr>
          <a:xfrm>
            <a:off x="297075" y="1029900"/>
            <a:ext cx="4453800" cy="3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class App extends Component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constructor(props)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super(props);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this.state = { clicked: “No” 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handleClick()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this.setState({ clicked: “Yes!” });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return (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&lt;div&gt;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&lt;Header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clicked={this.state.clicked}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handleClick={() =&gt; this.handleClick()}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/&gt;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&lt;/div&gt;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zh-CN" altLang="en" dirty="0"/>
              <a:t>双向</a:t>
            </a:r>
            <a:r>
              <a:rPr lang="zh-CN" altLang="en-US" dirty="0"/>
              <a:t>数据流</a:t>
            </a:r>
            <a:endParaRPr sz="2400" dirty="0">
              <a:solidFill>
                <a:srgbClr val="EF53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4827900" y="1291500"/>
            <a:ext cx="431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</a:t>
            </a:r>
            <a:r>
              <a:rPr lang="zh-CN" alt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状态，事件响应函数，通过 </a:t>
            </a:r>
            <a:r>
              <a:rPr lang="en-US" altLang="zh-C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zh-CN" alt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都传给 子组件 </a:t>
            </a:r>
            <a:r>
              <a:rPr lang="en-US" altLang="zh-C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箭头函数语法 *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8" name="Google Shape;298;p40"/>
          <p:cNvCxnSpPr>
            <a:cxnSpLocks/>
          </p:cNvCxnSpPr>
          <p:nvPr/>
        </p:nvCxnSpPr>
        <p:spPr>
          <a:xfrm flipH="1">
            <a:off x="3916650" y="2924070"/>
            <a:ext cx="911250" cy="5507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318C643-CCD8-264F-9661-A03E5005B8BD}"/>
              </a:ext>
            </a:extLst>
          </p:cNvPr>
          <p:cNvSpPr/>
          <p:nvPr/>
        </p:nvSpPr>
        <p:spPr>
          <a:xfrm>
            <a:off x="3773156" y="384865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如果不用箭头函数，直接送入 事件响应函数，会出错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&lt;Header </a:t>
            </a:r>
            <a:r>
              <a:rPr lang="en-US" altLang="zh-CN" dirty="0" err="1">
                <a:solidFill>
                  <a:srgbClr val="FF0000"/>
                </a:solidFill>
              </a:rPr>
              <a:t>handleClick</a:t>
            </a:r>
            <a:r>
              <a:rPr lang="en-US" altLang="zh-CN" dirty="0">
                <a:solidFill>
                  <a:srgbClr val="FF0000"/>
                </a:solidFill>
              </a:rPr>
              <a:t>={</a:t>
            </a:r>
            <a:r>
              <a:rPr lang="en-US" altLang="zh-CN" dirty="0" err="1">
                <a:solidFill>
                  <a:srgbClr val="FF0000"/>
                </a:solidFill>
              </a:rPr>
              <a:t>this.handleClick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709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2F479-91A9-784C-AAC7-68E3659D2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5DCDE-75B4-4F45-A86A-8CA11E36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1500" y="643095"/>
            <a:ext cx="5323800" cy="3983605"/>
          </a:xfrm>
        </p:spPr>
        <p:txBody>
          <a:bodyPr/>
          <a:lstStyle/>
          <a:p>
            <a:r>
              <a:rPr lang="zh-CN" altLang="en-US" dirty="0"/>
              <a:t>如果不用箭头函数，直接送入 事件响应函数，会出错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&lt;Header </a:t>
            </a:r>
            <a:r>
              <a:rPr lang="en-US" altLang="zh-CN" dirty="0" err="1">
                <a:solidFill>
                  <a:srgbClr val="FF0000"/>
                </a:solidFill>
              </a:rPr>
              <a:t>handleClick</a:t>
            </a:r>
            <a:r>
              <a:rPr lang="en-US" altLang="zh-CN" dirty="0">
                <a:solidFill>
                  <a:srgbClr val="FF0000"/>
                </a:solidFill>
              </a:rPr>
              <a:t>={</a:t>
            </a:r>
            <a:r>
              <a:rPr lang="en-US" altLang="zh-CN" dirty="0" err="1">
                <a:solidFill>
                  <a:srgbClr val="FF0000"/>
                </a:solidFill>
              </a:rPr>
              <a:t>this.handleClick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原因：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JavaScript </a:t>
            </a:r>
            <a:r>
              <a:rPr lang="zh-CN" altLang="en-US" dirty="0"/>
              <a:t>中，</a:t>
            </a:r>
            <a:r>
              <a:rPr lang="en-US" altLang="zh-CN" dirty="0"/>
              <a:t>class </a:t>
            </a:r>
            <a:r>
              <a:rPr lang="zh-CN" altLang="en-US" dirty="0"/>
              <a:t>的方法默认不会绑定 </a:t>
            </a:r>
            <a:r>
              <a:rPr lang="en-US" altLang="zh-CN" dirty="0"/>
              <a:t>this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如果你忘记绑定 </a:t>
            </a:r>
            <a:r>
              <a:rPr lang="en-US" altLang="zh-CN" dirty="0" err="1"/>
              <a:t>this.handleClick</a:t>
            </a:r>
            <a:r>
              <a:rPr lang="en-US" altLang="zh-CN" dirty="0"/>
              <a:t> </a:t>
            </a:r>
            <a:r>
              <a:rPr lang="zh-CN" altLang="en-US" dirty="0"/>
              <a:t>并把它传入子组件</a:t>
            </a:r>
            <a:endParaRPr lang="en-US" altLang="zh-CN" dirty="0"/>
          </a:p>
          <a:p>
            <a:pPr lvl="1"/>
            <a:r>
              <a:rPr lang="zh-CN" altLang="en-US" dirty="0"/>
              <a:t>当你调用这个函数的时候 </a:t>
            </a:r>
            <a:r>
              <a:rPr lang="en-US" altLang="zh-CN" dirty="0"/>
              <a:t>this </a:t>
            </a:r>
            <a:r>
              <a:rPr lang="zh-CN" altLang="en-US" dirty="0"/>
              <a:t>的值为 </a:t>
            </a:r>
            <a:r>
              <a:rPr lang="en-US" altLang="zh-CN" dirty="0"/>
              <a:t>undefined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870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2F479-91A9-784C-AAC7-68E3659D2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5DCDE-75B4-4F45-A86A-8CA11E36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1500" y="643095"/>
            <a:ext cx="5323800" cy="3983605"/>
          </a:xfrm>
        </p:spPr>
        <p:txBody>
          <a:bodyPr/>
          <a:lstStyle/>
          <a:p>
            <a:pPr marL="5969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通常情况下，如果你没有在方法后面添加 </a:t>
            </a:r>
            <a:r>
              <a:rPr lang="en-US" altLang="zh-CN" dirty="0"/>
              <a:t>()</a:t>
            </a:r>
            <a:r>
              <a:rPr lang="zh-CN" altLang="en-US" dirty="0"/>
              <a:t>，例如 </a:t>
            </a:r>
            <a:r>
              <a:rPr lang="en-US" altLang="zh-CN" dirty="0" err="1"/>
              <a:t>onClick</a:t>
            </a:r>
            <a:r>
              <a:rPr lang="en-US" altLang="zh-CN" dirty="0"/>
              <a:t>={</a:t>
            </a:r>
            <a:r>
              <a:rPr lang="en-US" altLang="zh-CN" dirty="0" err="1"/>
              <a:t>this.handleClick</a:t>
            </a:r>
            <a:r>
              <a:rPr lang="en-US" altLang="zh-CN" dirty="0"/>
              <a:t>}</a:t>
            </a:r>
            <a:r>
              <a:rPr lang="zh-CN" altLang="en-US" dirty="0"/>
              <a:t>，你应该为这个方法绑定 （</a:t>
            </a:r>
            <a:r>
              <a:rPr lang="en-US" altLang="zh-CN" dirty="0"/>
              <a:t>bind</a:t>
            </a:r>
            <a:r>
              <a:rPr lang="zh-CN" altLang="en-US" dirty="0"/>
              <a:t>） </a:t>
            </a:r>
            <a:r>
              <a:rPr lang="en-US" altLang="zh-CN" dirty="0"/>
              <a:t>this</a:t>
            </a:r>
          </a:p>
          <a:p>
            <a:pPr lvl="1"/>
            <a:r>
              <a:rPr lang="en-US" altLang="zh-CN" dirty="0" err="1"/>
              <a:t>this.handleClick</a:t>
            </a:r>
            <a:r>
              <a:rPr lang="en-US" altLang="zh-CN" dirty="0"/>
              <a:t> = </a:t>
            </a:r>
            <a:r>
              <a:rPr lang="en-US" altLang="zh-CN" dirty="0" err="1"/>
              <a:t>this.handleClick.bind</a:t>
            </a:r>
            <a:r>
              <a:rPr lang="en-US" altLang="zh-CN" dirty="0"/>
              <a:t>(this);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然后就可以给子组件直接送入 事件响应函数，会出错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&lt;Header </a:t>
            </a:r>
            <a:r>
              <a:rPr lang="en-US" altLang="zh-CN" dirty="0" err="1">
                <a:solidFill>
                  <a:schemeClr val="tx1"/>
                </a:solidFill>
              </a:rPr>
              <a:t>handleClick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en-US" altLang="zh-CN" dirty="0" err="1">
                <a:solidFill>
                  <a:schemeClr val="tx1"/>
                </a:solidFill>
              </a:rPr>
              <a:t>this.handleClick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45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9C36-419B-5548-9292-E54968E89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bind</a:t>
            </a:r>
            <a:r>
              <a:rPr kumimoji="1" lang="zh-CN" altLang="en-US" dirty="0"/>
              <a:t> 把数据 传回 父组件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6ED84-387E-9546-BF3D-D8D11D598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cn53</a:t>
            </a:r>
            <a:r>
              <a:rPr lang="zh-CN" altLang="en-US" dirty="0"/>
              <a:t>：</a:t>
            </a:r>
            <a:r>
              <a:rPr lang="en-US" altLang="zh-CN" dirty="0"/>
              <a:t>3-bind</a:t>
            </a:r>
          </a:p>
          <a:p>
            <a:endParaRPr lang="en-US" altLang="zh-CN" dirty="0"/>
          </a:p>
          <a:p>
            <a:r>
              <a:rPr lang="zh-CN" altLang="en-US" dirty="0"/>
              <a:t>父组件：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SelectableButton</a:t>
            </a:r>
            <a:r>
              <a:rPr lang="en-US" altLang="zh-CN" dirty="0"/>
              <a:t> </a:t>
            </a:r>
            <a:r>
              <a:rPr lang="en-US" altLang="zh-CN" dirty="0" err="1"/>
              <a:t>onClick</a:t>
            </a:r>
            <a:r>
              <a:rPr lang="en-US" altLang="zh-CN" dirty="0"/>
              <a:t>={() =&gt; </a:t>
            </a:r>
            <a:r>
              <a:rPr lang="en-US" altLang="zh-CN" dirty="0" err="1"/>
              <a:t>this.handleClick</a:t>
            </a:r>
            <a:r>
              <a:rPr lang="en-US" altLang="zh-CN" dirty="0"/>
              <a:t>()} &gt;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子组件</a:t>
            </a:r>
            <a:endParaRPr kumimoji="1" lang="en-US" altLang="zh-CN" dirty="0"/>
          </a:p>
          <a:p>
            <a:pPr lvl="1"/>
            <a:r>
              <a:rPr lang="en-US" altLang="zh-CN" dirty="0"/>
              <a:t>&lt;button </a:t>
            </a:r>
            <a:r>
              <a:rPr lang="en-US" altLang="zh-CN" dirty="0" err="1"/>
              <a:t>onClick</a:t>
            </a:r>
            <a:r>
              <a:rPr lang="en-US" altLang="zh-CN" dirty="0"/>
              <a:t>={</a:t>
            </a:r>
            <a:r>
              <a:rPr lang="en-US" altLang="zh-CN" dirty="0" err="1"/>
              <a:t>this.props.onClick</a:t>
            </a:r>
            <a:r>
              <a:rPr lang="en-US" altLang="zh-CN" dirty="0"/>
              <a:t>}&gt;&lt;/button&gt;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5827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00"/>
          <p:cNvSpPr/>
          <p:nvPr/>
        </p:nvSpPr>
        <p:spPr>
          <a:xfrm>
            <a:off x="62325" y="4732700"/>
            <a:ext cx="1787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00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738" name="Google Shape;738;p100"/>
          <p:cNvSpPr txBox="1">
            <a:spLocks noGrp="1"/>
          </p:cNvSpPr>
          <p:nvPr>
            <p:ph type="body" idx="1"/>
          </p:nvPr>
        </p:nvSpPr>
        <p:spPr>
          <a:xfrm>
            <a:off x="501150" y="10299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Char char="➔"/>
            </a:pPr>
            <a:r>
              <a:rPr lang="zh-CN" altLang="en" dirty="0"/>
              <a:t>组件</a:t>
            </a:r>
            <a:r>
              <a:rPr lang="zh-CN" altLang="en-US" dirty="0"/>
              <a:t>状态控制组件的显示</a:t>
            </a:r>
            <a:endParaRPr dirty="0"/>
          </a:p>
        </p:txBody>
      </p:sp>
      <p:sp>
        <p:nvSpPr>
          <p:cNvPr id="739" name="Google Shape;739;p100"/>
          <p:cNvSpPr txBox="1"/>
          <p:nvPr/>
        </p:nvSpPr>
        <p:spPr>
          <a:xfrm>
            <a:off x="651925" y="1493875"/>
            <a:ext cx="2860200" cy="3445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this.state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名字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隔离墩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图标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 err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traffic_cone.png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位置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名字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麦克风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图标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microphone.png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位置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名字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"headphones"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图标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 err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headphones.png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位置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40" name="Google Shape;740;p100"/>
          <p:cNvGrpSpPr/>
          <p:nvPr/>
        </p:nvGrpSpPr>
        <p:grpSpPr>
          <a:xfrm>
            <a:off x="4461325" y="2136775"/>
            <a:ext cx="4138500" cy="2169900"/>
            <a:chOff x="4693800" y="2136775"/>
            <a:chExt cx="4138500" cy="2169900"/>
          </a:xfrm>
        </p:grpSpPr>
        <p:sp>
          <p:nvSpPr>
            <p:cNvPr id="741" name="Google Shape;741;p100"/>
            <p:cNvSpPr/>
            <p:nvPr/>
          </p:nvSpPr>
          <p:spPr>
            <a:xfrm>
              <a:off x="4693800" y="2136775"/>
              <a:ext cx="4138500" cy="2169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 cmpd="sng">
              <a:solidFill>
                <a:srgbClr val="008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42" name="Google Shape;742;p100"/>
            <p:cNvPicPr preferRelativeResize="0"/>
            <p:nvPr/>
          </p:nvPicPr>
          <p:blipFill rotWithShape="1">
            <a:blip r:embed="rId3">
              <a:alphaModFix/>
            </a:blip>
            <a:srcRect l="85523" t="2372" r="3590" b="80739"/>
            <a:stretch/>
          </p:blipFill>
          <p:spPr>
            <a:xfrm>
              <a:off x="5048072" y="2787413"/>
              <a:ext cx="841351" cy="86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3" name="Google Shape;743;p100"/>
            <p:cNvPicPr preferRelativeResize="0"/>
            <p:nvPr/>
          </p:nvPicPr>
          <p:blipFill rotWithShape="1">
            <a:blip r:embed="rId3">
              <a:alphaModFix/>
            </a:blip>
            <a:srcRect l="17232" t="39872" r="73743" b="41617"/>
            <a:stretch/>
          </p:blipFill>
          <p:spPr>
            <a:xfrm>
              <a:off x="6414348" y="2745700"/>
              <a:ext cx="697424" cy="95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4" name="Google Shape;744;p100"/>
            <p:cNvPicPr preferRelativeResize="0"/>
            <p:nvPr/>
          </p:nvPicPr>
          <p:blipFill rotWithShape="1">
            <a:blip r:embed="rId3">
              <a:alphaModFix/>
            </a:blip>
            <a:srcRect l="41327" t="60204" r="45350" b="20045"/>
            <a:stretch/>
          </p:blipFill>
          <p:spPr>
            <a:xfrm>
              <a:off x="7494596" y="2713788"/>
              <a:ext cx="1029526" cy="101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5" name="Google Shape;745;p100"/>
            <p:cNvSpPr txBox="1"/>
            <p:nvPr/>
          </p:nvSpPr>
          <p:spPr>
            <a:xfrm>
              <a:off x="5143999" y="3656050"/>
              <a:ext cx="745423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" dirty="0"/>
                <a:t>隔离</a:t>
              </a:r>
              <a:r>
                <a:rPr lang="zh-CN" altLang="en-US" dirty="0"/>
                <a:t>墩</a:t>
              </a:r>
              <a:endParaRPr dirty="0"/>
            </a:p>
          </p:txBody>
        </p:sp>
        <p:sp>
          <p:nvSpPr>
            <p:cNvPr id="746" name="Google Shape;746;p100"/>
            <p:cNvSpPr txBox="1"/>
            <p:nvPr/>
          </p:nvSpPr>
          <p:spPr>
            <a:xfrm>
              <a:off x="6559325" y="3656050"/>
              <a:ext cx="718423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" dirty="0"/>
                <a:t>麦克风</a:t>
              </a:r>
              <a:endParaRPr dirty="0"/>
            </a:p>
          </p:txBody>
        </p:sp>
        <p:sp>
          <p:nvSpPr>
            <p:cNvPr id="747" name="Google Shape;747;p100"/>
            <p:cNvSpPr txBox="1"/>
            <p:nvPr/>
          </p:nvSpPr>
          <p:spPr>
            <a:xfrm>
              <a:off x="7320774" y="3656050"/>
              <a:ext cx="13506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" dirty="0"/>
                <a:t>耳机</a:t>
              </a: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6"/>
          <p:cNvSpPr/>
          <p:nvPr/>
        </p:nvSpPr>
        <p:spPr>
          <a:xfrm>
            <a:off x="62325" y="4732700"/>
            <a:ext cx="1787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06"/>
          <p:cNvSpPr txBox="1">
            <a:spLocks noGrp="1"/>
          </p:cNvSpPr>
          <p:nvPr>
            <p:ph type="title"/>
          </p:nvPr>
        </p:nvSpPr>
        <p:spPr>
          <a:xfrm>
            <a:off x="1411200" y="58350"/>
            <a:ext cx="7502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38" name="Google Shape;838;p106"/>
          <p:cNvSpPr txBox="1">
            <a:spLocks noGrp="1"/>
          </p:cNvSpPr>
          <p:nvPr>
            <p:ph type="body" idx="1"/>
          </p:nvPr>
        </p:nvSpPr>
        <p:spPr>
          <a:xfrm>
            <a:off x="501150" y="1029900"/>
            <a:ext cx="8141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000"/>
              </a:spcAft>
            </a:pPr>
            <a:r>
              <a:rPr lang="zh-CN" altLang="en-US" dirty="0"/>
              <a:t>组件状态控制组件的显示</a:t>
            </a:r>
          </a:p>
        </p:txBody>
      </p:sp>
      <p:grpSp>
        <p:nvGrpSpPr>
          <p:cNvPr id="840" name="Google Shape;840;p106"/>
          <p:cNvGrpSpPr/>
          <p:nvPr/>
        </p:nvGrpSpPr>
        <p:grpSpPr>
          <a:xfrm>
            <a:off x="4461325" y="2136775"/>
            <a:ext cx="4138500" cy="2169900"/>
            <a:chOff x="4693800" y="2136775"/>
            <a:chExt cx="4138500" cy="2169900"/>
          </a:xfrm>
        </p:grpSpPr>
        <p:sp>
          <p:nvSpPr>
            <p:cNvPr id="841" name="Google Shape;841;p106"/>
            <p:cNvSpPr/>
            <p:nvPr/>
          </p:nvSpPr>
          <p:spPr>
            <a:xfrm>
              <a:off x="4693800" y="2136775"/>
              <a:ext cx="4138500" cy="2169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 cmpd="sng">
              <a:solidFill>
                <a:srgbClr val="008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42" name="Google Shape;842;p106"/>
            <p:cNvPicPr preferRelativeResize="0"/>
            <p:nvPr/>
          </p:nvPicPr>
          <p:blipFill rotWithShape="1">
            <a:blip r:embed="rId3">
              <a:alphaModFix/>
            </a:blip>
            <a:srcRect l="85523" t="2372" r="3590" b="80739"/>
            <a:stretch/>
          </p:blipFill>
          <p:spPr>
            <a:xfrm>
              <a:off x="5048072" y="2787413"/>
              <a:ext cx="841351" cy="86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Google Shape;843;p106"/>
            <p:cNvPicPr preferRelativeResize="0"/>
            <p:nvPr/>
          </p:nvPicPr>
          <p:blipFill rotWithShape="1">
            <a:blip r:embed="rId3">
              <a:alphaModFix/>
            </a:blip>
            <a:srcRect l="17232" t="39872" r="73743" b="41617"/>
            <a:stretch/>
          </p:blipFill>
          <p:spPr>
            <a:xfrm>
              <a:off x="6414348" y="2745700"/>
              <a:ext cx="697424" cy="95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Google Shape;844;p106"/>
            <p:cNvPicPr preferRelativeResize="0"/>
            <p:nvPr/>
          </p:nvPicPr>
          <p:blipFill rotWithShape="1">
            <a:blip r:embed="rId3">
              <a:alphaModFix/>
            </a:blip>
            <a:srcRect l="41327" t="60204" r="45350" b="20045"/>
            <a:stretch/>
          </p:blipFill>
          <p:spPr>
            <a:xfrm>
              <a:off x="7494596" y="2713788"/>
              <a:ext cx="1029526" cy="101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5" name="Google Shape;845;p106"/>
            <p:cNvSpPr txBox="1"/>
            <p:nvPr/>
          </p:nvSpPr>
          <p:spPr>
            <a:xfrm>
              <a:off x="5144000" y="3656050"/>
              <a:ext cx="6495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Cone</a:t>
              </a:r>
              <a:endParaRPr/>
            </a:p>
          </p:txBody>
        </p:sp>
        <p:sp>
          <p:nvSpPr>
            <p:cNvPr id="846" name="Google Shape;846;p106"/>
            <p:cNvSpPr txBox="1"/>
            <p:nvPr/>
          </p:nvSpPr>
          <p:spPr>
            <a:xfrm>
              <a:off x="6559326" y="3656050"/>
              <a:ext cx="6141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Mic</a:t>
              </a:r>
              <a:endParaRPr/>
            </a:p>
          </p:txBody>
        </p:sp>
        <p:sp>
          <p:nvSpPr>
            <p:cNvPr id="847" name="Google Shape;847;p106"/>
            <p:cNvSpPr txBox="1"/>
            <p:nvPr/>
          </p:nvSpPr>
          <p:spPr>
            <a:xfrm>
              <a:off x="7435949" y="3656050"/>
              <a:ext cx="13047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Headphones</a:t>
              </a:r>
              <a:endParaRPr/>
            </a:p>
          </p:txBody>
        </p:sp>
      </p:grpSp>
      <p:graphicFrame>
        <p:nvGraphicFramePr>
          <p:cNvPr id="848" name="Google Shape;848;p106"/>
          <p:cNvGraphicFramePr/>
          <p:nvPr/>
        </p:nvGraphicFramePr>
        <p:xfrm>
          <a:off x="4602050" y="2361488"/>
          <a:ext cx="3857025" cy="1720475"/>
        </p:xfrm>
        <a:graphic>
          <a:graphicData uri="http://schemas.openxmlformats.org/drawingml/2006/table">
            <a:tbl>
              <a:tblPr>
                <a:noFill/>
                <a:tableStyleId>{54C2694C-8DFC-4E45-A40F-854A1788FD84}</a:tableStyleId>
              </a:tblPr>
              <a:tblGrid>
                <a:gridCol w="128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0">
                          <a:solidFill>
                            <a:schemeClr val="lt1"/>
                          </a:solidFill>
                        </a:rPr>
                        <a:t>0</a:t>
                      </a:r>
                      <a:endParaRPr sz="8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B39">
                        <a:alpha val="6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B39">
                        <a:alpha val="6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0">
                          <a:solidFill>
                            <a:schemeClr val="lt1"/>
                          </a:solidFill>
                        </a:rPr>
                        <a:t>2</a:t>
                      </a:r>
                      <a:endParaRPr sz="8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B39">
                        <a:alpha val="692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739;p100">
            <a:extLst>
              <a:ext uri="{FF2B5EF4-FFF2-40B4-BE49-F238E27FC236}">
                <a16:creationId xmlns:a16="http://schemas.microsoft.com/office/drawing/2014/main" id="{6F65E615-0522-9545-A50D-A41B23FD95FB}"/>
              </a:ext>
            </a:extLst>
          </p:cNvPr>
          <p:cNvSpPr txBox="1"/>
          <p:nvPr/>
        </p:nvSpPr>
        <p:spPr>
          <a:xfrm>
            <a:off x="651925" y="1493875"/>
            <a:ext cx="2860200" cy="3445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this.state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名字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隔离墩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图标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 err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traffic_cone.png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位置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名字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麦克风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图标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microphone.png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位置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名字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"headphones"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图标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 err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headphones.png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alt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位置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8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如果我们改变一下状态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position</a:t>
            </a:r>
            <a:endParaRPr b="1" dirty="0"/>
          </a:p>
        </p:txBody>
      </p:sp>
      <p:sp>
        <p:nvSpPr>
          <p:cNvPr id="870" name="Google Shape;870;p108"/>
          <p:cNvSpPr txBox="1"/>
          <p:nvPr/>
        </p:nvSpPr>
        <p:spPr>
          <a:xfrm>
            <a:off x="3981525" y="474500"/>
            <a:ext cx="3708900" cy="3995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this.state =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name: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"cone"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icon: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"traffic_cone.png"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position: </a:t>
            </a:r>
            <a:r>
              <a:rPr lang="en">
                <a:solidFill>
                  <a:srgbClr val="3D85C6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name: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"mic"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icon: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"microphone.png"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position: 2,</a:t>
            </a:r>
            <a:endParaRPr>
              <a:solidFill>
                <a:schemeClr val="dk1"/>
              </a:solidFill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name: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"headphones"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icon: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"headphones.png"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position: 0,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9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CN" altLang="en-US" b="1" dirty="0"/>
              <a:t>如果我们改变一下状态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position</a:t>
            </a:r>
            <a:endParaRPr b="1" dirty="0"/>
          </a:p>
        </p:txBody>
      </p:sp>
      <p:sp>
        <p:nvSpPr>
          <p:cNvPr id="876" name="Google Shape;876;p109"/>
          <p:cNvSpPr txBox="1"/>
          <p:nvPr/>
        </p:nvSpPr>
        <p:spPr>
          <a:xfrm>
            <a:off x="4830125" y="849150"/>
            <a:ext cx="2860200" cy="3445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this.state =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name: </a:t>
            </a:r>
            <a:r>
              <a:rPr lang="en" sz="12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"cone"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icon: </a:t>
            </a:r>
            <a:r>
              <a:rPr lang="en" sz="12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"traffic_cone.png"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position: </a:t>
            </a:r>
            <a:r>
              <a:rPr lang="en" sz="1200">
                <a:solidFill>
                  <a:srgbClr val="3D85C6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name: </a:t>
            </a:r>
            <a:r>
              <a:rPr lang="en" sz="12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"mic"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icon:</a:t>
            </a:r>
            <a:r>
              <a:rPr lang="en" sz="12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"microphone.png"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position: 2,</a:t>
            </a:r>
            <a:endParaRPr sz="1200">
              <a:solidFill>
                <a:schemeClr val="dk1"/>
              </a:solidFill>
              <a:highlight>
                <a:srgbClr val="FEE97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name: </a:t>
            </a:r>
            <a:r>
              <a:rPr lang="en" sz="12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"headphones"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icon: </a:t>
            </a:r>
            <a:r>
              <a:rPr lang="en" sz="12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"headphones.png"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rgbClr val="FEE975"/>
                </a:highlight>
                <a:latin typeface="Consolas"/>
                <a:ea typeface="Consolas"/>
                <a:cs typeface="Consolas"/>
                <a:sym typeface="Consolas"/>
              </a:rPr>
              <a:t>position: 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77" name="Google Shape;877;p109"/>
          <p:cNvGrpSpPr/>
          <p:nvPr/>
        </p:nvGrpSpPr>
        <p:grpSpPr>
          <a:xfrm>
            <a:off x="4190975" y="1486800"/>
            <a:ext cx="4138500" cy="2169900"/>
            <a:chOff x="4461325" y="2136775"/>
            <a:chExt cx="4138500" cy="2169900"/>
          </a:xfrm>
        </p:grpSpPr>
        <p:sp>
          <p:nvSpPr>
            <p:cNvPr id="878" name="Google Shape;878;p109"/>
            <p:cNvSpPr/>
            <p:nvPr/>
          </p:nvSpPr>
          <p:spPr>
            <a:xfrm>
              <a:off x="4461325" y="2136775"/>
              <a:ext cx="4138500" cy="2169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 cmpd="sng">
              <a:solidFill>
                <a:srgbClr val="008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109"/>
            <p:cNvGrpSpPr/>
            <p:nvPr/>
          </p:nvGrpSpPr>
          <p:grpSpPr>
            <a:xfrm>
              <a:off x="6109897" y="2787400"/>
              <a:ext cx="841351" cy="1291650"/>
              <a:chOff x="4815597" y="2787400"/>
              <a:chExt cx="841351" cy="1291650"/>
            </a:xfrm>
          </p:grpSpPr>
          <p:pic>
            <p:nvPicPr>
              <p:cNvPr id="880" name="Google Shape;880;p109"/>
              <p:cNvPicPr preferRelativeResize="0"/>
              <p:nvPr/>
            </p:nvPicPr>
            <p:blipFill rotWithShape="1">
              <a:blip r:embed="rId3">
                <a:alphaModFix/>
              </a:blip>
              <a:srcRect l="85523" t="2372" r="3590" b="80739"/>
              <a:stretch/>
            </p:blipFill>
            <p:spPr>
              <a:xfrm>
                <a:off x="4815597" y="2787400"/>
                <a:ext cx="841351" cy="8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1" name="Google Shape;881;p109"/>
              <p:cNvSpPr txBox="1"/>
              <p:nvPr/>
            </p:nvSpPr>
            <p:spPr>
              <a:xfrm>
                <a:off x="4911525" y="3656050"/>
                <a:ext cx="6495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Cone</a:t>
                </a:r>
                <a:endParaRPr/>
              </a:p>
            </p:txBody>
          </p:sp>
        </p:grpSp>
        <p:grpSp>
          <p:nvGrpSpPr>
            <p:cNvPr id="882" name="Google Shape;882;p109"/>
            <p:cNvGrpSpPr/>
            <p:nvPr/>
          </p:nvGrpSpPr>
          <p:grpSpPr>
            <a:xfrm>
              <a:off x="7511361" y="2745700"/>
              <a:ext cx="759078" cy="1333350"/>
              <a:chOff x="6181873" y="2745700"/>
              <a:chExt cx="759078" cy="1333350"/>
            </a:xfrm>
          </p:grpSpPr>
          <p:pic>
            <p:nvPicPr>
              <p:cNvPr id="883" name="Google Shape;883;p109"/>
              <p:cNvPicPr preferRelativeResize="0"/>
              <p:nvPr/>
            </p:nvPicPr>
            <p:blipFill rotWithShape="1">
              <a:blip r:embed="rId3">
                <a:alphaModFix/>
              </a:blip>
              <a:srcRect l="17232" t="39872" r="73743" b="41617"/>
              <a:stretch/>
            </p:blipFill>
            <p:spPr>
              <a:xfrm>
                <a:off x="6181873" y="2745700"/>
                <a:ext cx="697424" cy="952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4" name="Google Shape;884;p109"/>
              <p:cNvSpPr txBox="1"/>
              <p:nvPr/>
            </p:nvSpPr>
            <p:spPr>
              <a:xfrm>
                <a:off x="6326851" y="3656050"/>
                <a:ext cx="6141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Mic</a:t>
                </a:r>
                <a:endParaRPr/>
              </a:p>
            </p:txBody>
          </p:sp>
        </p:grpSp>
        <p:grpSp>
          <p:nvGrpSpPr>
            <p:cNvPr id="885" name="Google Shape;885;p109"/>
            <p:cNvGrpSpPr/>
            <p:nvPr/>
          </p:nvGrpSpPr>
          <p:grpSpPr>
            <a:xfrm>
              <a:off x="4716036" y="2713788"/>
              <a:ext cx="1235400" cy="1365262"/>
              <a:chOff x="7203486" y="2713788"/>
              <a:chExt cx="1235400" cy="1365262"/>
            </a:xfrm>
          </p:grpSpPr>
          <p:pic>
            <p:nvPicPr>
              <p:cNvPr id="886" name="Google Shape;886;p109"/>
              <p:cNvPicPr preferRelativeResize="0"/>
              <p:nvPr/>
            </p:nvPicPr>
            <p:blipFill rotWithShape="1">
              <a:blip r:embed="rId3">
                <a:alphaModFix/>
              </a:blip>
              <a:srcRect l="41327" t="60204" r="45350" b="20045"/>
              <a:stretch/>
            </p:blipFill>
            <p:spPr>
              <a:xfrm>
                <a:off x="7262121" y="2713788"/>
                <a:ext cx="1029526" cy="10158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7" name="Google Shape;887;p109"/>
              <p:cNvSpPr txBox="1"/>
              <p:nvPr/>
            </p:nvSpPr>
            <p:spPr>
              <a:xfrm>
                <a:off x="7203486" y="3656050"/>
                <a:ext cx="12354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Headphones</a:t>
                </a:r>
                <a:endParaRPr/>
              </a:p>
            </p:txBody>
          </p:sp>
        </p:grpSp>
        <p:sp>
          <p:nvSpPr>
            <p:cNvPr id="888" name="Google Shape;888;p109"/>
            <p:cNvSpPr/>
            <p:nvPr/>
          </p:nvSpPr>
          <p:spPr>
            <a:xfrm>
              <a:off x="4648750" y="2631400"/>
              <a:ext cx="3754500" cy="1494300"/>
            </a:xfrm>
            <a:prstGeom prst="rect">
              <a:avLst/>
            </a:prstGeom>
            <a:noFill/>
            <a:ln w="76200" cap="flat" cmpd="sng">
              <a:solidFill>
                <a:srgbClr val="FEE9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2"/>
          <p:cNvSpPr txBox="1">
            <a:spLocks noGrp="1"/>
          </p:cNvSpPr>
          <p:nvPr>
            <p:ph type="body" idx="1"/>
          </p:nvPr>
        </p:nvSpPr>
        <p:spPr>
          <a:xfrm>
            <a:off x="419400" y="1362450"/>
            <a:ext cx="8305200" cy="32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CN" altLang="en" sz="4000" dirty="0"/>
              <a:t>状态</a:t>
            </a:r>
            <a:r>
              <a:rPr lang="zh-CN" altLang="en-US" sz="4000" dirty="0"/>
              <a:t>（</a:t>
            </a:r>
            <a:r>
              <a:rPr lang="en" sz="4000" b="1" dirty="0">
                <a:solidFill>
                  <a:srgbClr val="FFAA7B"/>
                </a:solidFill>
              </a:rPr>
              <a:t>state</a:t>
            </a:r>
            <a:r>
              <a:rPr lang="zh-CN" altLang="en-US" sz="4000" dirty="0"/>
              <a:t>）改变，</a:t>
            </a:r>
            <a:r>
              <a:rPr lang="zh-CN" altLang="en" sz="4000" dirty="0"/>
              <a:t>组件</a:t>
            </a:r>
            <a:r>
              <a:rPr lang="zh-CN" altLang="en-US" sz="4000" dirty="0"/>
              <a:t>会更新</a:t>
            </a:r>
            <a:r>
              <a:rPr lang="en" sz="4000" dirty="0"/>
              <a:t> </a:t>
            </a:r>
            <a:r>
              <a:rPr lang="zh-CN" altLang="en-US" sz="4000" dirty="0"/>
              <a:t>（ </a:t>
            </a:r>
            <a:r>
              <a:rPr lang="en" sz="4000" b="1" dirty="0">
                <a:solidFill>
                  <a:schemeClr val="accent1"/>
                </a:solidFill>
              </a:rPr>
              <a:t>re-render</a:t>
            </a:r>
            <a:r>
              <a:rPr lang="en" sz="4000" dirty="0"/>
              <a:t> </a:t>
            </a:r>
            <a:r>
              <a:rPr lang="zh-CN" altLang="en-US" sz="4000" dirty="0"/>
              <a:t>）</a:t>
            </a:r>
            <a:r>
              <a:rPr lang="zh-CN" altLang="en" sz="4000" dirty="0"/>
              <a:t>它</a:t>
            </a:r>
            <a:r>
              <a:rPr lang="zh-CN" altLang="en-US" sz="4000" dirty="0"/>
              <a:t>的显示，来反映这些改变</a:t>
            </a: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4"/>
          <p:cNvSpPr txBox="1">
            <a:spLocks noGrp="1"/>
          </p:cNvSpPr>
          <p:nvPr>
            <p:ph type="ctrTitle"/>
          </p:nvPr>
        </p:nvSpPr>
        <p:spPr>
          <a:xfrm>
            <a:off x="126450" y="1718625"/>
            <a:ext cx="24906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dirty="0"/>
            </a:br>
            <a:r>
              <a:rPr lang="zh-CN" altLang="en-US" dirty="0"/>
              <a:t>一个简单的组件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只包括一个</a:t>
            </a:r>
            <a:r>
              <a:rPr lang="en-US" altLang="zh-CN" dirty="0"/>
              <a:t>div</a:t>
            </a:r>
            <a:endParaRPr dirty="0"/>
          </a:p>
        </p:txBody>
      </p:sp>
      <p:sp>
        <p:nvSpPr>
          <p:cNvPr id="929" name="Google Shape;929;p114"/>
          <p:cNvSpPr/>
          <p:nvPr/>
        </p:nvSpPr>
        <p:spPr>
          <a:xfrm>
            <a:off x="4120975" y="1718625"/>
            <a:ext cx="3489900" cy="2424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Component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render()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“app”&gt;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Trivia!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e Nation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A7B"/>
      </a:accent1>
      <a:accent2>
        <a:srgbClr val="212121"/>
      </a:accent2>
      <a:accent3>
        <a:srgbClr val="E4A4EE"/>
      </a:accent3>
      <a:accent4>
        <a:srgbClr val="FEE975"/>
      </a:accent4>
      <a:accent5>
        <a:srgbClr val="17D3FF"/>
      </a:accent5>
      <a:accent6>
        <a:srgbClr val="00FFCC"/>
      </a:accent6>
      <a:hlink>
        <a:srgbClr val="008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2686</Words>
  <Application>Microsoft Macintosh PowerPoint</Application>
  <PresentationFormat>全屏显示(16:9)</PresentationFormat>
  <Paragraphs>526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Consolas</vt:lpstr>
      <vt:lpstr>Roboto Slab</vt:lpstr>
      <vt:lpstr>Helvetica Neue</vt:lpstr>
      <vt:lpstr>Roboto</vt:lpstr>
      <vt:lpstr>Arial</vt:lpstr>
      <vt:lpstr>Code Nation v2</vt:lpstr>
      <vt:lpstr>操作 状态（state），写作事件响应函数 来更新和改变组件</vt:lpstr>
      <vt:lpstr>例</vt:lpstr>
      <vt:lpstr>介绍</vt:lpstr>
      <vt:lpstr>State</vt:lpstr>
      <vt:lpstr>State</vt:lpstr>
      <vt:lpstr>如果我们改变一下状态  position</vt:lpstr>
      <vt:lpstr>如果我们改变一下状态  position</vt:lpstr>
      <vt:lpstr>PowerPoint 演示文稿</vt:lpstr>
      <vt:lpstr> 一个简单的组件  只包括一个div</vt:lpstr>
      <vt:lpstr>添加状态、设置初始值  1. 加 构造器 constructor()  2. super() 继承父组件  3. 设置 this.state 组件状态（对象）</vt:lpstr>
      <vt:lpstr>在组件中使用状态  this.state.count</vt:lpstr>
      <vt:lpstr>更新状态  不能用 = 赋值！ this.state.count = 2;  用 this.setState()</vt:lpstr>
      <vt:lpstr>选择题  哪个正确？</vt:lpstr>
      <vt:lpstr>把 状态 通过 props 送入子组件</vt:lpstr>
      <vt:lpstr>写作事件响应函数 来更新和改变组件</vt:lpstr>
      <vt:lpstr>复习：以前学过的事件响应函数</vt:lpstr>
      <vt:lpstr>React 里的事件响应函数</vt:lpstr>
      <vt:lpstr>响应事件，修改状态</vt:lpstr>
      <vt:lpstr>例</vt:lpstr>
      <vt:lpstr>示例</vt:lpstr>
      <vt:lpstr>多个状态    在对象里包括多个状态</vt:lpstr>
      <vt:lpstr>同时更新多个状态     状态独立</vt:lpstr>
      <vt:lpstr>同时更新多个状态     状态相关</vt:lpstr>
      <vt:lpstr>练习</vt:lpstr>
      <vt:lpstr>加新的状态   直接加就行</vt:lpstr>
      <vt:lpstr>使用 双向 数据流 unidirectional data flow 把 状态 传到 子组件去</vt:lpstr>
      <vt:lpstr>双向数据流</vt:lpstr>
      <vt:lpstr>父组件的state 通过 props 传给子组件</vt:lpstr>
      <vt:lpstr>子组件不能直接改父组件的 state</vt:lpstr>
      <vt:lpstr>把数据传回 父组件</vt:lpstr>
      <vt:lpstr>双向数据流</vt:lpstr>
      <vt:lpstr>双向数据流</vt:lpstr>
      <vt:lpstr>把数据 传回 父组件</vt:lpstr>
      <vt:lpstr>使用 双向 数据流 unidirectional data flow 把 状态 传到 子组件去：Bind</vt:lpstr>
      <vt:lpstr>双向数据流</vt:lpstr>
      <vt:lpstr>bind this 方法</vt:lpstr>
      <vt:lpstr>bind this 方法</vt:lpstr>
      <vt:lpstr>bind 把数据 传回 父组件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manipulate state and write event-handlers to update and change their components.</dc:title>
  <cp:lastModifiedBy>Yishuai Chen</cp:lastModifiedBy>
  <cp:revision>92</cp:revision>
  <dcterms:modified xsi:type="dcterms:W3CDTF">2021-05-02T04:12:47Z</dcterms:modified>
</cp:coreProperties>
</file>