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Inconsolata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Inconsolata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regular.fntdata"/><Relationship Id="rId23" Type="http://schemas.openxmlformats.org/officeDocument/2006/relationships/font" Target="fonts/Inconsolat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9bc2c02d1_0_1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9bc2c02d1_0_1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9bc2c02d1_0_1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9bc2c02d1_0_1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9bc2c02d1_0_1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9bc2c02d1_0_1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9bc2c02d1_0_1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9bc2c02d1_0_1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9bc2c02d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9bc2c02d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9bc2c02d1_0_1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9bc2c02d1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9bc2c02d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9bc2c02d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9bc2c02d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9bc2c02d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9bc2c02d1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9bc2c02d1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9bc2c02d1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9bc2c02d1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9bc2c02d1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9bc2c02d1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9bc2c02d1_0_1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9bc2c02d1_0_1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 rot="-5400000">
            <a:off x="-47416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 rot="-5400000">
            <a:off x="1690750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 rot="-5400000">
            <a:off x="1476512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 rot="5400000">
            <a:off x="-47550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 rot="-5400000">
            <a:off x="1476512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 flipH="1" rot="-5400000">
            <a:off x="71454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 rot="-5400000">
            <a:off x="166784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 flipH="1" rot="-5400000">
            <a:off x="166707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 flipH="1" rot="5400000">
            <a:off x="714337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 flipH="1" rot="5400000">
            <a:off x="714337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 rot="-5400000">
            <a:off x="-47416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 rot="5400000">
            <a:off x="147637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 flipH="1" rot="5400000">
            <a:off x="928614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 rot="5400000">
            <a:off x="928614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 rot="-5400000">
            <a:off x="-47416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 rot="-5400000">
            <a:off x="1476512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 rot="5400000">
            <a:off x="-47550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 flipH="1" rot="-5400000">
            <a:off x="71454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 flipH="1" rot="5400000">
            <a:off x="714337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 flipH="1" rot="5400000">
            <a:off x="714337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 rot="5400000">
            <a:off x="147637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 flipH="1" rot="5400000">
            <a:off x="714337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 rot="5400000">
            <a:off x="1476416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 rot="-5400000">
            <a:off x="-47416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 rot="-5400000">
            <a:off x="1690750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 rot="-5400000">
            <a:off x="1476512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 rot="5400000">
            <a:off x="-47550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 rot="-5400000">
            <a:off x="1476512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 flipH="1" rot="-5400000">
            <a:off x="71454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 rot="-5400000">
            <a:off x="166784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 flipH="1" rot="-5400000">
            <a:off x="166707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 flipH="1" rot="5400000">
            <a:off x="714337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 flipH="1" rot="5400000">
            <a:off x="714337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 rot="-5400000">
            <a:off x="-47416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 rot="5400000">
            <a:off x="147637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 flipH="1" rot="5400000">
            <a:off x="928614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 rot="5400000">
            <a:off x="928614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 rot="-5400000">
            <a:off x="-47416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 rot="-5400000">
            <a:off x="1476512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 rot="5400000">
            <a:off x="-47550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 flipH="1" rot="-5400000">
            <a:off x="71454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 flipH="1" rot="5400000">
            <a:off x="714337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 flipH="1" rot="5400000">
            <a:off x="714337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 rot="5400000">
            <a:off x="147637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 flipH="1" rot="5400000">
            <a:off x="714337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 rot="5400000">
            <a:off x="1476416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45" name="Google Shape;14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2"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 rot="-5400000">
            <a:off x="-47416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 rot="-5400000">
            <a:off x="1690750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 rot="-5400000">
            <a:off x="1476512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 rot="5400000">
            <a:off x="-47550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rot="-5400000">
            <a:off x="1476512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flipH="1" rot="-5400000">
            <a:off x="71454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rot="-5400000">
            <a:off x="166784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 flipH="1" rot="-5400000">
            <a:off x="166707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 flipH="1" rot="5400000">
            <a:off x="714337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 flipH="1" rot="5400000">
            <a:off x="714337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 rot="-5400000">
            <a:off x="-47416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"/>
          <p:cNvSpPr/>
          <p:nvPr/>
        </p:nvSpPr>
        <p:spPr>
          <a:xfrm rot="5400000">
            <a:off x="147637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/>
          <p:nvPr/>
        </p:nvSpPr>
        <p:spPr>
          <a:xfrm flipH="1" rot="5400000">
            <a:off x="928614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"/>
          <p:cNvSpPr/>
          <p:nvPr/>
        </p:nvSpPr>
        <p:spPr>
          <a:xfrm rot="5400000">
            <a:off x="928614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 rot="-5400000">
            <a:off x="-47416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"/>
          <p:cNvSpPr/>
          <p:nvPr/>
        </p:nvSpPr>
        <p:spPr>
          <a:xfrm rot="-5400000">
            <a:off x="1476512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"/>
          <p:cNvSpPr/>
          <p:nvPr/>
        </p:nvSpPr>
        <p:spPr>
          <a:xfrm rot="5400000">
            <a:off x="-47550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"/>
          <p:cNvSpPr/>
          <p:nvPr/>
        </p:nvSpPr>
        <p:spPr>
          <a:xfrm flipH="1" rot="-5400000">
            <a:off x="71454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 flipH="1" rot="5400000">
            <a:off x="714337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 flipH="1" rot="5400000">
            <a:off x="714337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"/>
          <p:cNvSpPr/>
          <p:nvPr/>
        </p:nvSpPr>
        <p:spPr>
          <a:xfrm rot="5400000">
            <a:off x="147637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 flipH="1" rot="5400000">
            <a:off x="714337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 rot="5400000">
            <a:off x="1476416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 txBox="1"/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88" name="Google Shape;188;p15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89" name="Google Shape;18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Diagram Review</a:t>
            </a:r>
            <a:endParaRPr/>
          </a:p>
        </p:txBody>
      </p:sp>
      <p:sp>
        <p:nvSpPr>
          <p:cNvPr id="195" name="Google Shape;195;p16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Samantha Wong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title"/>
          </p:nvPr>
        </p:nvSpPr>
        <p:spPr>
          <a:xfrm>
            <a:off x="311700" y="268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No “rst” for the Weary</a:t>
            </a:r>
            <a:endParaRPr b="1" sz="3600"/>
          </a:p>
        </p:txBody>
      </p:sp>
      <p:sp>
        <p:nvSpPr>
          <p:cNvPr id="248" name="Google Shape;248;p25"/>
          <p:cNvSpPr txBox="1"/>
          <p:nvPr>
            <p:ph idx="1" type="body"/>
          </p:nvPr>
        </p:nvSpPr>
        <p:spPr>
          <a:xfrm>
            <a:off x="311700" y="991025"/>
            <a:ext cx="339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def r(s, t):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while s(a) &gt; b: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  def s(a):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      return t(b)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return b + 2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def t(t):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return t - 10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a, b = -10, 2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weary = r(abs, t)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Carol of the Bells</a:t>
            </a:r>
            <a:endParaRPr b="1" sz="3600"/>
          </a:p>
        </p:txBody>
      </p:sp>
      <p:sp>
        <p:nvSpPr>
          <p:cNvPr id="254" name="Google Shape;254;p26"/>
          <p:cNvSpPr txBox="1"/>
          <p:nvPr>
            <p:ph idx="1" type="body"/>
          </p:nvPr>
        </p:nvSpPr>
        <p:spPr>
          <a:xfrm>
            <a:off x="311700" y="1225225"/>
            <a:ext cx="5776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def campa(nile):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def ding(ding):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nonlocal nile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def nile(ring):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return ding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return nile(ding(1914)) + nile(1917)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ring = campa(lambda nile: 102)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title"/>
          </p:nvPr>
        </p:nvSpPr>
        <p:spPr>
          <a:xfrm>
            <a:off x="311700" y="2571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Return of the Horse Mask (extra practice!)</a:t>
            </a:r>
            <a:endParaRPr b="1" sz="3600"/>
          </a:p>
        </p:txBody>
      </p:sp>
      <p:sp>
        <p:nvSpPr>
          <p:cNvPr id="260" name="Google Shape;260;p27"/>
          <p:cNvSpPr txBox="1"/>
          <p:nvPr>
            <p:ph idx="1" type="body"/>
          </p:nvPr>
        </p:nvSpPr>
        <p:spPr>
          <a:xfrm>
            <a:off x="311700" y="1037175"/>
            <a:ext cx="4566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bo(jack):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return lambda mask: horse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horse(mask):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horse = mask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def mask(horse):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return horse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return horse(mask)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jack, mask = horse, bo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hollywoo = bo(jack)(horse)(mask)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/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01" name="Google Shape;201;p17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Environment diagrams == awesome.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Review of rules and common pitfalls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Practice, practice, practice!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General 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Diagram Recap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environment diagrams?</a:t>
            </a:r>
            <a:endParaRPr/>
          </a:p>
        </p:txBody>
      </p:sp>
      <p:sp>
        <p:nvSpPr>
          <p:cNvPr id="212" name="Google Shape;212;p19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Significant portion of points on the final: anywhere from 11-22 points! (avg 16 points)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Arguably the easiest portion of the final, because...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be solved as long as you </a:t>
            </a:r>
            <a:r>
              <a:rPr i="1" lang="en"/>
              <a:t>carefully</a:t>
            </a:r>
            <a:r>
              <a:rPr lang="en"/>
              <a:t> follow the rules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Rules</a:t>
            </a:r>
            <a:endParaRPr b="1" sz="3600"/>
          </a:p>
        </p:txBody>
      </p:sp>
      <p:sp>
        <p:nvSpPr>
          <p:cNvPr id="218" name="Google Shape;218;p20"/>
          <p:cNvSpPr txBox="1"/>
          <p:nvPr>
            <p:ph idx="1" type="body"/>
          </p:nvPr>
        </p:nvSpPr>
        <p:spPr>
          <a:xfrm>
            <a:off x="311700" y="824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800"/>
              <a:buFont typeface="Inconsolata"/>
              <a:buChar char="·"/>
            </a:pPr>
            <a:r>
              <a:rPr lang="en">
                <a:solidFill>
                  <a:srgbClr val="46535E"/>
                </a:solidFill>
                <a:latin typeface="Inconsolata"/>
                <a:ea typeface="Inconsolata"/>
                <a:cs typeface="Inconsolata"/>
                <a:sym typeface="Inconsolata"/>
              </a:rPr>
              <a:t>Assignment statements</a:t>
            </a:r>
            <a:endParaRPr>
              <a:solidFill>
                <a:srgbClr val="46535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800"/>
              <a:buFont typeface="Inconsolata"/>
              <a:buChar char="·"/>
            </a:pPr>
            <a:r>
              <a:rPr lang="en" sz="1800">
                <a:solidFill>
                  <a:srgbClr val="46535E"/>
                </a:solidFill>
                <a:latin typeface="Inconsolata"/>
                <a:ea typeface="Inconsolata"/>
                <a:cs typeface="Inconsolata"/>
                <a:sym typeface="Inconsolata"/>
              </a:rPr>
              <a:t>Evaluate the expression on the right side of =, then bind the value to the left side of =</a:t>
            </a:r>
            <a:endParaRPr sz="1800">
              <a:solidFill>
                <a:srgbClr val="46535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800"/>
              <a:buFont typeface="Inconsolata"/>
              <a:buChar char="·"/>
            </a:pPr>
            <a:r>
              <a:rPr lang="en">
                <a:solidFill>
                  <a:srgbClr val="46535E"/>
                </a:solidFill>
                <a:latin typeface="Inconsolata"/>
                <a:ea typeface="Inconsolata"/>
                <a:cs typeface="Inconsolata"/>
                <a:sym typeface="Inconsolata"/>
              </a:rPr>
              <a:t>Function definitions</a:t>
            </a:r>
            <a:endParaRPr>
              <a:solidFill>
                <a:srgbClr val="46535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800"/>
              <a:buFont typeface="Inconsolata"/>
              <a:buChar char="·"/>
            </a:pPr>
            <a:r>
              <a:rPr lang="en" sz="1800">
                <a:solidFill>
                  <a:srgbClr val="46535E"/>
                </a:solidFill>
                <a:latin typeface="Inconsolata"/>
                <a:ea typeface="Inconsolata"/>
                <a:cs typeface="Inconsolata"/>
                <a:sym typeface="Inconsolata"/>
              </a:rPr>
              <a:t>Write the name of the function, then draw an arrow to the function object</a:t>
            </a:r>
            <a:endParaRPr sz="1800">
              <a:solidFill>
                <a:srgbClr val="46535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800"/>
              <a:buFont typeface="Inconsolata"/>
              <a:buChar char="·"/>
            </a:pPr>
            <a:r>
              <a:rPr lang="en" sz="1800">
                <a:solidFill>
                  <a:srgbClr val="46535E"/>
                </a:solidFill>
                <a:latin typeface="Inconsolata"/>
                <a:ea typeface="Inconsolata"/>
                <a:cs typeface="Inconsolata"/>
                <a:sym typeface="Inconsolata"/>
              </a:rPr>
              <a:t>Include the </a:t>
            </a:r>
            <a:r>
              <a:rPr b="1" lang="en" sz="1800">
                <a:solidFill>
                  <a:srgbClr val="46535E"/>
                </a:solidFill>
                <a:latin typeface="Inconsolata"/>
                <a:ea typeface="Inconsolata"/>
                <a:cs typeface="Inconsolata"/>
                <a:sym typeface="Inconsolata"/>
              </a:rPr>
              <a:t>formal parameters</a:t>
            </a:r>
            <a:r>
              <a:rPr lang="en" sz="1800">
                <a:solidFill>
                  <a:srgbClr val="46535E"/>
                </a:solidFill>
                <a:latin typeface="Inconsolata"/>
                <a:ea typeface="Inconsolata"/>
                <a:cs typeface="Inconsolata"/>
                <a:sym typeface="Inconsolata"/>
              </a:rPr>
              <a:t> and </a:t>
            </a:r>
            <a:r>
              <a:rPr b="1" lang="en" sz="1800">
                <a:solidFill>
                  <a:srgbClr val="46535E"/>
                </a:solidFill>
                <a:latin typeface="Inconsolata"/>
                <a:ea typeface="Inconsolata"/>
                <a:cs typeface="Inconsolata"/>
                <a:sym typeface="Inconsolata"/>
              </a:rPr>
              <a:t>parent</a:t>
            </a:r>
            <a:endParaRPr sz="1800">
              <a:solidFill>
                <a:srgbClr val="46535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800"/>
              <a:buFont typeface="Inconsolata"/>
              <a:buChar char="·"/>
            </a:pPr>
            <a:r>
              <a:rPr lang="en" sz="1800">
                <a:solidFill>
                  <a:srgbClr val="46535E"/>
                </a:solidFill>
                <a:latin typeface="Inconsolata"/>
                <a:ea typeface="Inconsolata"/>
                <a:cs typeface="Inconsolata"/>
                <a:sym typeface="Inconsolata"/>
              </a:rPr>
              <a:t>Don’t evaluate the body just yet</a:t>
            </a:r>
            <a:endParaRPr sz="1800">
              <a:solidFill>
                <a:srgbClr val="46535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800"/>
              <a:buFont typeface="Inconsolata"/>
              <a:buChar char="·"/>
            </a:pPr>
            <a:r>
              <a:rPr lang="en">
                <a:solidFill>
                  <a:srgbClr val="46535E"/>
                </a:solidFill>
                <a:latin typeface="Inconsolata"/>
                <a:ea typeface="Inconsolata"/>
                <a:cs typeface="Inconsolata"/>
                <a:sym typeface="Inconsolata"/>
              </a:rPr>
              <a:t>Call expressions</a:t>
            </a:r>
            <a:endParaRPr>
              <a:solidFill>
                <a:srgbClr val="46535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800"/>
              <a:buFont typeface="Inconsolata"/>
              <a:buChar char="·"/>
            </a:pPr>
            <a:r>
              <a:rPr lang="en" sz="1800">
                <a:solidFill>
                  <a:srgbClr val="46535E"/>
                </a:solidFill>
                <a:latin typeface="Inconsolata"/>
                <a:ea typeface="Inconsolata"/>
                <a:cs typeface="Inconsolata"/>
                <a:sym typeface="Inconsolata"/>
              </a:rPr>
              <a:t>Create a new unique frame with the </a:t>
            </a:r>
            <a:r>
              <a:rPr b="1" lang="en" sz="1800">
                <a:solidFill>
                  <a:srgbClr val="46535E"/>
                </a:solidFill>
                <a:latin typeface="Inconsolata"/>
                <a:ea typeface="Inconsolata"/>
                <a:cs typeface="Inconsolata"/>
                <a:sym typeface="Inconsolata"/>
              </a:rPr>
              <a:t>intrinsic</a:t>
            </a:r>
            <a:r>
              <a:rPr lang="en" sz="1800">
                <a:solidFill>
                  <a:srgbClr val="46535E"/>
                </a:solidFill>
                <a:latin typeface="Inconsolata"/>
                <a:ea typeface="Inconsolata"/>
                <a:cs typeface="Inconsolata"/>
                <a:sym typeface="Inconsolata"/>
              </a:rPr>
              <a:t> name of the function and parent</a:t>
            </a:r>
            <a:endParaRPr sz="1800">
              <a:solidFill>
                <a:srgbClr val="46535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800"/>
              <a:buFont typeface="Inconsolata"/>
              <a:buChar char="·"/>
            </a:pPr>
            <a:r>
              <a:rPr lang="en" sz="1800">
                <a:solidFill>
                  <a:srgbClr val="46535E"/>
                </a:solidFill>
                <a:latin typeface="Inconsolata"/>
                <a:ea typeface="Inconsolata"/>
                <a:cs typeface="Inconsolata"/>
                <a:sym typeface="Inconsolata"/>
              </a:rPr>
              <a:t>Bind arguments to formal parameters</a:t>
            </a:r>
            <a:endParaRPr sz="1800">
              <a:solidFill>
                <a:srgbClr val="46535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800"/>
              <a:buFont typeface="Inconsolata"/>
              <a:buChar char="·"/>
            </a:pPr>
            <a:r>
              <a:rPr lang="en" sz="1800">
                <a:solidFill>
                  <a:srgbClr val="46535E"/>
                </a:solidFill>
                <a:latin typeface="Inconsolata"/>
                <a:ea typeface="Inconsolata"/>
                <a:cs typeface="Inconsolata"/>
                <a:sym typeface="Inconsolata"/>
              </a:rPr>
              <a:t>Evaluate the function body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type="title"/>
          </p:nvPr>
        </p:nvSpPr>
        <p:spPr>
          <a:xfrm>
            <a:off x="311700" y="-292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Common Pitfalls</a:t>
            </a:r>
            <a:endParaRPr b="1" sz="3600"/>
          </a:p>
        </p:txBody>
      </p:sp>
      <p:sp>
        <p:nvSpPr>
          <p:cNvPr id="224" name="Google Shape;224;p21"/>
          <p:cNvSpPr txBox="1"/>
          <p:nvPr>
            <p:ph idx="1" type="body"/>
          </p:nvPr>
        </p:nvSpPr>
        <p:spPr>
          <a:xfrm>
            <a:off x="311700" y="590550"/>
            <a:ext cx="8520600" cy="49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6535E"/>
                </a:solidFill>
                <a:latin typeface="Inconsolata"/>
                <a:ea typeface="Inconsolata"/>
                <a:cs typeface="Inconsolata"/>
                <a:sym typeface="Inconsolata"/>
              </a:rPr>
              <a:t>Do not:</a:t>
            </a:r>
            <a:endParaRPr b="1">
              <a:solidFill>
                <a:srgbClr val="46535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6535E"/>
              </a:buClr>
              <a:buSzPts val="1800"/>
              <a:buFont typeface="Inconsolata"/>
              <a:buChar char="·"/>
            </a:pPr>
            <a:r>
              <a:rPr lang="en">
                <a:solidFill>
                  <a:srgbClr val="46535E"/>
                </a:solidFill>
                <a:latin typeface="Inconsolata"/>
                <a:ea typeface="Inconsolata"/>
                <a:cs typeface="Inconsolata"/>
                <a:sym typeface="Inconsolata"/>
              </a:rPr>
              <a:t>Draw a new frame when </a:t>
            </a:r>
            <a:r>
              <a:rPr b="1" lang="en">
                <a:solidFill>
                  <a:srgbClr val="46535E"/>
                </a:solidFill>
                <a:latin typeface="Inconsolata"/>
                <a:ea typeface="Inconsolata"/>
                <a:cs typeface="Inconsolata"/>
                <a:sym typeface="Inconsolata"/>
              </a:rPr>
              <a:t>defining</a:t>
            </a:r>
            <a:r>
              <a:rPr lang="en">
                <a:solidFill>
                  <a:srgbClr val="46535E"/>
                </a:solidFill>
                <a:latin typeface="Inconsolata"/>
                <a:ea typeface="Inconsolata"/>
                <a:cs typeface="Inconsolata"/>
                <a:sym typeface="Inconsolata"/>
              </a:rPr>
              <a:t> functions</a:t>
            </a:r>
            <a:endParaRPr>
              <a:solidFill>
                <a:srgbClr val="46535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800"/>
              <a:buFont typeface="Inconsolata"/>
              <a:buChar char="·"/>
            </a:pPr>
            <a:r>
              <a:rPr lang="en">
                <a:solidFill>
                  <a:srgbClr val="46535E"/>
                </a:solidFill>
                <a:latin typeface="Inconsolata"/>
                <a:ea typeface="Inconsolata"/>
                <a:cs typeface="Inconsolata"/>
                <a:sym typeface="Inconsolata"/>
              </a:rPr>
              <a:t>Draw frames for built-in functions</a:t>
            </a:r>
            <a:endParaRPr>
              <a:solidFill>
                <a:srgbClr val="46535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800"/>
              <a:buFont typeface="Inconsolata"/>
              <a:buChar char="·"/>
            </a:pPr>
            <a:r>
              <a:rPr lang="en" sz="1800">
                <a:solidFill>
                  <a:srgbClr val="46535E"/>
                </a:solidFill>
                <a:latin typeface="Inconsolata"/>
                <a:ea typeface="Inconsolata"/>
                <a:cs typeface="Inconsolata"/>
                <a:sym typeface="Inconsolata"/>
              </a:rPr>
              <a:t>But do create function objects and bindings for imported built-in functions </a:t>
            </a:r>
            <a:endParaRPr sz="1800">
              <a:solidFill>
                <a:srgbClr val="46535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800"/>
              <a:buFont typeface="Inconsolata"/>
              <a:buChar char="·"/>
            </a:pPr>
            <a:r>
              <a:rPr lang="en">
                <a:solidFill>
                  <a:srgbClr val="46535E"/>
                </a:solidFill>
                <a:latin typeface="Inconsolata"/>
                <a:ea typeface="Inconsolata"/>
                <a:cs typeface="Inconsolata"/>
                <a:sym typeface="Inconsolata"/>
              </a:rPr>
              <a:t>Draw a new frame before evaluating both the </a:t>
            </a:r>
            <a:r>
              <a:rPr b="1" lang="en">
                <a:solidFill>
                  <a:srgbClr val="46535E"/>
                </a:solidFill>
                <a:latin typeface="Inconsolata"/>
                <a:ea typeface="Inconsolata"/>
                <a:cs typeface="Inconsolata"/>
                <a:sym typeface="Inconsolata"/>
              </a:rPr>
              <a:t>operator</a:t>
            </a:r>
            <a:r>
              <a:rPr lang="en">
                <a:solidFill>
                  <a:srgbClr val="46535E"/>
                </a:solidFill>
                <a:latin typeface="Inconsolata"/>
                <a:ea typeface="Inconsolata"/>
                <a:cs typeface="Inconsolata"/>
                <a:sym typeface="Inconsolata"/>
              </a:rPr>
              <a:t> and </a:t>
            </a:r>
            <a:r>
              <a:rPr b="1" lang="en">
                <a:solidFill>
                  <a:srgbClr val="46535E"/>
                </a:solidFill>
                <a:latin typeface="Inconsolata"/>
                <a:ea typeface="Inconsolata"/>
                <a:cs typeface="Inconsolata"/>
                <a:sym typeface="Inconsolata"/>
              </a:rPr>
              <a:t>operands</a:t>
            </a:r>
            <a:endParaRPr b="1">
              <a:solidFill>
                <a:srgbClr val="46535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800"/>
              <a:buFont typeface="Inconsolata"/>
              <a:buChar char="·"/>
            </a:pPr>
            <a:r>
              <a:rPr lang="en" sz="1800">
                <a:solidFill>
                  <a:srgbClr val="46535E"/>
                </a:solidFill>
                <a:latin typeface="Inconsolata"/>
                <a:ea typeface="Inconsolata"/>
                <a:cs typeface="Inconsolata"/>
                <a:sym typeface="Inconsolata"/>
              </a:rPr>
              <a:t>Often leads to incorrect lookup</a:t>
            </a:r>
            <a:endParaRPr sz="1800">
              <a:solidFill>
                <a:srgbClr val="46535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800"/>
              <a:buFont typeface="Inconsolata"/>
              <a:buChar char="·"/>
            </a:pPr>
            <a:r>
              <a:rPr lang="en">
                <a:solidFill>
                  <a:srgbClr val="46535E"/>
                </a:solidFill>
                <a:latin typeface="Inconsolata"/>
                <a:ea typeface="Inconsolata"/>
                <a:cs typeface="Inconsolata"/>
                <a:sym typeface="Inconsolata"/>
              </a:rPr>
              <a:t>Point to other names, strings, numbers, booleans, or None</a:t>
            </a:r>
            <a:endParaRPr>
              <a:solidFill>
                <a:srgbClr val="46535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800"/>
              <a:buFont typeface="Inconsolata"/>
              <a:buChar char="·"/>
            </a:pPr>
            <a:r>
              <a:rPr lang="en" sz="1800">
                <a:solidFill>
                  <a:srgbClr val="46535E"/>
                </a:solidFill>
                <a:latin typeface="Inconsolata"/>
                <a:ea typeface="Inconsolata"/>
                <a:cs typeface="Inconsolata"/>
                <a:sym typeface="Inconsolata"/>
              </a:rPr>
              <a:t>Instead, write the </a:t>
            </a:r>
            <a:r>
              <a:rPr b="1" lang="en" sz="1800">
                <a:solidFill>
                  <a:srgbClr val="46535E"/>
                </a:solidFill>
                <a:latin typeface="Inconsolata"/>
                <a:ea typeface="Inconsolata"/>
                <a:cs typeface="Inconsolata"/>
                <a:sym typeface="Inconsolata"/>
              </a:rPr>
              <a:t>value</a:t>
            </a:r>
            <a:r>
              <a:rPr lang="en" sz="1800">
                <a:solidFill>
                  <a:srgbClr val="46535E"/>
                </a:solidFill>
                <a:latin typeface="Inconsolata"/>
                <a:ea typeface="Inconsolata"/>
                <a:cs typeface="Inconsolata"/>
                <a:sym typeface="Inconsolata"/>
              </a:rPr>
              <a:t> inside the bracket</a:t>
            </a:r>
            <a:endParaRPr>
              <a:solidFill>
                <a:srgbClr val="46535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800"/>
              <a:buFont typeface="Inconsolata"/>
              <a:buChar char="·"/>
            </a:pPr>
            <a:r>
              <a:rPr lang="en">
                <a:solidFill>
                  <a:srgbClr val="46535E"/>
                </a:solidFill>
                <a:latin typeface="Inconsolata"/>
                <a:ea typeface="Inconsolata"/>
                <a:cs typeface="Inconsolata"/>
                <a:sym typeface="Inconsolata"/>
              </a:rPr>
              <a:t>Forget to override existing names if a new binding appears</a:t>
            </a:r>
            <a:endParaRPr>
              <a:solidFill>
                <a:srgbClr val="46535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800"/>
              <a:buFont typeface="Inconsolata"/>
              <a:buChar char="·"/>
            </a:pPr>
            <a:r>
              <a:rPr lang="en">
                <a:solidFill>
                  <a:srgbClr val="46535E"/>
                </a:solidFill>
                <a:latin typeface="Inconsolata"/>
                <a:ea typeface="Inconsolata"/>
                <a:cs typeface="Inconsolata"/>
                <a:sym typeface="Inconsolata"/>
              </a:rPr>
              <a:t>Forget to return None if a function has no return statement</a:t>
            </a:r>
            <a:endParaRPr>
              <a:solidFill>
                <a:srgbClr val="46535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800"/>
              <a:buFont typeface="Inconsolata"/>
              <a:buChar char="·"/>
            </a:pPr>
            <a:r>
              <a:rPr lang="en">
                <a:solidFill>
                  <a:srgbClr val="46535E"/>
                </a:solidFill>
                <a:latin typeface="Inconsolata"/>
                <a:ea typeface="Inconsolata"/>
                <a:cs typeface="Inconsolata"/>
                <a:sym typeface="Inconsolata"/>
              </a:rPr>
              <a:t>Get overwhelmed by the function names and parameters - keep calm and follow the rules!</a:t>
            </a:r>
            <a:endParaRPr>
              <a:solidFill>
                <a:srgbClr val="46535E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List Mutation Tips</a:t>
            </a:r>
            <a:endParaRPr/>
          </a:p>
        </p:txBody>
      </p:sp>
      <p:sp>
        <p:nvSpPr>
          <p:cNvPr id="230" name="Google Shape;230;p22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list(lst1) or lst1[:] - makes a copy of the 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lst2 = lst1 - creates a pointer so that both variables point to the same 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Mutations to one list will affect the other!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Diagram Practice</a:t>
            </a:r>
            <a:endParaRPr/>
          </a:p>
        </p:txBody>
      </p:sp>
      <p:sp>
        <p:nvSpPr>
          <p:cNvPr id="236" name="Google Shape;236;p23"/>
          <p:cNvSpPr txBox="1"/>
          <p:nvPr/>
        </p:nvSpPr>
        <p:spPr>
          <a:xfrm>
            <a:off x="2574000" y="2914775"/>
            <a:ext cx="3996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check your answers via tutor.cs61a.org!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/>
          <p:nvPr>
            <p:ph type="title"/>
          </p:nvPr>
        </p:nvSpPr>
        <p:spPr>
          <a:xfrm>
            <a:off x="311700" y="1983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600"/>
              <a:t>Mutate!</a:t>
            </a:r>
            <a:endParaRPr b="1" sz="3600"/>
          </a:p>
        </p:txBody>
      </p:sp>
      <p:sp>
        <p:nvSpPr>
          <p:cNvPr id="242" name="Google Shape;242;p24"/>
          <p:cNvSpPr txBox="1"/>
          <p:nvPr>
            <p:ph type="title"/>
          </p:nvPr>
        </p:nvSpPr>
        <p:spPr>
          <a:xfrm>
            <a:off x="255200" y="1029675"/>
            <a:ext cx="4363800" cy="3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 = ["this", "list", 1]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b = ["that", "list", 2]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def mutate(lst1, lst2, elem):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lst1 = lst2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lst1[2] = elem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return lst1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 = mutate(a, b, a[0][3])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 = mutate(c, a, b[2])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= c is b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