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0058400" cx="7315200"/>
  <p:notesSz cx="6858000" cy="9144000"/>
  <p:embeddedFontLst>
    <p:embeddedFont>
      <p:font typeface="Proxima Nova"/>
      <p:regular r:id="rId6"/>
      <p:bold r:id="rId7"/>
      <p:italic r:id="rId8"/>
      <p:boldItalic r:id="rId9"/>
    </p:embeddedFont>
    <p:embeddedFont>
      <p:font typeface="Roboto Mon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bold.fntdata"/><Relationship Id="rId10" Type="http://schemas.openxmlformats.org/officeDocument/2006/relationships/font" Target="fonts/RobotoMono-regular.fntdata"/><Relationship Id="rId13" Type="http://schemas.openxmlformats.org/officeDocument/2006/relationships/font" Target="fonts/RobotoMono-boldItalic.fntdata"/><Relationship Id="rId12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font" Target="fonts/ProximaNova-regular.fntdata"/><Relationship Id="rId7" Type="http://schemas.openxmlformats.org/officeDocument/2006/relationships/font" Target="fonts/ProximaNova-bold.fntdata"/><Relationship Id="rId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2413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82413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9367" y="1456058"/>
            <a:ext cx="6816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9360" y="5542289"/>
            <a:ext cx="6816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49360" y="2163089"/>
            <a:ext cx="6816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49360" y="6164351"/>
            <a:ext cx="6816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9360" y="4206107"/>
            <a:ext cx="6816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49360" y="2253729"/>
            <a:ext cx="6816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49360" y="2253729"/>
            <a:ext cx="31998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865920" y="2253729"/>
            <a:ext cx="31998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49360" y="1086507"/>
            <a:ext cx="22464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49360" y="2717440"/>
            <a:ext cx="22464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92200" y="880293"/>
            <a:ext cx="50943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57600" y="-244"/>
            <a:ext cx="36576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2400" y="2411542"/>
            <a:ext cx="32361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2400" y="5481569"/>
            <a:ext cx="32361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951600" y="1415969"/>
            <a:ext cx="30696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9360" y="8273124"/>
            <a:ext cx="47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" y="2253729"/>
            <a:ext cx="6816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4413" y="455175"/>
            <a:ext cx="3377400" cy="126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ssignment statements:</a:t>
            </a:r>
            <a:endParaRPr b="1"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x, y = 2, 3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x, y = y, x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(This swaps x and y: x becomes 3 and y becomes 2)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arenR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 operands on RHS (from left to right)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arenR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Bind variables on LHS to values on RHS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4413" y="0"/>
            <a:ext cx="6153300" cy="42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Jennifer's Environment Diagram Cheat Sheet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4413" y="1820925"/>
            <a:ext cx="3377400" cy="146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 Expressions</a:t>
            </a: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f(lambda: x)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(In this example, note that the lambda’s parent is global!)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arenR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 operator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arenR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 operands (from left to right) 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arenR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Apply the function to the arguments, opening a new frame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14413" y="3335175"/>
            <a:ext cx="3377400" cy="25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Opening a New Frame</a:t>
            </a: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arenR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Frame number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arenR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Frame name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arenR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Frame’s parent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arenR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Bind parameters to arguments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arenR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Start executing body of function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572000" y="455175"/>
            <a:ext cx="3628800" cy="22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def Statements: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AutoNum type="arabicParenR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 RHS: write “func”, function name (the intrinsic name), parameters, and parent frame (the frame in which that function is defined)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AutoNum type="arabicParenR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 LHS, bind function object to its name (the bound name)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When importing built-in functions like add, write “...” in place of the formal parameters.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82" y="4602475"/>
            <a:ext cx="3311262" cy="12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571988" y="2724150"/>
            <a:ext cx="3628800" cy="133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Lambda Functions</a:t>
            </a: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lambda </a:t>
            </a:r>
            <a:r>
              <a:rPr b="1" lang="en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 + y</a:t>
            </a:r>
            <a:endParaRPr b="1"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before colon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are parameters; </a:t>
            </a:r>
            <a:r>
              <a:rPr lang="en" sz="11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expression after colon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return value.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&gt;&gt;&gt;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lambda: 10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14413" y="6000750"/>
            <a:ext cx="7086300" cy="39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Things to pay attention to:</a:t>
            </a:r>
            <a:endParaRPr b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-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not write or draw arrows to variables. Names can only be bound to values, not to variables!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-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Distinguish between functions vs. call expressions. 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a function, while 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f()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a call expression.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-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When you define a function, do not look into its body (everything that’s indented). Only look inside a function after you have called it!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-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parent of a frame is where it was </a:t>
            </a:r>
            <a:r>
              <a:rPr b="1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defined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i="1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where it was called! This is where the def statement appeared, or where the lambda expression was evaluated. 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-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Remember to evaluate all the operators and operands before opening a new frame for that function.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-"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f(lambda: x)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-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this example, note that the lambda’s parent is global!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-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a function doesn’t have a explicit return statement (it doesn’t explicitly say 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return ______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), then the return value will be 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implicitly.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-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Once we reach a return statement, we immediately exit from that function and don’t execute any of the code that appears afterwards. 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-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not open new frames for built-in functions like add, sub, mul, max, min, etc. We don’t know these functions are implemented in Python (like how exactly the people who built Python decided to add 2 numbers) and thus can’t trace through these functions in an environment diagram.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-"/>
            </a:pPr>
            <a:r>
              <a:rPr b="1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Sanity Checks: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-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At the very end of your environment diagram, double check to make sure every frame except the global frame has a return value. (If not, something went wrong so backtrack!) 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-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When we reach the return value for a frame, we’re done with that frame, and we shouldn’t be adding any more variable bindings within that frame.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571988" y="4133925"/>
            <a:ext cx="3628800" cy="179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Lookup</a:t>
            </a: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-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variable in current frame?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-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yes, return its value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-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no, go to </a:t>
            </a: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parent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frame, and ask again (is variable in </a:t>
            </a:r>
            <a:r>
              <a:rPr i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frame?)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-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Procedure repeats until we’ve found the variable or we hit the global frame. If we can’t find the variable in the global frame, this will give an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141675" y="3562500"/>
            <a:ext cx="1975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(lambda: 10)()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 </a:t>
            </a:r>
            <a:endParaRPr b="1"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650" y="1910550"/>
            <a:ext cx="3545499" cy="73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