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Inconsolata"/>
      <p:regular r:id="rId45"/>
      <p:bold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0E5EAB-CA89-4A0A-9F7D-5653C1EB54B5}">
  <a:tblStyle styleId="{300E5EAB-CA89-4A0A-9F7D-5653C1EB54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Inconsolata-bold.fntdata"/><Relationship Id="rId45" Type="http://schemas.openxmlformats.org/officeDocument/2006/relationships/font" Target="fonts/Inconsolat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9075cc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9075cc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a12099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a12099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a12099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a12099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a12099b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9a12099b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a12099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a12099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f13cad2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f13cad2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f13cad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f13cad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f13cad2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f13cad2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f13cad2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f13cad2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f13cad2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f13cad2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f13cad2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f13cad2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9075cc3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9075cc3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9a12099b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9a12099b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9075cc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9075cc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9075cc3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9075cc3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9075cc3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9075cc3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9075cc3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9075cc3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9075cc3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9075cc3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f13cad2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f13cad2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f69b1f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f69b1f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f69b1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f69b1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f69b1f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f69b1f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9075cc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9075cc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94d74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94d74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94d743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94d743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Hints: First figure out what the function is doing and then apply it to the linked lists.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94d743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94d743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Hints: First figure out what the function is doing and then apply it to the linked lists.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94d743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94d743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Hints: First figure out what the function is doing and then apply it to the linked lists.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94d743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94d743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9075cc3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9075cc3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9075cc3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9075cc3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9075cc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9075cc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13cad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13cad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a1209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9a1209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9075cc3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9075cc3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hyperlink" Target="https://goo.gl/JW87oh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inst.eecs.berkeley.edu/~cs61a/fa16/assets/pdfs/61a-fa16-final.pdf#page=4" TargetMode="External"/><Relationship Id="rId4" Type="http://schemas.openxmlformats.org/officeDocument/2006/relationships/hyperlink" Target="https://cs61a.org/resource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inst.eecs.berkeley.edu/~cs61a/sp16/assets/pdfs/61a-sp16-final.pdf#page=4" TargetMode="External"/><Relationship Id="rId4" Type="http://schemas.openxmlformats.org/officeDocument/2006/relationships/hyperlink" Target="https://drive.google.com/file/d/0ByFhRPJ7g_tLTXBQcXhnQ3NrVU0/view" TargetMode="External"/><Relationship Id="rId5" Type="http://schemas.openxmlformats.org/officeDocument/2006/relationships/hyperlink" Target="https://piazza.com/class/j5zp8esecm31rr?cid=1865" TargetMode="External"/><Relationship Id="rId6" Type="http://schemas.openxmlformats.org/officeDocument/2006/relationships/hyperlink" Target="https://cs61a.org/resource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 - Conceptual Questions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it mean for an object to be mutable?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pointer and how can we manipulate pointers to point to different objects?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difference between a deep copy and a shallow copy?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default mutation functions for lists in python?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Spring 2013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6107"/>
            <a:ext cx="9143999" cy="211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979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1357250" y="-753225"/>
            <a:ext cx="45597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def add_lists(list1, list2):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&gt;&gt;&gt; add_lists([1, 2, 3], [4, 5, 6])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[5, 7, 9]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return _______________________________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1284300" y="1958250"/>
            <a:ext cx="657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def hamming_distance(list1, list2):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"""Hamming distances are a useful metric in the field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of information theory  and digital signal processing.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The hamming distance takes in two lists of the same length that contain only the elements 0 or 1 and returns the number of elements in which these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two lists differ.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Hint: there are many ways to define this function --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try to use add_lists in your implementation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for the cleanest solution.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&gt;&gt;&gt; hamming_distance([1, 0, 0, 1, 1, 1, 0], [1, 1, 1, 0, 1, 1, 1])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return sum(______________________________________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1357250" y="-753225"/>
            <a:ext cx="45597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def add_lists(list1, list2):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&gt;&gt;&gt; add_lists([1, 2, 3], [4, 5, 6])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[5, 7, 9]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return </a:t>
            </a:r>
            <a:r>
              <a:rPr b="1" lang="en" u="sng">
                <a:latin typeface="Inconsolata"/>
                <a:ea typeface="Inconsolata"/>
                <a:cs typeface="Inconsolata"/>
                <a:sym typeface="Inconsolata"/>
              </a:rPr>
              <a:t>[x + y for x,y in zip(list1, list2)]</a:t>
            </a:r>
            <a:endParaRPr b="1" u="sng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1284300" y="1958250"/>
            <a:ext cx="657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def hamming_distance(list1, list2):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"""Hamming distances are a useful metric in the field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of information theory  and digital signal processing.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The hamming distance takes in two lists of the same length that contain only the elements 0 or 1 and returns the number of elements in which these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two lists differ.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Hint: there are many ways to define this function --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try to use add_lists in your implementation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for the cleanest solution.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&gt;&gt;&gt; hamming_distance([1, 0, 0, 1, 1, 1, 0], [1, 1, 1, 0, 1, 1, 1])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4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"""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return sum(</a:t>
            </a:r>
            <a:r>
              <a:rPr b="1" lang="en" u="sng">
                <a:latin typeface="Inconsolata"/>
                <a:ea typeface="Inconsolata"/>
                <a:cs typeface="Inconsolata"/>
                <a:sym typeface="Inconsolata"/>
              </a:rPr>
              <a:t>[1 for elem in add_lists(list1, list2) if elem == 1]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727650" y="40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(Spring 2016)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8400"/>
            <a:ext cx="8626922" cy="39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(Spring 2016) Soln Part 1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b="17306" l="58735" r="0" t="16964"/>
          <a:stretch/>
        </p:blipFill>
        <p:spPr>
          <a:xfrm>
            <a:off x="5620575" y="1472525"/>
            <a:ext cx="355977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 txBox="1"/>
          <p:nvPr/>
        </p:nvSpPr>
        <p:spPr>
          <a:xfrm>
            <a:off x="193575" y="1472525"/>
            <a:ext cx="5427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 = [[1, 2, None], [3, 4, None], None]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P[0][2] = 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P[1][2] = P[0]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P[2] = P[1]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(Spring 2016) Soln Part 1</a:t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 b="17306" l="58735" r="0" t="16964"/>
          <a:stretch/>
        </p:blipFill>
        <p:spPr>
          <a:xfrm>
            <a:off x="5620575" y="1472525"/>
            <a:ext cx="355977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/>
        </p:nvSpPr>
        <p:spPr>
          <a:xfrm>
            <a:off x="193575" y="1472525"/>
            <a:ext cx="5427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 = [[1, 2, None], [3, 4, None], None]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P[0][2] = 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P[1][2] = P[0]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P[2] = P[1]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Google Shape;224;p40"/>
          <p:cNvCxnSpPr/>
          <p:nvPr/>
        </p:nvCxnSpPr>
        <p:spPr>
          <a:xfrm rot="10800000">
            <a:off x="1970250" y="2025675"/>
            <a:ext cx="1230600" cy="4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40"/>
          <p:cNvCxnSpPr/>
          <p:nvPr/>
        </p:nvCxnSpPr>
        <p:spPr>
          <a:xfrm rot="10800000">
            <a:off x="1845700" y="2551200"/>
            <a:ext cx="394200" cy="10368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40"/>
          <p:cNvCxnSpPr/>
          <p:nvPr/>
        </p:nvCxnSpPr>
        <p:spPr>
          <a:xfrm rot="10800000">
            <a:off x="2198500" y="2288350"/>
            <a:ext cx="808800" cy="642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40"/>
          <p:cNvCxnSpPr/>
          <p:nvPr/>
        </p:nvCxnSpPr>
        <p:spPr>
          <a:xfrm>
            <a:off x="6145925" y="1762900"/>
            <a:ext cx="10716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40"/>
          <p:cNvSpPr txBox="1"/>
          <p:nvPr/>
        </p:nvSpPr>
        <p:spPr>
          <a:xfrm>
            <a:off x="3159375" y="1859700"/>
            <a:ext cx="17145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Copies P’s pointer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9" name="Google Shape;229;p40"/>
          <p:cNvCxnSpPr/>
          <p:nvPr/>
        </p:nvCxnSpPr>
        <p:spPr>
          <a:xfrm flipH="1">
            <a:off x="6152875" y="1755975"/>
            <a:ext cx="1265100" cy="1092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40"/>
          <p:cNvSpPr txBox="1"/>
          <p:nvPr/>
        </p:nvSpPr>
        <p:spPr>
          <a:xfrm>
            <a:off x="2920950" y="2793050"/>
            <a:ext cx="2087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Copies P[0]’s pointer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231" name="Google Shape;231;p40"/>
          <p:cNvCxnSpPr/>
          <p:nvPr/>
        </p:nvCxnSpPr>
        <p:spPr>
          <a:xfrm>
            <a:off x="7722175" y="1762900"/>
            <a:ext cx="463200" cy="108540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40"/>
          <p:cNvSpPr txBox="1"/>
          <p:nvPr/>
        </p:nvSpPr>
        <p:spPr>
          <a:xfrm>
            <a:off x="1520875" y="3509075"/>
            <a:ext cx="200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Copies P[1]’s pointer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(Spring 2016) Soln Part 1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 rotWithShape="1">
          <a:blip r:embed="rId3">
            <a:alphaModFix/>
          </a:blip>
          <a:srcRect b="17306" l="58735" r="0" t="16964"/>
          <a:stretch/>
        </p:blipFill>
        <p:spPr>
          <a:xfrm>
            <a:off x="5620575" y="1472525"/>
            <a:ext cx="355977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/>
        </p:nvSpPr>
        <p:spPr>
          <a:xfrm>
            <a:off x="193575" y="1472525"/>
            <a:ext cx="5427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 = [[1, 2, None], [3, 4, None], None]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P[0][2] = 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P[1][2] = P[0]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P[2] = P[1]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41"/>
          <p:cNvCxnSpPr/>
          <p:nvPr/>
        </p:nvCxnSpPr>
        <p:spPr>
          <a:xfrm rot="10800000">
            <a:off x="1970275" y="2025750"/>
            <a:ext cx="1237500" cy="22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41"/>
          <p:cNvSpPr txBox="1"/>
          <p:nvPr/>
        </p:nvSpPr>
        <p:spPr>
          <a:xfrm>
            <a:off x="3200850" y="2074000"/>
            <a:ext cx="241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Copying a Pointer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2" name="Google Shape;242;p41"/>
          <p:cNvCxnSpPr>
            <a:stCxn id="241" idx="1"/>
          </p:cNvCxnSpPr>
          <p:nvPr/>
        </p:nvCxnSpPr>
        <p:spPr>
          <a:xfrm flipH="1">
            <a:off x="1845750" y="2274550"/>
            <a:ext cx="1355100" cy="27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41"/>
          <p:cNvCxnSpPr>
            <a:stCxn id="241" idx="1"/>
          </p:cNvCxnSpPr>
          <p:nvPr/>
        </p:nvCxnSpPr>
        <p:spPr>
          <a:xfrm flipH="1">
            <a:off x="2198550" y="2274550"/>
            <a:ext cx="1002300" cy="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(Spring 2016) Soln Part 2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 b="17306" l="58735" r="0" t="16964"/>
          <a:stretch/>
        </p:blipFill>
        <p:spPr>
          <a:xfrm>
            <a:off x="5620575" y="1472525"/>
            <a:ext cx="355977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 txBox="1"/>
          <p:nvPr/>
        </p:nvSpPr>
        <p:spPr>
          <a:xfrm>
            <a:off x="193575" y="1472525"/>
            <a:ext cx="5427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 = [[1, 2, None], [3, 4, None], None]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P[0][2] = 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P[1][2] = P[0]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P[2] = P[1]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221225" y="2869025"/>
            <a:ext cx="53718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 can’t we do this with tuples?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(Spring 2016) Soln Part 2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 b="17306" l="58735" r="0" t="16964"/>
          <a:stretch/>
        </p:blipFill>
        <p:spPr>
          <a:xfrm>
            <a:off x="5620575" y="1472525"/>
            <a:ext cx="355977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/>
        </p:nvSpPr>
        <p:spPr>
          <a:xfrm>
            <a:off x="193575" y="1472525"/>
            <a:ext cx="5427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 = [[1, 2, None], [3, 4, None], None]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P[0][2] = 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P[1][2] = P[0]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P[2] = P[1]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221225" y="2869025"/>
            <a:ext cx="53718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 can’t we do this with tuples?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Since tuples are immutable, anything a tuple has a pointer to must exist before the tuple itself. However, since we have a cycle of pointers, each separate “tuple” must exist before the others. P[0] needs P to exist beforehand which then needs P[0] to exist beforehand, which is impossible.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0" name="Google Shape;260;p43"/>
          <p:cNvCxnSpPr/>
          <p:nvPr/>
        </p:nvCxnSpPr>
        <p:spPr>
          <a:xfrm flipH="1">
            <a:off x="6159750" y="1776725"/>
            <a:ext cx="1244400" cy="10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3"/>
          <p:cNvCxnSpPr/>
          <p:nvPr/>
        </p:nvCxnSpPr>
        <p:spPr>
          <a:xfrm flipH="1" rot="10800000">
            <a:off x="6761225" y="1935775"/>
            <a:ext cx="649800" cy="111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Definitions - Mutable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default python objects, such as lists, being mutable means we can change the values held by said object after creation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are mutable, strings and tuples are not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important for dictionaries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Dictionaries are mutable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 for dictionaries must be immutable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648450" y="56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Dictionaries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727650" y="1363375"/>
            <a:ext cx="76887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&gt;&gt;&gt; d = {}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&gt;&gt;&gt; d['hello'] = 'world'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&gt;&gt;&gt;d['hello']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&gt;&gt;&gt;'world'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maps keys to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&lt;key&gt; in &lt;dict&gt; - tests if a key exists in the dictionary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list(&lt;dict&gt;.keys()) / list(&lt;dict&gt;.values()) - returns list of keys/values in the dictionary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Hints (Fall 2015 Final Q2)</a:t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727650" y="1398925"/>
            <a:ext cx="7688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Block and Pointer Diagrams for the following snippet of code: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727650" y="1963375"/>
            <a:ext cx="2958900" cy="9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[2, lambda: list(s)]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s.append(s[1]())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s.extend(s[1]())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4120325" y="1963375"/>
            <a:ext cx="41619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Hints: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 the difference between append and extend - especially with lists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 to find a way to keep track of what you’ve executed and what’s next to run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Soln. 1st Snippet</a:t>
            </a:r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0" y="2654325"/>
            <a:ext cx="7149235" cy="22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6"/>
          <p:cNvSpPr txBox="1"/>
          <p:nvPr/>
        </p:nvSpPr>
        <p:spPr>
          <a:xfrm>
            <a:off x="727650" y="1451725"/>
            <a:ext cx="2958900" cy="9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[2, lambda: list(s)]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s.append(s[1]())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s.extend(s[1]())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Hints (Fall 2015 Final Q2)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727650" y="1267575"/>
            <a:ext cx="7688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Block and Pointer Diagrams for the following snippets of code: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732800" y="2364250"/>
            <a:ext cx="2958900" cy="9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[2, lambda: 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s.append([s[1:]])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s.extend([s[1:]])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732800" y="4058700"/>
            <a:ext cx="5302500" cy="9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[2, lambda: list(s)]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s.append(lambda: [s.append(s.pop()())]) s.extend(s[2]())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4092675" y="1721475"/>
            <a:ext cx="41619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Hints: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 splicing returns a copy of the elements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Shallow or deep copy?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Drawing the environment diagram may help for the last snippet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does append return?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Soln. 2nd Snippet</a:t>
            </a:r>
            <a:endParaRPr/>
          </a:p>
        </p:txBody>
      </p:sp>
      <p:sp>
        <p:nvSpPr>
          <p:cNvPr id="297" name="Google Shape;297;p48"/>
          <p:cNvSpPr txBox="1"/>
          <p:nvPr/>
        </p:nvSpPr>
        <p:spPr>
          <a:xfrm>
            <a:off x="490850" y="1347975"/>
            <a:ext cx="2958900" cy="9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[2, lambda: 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s.append([s[1:]])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s.extend([s[1:]])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1275"/>
            <a:ext cx="8224818" cy="2529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48"/>
          <p:cNvCxnSpPr/>
          <p:nvPr/>
        </p:nvCxnSpPr>
        <p:spPr>
          <a:xfrm flipH="1">
            <a:off x="7397375" y="1520925"/>
            <a:ext cx="75900" cy="89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8"/>
          <p:cNvSpPr txBox="1"/>
          <p:nvPr/>
        </p:nvSpPr>
        <p:spPr>
          <a:xfrm>
            <a:off x="6676700" y="1168350"/>
            <a:ext cx="2310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Copy of the extend call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01" name="Google Shape;301;p48"/>
          <p:cNvCxnSpPr/>
          <p:nvPr/>
        </p:nvCxnSpPr>
        <p:spPr>
          <a:xfrm flipH="1">
            <a:off x="6512000" y="3505050"/>
            <a:ext cx="1383000" cy="3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8"/>
          <p:cNvSpPr txBox="1"/>
          <p:nvPr/>
        </p:nvSpPr>
        <p:spPr>
          <a:xfrm>
            <a:off x="7141450" y="3193950"/>
            <a:ext cx="2046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Copy of append call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Soln. 3rd Snippet</a:t>
            </a:r>
            <a:endParaRPr/>
          </a:p>
        </p:txBody>
      </p:sp>
      <p:sp>
        <p:nvSpPr>
          <p:cNvPr id="308" name="Google Shape;308;p49"/>
          <p:cNvSpPr txBox="1"/>
          <p:nvPr/>
        </p:nvSpPr>
        <p:spPr>
          <a:xfrm>
            <a:off x="152400" y="1314100"/>
            <a:ext cx="5302500" cy="9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[2, lambda: list(s)]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s.append(lambda: [s.append(s.pop()())]) s.extend(s[2]())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7400"/>
            <a:ext cx="8738874" cy="25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/>
          <p:nvPr/>
        </p:nvSpPr>
        <p:spPr>
          <a:xfrm>
            <a:off x="262700" y="3650225"/>
            <a:ext cx="41133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Tutor Link to Review: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https://goo.gl/JW87oh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Practice:</a:t>
            </a:r>
            <a:endParaRPr/>
          </a:p>
        </p:txBody>
      </p:sp>
      <p:sp>
        <p:nvSpPr>
          <p:cNvPr id="316" name="Google Shape;316;p50"/>
          <p:cNvSpPr txBox="1"/>
          <p:nvPr/>
        </p:nvSpPr>
        <p:spPr>
          <a:xfrm>
            <a:off x="412925" y="1452400"/>
            <a:ext cx="84108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Spring 2016 Q3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 questions from the python lists section from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resources section</a:t>
            </a:r>
            <a:r>
              <a:rPr lang="en" sz="1800"/>
              <a:t> on the 61A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are still a bit shaky on the harder questions, trying to draw an environment diagram for the questions may be helpful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Final exam Spring 2014</a:t>
            </a:r>
            <a:endParaRPr/>
          </a:p>
        </p:txBody>
      </p:sp>
      <p:sp>
        <p:nvSpPr>
          <p:cNvPr id="322" name="Google Shape;322;p51"/>
          <p:cNvSpPr txBox="1"/>
          <p:nvPr>
            <p:ph idx="1" type="subTitle"/>
          </p:nvPr>
        </p:nvSpPr>
        <p:spPr>
          <a:xfrm>
            <a:off x="8058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objects - Dictionaries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275" y="152400"/>
            <a:ext cx="53453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/>
        </p:nvSpPr>
        <p:spPr>
          <a:xfrm>
            <a:off x="246000" y="279550"/>
            <a:ext cx="984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75" y="856950"/>
            <a:ext cx="7596401" cy="412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Lists - Quick Rundown of Functions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7650" y="1246825"/>
            <a:ext cx="76887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lst[0] = 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changes index 0 of 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lst.append(1)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1 to the end of the lst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lst.append([1])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nested list [1] to the end of the list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lst.extend([1, 2, 3])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appends each element of the argument (1, 2, and 3).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lst.insert(2, 5)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inserts 5 into index 2 of lst (doesn’t replace)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lst.remove(5)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the first occurrence of 5 from 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lst.pop()/lst.pop(i)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&amp; returns the last item of 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lst/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&amp; returns the item at index i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- Box and Pointer Overview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idea as with default python lists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boxes are containers, pointers point to objects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an array of boxes, we only use pairs of boxes to represent a Link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lnk.first, lnk.rest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54"/>
          <p:cNvGraphicFramePr/>
          <p:nvPr/>
        </p:nvGraphicFramePr>
        <p:xfrm>
          <a:off x="2445775" y="397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{300E5EAB-CA89-4A0A-9F7D-5653C1EB54B5}</a:tableStyleId>
              </a:tblPr>
              <a:tblGrid>
                <a:gridCol w="562100"/>
                <a:gridCol w="56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1" name="Google Shape;341;p54"/>
          <p:cNvCxnSpPr/>
          <p:nvPr/>
        </p:nvCxnSpPr>
        <p:spPr>
          <a:xfrm>
            <a:off x="2523350" y="3014200"/>
            <a:ext cx="172800" cy="10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54"/>
          <p:cNvCxnSpPr/>
          <p:nvPr/>
        </p:nvCxnSpPr>
        <p:spPr>
          <a:xfrm flipH="1">
            <a:off x="3290825" y="3000375"/>
            <a:ext cx="200400" cy="10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(Summer 2017 Final Q2)</a:t>
            </a:r>
            <a:endParaRPr/>
          </a:p>
        </p:txBody>
      </p:sp>
      <p:pic>
        <p:nvPicPr>
          <p:cNvPr id="348" name="Google Shape;3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8400"/>
            <a:ext cx="8839200" cy="349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Soln (Summer 2017 Final Q2)</a:t>
            </a:r>
            <a:endParaRPr/>
          </a:p>
        </p:txBody>
      </p:sp>
      <p:pic>
        <p:nvPicPr>
          <p:cNvPr id="354" name="Google Shape;3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63" y="953975"/>
            <a:ext cx="6151869" cy="39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6"/>
          <p:cNvSpPr txBox="1"/>
          <p:nvPr/>
        </p:nvSpPr>
        <p:spPr>
          <a:xfrm>
            <a:off x="547575" y="1416475"/>
            <a:ext cx="48114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 with Linked Lists</a:t>
            </a:r>
            <a:endParaRPr/>
          </a:p>
        </p:txBody>
      </p:sp>
      <p:sp>
        <p:nvSpPr>
          <p:cNvPr id="361" name="Google Shape;361;p57"/>
          <p:cNvSpPr txBox="1"/>
          <p:nvPr/>
        </p:nvSpPr>
        <p:spPr>
          <a:xfrm>
            <a:off x="430875" y="1551125"/>
            <a:ext cx="8366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Spring 2016 Q2 part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Katya’s Linked List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worksheet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other Topical Review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slides</a:t>
            </a:r>
            <a:r>
              <a:rPr lang="en" sz="1800"/>
              <a:t> on Linked Lists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the Linked List category in the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resources</a:t>
            </a:r>
            <a:r>
              <a:rPr lang="en" sz="1800"/>
              <a:t> tab on the 61A website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 on the Final!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Definitions - Pointers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 is an address for an object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actually storing a list inside another list, the outer list just stores the address of the inner list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access the pointer of an object, you automatically go to said address and then interact with the object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 = [1, 2, 3]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 doesn’t actually store [1, 2, 3] but instead stores a pointer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why if we assign another value to lst, [1, 2, 3] is not immediately destroyed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Pointers/Mutation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 = [1, 2, 3]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lst2 = lst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 = 1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lst2[0]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1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 doesn’t actually store [1, 2, 3] but instead stores a pointer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why if we assign another value to lst, [1, 2, 3] is not immediately destroyed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abstractly represent pointers and lists?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Lists - Box and Pointer Overview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Bookkeeping system similar to environment diagrams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- container for a value or a pointer.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are usually multiple boxes in a row while linked lists are represented by pairs of boxes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 - arrow that represents a pointer.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Held by just a variable: lst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Held by a box: nested list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and Pointer - General Approach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 these questions like environment diagrams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methodical and try to keep track exactly where you are in execution at all times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when to create a new list and when you just have to move a pointer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“snapshots” at certain execution points so if you make a mistake it’s easier to revert to a previous step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good time to use scratch paper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you will be modifying a lot of pointers and lists, it may be helpful to do work on another page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727650" y="50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Slicing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727650" y="1336375"/>
            <a:ext cx="76887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list[i:j:k]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- starting index; inclusive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 - ending index; exclusive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 - step 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i, j, k can all be negative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last element of list has index -1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slicing doesn't error - if the slice doesn't make sense, it returns the empty list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common uses: list[:] , list[::-1]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shallow copy of entire list, reverses the list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727650" y="39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Notes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727650" y="1398925"/>
            <a:ext cx="7688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lst=lst_1 + lst_2 - creates a </a:t>
            </a: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list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elements of lst_2 tagged onto the elements of lst_1.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shallow copy - only copies pointers, doesn’t replicate inner lists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 = lst + [1] - creates a </a:t>
            </a: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list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[1] tacked 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 += [1] - </a:t>
            </a: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mutates the original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 (same as lst.extend([1])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