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Source Code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DD89CD-8935-4F44-9D5C-6A97F03636F7}">
  <a:tblStyle styleId="{B6DD89CD-8935-4F44-9D5C-6A97F03636F7}" styleName="Table_0">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6E2103E-E29E-4BE5-BB48-7011ECAC2F0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CC99EFB-D155-422D-8D9A-8B48368BB968}"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3d77ccaa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d77ccaa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3d77ccaab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77ccaab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13d77ccaa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d77ccaa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3d77ccaab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77ccaab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3d77ccaab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d77ccaab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3d77ccaab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d77ccaab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13d77ccaa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d77ccaa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3d77ccaa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d77ccaa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3d77ccaa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d77ccaa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13d77ccaab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d77ccaab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13d77cc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d77cc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13d77ccaa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d77ccaa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3d77ccaab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d77ccaab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13d77ccaab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d77ccaab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3d77cca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d77cca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13d77cca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d77cca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13d77cca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d77cca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3d77ccaa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d77ccaa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3d77ccaa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d77ccaa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13d77ccaa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d77ccaa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3d77ccaab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d77ccaa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Font typeface="Source Code Pro"/>
              <a:buNone/>
              <a:defRPr sz="4800">
                <a:latin typeface="Source Code Pro"/>
                <a:ea typeface="Source Code Pro"/>
                <a:cs typeface="Source Code Pro"/>
                <a:sym typeface="Source Code Pro"/>
              </a:defRPr>
            </a:lvl1pPr>
            <a:lvl2pPr lvl="1" algn="ctr">
              <a:spcBef>
                <a:spcPts val="0"/>
              </a:spcBef>
              <a:spcAft>
                <a:spcPts val="0"/>
              </a:spcAft>
              <a:buSzPts val="4800"/>
              <a:buFont typeface="Source Code Pro"/>
              <a:buNone/>
              <a:defRPr sz="4800">
                <a:latin typeface="Source Code Pro"/>
                <a:ea typeface="Source Code Pro"/>
                <a:cs typeface="Source Code Pro"/>
                <a:sym typeface="Source Code Pro"/>
              </a:defRPr>
            </a:lvl2pPr>
            <a:lvl3pPr lvl="2" algn="ctr">
              <a:spcBef>
                <a:spcPts val="0"/>
              </a:spcBef>
              <a:spcAft>
                <a:spcPts val="0"/>
              </a:spcAft>
              <a:buSzPts val="4800"/>
              <a:buFont typeface="Source Code Pro"/>
              <a:buNone/>
              <a:defRPr sz="4800">
                <a:latin typeface="Source Code Pro"/>
                <a:ea typeface="Source Code Pro"/>
                <a:cs typeface="Source Code Pro"/>
                <a:sym typeface="Source Code Pro"/>
              </a:defRPr>
            </a:lvl3pPr>
            <a:lvl4pPr lvl="3" algn="ctr">
              <a:spcBef>
                <a:spcPts val="0"/>
              </a:spcBef>
              <a:spcAft>
                <a:spcPts val="0"/>
              </a:spcAft>
              <a:buSzPts val="4800"/>
              <a:buFont typeface="Source Code Pro"/>
              <a:buNone/>
              <a:defRPr sz="4800">
                <a:latin typeface="Source Code Pro"/>
                <a:ea typeface="Source Code Pro"/>
                <a:cs typeface="Source Code Pro"/>
                <a:sym typeface="Source Code Pro"/>
              </a:defRPr>
            </a:lvl4pPr>
            <a:lvl5pPr lvl="4" algn="ctr">
              <a:spcBef>
                <a:spcPts val="0"/>
              </a:spcBef>
              <a:spcAft>
                <a:spcPts val="0"/>
              </a:spcAft>
              <a:buSzPts val="4800"/>
              <a:buFont typeface="Source Code Pro"/>
              <a:buNone/>
              <a:defRPr sz="4800">
                <a:latin typeface="Source Code Pro"/>
                <a:ea typeface="Source Code Pro"/>
                <a:cs typeface="Source Code Pro"/>
                <a:sym typeface="Source Code Pro"/>
              </a:defRPr>
            </a:lvl5pPr>
            <a:lvl6pPr lvl="5" algn="ctr">
              <a:spcBef>
                <a:spcPts val="0"/>
              </a:spcBef>
              <a:spcAft>
                <a:spcPts val="0"/>
              </a:spcAft>
              <a:buSzPts val="4800"/>
              <a:buFont typeface="Source Code Pro"/>
              <a:buNone/>
              <a:defRPr sz="4800">
                <a:latin typeface="Source Code Pro"/>
                <a:ea typeface="Source Code Pro"/>
                <a:cs typeface="Source Code Pro"/>
                <a:sym typeface="Source Code Pro"/>
              </a:defRPr>
            </a:lvl6pPr>
            <a:lvl7pPr lvl="6" algn="ctr">
              <a:spcBef>
                <a:spcPts val="0"/>
              </a:spcBef>
              <a:spcAft>
                <a:spcPts val="0"/>
              </a:spcAft>
              <a:buSzPts val="4800"/>
              <a:buFont typeface="Source Code Pro"/>
              <a:buNone/>
              <a:defRPr sz="4800">
                <a:latin typeface="Source Code Pro"/>
                <a:ea typeface="Source Code Pro"/>
                <a:cs typeface="Source Code Pro"/>
                <a:sym typeface="Source Code Pro"/>
              </a:defRPr>
            </a:lvl7pPr>
            <a:lvl8pPr lvl="7" algn="ctr">
              <a:spcBef>
                <a:spcPts val="0"/>
              </a:spcBef>
              <a:spcAft>
                <a:spcPts val="0"/>
              </a:spcAft>
              <a:buSzPts val="4800"/>
              <a:buFont typeface="Source Code Pro"/>
              <a:buNone/>
              <a:defRPr sz="4800">
                <a:latin typeface="Source Code Pro"/>
                <a:ea typeface="Source Code Pro"/>
                <a:cs typeface="Source Code Pro"/>
                <a:sym typeface="Source Code Pro"/>
              </a:defRPr>
            </a:lvl8pPr>
            <a:lvl9pPr lvl="8" algn="ctr">
              <a:spcBef>
                <a:spcPts val="0"/>
              </a:spcBef>
              <a:spcAft>
                <a:spcPts val="0"/>
              </a:spcAft>
              <a:buSzPts val="4800"/>
              <a:buFont typeface="Source Code Pro"/>
              <a:buNone/>
              <a:defRPr sz="4800">
                <a:latin typeface="Source Code Pro"/>
                <a:ea typeface="Source Code Pro"/>
                <a:cs typeface="Source Code Pro"/>
                <a:sym typeface="Source Code Pro"/>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1pPr>
            <a:lvl2pPr lvl="1">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2pPr>
            <a:lvl3pPr lvl="2">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3pPr>
            <a:lvl4pPr lvl="3">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4pPr>
            <a:lvl5pPr lvl="4">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5pPr>
            <a:lvl6pPr lvl="5">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6pPr>
            <a:lvl7pPr lvl="6">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7pPr>
            <a:lvl8pPr lvl="7">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8pPr>
            <a:lvl9pPr lvl="8">
              <a:spcBef>
                <a:spcPts val="0"/>
              </a:spcBef>
              <a:spcAft>
                <a:spcPts val="0"/>
              </a:spcAft>
              <a:buClr>
                <a:schemeClr val="dk1"/>
              </a:buClr>
              <a:buSzPts val="2800"/>
              <a:buFont typeface="Source Code Pro"/>
              <a:buNone/>
              <a:defRPr sz="2800">
                <a:solidFill>
                  <a:schemeClr val="dk1"/>
                </a:solidFill>
                <a:latin typeface="Source Code Pro"/>
                <a:ea typeface="Source Code Pro"/>
                <a:cs typeface="Source Code Pro"/>
                <a:sym typeface="Source Code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s://www.youtube.com/watch?v=tfKwskV1tNg&amp;list=PL58JJZMb2CHZZ5htepJ4xOPRjJmu7Gmkl&amp;index=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SQL</a:t>
            </a:r>
            <a:endParaRPr/>
          </a:p>
        </p:txBody>
      </p:sp>
      <p:sp>
        <p:nvSpPr>
          <p:cNvPr id="113" name="Google Shape;11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Joins With Same Table</a:t>
            </a:r>
            <a:endParaRPr/>
          </a:p>
        </p:txBody>
      </p:sp>
      <p:sp>
        <p:nvSpPr>
          <p:cNvPr id="169" name="Google Shape;169;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Imagine we have a table `nums` with one column `n` (on the left). We can join it with itself using </a:t>
            </a:r>
            <a:r>
              <a:rPr lang="en">
                <a:solidFill>
                  <a:srgbClr val="000000"/>
                </a:solidFill>
                <a:latin typeface="Consolas"/>
                <a:ea typeface="Consolas"/>
                <a:cs typeface="Consolas"/>
                <a:sym typeface="Consolas"/>
              </a:rPr>
              <a:t>select * from nums as a, nums as b;</a:t>
            </a:r>
            <a:r>
              <a:rPr lang="en">
                <a:solidFill>
                  <a:srgbClr val="000000"/>
                </a:solidFill>
              </a:rPr>
              <a:t> The joins table is on the right. We can then filter...</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170" name="Google Shape;170;p34"/>
          <p:cNvGraphicFramePr/>
          <p:nvPr/>
        </p:nvGraphicFramePr>
        <p:xfrm>
          <a:off x="637350" y="2991175"/>
          <a:ext cx="3000000" cy="3000000"/>
        </p:xfrm>
        <a:graphic>
          <a:graphicData uri="http://schemas.openxmlformats.org/drawingml/2006/table">
            <a:tbl>
              <a:tblPr>
                <a:noFill/>
                <a:tableStyleId>{F6E2103E-E29E-4BE5-BB48-7011ECAC2F01}</a:tableStyleId>
              </a:tblPr>
              <a:tblGrid>
                <a:gridCol w="1145550"/>
              </a:tblGrid>
              <a:tr h="458750">
                <a:tc>
                  <a:txBody>
                    <a:bodyPr/>
                    <a:lstStyle/>
                    <a:p>
                      <a:pPr indent="0" lvl="0" marL="0" rtl="0" algn="l">
                        <a:spcBef>
                          <a:spcPts val="0"/>
                        </a:spcBef>
                        <a:spcAft>
                          <a:spcPts val="0"/>
                        </a:spcAft>
                        <a:buNone/>
                      </a:pPr>
                      <a:r>
                        <a:rPr b="1" lang="en"/>
                        <a:t>nums</a:t>
                      </a:r>
                      <a:endParaRPr b="1"/>
                    </a:p>
                  </a:txBody>
                  <a:tcPr marT="91425" marB="91425" marR="91425" marL="91425"/>
                </a:tc>
              </a:tr>
              <a:tr h="458750">
                <a:tc>
                  <a:txBody>
                    <a:bodyPr/>
                    <a:lstStyle/>
                    <a:p>
                      <a:pPr indent="0" lvl="0" marL="0" rtl="0" algn="l">
                        <a:spcBef>
                          <a:spcPts val="0"/>
                        </a:spcBef>
                        <a:spcAft>
                          <a:spcPts val="0"/>
                        </a:spcAft>
                        <a:buNone/>
                      </a:pPr>
                      <a:r>
                        <a:rPr lang="en" u="sng"/>
                        <a:t>n</a:t>
                      </a:r>
                      <a:endParaRPr u="sng"/>
                    </a:p>
                  </a:txBody>
                  <a:tcPr marT="91425" marB="91425" marR="91425" marL="91425"/>
                </a:tc>
              </a:tr>
              <a:tr h="458750">
                <a:tc>
                  <a:txBody>
                    <a:bodyPr/>
                    <a:lstStyle/>
                    <a:p>
                      <a:pPr indent="0" lvl="0" marL="0" rtl="0" algn="l">
                        <a:spcBef>
                          <a:spcPts val="0"/>
                        </a:spcBef>
                        <a:spcAft>
                          <a:spcPts val="0"/>
                        </a:spcAft>
                        <a:buNone/>
                      </a:pPr>
                      <a:r>
                        <a:rPr lang="en"/>
                        <a:t>1</a:t>
                      </a:r>
                      <a:endParaRPr/>
                    </a:p>
                  </a:txBody>
                  <a:tcPr marT="91425" marB="91425" marR="91425" marL="91425"/>
                </a:tc>
              </a:tr>
              <a:tr h="458750">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graphicFrame>
        <p:nvGraphicFramePr>
          <p:cNvPr id="171" name="Google Shape;171;p34"/>
          <p:cNvGraphicFramePr/>
          <p:nvPr/>
        </p:nvGraphicFramePr>
        <p:xfrm>
          <a:off x="4543675" y="2731475"/>
          <a:ext cx="3000000" cy="3000000"/>
        </p:xfrm>
        <a:graphic>
          <a:graphicData uri="http://schemas.openxmlformats.org/drawingml/2006/table">
            <a:tbl>
              <a:tblPr>
                <a:noFill/>
                <a:tableStyleId>{F6E2103E-E29E-4BE5-BB48-7011ECAC2F01}</a:tableStyleId>
              </a:tblPr>
              <a:tblGrid>
                <a:gridCol w="1845125"/>
                <a:gridCol w="1845125"/>
              </a:tblGrid>
              <a:tr h="325575">
                <a:tc>
                  <a:txBody>
                    <a:bodyPr/>
                    <a:lstStyle/>
                    <a:p>
                      <a:pPr indent="0" lvl="0" marL="0" rtl="0" algn="l">
                        <a:spcBef>
                          <a:spcPts val="0"/>
                        </a:spcBef>
                        <a:spcAft>
                          <a:spcPts val="0"/>
                        </a:spcAft>
                        <a:buNone/>
                      </a:pPr>
                      <a:r>
                        <a:rPr b="1" lang="en"/>
                        <a:t>a</a:t>
                      </a:r>
                      <a:endParaRPr b="1"/>
                    </a:p>
                  </a:txBody>
                  <a:tcPr marT="91425" marB="91425" marR="91425" marL="91425"/>
                </a:tc>
                <a:tc>
                  <a:txBody>
                    <a:bodyPr/>
                    <a:lstStyle/>
                    <a:p>
                      <a:pPr indent="0" lvl="0" marL="0" rtl="0" algn="l">
                        <a:spcBef>
                          <a:spcPts val="0"/>
                        </a:spcBef>
                        <a:spcAft>
                          <a:spcPts val="0"/>
                        </a:spcAft>
                        <a:buNone/>
                      </a:pPr>
                      <a:r>
                        <a:rPr b="1" lang="en"/>
                        <a:t>b</a:t>
                      </a:r>
                      <a:endParaRPr b="1"/>
                    </a:p>
                  </a:txBody>
                  <a:tcPr marT="91425" marB="91425" marR="91425" marL="91425"/>
                </a:tc>
              </a:tr>
              <a:tr h="325575">
                <a:tc>
                  <a:txBody>
                    <a:bodyPr/>
                    <a:lstStyle/>
                    <a:p>
                      <a:pPr indent="0" lvl="0" marL="0" rtl="0" algn="l">
                        <a:spcBef>
                          <a:spcPts val="0"/>
                        </a:spcBef>
                        <a:spcAft>
                          <a:spcPts val="0"/>
                        </a:spcAft>
                        <a:buNone/>
                      </a:pPr>
                      <a:r>
                        <a:rPr lang="en" u="sng"/>
                        <a:t>a.n</a:t>
                      </a:r>
                      <a:endParaRPr u="sng"/>
                    </a:p>
                  </a:txBody>
                  <a:tcPr marT="91425" marB="91425" marR="91425" marL="91425"/>
                </a:tc>
                <a:tc>
                  <a:txBody>
                    <a:bodyPr/>
                    <a:lstStyle/>
                    <a:p>
                      <a:pPr indent="0" lvl="0" marL="0" rtl="0" algn="l">
                        <a:spcBef>
                          <a:spcPts val="0"/>
                        </a:spcBef>
                        <a:spcAft>
                          <a:spcPts val="0"/>
                        </a:spcAft>
                        <a:buNone/>
                      </a:pPr>
                      <a:r>
                        <a:rPr lang="en" u="sng"/>
                        <a:t>b.n</a:t>
                      </a:r>
                      <a:endParaRPr u="sng"/>
                    </a:p>
                  </a:txBody>
                  <a:tcPr marT="91425" marB="91425" marR="91425" marL="91425"/>
                </a:tc>
              </a:tr>
              <a:tr h="3255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255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255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255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graphicFrame>
        <p:nvGraphicFramePr>
          <p:cNvPr id="176" name="Google Shape;176;p35"/>
          <p:cNvGraphicFramePr/>
          <p:nvPr/>
        </p:nvGraphicFramePr>
        <p:xfrm>
          <a:off x="1911888" y="2247125"/>
          <a:ext cx="3000000" cy="3000000"/>
        </p:xfrm>
        <a:graphic>
          <a:graphicData uri="http://schemas.openxmlformats.org/drawingml/2006/table">
            <a:tbl>
              <a:tblPr>
                <a:noFill/>
                <a:tableStyleId>{2CC99EFB-D155-422D-8D9A-8B48368BB968}</a:tableStyleId>
              </a:tblPr>
              <a:tblGrid>
                <a:gridCol w="1478525"/>
                <a:gridCol w="980750"/>
              </a:tblGrid>
              <a:tr h="100000">
                <a:tc>
                  <a:txBody>
                    <a:bodyPr/>
                    <a:lstStyle/>
                    <a:p>
                      <a:pPr indent="0" lvl="0" marL="0" rtl="0" algn="l">
                        <a:spcBef>
                          <a:spcPts val="0"/>
                        </a:spcBef>
                        <a:spcAft>
                          <a:spcPts val="0"/>
                        </a:spcAft>
                        <a:buNone/>
                      </a:pPr>
                      <a:r>
                        <a:rPr lang="en" sz="1100">
                          <a:solidFill>
                            <a:srgbClr val="FFFFFF"/>
                          </a:solidFill>
                        </a:rPr>
                        <a:t>real_name</a:t>
                      </a:r>
                      <a:endParaRPr sz="1100">
                        <a:solidFill>
                          <a:srgbClr val="FFFFFF"/>
                        </a:solidFill>
                      </a:endParaRPr>
                    </a:p>
                  </a:txBody>
                  <a:tcPr marT="63500" marB="63500" marR="63500" marL="63500">
                    <a:solidFill>
                      <a:srgbClr val="999999"/>
                    </a:solidFill>
                  </a:tcPr>
                </a:tc>
                <a:tc>
                  <a:txBody>
                    <a:bodyPr/>
                    <a:lstStyle/>
                    <a:p>
                      <a:pPr indent="0" lvl="0" marL="0" rtl="0" algn="l">
                        <a:spcBef>
                          <a:spcPts val="0"/>
                        </a:spcBef>
                        <a:spcAft>
                          <a:spcPts val="0"/>
                        </a:spcAft>
                        <a:buNone/>
                      </a:pPr>
                      <a:r>
                        <a:rPr lang="en" sz="1100">
                          <a:solidFill>
                            <a:srgbClr val="FFFFFF"/>
                          </a:solidFill>
                        </a:rPr>
                        <a:t>stage_name</a:t>
                      </a:r>
                      <a:endParaRPr sz="1100">
                        <a:solidFill>
                          <a:srgbClr val="FFFFFF"/>
                        </a:solidFill>
                      </a:endParaRPr>
                    </a:p>
                  </a:txBody>
                  <a:tcPr marT="63500" marB="63500" marR="63500" marL="63500">
                    <a:solidFill>
                      <a:srgbClr val="999999"/>
                    </a:solidFill>
                  </a:tcPr>
                </a:tc>
              </a:tr>
              <a:tr h="12700">
                <a:tc>
                  <a:txBody>
                    <a:bodyPr/>
                    <a:lstStyle/>
                    <a:p>
                      <a:pPr indent="0" lvl="0" marL="0" rtl="0" algn="l">
                        <a:spcBef>
                          <a:spcPts val="0"/>
                        </a:spcBef>
                        <a:spcAft>
                          <a:spcPts val="0"/>
                        </a:spcAft>
                        <a:buNone/>
                      </a:pPr>
                      <a:r>
                        <a:rPr lang="en" sz="1100"/>
                        <a:t>antoine carraby</a:t>
                      </a:r>
                      <a:endParaRPr sz="1100"/>
                    </a:p>
                  </a:txBody>
                  <a:tcPr marT="63500" marB="63500" marR="63500" marL="63500"/>
                </a:tc>
                <a:tc>
                  <a:txBody>
                    <a:bodyPr/>
                    <a:lstStyle/>
                    <a:p>
                      <a:pPr indent="0" lvl="0" marL="0" rtl="0" algn="l">
                        <a:spcBef>
                          <a:spcPts val="0"/>
                        </a:spcBef>
                        <a:spcAft>
                          <a:spcPts val="0"/>
                        </a:spcAft>
                        <a:buNone/>
                      </a:pPr>
                      <a:r>
                        <a:rPr lang="en" sz="1100"/>
                        <a:t>dj yella</a:t>
                      </a:r>
                      <a:endParaRPr sz="1100"/>
                    </a:p>
                  </a:txBody>
                  <a:tcPr marT="63500" marB="63500" marR="63500" marL="63500"/>
                </a:tc>
              </a:tr>
              <a:tr h="12700">
                <a:tc>
                  <a:txBody>
                    <a:bodyPr/>
                    <a:lstStyle/>
                    <a:p>
                      <a:pPr indent="0" lvl="0" marL="0" rtl="0" algn="l">
                        <a:spcBef>
                          <a:spcPts val="0"/>
                        </a:spcBef>
                        <a:spcAft>
                          <a:spcPts val="0"/>
                        </a:spcAft>
                        <a:buNone/>
                      </a:pPr>
                      <a:r>
                        <a:rPr lang="en" sz="1100"/>
                        <a:t>lorenzo patterson</a:t>
                      </a:r>
                      <a:endParaRPr sz="1100"/>
                    </a:p>
                  </a:txBody>
                  <a:tcPr marT="63500" marB="63500" marR="63500" marL="63500"/>
                </a:tc>
                <a:tc>
                  <a:txBody>
                    <a:bodyPr/>
                    <a:lstStyle/>
                    <a:p>
                      <a:pPr indent="0" lvl="0" marL="0" rtl="0" algn="l">
                        <a:spcBef>
                          <a:spcPts val="0"/>
                        </a:spcBef>
                        <a:spcAft>
                          <a:spcPts val="0"/>
                        </a:spcAft>
                        <a:buNone/>
                      </a:pPr>
                      <a:r>
                        <a:rPr lang="en" sz="1100"/>
                        <a:t>mc ren</a:t>
                      </a:r>
                      <a:endParaRPr sz="1100"/>
                    </a:p>
                  </a:txBody>
                  <a:tcPr marT="63500" marB="63500" marR="63500" marL="63500"/>
                </a:tc>
              </a:tr>
              <a:tr h="12700">
                <a:tc>
                  <a:txBody>
                    <a:bodyPr/>
                    <a:lstStyle/>
                    <a:p>
                      <a:pPr indent="0" lvl="0" marL="0" rtl="0" algn="l">
                        <a:spcBef>
                          <a:spcPts val="0"/>
                        </a:spcBef>
                        <a:spcAft>
                          <a:spcPts val="0"/>
                        </a:spcAft>
                        <a:buNone/>
                      </a:pPr>
                      <a:r>
                        <a:rPr lang="en" sz="1100"/>
                        <a:t>oshea jackson</a:t>
                      </a:r>
                      <a:endParaRPr sz="1100"/>
                    </a:p>
                  </a:txBody>
                  <a:tcPr marT="63500" marB="63500" marR="63500" marL="63500"/>
                </a:tc>
                <a:tc>
                  <a:txBody>
                    <a:bodyPr/>
                    <a:lstStyle/>
                    <a:p>
                      <a:pPr indent="0" lvl="0" marL="0" rtl="0" algn="l">
                        <a:spcBef>
                          <a:spcPts val="0"/>
                        </a:spcBef>
                        <a:spcAft>
                          <a:spcPts val="0"/>
                        </a:spcAft>
                        <a:buNone/>
                      </a:pPr>
                      <a:r>
                        <a:rPr lang="en" sz="1100"/>
                        <a:t>ice cube</a:t>
                      </a:r>
                      <a:endParaRPr sz="1100"/>
                    </a:p>
                  </a:txBody>
                  <a:tcPr marT="63500" marB="63500" marR="63500" marL="63500"/>
                </a:tc>
              </a:tr>
              <a:tr h="12700">
                <a:tc>
                  <a:txBody>
                    <a:bodyPr/>
                    <a:lstStyle/>
                    <a:p>
                      <a:pPr indent="0" lvl="0" marL="0" rtl="0" algn="l">
                        <a:spcBef>
                          <a:spcPts val="0"/>
                        </a:spcBef>
                        <a:spcAft>
                          <a:spcPts val="0"/>
                        </a:spcAft>
                        <a:buNone/>
                      </a:pPr>
                      <a:r>
                        <a:rPr lang="en" sz="1100"/>
                        <a:t>andrew young</a:t>
                      </a:r>
                      <a:endParaRPr sz="1100"/>
                    </a:p>
                  </a:txBody>
                  <a:tcPr marT="63500" marB="63500" marR="63500" marL="63500"/>
                </a:tc>
                <a:tc>
                  <a:txBody>
                    <a:bodyPr/>
                    <a:lstStyle/>
                    <a:p>
                      <a:pPr indent="0" lvl="0" marL="0" rtl="0" algn="l">
                        <a:spcBef>
                          <a:spcPts val="0"/>
                        </a:spcBef>
                        <a:spcAft>
                          <a:spcPts val="0"/>
                        </a:spcAft>
                        <a:buNone/>
                      </a:pPr>
                      <a:r>
                        <a:rPr lang="en" sz="1100"/>
                        <a:t>dr dre</a:t>
                      </a:r>
                      <a:endParaRPr sz="1100"/>
                    </a:p>
                  </a:txBody>
                  <a:tcPr marT="63500" marB="63500" marR="63500" marL="63500"/>
                </a:tc>
              </a:tr>
              <a:tr h="12700">
                <a:tc>
                  <a:txBody>
                    <a:bodyPr/>
                    <a:lstStyle/>
                    <a:p>
                      <a:pPr indent="0" lvl="0" marL="0" rtl="0" algn="l">
                        <a:spcBef>
                          <a:spcPts val="0"/>
                        </a:spcBef>
                        <a:spcAft>
                          <a:spcPts val="0"/>
                        </a:spcAft>
                        <a:buNone/>
                      </a:pPr>
                      <a:r>
                        <a:rPr lang="en" sz="1100"/>
                        <a:t>eric wright</a:t>
                      </a:r>
                      <a:endParaRPr sz="1100"/>
                    </a:p>
                  </a:txBody>
                  <a:tcPr marT="63500" marB="63500" marR="63500" marL="63500"/>
                </a:tc>
                <a:tc>
                  <a:txBody>
                    <a:bodyPr/>
                    <a:lstStyle/>
                    <a:p>
                      <a:pPr indent="0" lvl="0" marL="0" rtl="0" algn="l">
                        <a:spcBef>
                          <a:spcPts val="0"/>
                        </a:spcBef>
                        <a:spcAft>
                          <a:spcPts val="0"/>
                        </a:spcAft>
                        <a:buNone/>
                      </a:pPr>
                      <a:r>
                        <a:rPr lang="en" sz="1100"/>
                        <a:t>eazy e</a:t>
                      </a:r>
                      <a:endParaRPr sz="1100"/>
                    </a:p>
                  </a:txBody>
                  <a:tcPr marT="63500" marB="63500" marR="63500" marL="63500"/>
                </a:tc>
              </a:tr>
            </a:tbl>
          </a:graphicData>
        </a:graphic>
      </p:graphicFrame>
      <p:sp>
        <p:nvSpPr>
          <p:cNvPr id="177" name="Google Shape;177;p35"/>
          <p:cNvSpPr txBox="1"/>
          <p:nvPr/>
        </p:nvSpPr>
        <p:spPr>
          <a:xfrm>
            <a:off x="2220463" y="1830025"/>
            <a:ext cx="2150700" cy="4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t>straight_outta_compton</a:t>
            </a:r>
            <a:endParaRPr b="1" sz="1200"/>
          </a:p>
        </p:txBody>
      </p:sp>
      <p:graphicFrame>
        <p:nvGraphicFramePr>
          <p:cNvPr id="178" name="Google Shape;178;p35"/>
          <p:cNvGraphicFramePr/>
          <p:nvPr/>
        </p:nvGraphicFramePr>
        <p:xfrm>
          <a:off x="4919163" y="2257100"/>
          <a:ext cx="3000000" cy="3000000"/>
        </p:xfrm>
        <a:graphic>
          <a:graphicData uri="http://schemas.openxmlformats.org/drawingml/2006/table">
            <a:tbl>
              <a:tblPr>
                <a:noFill/>
                <a:tableStyleId>{2CC99EFB-D155-422D-8D9A-8B48368BB968}</a:tableStyleId>
              </a:tblPr>
              <a:tblGrid>
                <a:gridCol w="1322975"/>
                <a:gridCol w="1011875"/>
              </a:tblGrid>
              <a:tr h="12700">
                <a:tc>
                  <a:txBody>
                    <a:bodyPr/>
                    <a:lstStyle/>
                    <a:p>
                      <a:pPr indent="0" lvl="0" marL="0" rtl="0" algn="l">
                        <a:spcBef>
                          <a:spcPts val="0"/>
                        </a:spcBef>
                        <a:spcAft>
                          <a:spcPts val="0"/>
                        </a:spcAft>
                        <a:buNone/>
                      </a:pPr>
                      <a:r>
                        <a:rPr lang="en" sz="1200">
                          <a:solidFill>
                            <a:srgbClr val="FFFFFF"/>
                          </a:solidFill>
                        </a:rPr>
                        <a:t>album</a:t>
                      </a:r>
                      <a:endParaRPr sz="1200">
                        <a:solidFill>
                          <a:srgbClr val="FFFFFF"/>
                        </a:solidFill>
                      </a:endParaRPr>
                    </a:p>
                  </a:txBody>
                  <a:tcPr marT="63500" marB="63500" marR="63500" marL="63500">
                    <a:solidFill>
                      <a:srgbClr val="999999"/>
                    </a:solidFill>
                  </a:tcPr>
                </a:tc>
                <a:tc>
                  <a:txBody>
                    <a:bodyPr/>
                    <a:lstStyle/>
                    <a:p>
                      <a:pPr indent="0" lvl="0" marL="0" rtl="0" algn="l">
                        <a:spcBef>
                          <a:spcPts val="0"/>
                        </a:spcBef>
                        <a:spcAft>
                          <a:spcPts val="0"/>
                        </a:spcAft>
                        <a:buNone/>
                      </a:pPr>
                      <a:r>
                        <a:rPr lang="en" sz="1200">
                          <a:solidFill>
                            <a:srgbClr val="FFFFFF"/>
                          </a:solidFill>
                        </a:rPr>
                        <a:t>artist</a:t>
                      </a:r>
                      <a:endParaRPr sz="1200">
                        <a:solidFill>
                          <a:srgbClr val="FFFFFF"/>
                        </a:solidFill>
                      </a:endParaRPr>
                    </a:p>
                  </a:txBody>
                  <a:tcPr marT="63500" marB="63500" marR="63500" marL="63500">
                    <a:solidFill>
                      <a:srgbClr val="999999"/>
                    </a:solidFill>
                  </a:tcPr>
                </a:tc>
              </a:tr>
              <a:tr h="12700">
                <a:tc>
                  <a:txBody>
                    <a:bodyPr/>
                    <a:lstStyle/>
                    <a:p>
                      <a:pPr indent="0" lvl="0" marL="0" rtl="0" algn="l">
                        <a:spcBef>
                          <a:spcPts val="0"/>
                        </a:spcBef>
                        <a:spcAft>
                          <a:spcPts val="0"/>
                        </a:spcAft>
                        <a:buNone/>
                      </a:pPr>
                      <a:r>
                        <a:rPr lang="en" sz="1200"/>
                        <a:t>i am the west</a:t>
                      </a:r>
                      <a:endParaRPr sz="1200"/>
                    </a:p>
                  </a:txBody>
                  <a:tcPr marT="63500" marB="63500" marR="63500" marL="63500"/>
                </a:tc>
                <a:tc>
                  <a:txBody>
                    <a:bodyPr/>
                    <a:lstStyle/>
                    <a:p>
                      <a:pPr indent="0" lvl="0" marL="0" rtl="0" algn="l">
                        <a:spcBef>
                          <a:spcPts val="0"/>
                        </a:spcBef>
                        <a:spcAft>
                          <a:spcPts val="0"/>
                        </a:spcAft>
                        <a:buNone/>
                      </a:pPr>
                      <a:r>
                        <a:rPr lang="en" sz="1200"/>
                        <a:t>ice cube</a:t>
                      </a:r>
                      <a:endParaRPr sz="1200"/>
                    </a:p>
                  </a:txBody>
                  <a:tcPr marT="63500" marB="63500" marR="63500" marL="63500"/>
                </a:tc>
              </a:tr>
              <a:tr h="12700">
                <a:tc>
                  <a:txBody>
                    <a:bodyPr/>
                    <a:lstStyle/>
                    <a:p>
                      <a:pPr indent="0" lvl="0" marL="0" rtl="0" algn="l">
                        <a:spcBef>
                          <a:spcPts val="0"/>
                        </a:spcBef>
                        <a:spcAft>
                          <a:spcPts val="0"/>
                        </a:spcAft>
                        <a:buNone/>
                      </a:pPr>
                      <a:r>
                        <a:rPr lang="en" sz="1200"/>
                        <a:t>eazy-duz-it</a:t>
                      </a:r>
                      <a:endParaRPr sz="1200"/>
                    </a:p>
                  </a:txBody>
                  <a:tcPr marT="63500" marB="63500" marR="63500" marL="63500"/>
                </a:tc>
                <a:tc>
                  <a:txBody>
                    <a:bodyPr/>
                    <a:lstStyle/>
                    <a:p>
                      <a:pPr indent="0" lvl="0" marL="0" rtl="0" algn="l">
                        <a:spcBef>
                          <a:spcPts val="0"/>
                        </a:spcBef>
                        <a:spcAft>
                          <a:spcPts val="0"/>
                        </a:spcAft>
                        <a:buNone/>
                      </a:pPr>
                      <a:r>
                        <a:rPr lang="en" sz="1200"/>
                        <a:t>eazy e</a:t>
                      </a:r>
                      <a:endParaRPr sz="1200"/>
                    </a:p>
                  </a:txBody>
                  <a:tcPr marT="63500" marB="63500" marR="63500" marL="63500"/>
                </a:tc>
              </a:tr>
              <a:tr h="12700">
                <a:tc>
                  <a:txBody>
                    <a:bodyPr/>
                    <a:lstStyle/>
                    <a:p>
                      <a:pPr indent="0" lvl="0" marL="0" rtl="0" algn="l">
                        <a:spcBef>
                          <a:spcPts val="0"/>
                        </a:spcBef>
                        <a:spcAft>
                          <a:spcPts val="0"/>
                        </a:spcAft>
                        <a:buNone/>
                      </a:pPr>
                      <a:r>
                        <a:rPr lang="en" sz="1200"/>
                        <a:t>compton</a:t>
                      </a:r>
                      <a:endParaRPr sz="1200"/>
                    </a:p>
                  </a:txBody>
                  <a:tcPr marT="63500" marB="63500" marR="63500" marL="63500"/>
                </a:tc>
                <a:tc>
                  <a:txBody>
                    <a:bodyPr/>
                    <a:lstStyle/>
                    <a:p>
                      <a:pPr indent="0" lvl="0" marL="0" rtl="0" algn="l">
                        <a:spcBef>
                          <a:spcPts val="0"/>
                        </a:spcBef>
                        <a:spcAft>
                          <a:spcPts val="0"/>
                        </a:spcAft>
                        <a:buNone/>
                      </a:pPr>
                      <a:r>
                        <a:rPr lang="en" sz="1200"/>
                        <a:t>dr dre</a:t>
                      </a:r>
                      <a:endParaRPr sz="1200"/>
                    </a:p>
                  </a:txBody>
                  <a:tcPr marT="63500" marB="63500" marR="63500" marL="63500"/>
                </a:tc>
              </a:tr>
              <a:tr h="12700">
                <a:tc>
                  <a:txBody>
                    <a:bodyPr/>
                    <a:lstStyle/>
                    <a:p>
                      <a:pPr indent="0" lvl="0" marL="0" rtl="0" algn="l">
                        <a:spcBef>
                          <a:spcPts val="0"/>
                        </a:spcBef>
                        <a:spcAft>
                          <a:spcPts val="0"/>
                        </a:spcAft>
                        <a:buNone/>
                      </a:pPr>
                      <a:r>
                        <a:rPr lang="en" sz="1200"/>
                        <a:t>reincarnated</a:t>
                      </a:r>
                      <a:endParaRPr sz="1200"/>
                    </a:p>
                  </a:txBody>
                  <a:tcPr marT="63500" marB="63500" marR="63500" marL="63500"/>
                </a:tc>
                <a:tc>
                  <a:txBody>
                    <a:bodyPr/>
                    <a:lstStyle/>
                    <a:p>
                      <a:pPr indent="0" lvl="0" marL="0" rtl="0" algn="l">
                        <a:spcBef>
                          <a:spcPts val="0"/>
                        </a:spcBef>
                        <a:spcAft>
                          <a:spcPts val="0"/>
                        </a:spcAft>
                        <a:buNone/>
                      </a:pPr>
                      <a:r>
                        <a:rPr lang="en" sz="1200"/>
                        <a:t>mc ren</a:t>
                      </a:r>
                      <a:endParaRPr sz="1200"/>
                    </a:p>
                  </a:txBody>
                  <a:tcPr marT="63500" marB="63500" marR="63500" marL="63500"/>
                </a:tc>
              </a:tr>
              <a:tr h="100000">
                <a:tc>
                  <a:txBody>
                    <a:bodyPr/>
                    <a:lstStyle/>
                    <a:p>
                      <a:pPr indent="0" lvl="0" marL="0" rtl="0" algn="l">
                        <a:spcBef>
                          <a:spcPts val="0"/>
                        </a:spcBef>
                        <a:spcAft>
                          <a:spcPts val="0"/>
                        </a:spcAft>
                        <a:buNone/>
                      </a:pPr>
                      <a:r>
                        <a:rPr lang="en" sz="1200"/>
                        <a:t>slice</a:t>
                      </a:r>
                      <a:endParaRPr sz="1200"/>
                    </a:p>
                  </a:txBody>
                  <a:tcPr marT="63500" marB="63500" marR="63500" marL="63500"/>
                </a:tc>
                <a:tc>
                  <a:txBody>
                    <a:bodyPr/>
                    <a:lstStyle/>
                    <a:p>
                      <a:pPr indent="0" lvl="0" marL="0" rtl="0" algn="l">
                        <a:spcBef>
                          <a:spcPts val="0"/>
                        </a:spcBef>
                        <a:spcAft>
                          <a:spcPts val="0"/>
                        </a:spcAft>
                        <a:buNone/>
                      </a:pPr>
                      <a:r>
                        <a:rPr lang="en" sz="1200"/>
                        <a:t>dj yella</a:t>
                      </a:r>
                      <a:endParaRPr sz="1200"/>
                    </a:p>
                  </a:txBody>
                  <a:tcPr marT="63500" marB="63500" marR="63500" marL="63500"/>
                </a:tc>
              </a:tr>
            </a:tbl>
          </a:graphicData>
        </a:graphic>
      </p:graphicFrame>
      <p:sp>
        <p:nvSpPr>
          <p:cNvPr id="179" name="Google Shape;179;p35"/>
          <p:cNvSpPr txBox="1"/>
          <p:nvPr/>
        </p:nvSpPr>
        <p:spPr>
          <a:xfrm>
            <a:off x="5708888" y="1914700"/>
            <a:ext cx="755400" cy="3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t>albums</a:t>
            </a:r>
            <a:endParaRPr b="1" sz="1200"/>
          </a:p>
        </p:txBody>
      </p:sp>
      <p:sp>
        <p:nvSpPr>
          <p:cNvPr id="180" name="Google Shape;180;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Joins Two Separate Tables</a:t>
            </a:r>
            <a:endParaRPr/>
          </a:p>
        </p:txBody>
      </p:sp>
      <p:sp>
        <p:nvSpPr>
          <p:cNvPr id="181" name="Google Shape;181;p35"/>
          <p:cNvSpPr txBox="1"/>
          <p:nvPr/>
        </p:nvSpPr>
        <p:spPr>
          <a:xfrm>
            <a:off x="766200" y="4104950"/>
            <a:ext cx="7611600" cy="810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Droid Sans"/>
                <a:ea typeface="Droid Sans"/>
                <a:cs typeface="Droid Sans"/>
                <a:sym typeface="Droid Sans"/>
              </a:rPr>
              <a:t>Q: </a:t>
            </a:r>
            <a:r>
              <a:rPr lang="en" sz="1800">
                <a:latin typeface="Droid Sans"/>
                <a:ea typeface="Droid Sans"/>
                <a:cs typeface="Droid Sans"/>
                <a:sym typeface="Droid Sans"/>
              </a:rPr>
              <a:t>Write a query that will output the real name of each member and his album in alphabetical order (by name).</a:t>
            </a:r>
            <a:endParaRPr sz="1800">
              <a:latin typeface="Droid Sans"/>
              <a:ea typeface="Droid Sans"/>
              <a:cs typeface="Droid Sans"/>
              <a:sym typeface="Droid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graphicFrame>
        <p:nvGraphicFramePr>
          <p:cNvPr id="186" name="Google Shape;186;p36"/>
          <p:cNvGraphicFramePr/>
          <p:nvPr/>
        </p:nvGraphicFramePr>
        <p:xfrm>
          <a:off x="262775" y="2035075"/>
          <a:ext cx="3000000" cy="3000000"/>
        </p:xfrm>
        <a:graphic>
          <a:graphicData uri="http://schemas.openxmlformats.org/drawingml/2006/table">
            <a:tbl>
              <a:tblPr>
                <a:noFill/>
                <a:tableStyleId>{2CC99EFB-D155-422D-8D9A-8B48368BB968}</a:tableStyleId>
              </a:tblPr>
              <a:tblGrid>
                <a:gridCol w="1478525"/>
                <a:gridCol w="980750"/>
              </a:tblGrid>
              <a:tr h="100000">
                <a:tc>
                  <a:txBody>
                    <a:bodyPr/>
                    <a:lstStyle/>
                    <a:p>
                      <a:pPr indent="0" lvl="0" marL="0" rtl="0" algn="l">
                        <a:spcBef>
                          <a:spcPts val="0"/>
                        </a:spcBef>
                        <a:spcAft>
                          <a:spcPts val="0"/>
                        </a:spcAft>
                        <a:buNone/>
                      </a:pPr>
                      <a:r>
                        <a:rPr lang="en" sz="1100">
                          <a:solidFill>
                            <a:srgbClr val="FFFFFF"/>
                          </a:solidFill>
                        </a:rPr>
                        <a:t>real_name</a:t>
                      </a:r>
                      <a:endParaRPr sz="1100">
                        <a:solidFill>
                          <a:srgbClr val="FFFFFF"/>
                        </a:solidFill>
                      </a:endParaRPr>
                    </a:p>
                  </a:txBody>
                  <a:tcPr marT="63500" marB="63500" marR="63500" marL="63500">
                    <a:solidFill>
                      <a:srgbClr val="999999"/>
                    </a:solidFill>
                  </a:tcPr>
                </a:tc>
                <a:tc>
                  <a:txBody>
                    <a:bodyPr/>
                    <a:lstStyle/>
                    <a:p>
                      <a:pPr indent="0" lvl="0" marL="0" rtl="0" algn="l">
                        <a:spcBef>
                          <a:spcPts val="0"/>
                        </a:spcBef>
                        <a:spcAft>
                          <a:spcPts val="0"/>
                        </a:spcAft>
                        <a:buNone/>
                      </a:pPr>
                      <a:r>
                        <a:rPr lang="en" sz="1100">
                          <a:solidFill>
                            <a:srgbClr val="FFFFFF"/>
                          </a:solidFill>
                        </a:rPr>
                        <a:t>stage_name</a:t>
                      </a:r>
                      <a:endParaRPr sz="1100">
                        <a:solidFill>
                          <a:srgbClr val="FFFFFF"/>
                        </a:solidFill>
                      </a:endParaRPr>
                    </a:p>
                  </a:txBody>
                  <a:tcPr marT="63500" marB="63500" marR="63500" marL="63500">
                    <a:solidFill>
                      <a:srgbClr val="999999"/>
                    </a:solidFill>
                  </a:tcPr>
                </a:tc>
              </a:tr>
              <a:tr h="12700">
                <a:tc>
                  <a:txBody>
                    <a:bodyPr/>
                    <a:lstStyle/>
                    <a:p>
                      <a:pPr indent="0" lvl="0" marL="0" rtl="0" algn="l">
                        <a:spcBef>
                          <a:spcPts val="0"/>
                        </a:spcBef>
                        <a:spcAft>
                          <a:spcPts val="0"/>
                        </a:spcAft>
                        <a:buNone/>
                      </a:pPr>
                      <a:r>
                        <a:rPr lang="en" sz="1100"/>
                        <a:t>antoine carraby</a:t>
                      </a:r>
                      <a:endParaRPr sz="1100"/>
                    </a:p>
                  </a:txBody>
                  <a:tcPr marT="63500" marB="63500" marR="63500" marL="63500"/>
                </a:tc>
                <a:tc>
                  <a:txBody>
                    <a:bodyPr/>
                    <a:lstStyle/>
                    <a:p>
                      <a:pPr indent="0" lvl="0" marL="0" rtl="0" algn="l">
                        <a:spcBef>
                          <a:spcPts val="0"/>
                        </a:spcBef>
                        <a:spcAft>
                          <a:spcPts val="0"/>
                        </a:spcAft>
                        <a:buNone/>
                      </a:pPr>
                      <a:r>
                        <a:rPr lang="en" sz="1100"/>
                        <a:t>dj yella</a:t>
                      </a:r>
                      <a:endParaRPr sz="1100"/>
                    </a:p>
                  </a:txBody>
                  <a:tcPr marT="63500" marB="63500" marR="63500" marL="63500"/>
                </a:tc>
              </a:tr>
              <a:tr h="12700">
                <a:tc>
                  <a:txBody>
                    <a:bodyPr/>
                    <a:lstStyle/>
                    <a:p>
                      <a:pPr indent="0" lvl="0" marL="0" rtl="0" algn="l">
                        <a:spcBef>
                          <a:spcPts val="0"/>
                        </a:spcBef>
                        <a:spcAft>
                          <a:spcPts val="0"/>
                        </a:spcAft>
                        <a:buNone/>
                      </a:pPr>
                      <a:r>
                        <a:rPr lang="en" sz="1100"/>
                        <a:t>lorenzo patterson</a:t>
                      </a:r>
                      <a:endParaRPr sz="1100"/>
                    </a:p>
                  </a:txBody>
                  <a:tcPr marT="63500" marB="63500" marR="63500" marL="63500"/>
                </a:tc>
                <a:tc>
                  <a:txBody>
                    <a:bodyPr/>
                    <a:lstStyle/>
                    <a:p>
                      <a:pPr indent="0" lvl="0" marL="0" rtl="0" algn="l">
                        <a:spcBef>
                          <a:spcPts val="0"/>
                        </a:spcBef>
                        <a:spcAft>
                          <a:spcPts val="0"/>
                        </a:spcAft>
                        <a:buNone/>
                      </a:pPr>
                      <a:r>
                        <a:rPr lang="en" sz="1100"/>
                        <a:t>mc ren</a:t>
                      </a:r>
                      <a:endParaRPr sz="1100"/>
                    </a:p>
                  </a:txBody>
                  <a:tcPr marT="63500" marB="63500" marR="63500" marL="63500"/>
                </a:tc>
              </a:tr>
              <a:tr h="12700">
                <a:tc>
                  <a:txBody>
                    <a:bodyPr/>
                    <a:lstStyle/>
                    <a:p>
                      <a:pPr indent="0" lvl="0" marL="0" rtl="0" algn="l">
                        <a:spcBef>
                          <a:spcPts val="0"/>
                        </a:spcBef>
                        <a:spcAft>
                          <a:spcPts val="0"/>
                        </a:spcAft>
                        <a:buNone/>
                      </a:pPr>
                      <a:r>
                        <a:rPr lang="en" sz="1100"/>
                        <a:t>oshea jackson</a:t>
                      </a:r>
                      <a:endParaRPr sz="1100"/>
                    </a:p>
                  </a:txBody>
                  <a:tcPr marT="63500" marB="63500" marR="63500" marL="63500"/>
                </a:tc>
                <a:tc>
                  <a:txBody>
                    <a:bodyPr/>
                    <a:lstStyle/>
                    <a:p>
                      <a:pPr indent="0" lvl="0" marL="0" rtl="0" algn="l">
                        <a:spcBef>
                          <a:spcPts val="0"/>
                        </a:spcBef>
                        <a:spcAft>
                          <a:spcPts val="0"/>
                        </a:spcAft>
                        <a:buNone/>
                      </a:pPr>
                      <a:r>
                        <a:rPr lang="en" sz="1100"/>
                        <a:t>ice cube</a:t>
                      </a:r>
                      <a:endParaRPr sz="1100"/>
                    </a:p>
                  </a:txBody>
                  <a:tcPr marT="63500" marB="63500" marR="63500" marL="63500"/>
                </a:tc>
              </a:tr>
              <a:tr h="12700">
                <a:tc>
                  <a:txBody>
                    <a:bodyPr/>
                    <a:lstStyle/>
                    <a:p>
                      <a:pPr indent="0" lvl="0" marL="0" rtl="0" algn="l">
                        <a:spcBef>
                          <a:spcPts val="0"/>
                        </a:spcBef>
                        <a:spcAft>
                          <a:spcPts val="0"/>
                        </a:spcAft>
                        <a:buNone/>
                      </a:pPr>
                      <a:r>
                        <a:rPr lang="en" sz="1100"/>
                        <a:t>andrew young</a:t>
                      </a:r>
                      <a:endParaRPr sz="1100"/>
                    </a:p>
                  </a:txBody>
                  <a:tcPr marT="63500" marB="63500" marR="63500" marL="63500"/>
                </a:tc>
                <a:tc>
                  <a:txBody>
                    <a:bodyPr/>
                    <a:lstStyle/>
                    <a:p>
                      <a:pPr indent="0" lvl="0" marL="0" rtl="0" algn="l">
                        <a:spcBef>
                          <a:spcPts val="0"/>
                        </a:spcBef>
                        <a:spcAft>
                          <a:spcPts val="0"/>
                        </a:spcAft>
                        <a:buNone/>
                      </a:pPr>
                      <a:r>
                        <a:rPr lang="en" sz="1100"/>
                        <a:t>dr dre</a:t>
                      </a:r>
                      <a:endParaRPr sz="1100"/>
                    </a:p>
                  </a:txBody>
                  <a:tcPr marT="63500" marB="63500" marR="63500" marL="63500"/>
                </a:tc>
              </a:tr>
              <a:tr h="12700">
                <a:tc>
                  <a:txBody>
                    <a:bodyPr/>
                    <a:lstStyle/>
                    <a:p>
                      <a:pPr indent="0" lvl="0" marL="0" rtl="0" algn="l">
                        <a:spcBef>
                          <a:spcPts val="0"/>
                        </a:spcBef>
                        <a:spcAft>
                          <a:spcPts val="0"/>
                        </a:spcAft>
                        <a:buNone/>
                      </a:pPr>
                      <a:r>
                        <a:rPr lang="en" sz="1100"/>
                        <a:t>eric wright</a:t>
                      </a:r>
                      <a:endParaRPr sz="1100"/>
                    </a:p>
                  </a:txBody>
                  <a:tcPr marT="63500" marB="63500" marR="63500" marL="63500"/>
                </a:tc>
                <a:tc>
                  <a:txBody>
                    <a:bodyPr/>
                    <a:lstStyle/>
                    <a:p>
                      <a:pPr indent="0" lvl="0" marL="0" rtl="0" algn="l">
                        <a:spcBef>
                          <a:spcPts val="0"/>
                        </a:spcBef>
                        <a:spcAft>
                          <a:spcPts val="0"/>
                        </a:spcAft>
                        <a:buNone/>
                      </a:pPr>
                      <a:r>
                        <a:rPr lang="en" sz="1100"/>
                        <a:t>eazy e</a:t>
                      </a:r>
                      <a:endParaRPr sz="1100"/>
                    </a:p>
                  </a:txBody>
                  <a:tcPr marT="63500" marB="63500" marR="63500" marL="63500"/>
                </a:tc>
              </a:tr>
            </a:tbl>
          </a:graphicData>
        </a:graphic>
      </p:graphicFrame>
      <p:sp>
        <p:nvSpPr>
          <p:cNvPr id="187" name="Google Shape;187;p36"/>
          <p:cNvSpPr txBox="1"/>
          <p:nvPr/>
        </p:nvSpPr>
        <p:spPr>
          <a:xfrm>
            <a:off x="571350" y="1617975"/>
            <a:ext cx="2150700" cy="4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t>straight_outta_compton</a:t>
            </a:r>
            <a:endParaRPr b="1" sz="1200"/>
          </a:p>
        </p:txBody>
      </p:sp>
      <p:graphicFrame>
        <p:nvGraphicFramePr>
          <p:cNvPr id="188" name="Google Shape;188;p36"/>
          <p:cNvGraphicFramePr/>
          <p:nvPr/>
        </p:nvGraphicFramePr>
        <p:xfrm>
          <a:off x="3270050" y="2045050"/>
          <a:ext cx="3000000" cy="3000000"/>
        </p:xfrm>
        <a:graphic>
          <a:graphicData uri="http://schemas.openxmlformats.org/drawingml/2006/table">
            <a:tbl>
              <a:tblPr>
                <a:noFill/>
                <a:tableStyleId>{2CC99EFB-D155-422D-8D9A-8B48368BB968}</a:tableStyleId>
              </a:tblPr>
              <a:tblGrid>
                <a:gridCol w="1322975"/>
                <a:gridCol w="1011875"/>
              </a:tblGrid>
              <a:tr h="12700">
                <a:tc>
                  <a:txBody>
                    <a:bodyPr/>
                    <a:lstStyle/>
                    <a:p>
                      <a:pPr indent="0" lvl="0" marL="0" rtl="0" algn="l">
                        <a:spcBef>
                          <a:spcPts val="0"/>
                        </a:spcBef>
                        <a:spcAft>
                          <a:spcPts val="0"/>
                        </a:spcAft>
                        <a:buNone/>
                      </a:pPr>
                      <a:r>
                        <a:rPr lang="en" sz="1200">
                          <a:solidFill>
                            <a:srgbClr val="FFFFFF"/>
                          </a:solidFill>
                        </a:rPr>
                        <a:t>album</a:t>
                      </a:r>
                      <a:endParaRPr sz="1200">
                        <a:solidFill>
                          <a:srgbClr val="FFFFFF"/>
                        </a:solidFill>
                      </a:endParaRPr>
                    </a:p>
                  </a:txBody>
                  <a:tcPr marT="63500" marB="63500" marR="63500" marL="63500">
                    <a:solidFill>
                      <a:srgbClr val="999999"/>
                    </a:solidFill>
                  </a:tcPr>
                </a:tc>
                <a:tc>
                  <a:txBody>
                    <a:bodyPr/>
                    <a:lstStyle/>
                    <a:p>
                      <a:pPr indent="0" lvl="0" marL="0" rtl="0" algn="l">
                        <a:spcBef>
                          <a:spcPts val="0"/>
                        </a:spcBef>
                        <a:spcAft>
                          <a:spcPts val="0"/>
                        </a:spcAft>
                        <a:buNone/>
                      </a:pPr>
                      <a:r>
                        <a:rPr lang="en" sz="1200">
                          <a:solidFill>
                            <a:srgbClr val="FFFFFF"/>
                          </a:solidFill>
                        </a:rPr>
                        <a:t>artist</a:t>
                      </a:r>
                      <a:endParaRPr sz="1200">
                        <a:solidFill>
                          <a:srgbClr val="FFFFFF"/>
                        </a:solidFill>
                      </a:endParaRPr>
                    </a:p>
                  </a:txBody>
                  <a:tcPr marT="63500" marB="63500" marR="63500" marL="63500">
                    <a:solidFill>
                      <a:srgbClr val="999999"/>
                    </a:solidFill>
                  </a:tcPr>
                </a:tc>
              </a:tr>
              <a:tr h="12700">
                <a:tc>
                  <a:txBody>
                    <a:bodyPr/>
                    <a:lstStyle/>
                    <a:p>
                      <a:pPr indent="0" lvl="0" marL="0" rtl="0" algn="l">
                        <a:spcBef>
                          <a:spcPts val="0"/>
                        </a:spcBef>
                        <a:spcAft>
                          <a:spcPts val="0"/>
                        </a:spcAft>
                        <a:buNone/>
                      </a:pPr>
                      <a:r>
                        <a:rPr lang="en" sz="1200"/>
                        <a:t>i am the west</a:t>
                      </a:r>
                      <a:endParaRPr sz="1200"/>
                    </a:p>
                  </a:txBody>
                  <a:tcPr marT="63500" marB="63500" marR="63500" marL="63500"/>
                </a:tc>
                <a:tc>
                  <a:txBody>
                    <a:bodyPr/>
                    <a:lstStyle/>
                    <a:p>
                      <a:pPr indent="0" lvl="0" marL="0" rtl="0" algn="l">
                        <a:spcBef>
                          <a:spcPts val="0"/>
                        </a:spcBef>
                        <a:spcAft>
                          <a:spcPts val="0"/>
                        </a:spcAft>
                        <a:buNone/>
                      </a:pPr>
                      <a:r>
                        <a:rPr lang="en" sz="1200"/>
                        <a:t>ice cube</a:t>
                      </a:r>
                      <a:endParaRPr sz="1200"/>
                    </a:p>
                  </a:txBody>
                  <a:tcPr marT="63500" marB="63500" marR="63500" marL="63500"/>
                </a:tc>
              </a:tr>
              <a:tr h="12700">
                <a:tc>
                  <a:txBody>
                    <a:bodyPr/>
                    <a:lstStyle/>
                    <a:p>
                      <a:pPr indent="0" lvl="0" marL="0" rtl="0" algn="l">
                        <a:spcBef>
                          <a:spcPts val="0"/>
                        </a:spcBef>
                        <a:spcAft>
                          <a:spcPts val="0"/>
                        </a:spcAft>
                        <a:buNone/>
                      </a:pPr>
                      <a:r>
                        <a:rPr lang="en" sz="1200"/>
                        <a:t>eazy-duz-it</a:t>
                      </a:r>
                      <a:endParaRPr sz="1200"/>
                    </a:p>
                  </a:txBody>
                  <a:tcPr marT="63500" marB="63500" marR="63500" marL="63500"/>
                </a:tc>
                <a:tc>
                  <a:txBody>
                    <a:bodyPr/>
                    <a:lstStyle/>
                    <a:p>
                      <a:pPr indent="0" lvl="0" marL="0" rtl="0" algn="l">
                        <a:spcBef>
                          <a:spcPts val="0"/>
                        </a:spcBef>
                        <a:spcAft>
                          <a:spcPts val="0"/>
                        </a:spcAft>
                        <a:buNone/>
                      </a:pPr>
                      <a:r>
                        <a:rPr lang="en" sz="1200"/>
                        <a:t>eazy e</a:t>
                      </a:r>
                      <a:endParaRPr sz="1200"/>
                    </a:p>
                  </a:txBody>
                  <a:tcPr marT="63500" marB="63500" marR="63500" marL="63500"/>
                </a:tc>
              </a:tr>
              <a:tr h="12700">
                <a:tc>
                  <a:txBody>
                    <a:bodyPr/>
                    <a:lstStyle/>
                    <a:p>
                      <a:pPr indent="0" lvl="0" marL="0" rtl="0" algn="l">
                        <a:spcBef>
                          <a:spcPts val="0"/>
                        </a:spcBef>
                        <a:spcAft>
                          <a:spcPts val="0"/>
                        </a:spcAft>
                        <a:buNone/>
                      </a:pPr>
                      <a:r>
                        <a:rPr lang="en" sz="1200"/>
                        <a:t>compton</a:t>
                      </a:r>
                      <a:endParaRPr sz="1200"/>
                    </a:p>
                  </a:txBody>
                  <a:tcPr marT="63500" marB="63500" marR="63500" marL="63500"/>
                </a:tc>
                <a:tc>
                  <a:txBody>
                    <a:bodyPr/>
                    <a:lstStyle/>
                    <a:p>
                      <a:pPr indent="0" lvl="0" marL="0" rtl="0" algn="l">
                        <a:spcBef>
                          <a:spcPts val="0"/>
                        </a:spcBef>
                        <a:spcAft>
                          <a:spcPts val="0"/>
                        </a:spcAft>
                        <a:buNone/>
                      </a:pPr>
                      <a:r>
                        <a:rPr lang="en" sz="1200"/>
                        <a:t>dr dre</a:t>
                      </a:r>
                      <a:endParaRPr sz="1200"/>
                    </a:p>
                  </a:txBody>
                  <a:tcPr marT="63500" marB="63500" marR="63500" marL="63500"/>
                </a:tc>
              </a:tr>
              <a:tr h="12700">
                <a:tc>
                  <a:txBody>
                    <a:bodyPr/>
                    <a:lstStyle/>
                    <a:p>
                      <a:pPr indent="0" lvl="0" marL="0" rtl="0" algn="l">
                        <a:spcBef>
                          <a:spcPts val="0"/>
                        </a:spcBef>
                        <a:spcAft>
                          <a:spcPts val="0"/>
                        </a:spcAft>
                        <a:buNone/>
                      </a:pPr>
                      <a:r>
                        <a:rPr lang="en" sz="1200"/>
                        <a:t>reincarnated</a:t>
                      </a:r>
                      <a:endParaRPr sz="1200"/>
                    </a:p>
                  </a:txBody>
                  <a:tcPr marT="63500" marB="63500" marR="63500" marL="63500"/>
                </a:tc>
                <a:tc>
                  <a:txBody>
                    <a:bodyPr/>
                    <a:lstStyle/>
                    <a:p>
                      <a:pPr indent="0" lvl="0" marL="0" rtl="0" algn="l">
                        <a:spcBef>
                          <a:spcPts val="0"/>
                        </a:spcBef>
                        <a:spcAft>
                          <a:spcPts val="0"/>
                        </a:spcAft>
                        <a:buNone/>
                      </a:pPr>
                      <a:r>
                        <a:rPr lang="en" sz="1200"/>
                        <a:t>mc ren</a:t>
                      </a:r>
                      <a:endParaRPr sz="1200"/>
                    </a:p>
                  </a:txBody>
                  <a:tcPr marT="63500" marB="63500" marR="63500" marL="63500"/>
                </a:tc>
              </a:tr>
              <a:tr h="100000">
                <a:tc>
                  <a:txBody>
                    <a:bodyPr/>
                    <a:lstStyle/>
                    <a:p>
                      <a:pPr indent="0" lvl="0" marL="0" rtl="0" algn="l">
                        <a:spcBef>
                          <a:spcPts val="0"/>
                        </a:spcBef>
                        <a:spcAft>
                          <a:spcPts val="0"/>
                        </a:spcAft>
                        <a:buNone/>
                      </a:pPr>
                      <a:r>
                        <a:rPr lang="en" sz="1200"/>
                        <a:t>slice</a:t>
                      </a:r>
                      <a:endParaRPr sz="1200"/>
                    </a:p>
                  </a:txBody>
                  <a:tcPr marT="63500" marB="63500" marR="63500" marL="63500"/>
                </a:tc>
                <a:tc>
                  <a:txBody>
                    <a:bodyPr/>
                    <a:lstStyle/>
                    <a:p>
                      <a:pPr indent="0" lvl="0" marL="0" rtl="0" algn="l">
                        <a:spcBef>
                          <a:spcPts val="0"/>
                        </a:spcBef>
                        <a:spcAft>
                          <a:spcPts val="0"/>
                        </a:spcAft>
                        <a:buNone/>
                      </a:pPr>
                      <a:r>
                        <a:rPr lang="en" sz="1200"/>
                        <a:t>dj yella</a:t>
                      </a:r>
                      <a:endParaRPr sz="1200"/>
                    </a:p>
                  </a:txBody>
                  <a:tcPr marT="63500" marB="63500" marR="63500" marL="63500"/>
                </a:tc>
              </a:tr>
            </a:tbl>
          </a:graphicData>
        </a:graphic>
      </p:graphicFrame>
      <p:sp>
        <p:nvSpPr>
          <p:cNvPr id="189" name="Google Shape;189;p36"/>
          <p:cNvSpPr txBox="1"/>
          <p:nvPr/>
        </p:nvSpPr>
        <p:spPr>
          <a:xfrm>
            <a:off x="4059775" y="1702650"/>
            <a:ext cx="755400" cy="3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t>albums</a:t>
            </a:r>
            <a:endParaRPr b="1" sz="1200"/>
          </a:p>
        </p:txBody>
      </p:sp>
      <p:sp>
        <p:nvSpPr>
          <p:cNvPr id="190" name="Google Shape;190;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Joins - Solution</a:t>
            </a:r>
            <a:endParaRPr/>
          </a:p>
        </p:txBody>
      </p:sp>
      <p:sp>
        <p:nvSpPr>
          <p:cNvPr id="191" name="Google Shape;191;p36"/>
          <p:cNvSpPr txBox="1"/>
          <p:nvPr/>
        </p:nvSpPr>
        <p:spPr>
          <a:xfrm>
            <a:off x="5838025" y="1548325"/>
            <a:ext cx="2912700" cy="284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Droid Sans"/>
                <a:ea typeface="Droid Sans"/>
                <a:cs typeface="Droid Sans"/>
                <a:sym typeface="Droid Sans"/>
              </a:rPr>
              <a:t>Q: </a:t>
            </a:r>
            <a:r>
              <a:rPr lang="en" sz="1800">
                <a:latin typeface="Droid Sans"/>
                <a:ea typeface="Droid Sans"/>
                <a:cs typeface="Droid Sans"/>
                <a:sym typeface="Droid Sans"/>
              </a:rPr>
              <a:t>Write a query that will output the real name of each member and his album in alphabetical order (by name).</a:t>
            </a:r>
            <a:endParaRPr sz="1800">
              <a:latin typeface="Droid Sans"/>
              <a:ea typeface="Droid Sans"/>
              <a:cs typeface="Droid Sans"/>
              <a:sym typeface="Droid Sans"/>
            </a:endParaRPr>
          </a:p>
        </p:txBody>
      </p:sp>
      <p:sp>
        <p:nvSpPr>
          <p:cNvPr id="192" name="Google Shape;192;p36"/>
          <p:cNvSpPr txBox="1"/>
          <p:nvPr/>
        </p:nvSpPr>
        <p:spPr>
          <a:xfrm>
            <a:off x="1679450" y="3664800"/>
            <a:ext cx="5779800" cy="163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Droid Sans"/>
                <a:ea typeface="Droid Sans"/>
                <a:cs typeface="Droid Sans"/>
                <a:sym typeface="Droid Sans"/>
              </a:rPr>
              <a:t>A: </a:t>
            </a:r>
            <a:r>
              <a:rPr lang="en" sz="1600">
                <a:solidFill>
                  <a:srgbClr val="FF0000"/>
                </a:solidFill>
                <a:latin typeface="Consolas"/>
                <a:ea typeface="Consolas"/>
                <a:cs typeface="Consolas"/>
                <a:sym typeface="Consolas"/>
              </a:rPr>
              <a:t>SELECT m.real_name, a.album </a:t>
            </a:r>
            <a:endParaRPr sz="16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F0000"/>
                </a:solidFill>
                <a:latin typeface="Consolas"/>
                <a:ea typeface="Consolas"/>
                <a:cs typeface="Consolas"/>
                <a:sym typeface="Consolas"/>
              </a:rPr>
              <a:t>  FROM straight_outta_compton AS m, albums AS a </a:t>
            </a:r>
            <a:endParaRPr sz="16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F0000"/>
                </a:solidFill>
                <a:latin typeface="Consolas"/>
                <a:ea typeface="Consolas"/>
                <a:cs typeface="Consolas"/>
                <a:sym typeface="Consolas"/>
              </a:rPr>
              <a:t>  WHERE m.stage_name = a.artist </a:t>
            </a:r>
            <a:endParaRPr sz="16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F0000"/>
                </a:solidFill>
                <a:latin typeface="Consolas"/>
                <a:ea typeface="Consolas"/>
                <a:cs typeface="Consolas"/>
                <a:sym typeface="Consolas"/>
              </a:rPr>
              <a:t>  ORDER BY stage_name;</a:t>
            </a:r>
            <a:endParaRPr sz="1600">
              <a:solidFill>
                <a:srgbClr val="FF00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Aggregation</a:t>
            </a:r>
            <a:endParaRPr/>
          </a:p>
        </p:txBody>
      </p:sp>
      <p:sp>
        <p:nvSpPr>
          <p:cNvPr id="198" name="Google Shape;198;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Droid Sans"/>
                <a:ea typeface="Droid Sans"/>
                <a:cs typeface="Droid Sans"/>
                <a:sym typeface="Droid Sans"/>
              </a:rPr>
              <a:t>Operations you should know: </a:t>
            </a:r>
            <a:endParaRPr sz="2400">
              <a:solidFill>
                <a:srgbClr val="000000"/>
              </a:solidFill>
              <a:latin typeface="Droid Sans"/>
              <a:ea typeface="Droid Sans"/>
              <a:cs typeface="Droid Sans"/>
              <a:sym typeface="Droid Sans"/>
            </a:endParaRPr>
          </a:p>
          <a:p>
            <a:pPr indent="0" lvl="0" marL="0" rtl="0" algn="l">
              <a:spcBef>
                <a:spcPts val="1600"/>
              </a:spcBef>
              <a:spcAft>
                <a:spcPts val="0"/>
              </a:spcAft>
              <a:buNone/>
            </a:pPr>
            <a:r>
              <a:rPr lang="en" sz="2200">
                <a:solidFill>
                  <a:srgbClr val="666666"/>
                </a:solidFill>
                <a:latin typeface="Consolas"/>
                <a:ea typeface="Consolas"/>
                <a:cs typeface="Consolas"/>
                <a:sym typeface="Consolas"/>
              </a:rPr>
              <a:t>MAX</a:t>
            </a:r>
            <a:r>
              <a:rPr lang="en" sz="2200">
                <a:solidFill>
                  <a:srgbClr val="000000"/>
                </a:solidFill>
                <a:latin typeface="Droid Sans"/>
                <a:ea typeface="Droid Sans"/>
                <a:cs typeface="Droid Sans"/>
                <a:sym typeface="Droid Sans"/>
              </a:rPr>
              <a:t> - returns the max element of column or group.</a:t>
            </a:r>
            <a:endParaRPr sz="2200">
              <a:solidFill>
                <a:srgbClr val="000000"/>
              </a:solidFill>
              <a:latin typeface="Droid Sans"/>
              <a:ea typeface="Droid Sans"/>
              <a:cs typeface="Droid Sans"/>
              <a:sym typeface="Droid Sans"/>
            </a:endParaRPr>
          </a:p>
          <a:p>
            <a:pPr indent="0" lvl="0" marL="0" rtl="0" algn="l">
              <a:spcBef>
                <a:spcPts val="1600"/>
              </a:spcBef>
              <a:spcAft>
                <a:spcPts val="0"/>
              </a:spcAft>
              <a:buNone/>
            </a:pPr>
            <a:r>
              <a:rPr lang="en" sz="2200">
                <a:solidFill>
                  <a:srgbClr val="666666"/>
                </a:solidFill>
                <a:latin typeface="Consolas"/>
                <a:ea typeface="Consolas"/>
                <a:cs typeface="Consolas"/>
                <a:sym typeface="Consolas"/>
              </a:rPr>
              <a:t>MIN</a:t>
            </a:r>
            <a:r>
              <a:rPr lang="en" sz="2200">
                <a:solidFill>
                  <a:srgbClr val="000000"/>
                </a:solidFill>
                <a:latin typeface="Droid Sans"/>
                <a:ea typeface="Droid Sans"/>
                <a:cs typeface="Droid Sans"/>
                <a:sym typeface="Droid Sans"/>
              </a:rPr>
              <a:t> - returns the min element of a column or group.</a:t>
            </a:r>
            <a:endParaRPr sz="2200">
              <a:solidFill>
                <a:srgbClr val="000000"/>
              </a:solidFill>
              <a:latin typeface="Droid Sans"/>
              <a:ea typeface="Droid Sans"/>
              <a:cs typeface="Droid Sans"/>
              <a:sym typeface="Droid Sans"/>
            </a:endParaRPr>
          </a:p>
          <a:p>
            <a:pPr indent="0" lvl="0" marL="0" rtl="0" algn="l">
              <a:spcBef>
                <a:spcPts val="1600"/>
              </a:spcBef>
              <a:spcAft>
                <a:spcPts val="0"/>
              </a:spcAft>
              <a:buNone/>
            </a:pPr>
            <a:r>
              <a:rPr lang="en" sz="2200">
                <a:solidFill>
                  <a:srgbClr val="666666"/>
                </a:solidFill>
                <a:latin typeface="Consolas"/>
                <a:ea typeface="Consolas"/>
                <a:cs typeface="Consolas"/>
                <a:sym typeface="Consolas"/>
              </a:rPr>
              <a:t>COUNT</a:t>
            </a:r>
            <a:r>
              <a:rPr lang="en" sz="2200">
                <a:solidFill>
                  <a:srgbClr val="000000"/>
                </a:solidFill>
                <a:latin typeface="Droid Sans"/>
                <a:ea typeface="Droid Sans"/>
                <a:cs typeface="Droid Sans"/>
                <a:sym typeface="Droid Sans"/>
              </a:rPr>
              <a:t> - counts rows in column or group.</a:t>
            </a:r>
            <a:endParaRPr sz="2200">
              <a:solidFill>
                <a:srgbClr val="000000"/>
              </a:solidFill>
              <a:latin typeface="Droid Sans"/>
              <a:ea typeface="Droid Sans"/>
              <a:cs typeface="Droid Sans"/>
              <a:sym typeface="Droid Sans"/>
            </a:endParaRPr>
          </a:p>
          <a:p>
            <a:pPr indent="0" lvl="0" marL="0" rtl="0" algn="l">
              <a:spcBef>
                <a:spcPts val="1600"/>
              </a:spcBef>
              <a:spcAft>
                <a:spcPts val="0"/>
              </a:spcAft>
              <a:buNone/>
            </a:pPr>
            <a:r>
              <a:rPr lang="en" sz="2200">
                <a:solidFill>
                  <a:srgbClr val="666666"/>
                </a:solidFill>
                <a:latin typeface="Consolas"/>
                <a:ea typeface="Consolas"/>
                <a:cs typeface="Consolas"/>
                <a:sym typeface="Consolas"/>
              </a:rPr>
              <a:t>SUM</a:t>
            </a:r>
            <a:r>
              <a:rPr lang="en" sz="2200">
                <a:solidFill>
                  <a:srgbClr val="000000"/>
                </a:solidFill>
                <a:latin typeface="Droid Sans"/>
                <a:ea typeface="Droid Sans"/>
                <a:cs typeface="Droid Sans"/>
                <a:sym typeface="Droid Sans"/>
              </a:rPr>
              <a:t> - sums values of a column or group.</a:t>
            </a:r>
            <a:endParaRPr sz="2200">
              <a:solidFill>
                <a:srgbClr val="000000"/>
              </a:solidFill>
              <a:latin typeface="Droid Sans"/>
              <a:ea typeface="Droid Sans"/>
              <a:cs typeface="Droid Sans"/>
              <a:sym typeface="Droid Sans"/>
            </a:endParaRPr>
          </a:p>
          <a:p>
            <a:pPr indent="0" lvl="0" marL="0" rtl="0" algn="l">
              <a:spcBef>
                <a:spcPts val="1600"/>
              </a:spcBef>
              <a:spcAft>
                <a:spcPts val="1600"/>
              </a:spcAft>
              <a:buNone/>
            </a:pPr>
            <a:r>
              <a:t/>
            </a:r>
            <a:endParaRPr>
              <a:solidFill>
                <a:srgbClr val="000000"/>
              </a:solidFill>
              <a:latin typeface="Droid Sans"/>
              <a:ea typeface="Droid Sans"/>
              <a:cs typeface="Droid Sans"/>
              <a:sym typeface="Droid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Aggregation works on Groups</a:t>
            </a:r>
            <a:endParaRPr/>
          </a:p>
        </p:txBody>
      </p:sp>
      <p:sp>
        <p:nvSpPr>
          <p:cNvPr id="204" name="Google Shape;204;p38"/>
          <p:cNvSpPr txBox="1"/>
          <p:nvPr>
            <p:ph idx="1" type="body"/>
          </p:nvPr>
        </p:nvSpPr>
        <p:spPr>
          <a:xfrm>
            <a:off x="471900" y="1991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Droid Sans"/>
                <a:ea typeface="Droid Sans"/>
                <a:cs typeface="Droid Sans"/>
                <a:sym typeface="Droid Sans"/>
              </a:rPr>
              <a:t>counts all rows in the entire table:</a:t>
            </a:r>
            <a:endParaRPr>
              <a:solidFill>
                <a:srgbClr val="000000"/>
              </a:solidFill>
              <a:latin typeface="Droid Sans"/>
              <a:ea typeface="Droid Sans"/>
              <a:cs typeface="Droid Sans"/>
              <a:sym typeface="Droid San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SELECT COUNT(*) FROM candidates; </a:t>
            </a:r>
            <a:endParaRPr>
              <a:solidFill>
                <a:srgbClr val="000000"/>
              </a:solidFill>
              <a:latin typeface="Consolas"/>
              <a:ea typeface="Consolas"/>
              <a:cs typeface="Consolas"/>
              <a:sym typeface="Consolas"/>
            </a:endParaRPr>
          </a:p>
          <a:p>
            <a:pPr indent="0" lvl="0" marL="0" rtl="0" algn="l">
              <a:spcBef>
                <a:spcPts val="1600"/>
              </a:spcBef>
              <a:spcAft>
                <a:spcPts val="0"/>
              </a:spcAft>
              <a:buNone/>
            </a:pPr>
            <a:r>
              <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Droid Sans"/>
                <a:ea typeface="Droid Sans"/>
                <a:cs typeface="Droid Sans"/>
                <a:sym typeface="Droid Sans"/>
              </a:rPr>
              <a:t>groups rows based on party and counts rows in each group:</a:t>
            </a:r>
            <a:endParaRPr>
              <a:solidFill>
                <a:srgbClr val="000000"/>
              </a:solidFill>
              <a:latin typeface="Droid Sans"/>
              <a:ea typeface="Droid Sans"/>
              <a:cs typeface="Droid Sans"/>
              <a:sym typeface="Droid Sans"/>
            </a:endParaRPr>
          </a:p>
          <a:p>
            <a:pPr indent="0" lvl="0" marL="0" rtl="0" algn="l">
              <a:spcBef>
                <a:spcPts val="1600"/>
              </a:spcBef>
              <a:spcAft>
                <a:spcPts val="1600"/>
              </a:spcAft>
              <a:buNone/>
            </a:pPr>
            <a:r>
              <a:rPr lang="en">
                <a:solidFill>
                  <a:srgbClr val="000000"/>
                </a:solidFill>
                <a:latin typeface="Consolas"/>
                <a:ea typeface="Consolas"/>
                <a:cs typeface="Consolas"/>
                <a:sym typeface="Consolas"/>
              </a:rPr>
              <a:t>SELECT party, COUNT(*) FROM ratings GROUP BY party;</a:t>
            </a:r>
            <a:endParaRPr>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Aggregation Problem</a:t>
            </a:r>
            <a:endParaRPr/>
          </a:p>
        </p:txBody>
      </p:sp>
      <p:sp>
        <p:nvSpPr>
          <p:cNvPr id="210" name="Google Shape;210;p39"/>
          <p:cNvSpPr txBox="1"/>
          <p:nvPr>
            <p:ph idx="1" type="body"/>
          </p:nvPr>
        </p:nvSpPr>
        <p:spPr>
          <a:xfrm>
            <a:off x="471900" y="1753150"/>
            <a:ext cx="82221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Droid Sans"/>
                <a:ea typeface="Droid Sans"/>
                <a:cs typeface="Droid Sans"/>
                <a:sym typeface="Droid Sans"/>
              </a:rPr>
              <a:t>Q: </a:t>
            </a:r>
            <a:r>
              <a:rPr lang="en">
                <a:solidFill>
                  <a:srgbClr val="000000"/>
                </a:solidFill>
                <a:latin typeface="Droid Sans"/>
                <a:ea typeface="Droid Sans"/>
                <a:cs typeface="Droid Sans"/>
                <a:sym typeface="Droid Sans"/>
              </a:rPr>
              <a:t>Select the party name and the age of the oldest candidate in each party. </a:t>
            </a:r>
            <a:endParaRPr>
              <a:solidFill>
                <a:srgbClr val="000000"/>
              </a:solidFill>
              <a:latin typeface="Droid Sans"/>
              <a:ea typeface="Droid Sans"/>
              <a:cs typeface="Droid Sans"/>
              <a:sym typeface="Droid Sans"/>
            </a:endParaRPr>
          </a:p>
          <a:p>
            <a:pPr indent="0" lvl="0" marL="0" rtl="0" algn="l">
              <a:spcBef>
                <a:spcPts val="1600"/>
              </a:spcBef>
              <a:spcAft>
                <a:spcPts val="1600"/>
              </a:spcAft>
              <a:buNone/>
            </a:pPr>
            <a:r>
              <a:t/>
            </a:r>
            <a:endParaRPr>
              <a:solidFill>
                <a:srgbClr val="000000"/>
              </a:solidFill>
              <a:latin typeface="Droid Sans"/>
              <a:ea typeface="Droid Sans"/>
              <a:cs typeface="Droid Sans"/>
              <a:sym typeface="Droid Sans"/>
            </a:endParaRPr>
          </a:p>
        </p:txBody>
      </p:sp>
      <p:graphicFrame>
        <p:nvGraphicFramePr>
          <p:cNvPr id="211" name="Google Shape;211;p39"/>
          <p:cNvGraphicFramePr/>
          <p:nvPr/>
        </p:nvGraphicFramePr>
        <p:xfrm>
          <a:off x="1199775" y="2235050"/>
          <a:ext cx="3000000" cy="3000000"/>
        </p:xfrm>
        <a:graphic>
          <a:graphicData uri="http://schemas.openxmlformats.org/drawingml/2006/table">
            <a:tbl>
              <a:tblPr>
                <a:noFill/>
                <a:tableStyleId>{B6DD89CD-8935-4F44-9D5C-6A97F03636F7}</a:tableStyleId>
              </a:tblPr>
              <a:tblGrid>
                <a:gridCol w="1952625"/>
                <a:gridCol w="704850"/>
                <a:gridCol w="1847850"/>
                <a:gridCol w="1895475"/>
              </a:tblGrid>
              <a:tr h="393700">
                <a:tc>
                  <a:txBody>
                    <a:bodyPr/>
                    <a:lstStyle/>
                    <a:p>
                      <a:pPr indent="0" lvl="0" marL="0" rtl="0" algn="l">
                        <a:spcBef>
                          <a:spcPts val="0"/>
                        </a:spcBef>
                        <a:spcAft>
                          <a:spcPts val="0"/>
                        </a:spcAft>
                        <a:buNone/>
                      </a:pPr>
                      <a:r>
                        <a:rPr lang="en" sz="1200">
                          <a:solidFill>
                            <a:srgbClr val="FFFFFF"/>
                          </a:solidFill>
                        </a:rPr>
                        <a:t>name</a:t>
                      </a:r>
                      <a:endParaRPr sz="1200">
                        <a:solidFill>
                          <a:srgbClr val="FFFFFF"/>
                        </a:solidFill>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sz="1200">
                          <a:solidFill>
                            <a:srgbClr val="FFFFFF"/>
                          </a:solidFill>
                        </a:rPr>
                        <a:t>age</a:t>
                      </a:r>
                      <a:endParaRPr sz="1200">
                        <a:solidFill>
                          <a:srgbClr val="FFFFFF"/>
                        </a:solidFill>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sz="1200">
                          <a:solidFill>
                            <a:srgbClr val="FFFFFF"/>
                          </a:solidFill>
                        </a:rPr>
                        <a:t>party</a:t>
                      </a:r>
                      <a:endParaRPr sz="1200">
                        <a:solidFill>
                          <a:srgbClr val="FFFFFF"/>
                        </a:solidFill>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sz="1200">
                          <a:solidFill>
                            <a:srgbClr val="FFFFFF"/>
                          </a:solidFill>
                        </a:rPr>
                        <a:t>title</a:t>
                      </a:r>
                      <a:endParaRPr sz="1200">
                        <a:solidFill>
                          <a:srgbClr val="FFFFFF"/>
                        </a:solidFill>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r>
              <a:tr h="381000">
                <a:tc>
                  <a:txBody>
                    <a:bodyPr/>
                    <a:lstStyle/>
                    <a:p>
                      <a:pPr indent="0" lvl="0" marL="0" rtl="0" algn="l">
                        <a:spcBef>
                          <a:spcPts val="0"/>
                        </a:spcBef>
                        <a:spcAft>
                          <a:spcPts val="0"/>
                        </a:spcAft>
                        <a:buNone/>
                      </a:pPr>
                      <a:r>
                        <a:rPr lang="en" sz="1200"/>
                        <a:t>Bernie Sanders</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74</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democratic</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senator</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Martin O’Malley</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52</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democratic</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former governor</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Hillary Clinton</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68</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democratic</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former s.o.s.</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Ted Cruz</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44</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republican</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senator</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Tami Stanfield</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53</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independent</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CS expert</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Ben Carson</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64</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republican</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doctor</a:t>
                      </a:r>
                      <a:endParaRPr sz="1200"/>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Aggregation Solution</a:t>
            </a:r>
            <a:endParaRPr/>
          </a:p>
        </p:txBody>
      </p:sp>
      <p:sp>
        <p:nvSpPr>
          <p:cNvPr id="217" name="Google Shape;217;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Droid Sans"/>
                <a:ea typeface="Droid Sans"/>
                <a:cs typeface="Droid Sans"/>
                <a:sym typeface="Droid Sans"/>
              </a:rPr>
              <a:t>Q: </a:t>
            </a:r>
            <a:r>
              <a:rPr lang="en">
                <a:solidFill>
                  <a:srgbClr val="000000"/>
                </a:solidFill>
                <a:latin typeface="Droid Sans"/>
                <a:ea typeface="Droid Sans"/>
                <a:cs typeface="Droid Sans"/>
                <a:sym typeface="Droid Sans"/>
              </a:rPr>
              <a:t>Select the party name and the age of the oldest candidate in each party in increasing order. </a:t>
            </a:r>
            <a:endParaRPr>
              <a:solidFill>
                <a:srgbClr val="000000"/>
              </a:solidFill>
              <a:latin typeface="Droid Sans"/>
              <a:ea typeface="Droid Sans"/>
              <a:cs typeface="Droid Sans"/>
              <a:sym typeface="Droid Sans"/>
            </a:endParaRPr>
          </a:p>
          <a:p>
            <a:pPr indent="0" lvl="0" marL="0" rtl="0" algn="l">
              <a:spcBef>
                <a:spcPts val="1600"/>
              </a:spcBef>
              <a:spcAft>
                <a:spcPts val="0"/>
              </a:spcAft>
              <a:buNone/>
            </a:pPr>
            <a:r>
              <a:rPr b="1" lang="en">
                <a:solidFill>
                  <a:srgbClr val="000000"/>
                </a:solidFill>
                <a:latin typeface="Droid Sans"/>
                <a:ea typeface="Droid Sans"/>
                <a:cs typeface="Droid Sans"/>
                <a:sym typeface="Droid Sans"/>
              </a:rPr>
              <a:t>A: </a:t>
            </a:r>
            <a:r>
              <a:rPr lang="en">
                <a:solidFill>
                  <a:srgbClr val="FF0000"/>
                </a:solidFill>
                <a:latin typeface="Consolas"/>
                <a:ea typeface="Consolas"/>
                <a:cs typeface="Consolas"/>
                <a:sym typeface="Consolas"/>
              </a:rPr>
              <a:t>SELECT party, MAX(age) FROM candidates GROUP BY party;</a:t>
            </a:r>
            <a:endParaRPr>
              <a:solidFill>
                <a:srgbClr val="FF0000"/>
              </a:solidFill>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 AS</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temporary table using a WITH clause</a:t>
            </a:r>
            <a:endParaRPr/>
          </a:p>
          <a:p>
            <a:pPr indent="0" lvl="0" marL="0" rtl="0" algn="l">
              <a:spcBef>
                <a:spcPts val="1600"/>
              </a:spcBef>
              <a:spcAft>
                <a:spcPts val="1600"/>
              </a:spcAft>
              <a:buNone/>
            </a:pPr>
            <a:r>
              <a:rPr lang="en"/>
              <a:t>Allows for recursive queries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Selects</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off with a base case (select one or more rows to start off with)</a:t>
            </a:r>
            <a:endParaRPr/>
          </a:p>
          <a:p>
            <a:pPr indent="0" lvl="0" marL="0" rtl="0" algn="l">
              <a:spcBef>
                <a:spcPts val="1600"/>
              </a:spcBef>
              <a:spcAft>
                <a:spcPts val="0"/>
              </a:spcAft>
              <a:buNone/>
            </a:pPr>
            <a:r>
              <a:rPr lang="en"/>
              <a:t>Select a new set of rows for each of the previous rows we haven’t looked at yet.</a:t>
            </a:r>
            <a:endParaRPr/>
          </a:p>
          <a:p>
            <a:pPr indent="0" lvl="0" marL="0" rtl="0" algn="l">
              <a:spcBef>
                <a:spcPts val="1600"/>
              </a:spcBef>
              <a:spcAft>
                <a:spcPts val="1600"/>
              </a:spcAft>
              <a:buNone/>
            </a:pPr>
            <a:r>
              <a:rPr lang="en"/>
              <a:t>Builds from the bottom up!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Recursive Select Table</a:t>
            </a:r>
            <a:endParaRPr/>
          </a:p>
        </p:txBody>
      </p:sp>
      <p:sp>
        <p:nvSpPr>
          <p:cNvPr id="235" name="Google Shape;235;p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want to build the tables from 0 to 10</a:t>
            </a:r>
            <a:endParaRPr>
              <a:solidFill>
                <a:srgbClr val="000000"/>
              </a:solidFill>
            </a:endParaRPr>
          </a:p>
          <a:p>
            <a:pPr indent="0" lvl="0" marL="0" rtl="0" algn="l">
              <a:spcBef>
                <a:spcPts val="1600"/>
              </a:spcBef>
              <a:spcAft>
                <a:spcPts val="0"/>
              </a:spcAft>
              <a:buNone/>
            </a:pPr>
            <a:r>
              <a:rPr lang="en">
                <a:solidFill>
                  <a:srgbClr val="000000"/>
                </a:solidFill>
                <a:latin typeface="Consolas"/>
                <a:ea typeface="Consolas"/>
                <a:cs typeface="Consolas"/>
                <a:sym typeface="Consolas"/>
              </a:rPr>
              <a:t>with nums(n) as (</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  select 0 union</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  select n + 1 where n &lt; 10 </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p:txBody>
      </p:sp>
      <p:graphicFrame>
        <p:nvGraphicFramePr>
          <p:cNvPr id="236" name="Google Shape;236;p43"/>
          <p:cNvGraphicFramePr/>
          <p:nvPr/>
        </p:nvGraphicFramePr>
        <p:xfrm>
          <a:off x="6587675" y="1972250"/>
          <a:ext cx="3000000" cy="3000000"/>
        </p:xfrm>
        <a:graphic>
          <a:graphicData uri="http://schemas.openxmlformats.org/drawingml/2006/table">
            <a:tbl>
              <a:tblPr>
                <a:noFill/>
                <a:tableStyleId>{F6E2103E-E29E-4BE5-BB48-7011ECAC2F01}</a:tableStyleId>
              </a:tblPr>
              <a:tblGrid>
                <a:gridCol w="1011325"/>
              </a:tblGrid>
              <a:tr h="462725">
                <a:tc>
                  <a:txBody>
                    <a:bodyPr/>
                    <a:lstStyle/>
                    <a:p>
                      <a:pPr indent="0" lvl="0" marL="0" rtl="0" algn="l">
                        <a:spcBef>
                          <a:spcPts val="0"/>
                        </a:spcBef>
                        <a:spcAft>
                          <a:spcPts val="0"/>
                        </a:spcAft>
                        <a:buNone/>
                      </a:pPr>
                      <a:r>
                        <a:rPr b="1" lang="en"/>
                        <a:t>nums</a:t>
                      </a:r>
                      <a:endParaRPr b="1"/>
                    </a:p>
                  </a:txBody>
                  <a:tcPr marT="91425" marB="91425" marR="91425" marL="91425"/>
                </a:tc>
              </a:tr>
              <a:tr h="462725">
                <a:tc>
                  <a:txBody>
                    <a:bodyPr/>
                    <a:lstStyle/>
                    <a:p>
                      <a:pPr indent="0" lvl="0" marL="0" rtl="0" algn="l">
                        <a:spcBef>
                          <a:spcPts val="0"/>
                        </a:spcBef>
                        <a:spcAft>
                          <a:spcPts val="0"/>
                        </a:spcAft>
                        <a:buNone/>
                      </a:pPr>
                      <a:r>
                        <a:rPr lang="en" u="sng"/>
                        <a:t>n</a:t>
                      </a:r>
                      <a:endParaRPr u="sng"/>
                    </a:p>
                  </a:txBody>
                  <a:tcPr marT="91425" marB="91425" marR="91425" marL="91425"/>
                </a:tc>
              </a:tr>
              <a:tr h="462725">
                <a:tc>
                  <a:txBody>
                    <a:bodyPr/>
                    <a:lstStyle/>
                    <a:p>
                      <a:pPr indent="0" lvl="0" marL="0" rtl="0" algn="l">
                        <a:spcBef>
                          <a:spcPts val="0"/>
                        </a:spcBef>
                        <a:spcAft>
                          <a:spcPts val="0"/>
                        </a:spcAft>
                        <a:buNone/>
                      </a:pPr>
                      <a:r>
                        <a:rPr lang="en"/>
                        <a:t>0</a:t>
                      </a:r>
                      <a:endParaRPr/>
                    </a:p>
                  </a:txBody>
                  <a:tcPr marT="91425" marB="91425" marR="91425" marL="91425"/>
                </a:tc>
              </a:tr>
              <a:tr h="462725">
                <a:tc>
                  <a:txBody>
                    <a:bodyPr/>
                    <a:lstStyle/>
                    <a:p>
                      <a:pPr indent="0" lvl="0" marL="0" rtl="0" algn="l">
                        <a:spcBef>
                          <a:spcPts val="0"/>
                        </a:spcBef>
                        <a:spcAft>
                          <a:spcPts val="0"/>
                        </a:spcAft>
                        <a:buNone/>
                      </a:pPr>
                      <a:r>
                        <a:rPr lang="en"/>
                        <a:t>1</a:t>
                      </a:r>
                      <a:endParaRPr/>
                    </a:p>
                  </a:txBody>
                  <a:tcPr marT="91425" marB="91425" marR="91425" marL="91425"/>
                </a:tc>
              </a:tr>
              <a:tr h="462725">
                <a:tc>
                  <a:txBody>
                    <a:bodyPr/>
                    <a:lstStyle/>
                    <a:p>
                      <a:pPr indent="0" lvl="0" marL="0" rtl="0" algn="l">
                        <a:spcBef>
                          <a:spcPts val="0"/>
                        </a:spcBef>
                        <a:spcAft>
                          <a:spcPts val="0"/>
                        </a:spcAft>
                        <a:buNone/>
                      </a:pPr>
                      <a:r>
                        <a:rPr lang="en"/>
                        <a:t>...</a:t>
                      </a:r>
                      <a:endParaRPr/>
                    </a:p>
                  </a:txBody>
                  <a:tcPr marT="91425" marB="91425" marR="91425" marL="91425"/>
                </a:tc>
              </a:tr>
              <a:tr h="462725">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a:t>
            </a:r>
            <a:endParaRPr/>
          </a:p>
        </p:txBody>
      </p:sp>
      <p:graphicFrame>
        <p:nvGraphicFramePr>
          <p:cNvPr id="119" name="Google Shape;119;p26"/>
          <p:cNvGraphicFramePr/>
          <p:nvPr/>
        </p:nvGraphicFramePr>
        <p:xfrm>
          <a:off x="1371600" y="1536700"/>
          <a:ext cx="3000000" cy="3000000"/>
        </p:xfrm>
        <a:graphic>
          <a:graphicData uri="http://schemas.openxmlformats.org/drawingml/2006/table">
            <a:tbl>
              <a:tblPr>
                <a:noFill/>
                <a:tableStyleId>{B6DD89CD-8935-4F44-9D5C-6A97F03636F7}</a:tableStyleId>
              </a:tblPr>
              <a:tblGrid>
                <a:gridCol w="1952625"/>
                <a:gridCol w="704850"/>
                <a:gridCol w="1847850"/>
                <a:gridCol w="1895475"/>
              </a:tblGrid>
              <a:tr h="393700">
                <a:tc>
                  <a:txBody>
                    <a:bodyPr/>
                    <a:lstStyle/>
                    <a:p>
                      <a:pPr indent="0" lvl="0" marL="0" rtl="0" algn="l">
                        <a:spcBef>
                          <a:spcPts val="0"/>
                        </a:spcBef>
                        <a:spcAft>
                          <a:spcPts val="0"/>
                        </a:spcAft>
                        <a:buNone/>
                      </a:pPr>
                      <a:r>
                        <a:rPr lang="en" sz="1200">
                          <a:solidFill>
                            <a:srgbClr val="FFFFFF"/>
                          </a:solidFill>
                          <a:latin typeface="Source Code Pro"/>
                          <a:ea typeface="Source Code Pro"/>
                          <a:cs typeface="Source Code Pro"/>
                          <a:sym typeface="Source Code Pro"/>
                        </a:rPr>
                        <a:t>name</a:t>
                      </a:r>
                      <a:endParaRPr sz="1200">
                        <a:solidFill>
                          <a:srgbClr val="FFFFFF"/>
                        </a:solidFill>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sz="1200">
                          <a:solidFill>
                            <a:srgbClr val="FFFFFF"/>
                          </a:solidFill>
                          <a:latin typeface="Source Code Pro"/>
                          <a:ea typeface="Source Code Pro"/>
                          <a:cs typeface="Source Code Pro"/>
                          <a:sym typeface="Source Code Pro"/>
                        </a:rPr>
                        <a:t>age</a:t>
                      </a:r>
                      <a:endParaRPr sz="1200">
                        <a:solidFill>
                          <a:srgbClr val="FFFFFF"/>
                        </a:solidFill>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sz="1200">
                          <a:solidFill>
                            <a:srgbClr val="FFFFFF"/>
                          </a:solidFill>
                          <a:latin typeface="Source Code Pro"/>
                          <a:ea typeface="Source Code Pro"/>
                          <a:cs typeface="Source Code Pro"/>
                          <a:sym typeface="Source Code Pro"/>
                        </a:rPr>
                        <a:t>party</a:t>
                      </a:r>
                      <a:endParaRPr sz="1200">
                        <a:solidFill>
                          <a:srgbClr val="FFFFFF"/>
                        </a:solidFill>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rPr lang="en" sz="1200">
                          <a:solidFill>
                            <a:srgbClr val="FFFFFF"/>
                          </a:solidFill>
                          <a:latin typeface="Source Code Pro"/>
                          <a:ea typeface="Source Code Pro"/>
                          <a:cs typeface="Source Code Pro"/>
                          <a:sym typeface="Source Code Pro"/>
                        </a:rPr>
                        <a:t>occupation</a:t>
                      </a:r>
                      <a:endParaRPr sz="1200">
                        <a:solidFill>
                          <a:srgbClr val="FFFFFF"/>
                        </a:solidFill>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9999"/>
                    </a:solidFill>
                  </a:tcPr>
                </a:tc>
              </a:tr>
              <a:tr h="381000">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Bernie Sanders</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74</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democratic</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senator</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Donald Trump</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69</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republican</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chairman</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Martin O’Malley</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52</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democratic</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former governor</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Hillary Clinton</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68</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democratic</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former s.o.s.</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Ted Cruz</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44</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republican</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senator</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Tami Stanfield</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53</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independent</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CS expert</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Ben Carson</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64</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republican</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doctor</a:t>
                      </a:r>
                      <a:endParaRPr sz="1200">
                        <a:latin typeface="Source Code Pro"/>
                        <a:ea typeface="Source Code Pro"/>
                        <a:cs typeface="Source Code Pro"/>
                        <a:sym typeface="Source Code Pro"/>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4"/>
          <p:cNvSpPr txBox="1"/>
          <p:nvPr>
            <p:ph idx="1" type="body"/>
          </p:nvPr>
        </p:nvSpPr>
        <p:spPr>
          <a:xfrm>
            <a:off x="311700" y="254950"/>
            <a:ext cx="8520600" cy="190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(4 pt) A Hamming number is a positive integer that has no prime factors other than 2, 3, or 5. That is, all Hamming numbers are pow(2, i) * pow(3, j) * pow(5, k) for some non-negative integers i, j, and k. The first 20 Hamming numbers are 1, 2, 3, 4, 5, 6, 8, 9, 10, 12, 15, 16, 18, 20, 24, 25, 27, 30, 32, and 36. Complete the SQL statements below so that the final statement generates a single-column table that contains as its rows the Hamming numbers less than 100 in increasing order.</a:t>
            </a:r>
            <a:endParaRPr sz="1400"/>
          </a:p>
        </p:txBody>
      </p:sp>
      <p:sp>
        <p:nvSpPr>
          <p:cNvPr id="242" name="Google Shape;242;p44"/>
          <p:cNvSpPr txBox="1"/>
          <p:nvPr>
            <p:ph idx="4294967295" type="body"/>
          </p:nvPr>
        </p:nvSpPr>
        <p:spPr>
          <a:xfrm>
            <a:off x="311700" y="2356000"/>
            <a:ext cx="8520600" cy="2493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FF"/>
                </a:solidFill>
                <a:latin typeface="Consolas"/>
                <a:ea typeface="Consolas"/>
                <a:cs typeface="Consolas"/>
                <a:sym typeface="Consolas"/>
              </a:rPr>
              <a:t>CREATE</a:t>
            </a: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TABLE</a:t>
            </a:r>
            <a:r>
              <a:rPr lang="en" sz="1400">
                <a:solidFill>
                  <a:schemeClr val="dk1"/>
                </a:solidFill>
                <a:latin typeface="Consolas"/>
                <a:ea typeface="Consolas"/>
                <a:cs typeface="Consolas"/>
                <a:sym typeface="Consolas"/>
              </a:rPr>
              <a:t> </a:t>
            </a:r>
            <a:r>
              <a:rPr lang="en" sz="1400">
                <a:solidFill>
                  <a:srgbClr val="FF8000"/>
                </a:solidFill>
                <a:latin typeface="Consolas"/>
                <a:ea typeface="Consolas"/>
                <a:cs typeface="Consolas"/>
                <a:sym typeface="Consolas"/>
              </a:rPr>
              <a:t>t</a:t>
            </a: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AS</a:t>
            </a: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SELECT</a:t>
            </a:r>
            <a:r>
              <a:rPr lang="en" sz="1400">
                <a:solidFill>
                  <a:schemeClr val="dk1"/>
                </a:solidFill>
                <a:latin typeface="Consolas"/>
                <a:ea typeface="Consolas"/>
                <a:cs typeface="Consolas"/>
                <a:sym typeface="Consolas"/>
              </a:rPr>
              <a:t> </a:t>
            </a:r>
            <a:r>
              <a:rPr lang="en" sz="1400">
                <a:solidFill>
                  <a:srgbClr val="0066FF"/>
                </a:solidFill>
                <a:latin typeface="Consolas"/>
                <a:ea typeface="Consolas"/>
                <a:cs typeface="Consolas"/>
                <a:sym typeface="Consolas"/>
              </a:rPr>
              <a:t>2</a:t>
            </a: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AS</a:t>
            </a:r>
            <a:r>
              <a:rPr lang="en" sz="1400">
                <a:solidFill>
                  <a:schemeClr val="dk1"/>
                </a:solidFill>
                <a:latin typeface="Consolas"/>
                <a:ea typeface="Consolas"/>
                <a:cs typeface="Consolas"/>
                <a:sym typeface="Consolas"/>
              </a:rPr>
              <a:t> k </a:t>
            </a:r>
            <a:r>
              <a:rPr lang="en" sz="1400">
                <a:solidFill>
                  <a:srgbClr val="0000FF"/>
                </a:solidFill>
                <a:latin typeface="Consolas"/>
                <a:ea typeface="Consolas"/>
                <a:cs typeface="Consolas"/>
                <a:sym typeface="Consolas"/>
              </a:rPr>
              <a:t>UNION</a:t>
            </a: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SELECT</a:t>
            </a:r>
            <a:r>
              <a:rPr lang="en" sz="1400">
                <a:solidFill>
                  <a:schemeClr val="dk1"/>
                </a:solidFill>
                <a:latin typeface="Consolas"/>
                <a:ea typeface="Consolas"/>
                <a:cs typeface="Consolas"/>
                <a:sym typeface="Consolas"/>
              </a:rPr>
              <a:t> </a:t>
            </a:r>
            <a:r>
              <a:rPr lang="en" sz="1400">
                <a:solidFill>
                  <a:srgbClr val="0066FF"/>
                </a:solidFill>
                <a:latin typeface="Consolas"/>
                <a:ea typeface="Consolas"/>
                <a:cs typeface="Consolas"/>
                <a:sym typeface="Consolas"/>
              </a:rPr>
              <a:t>3</a:t>
            </a: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UNION</a:t>
            </a: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SELECT</a:t>
            </a:r>
            <a:r>
              <a:rPr lang="en" sz="1400">
                <a:solidFill>
                  <a:schemeClr val="dk1"/>
                </a:solidFill>
                <a:latin typeface="Consolas"/>
                <a:ea typeface="Consolas"/>
                <a:cs typeface="Consolas"/>
                <a:sym typeface="Consolas"/>
              </a:rPr>
              <a:t> </a:t>
            </a:r>
            <a:r>
              <a:rPr lang="en" sz="1400">
                <a:solidFill>
                  <a:srgbClr val="0066FF"/>
                </a:solidFill>
                <a:latin typeface="Consolas"/>
                <a:ea typeface="Consolas"/>
                <a:cs typeface="Consolas"/>
                <a:sym typeface="Consolas"/>
              </a:rPr>
              <a:t>5</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ham(n) </a:t>
            </a:r>
            <a:r>
              <a:rPr lang="en" sz="1400">
                <a:solidFill>
                  <a:srgbClr val="0000FF"/>
                </a:solidFill>
                <a:latin typeface="Consolas"/>
                <a:ea typeface="Consolas"/>
                <a:cs typeface="Consolas"/>
                <a:sym typeface="Consolas"/>
              </a:rPr>
              <a:t>AS</a:t>
            </a:r>
            <a:r>
              <a:rPr lang="en" sz="1400">
                <a:solidFill>
                  <a:schemeClr val="dk1"/>
                </a:solidFill>
                <a:latin typeface="Consolas"/>
                <a:ea typeface="Consolas"/>
                <a:cs typeface="Consolas"/>
                <a:sym typeface="Consolas"/>
              </a:rPr>
              <a:t> (</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SELECT</a:t>
            </a:r>
            <a:r>
              <a:rPr lang="en" sz="1400">
                <a:solidFill>
                  <a:schemeClr val="dk1"/>
                </a:solidFill>
                <a:latin typeface="Consolas"/>
                <a:ea typeface="Consolas"/>
                <a:cs typeface="Consolas"/>
                <a:sym typeface="Consolas"/>
              </a:rPr>
              <a:t> ____________________ </a:t>
            </a:r>
            <a:r>
              <a:rPr lang="en" sz="1400">
                <a:solidFill>
                  <a:srgbClr val="0000FF"/>
                </a:solidFill>
                <a:latin typeface="Consolas"/>
                <a:ea typeface="Consolas"/>
                <a:cs typeface="Consolas"/>
                <a:sym typeface="Consolas"/>
              </a:rPr>
              <a:t>UNION</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SELECT </a:t>
            </a:r>
            <a:r>
              <a:rPr lang="en" sz="1400">
                <a:solidFill>
                  <a:schemeClr val="dk1"/>
                </a:solidFill>
                <a:latin typeface="Consolas"/>
                <a:ea typeface="Consolas"/>
                <a:cs typeface="Consolas"/>
                <a:sym typeface="Consolas"/>
              </a:rPr>
              <a:t>____________________</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FROM</a:t>
            </a:r>
            <a:r>
              <a:rPr lang="en" sz="1400">
                <a:solidFill>
                  <a:schemeClr val="dk1"/>
                </a:solidFill>
                <a:latin typeface="Consolas"/>
                <a:ea typeface="Consolas"/>
                <a:cs typeface="Consolas"/>
                <a:sym typeface="Consolas"/>
              </a:rPr>
              <a:t> ____________________</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WHERE</a:t>
            </a:r>
            <a:r>
              <a:rPr lang="en" sz="1400">
                <a:solidFill>
                  <a:schemeClr val="dk1"/>
                </a:solidFill>
                <a:latin typeface="Consolas"/>
                <a:ea typeface="Consolas"/>
                <a:cs typeface="Consolas"/>
                <a:sym typeface="Consolas"/>
              </a:rPr>
              <a:t> ____________________</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SELECT</a:t>
            </a:r>
            <a:r>
              <a:rPr lang="en" sz="1400">
                <a:solidFill>
                  <a:schemeClr val="dk1"/>
                </a:solidFill>
                <a:latin typeface="Consolas"/>
                <a:ea typeface="Consolas"/>
                <a:cs typeface="Consolas"/>
                <a:sym typeface="Consolas"/>
              </a:rPr>
              <a:t> n </a:t>
            </a:r>
            <a:r>
              <a:rPr lang="en" sz="1400">
                <a:solidFill>
                  <a:srgbClr val="0000FF"/>
                </a:solidFill>
                <a:latin typeface="Consolas"/>
                <a:ea typeface="Consolas"/>
                <a:cs typeface="Consolas"/>
                <a:sym typeface="Consolas"/>
              </a:rPr>
              <a:t>FROM</a:t>
            </a:r>
            <a:r>
              <a:rPr lang="en" sz="1400">
                <a:solidFill>
                  <a:schemeClr val="dk1"/>
                </a:solidFill>
                <a:latin typeface="Consolas"/>
                <a:ea typeface="Consolas"/>
                <a:cs typeface="Consolas"/>
                <a:sym typeface="Consolas"/>
              </a:rPr>
              <a:t> ham </a:t>
            </a:r>
            <a:r>
              <a:rPr lang="en" sz="1400">
                <a:solidFill>
                  <a:srgbClr val="0000FF"/>
                </a:solidFill>
                <a:latin typeface="Consolas"/>
                <a:ea typeface="Consolas"/>
                <a:cs typeface="Consolas"/>
                <a:sym typeface="Consolas"/>
              </a:rPr>
              <a:t>ORDER BY</a:t>
            </a:r>
            <a:r>
              <a:rPr lang="en" sz="1400">
                <a:solidFill>
                  <a:schemeClr val="dk1"/>
                </a:solidFill>
                <a:latin typeface="Consolas"/>
                <a:ea typeface="Consolas"/>
                <a:cs typeface="Consolas"/>
                <a:sym typeface="Consolas"/>
              </a:rPr>
              <a:t> n;</a:t>
            </a:r>
            <a:endParaRPr sz="1400">
              <a:solidFill>
                <a:srgbClr val="859900"/>
              </a:solidFill>
              <a:highlight>
                <a:srgbClr val="FDF6E3"/>
              </a:highlight>
              <a:latin typeface="Consolas"/>
              <a:ea typeface="Consolas"/>
              <a:cs typeface="Consolas"/>
              <a:sym typeface="Consolas"/>
            </a:endParaRPr>
          </a:p>
        </p:txBody>
      </p:sp>
      <p:sp>
        <p:nvSpPr>
          <p:cNvPr id="243" name="Google Shape;243;p44"/>
          <p:cNvSpPr txBox="1"/>
          <p:nvPr/>
        </p:nvSpPr>
        <p:spPr>
          <a:xfrm>
            <a:off x="1285875" y="2967245"/>
            <a:ext cx="19503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244" name="Google Shape;244;p44"/>
          <p:cNvSpPr txBox="1"/>
          <p:nvPr/>
        </p:nvSpPr>
        <p:spPr>
          <a:xfrm>
            <a:off x="1285875" y="3297935"/>
            <a:ext cx="19503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n * k</a:t>
            </a:r>
            <a:endParaRPr>
              <a:latin typeface="Source Code Pro"/>
              <a:ea typeface="Source Code Pro"/>
              <a:cs typeface="Source Code Pro"/>
              <a:sym typeface="Source Code Pro"/>
            </a:endParaRPr>
          </a:p>
        </p:txBody>
      </p:sp>
      <p:sp>
        <p:nvSpPr>
          <p:cNvPr id="245" name="Google Shape;245;p44"/>
          <p:cNvSpPr txBox="1"/>
          <p:nvPr/>
        </p:nvSpPr>
        <p:spPr>
          <a:xfrm>
            <a:off x="1285875" y="3619995"/>
            <a:ext cx="19503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ham, t</a:t>
            </a:r>
            <a:endParaRPr>
              <a:latin typeface="Source Code Pro"/>
              <a:ea typeface="Source Code Pro"/>
              <a:cs typeface="Source Code Pro"/>
              <a:sym typeface="Source Code Pro"/>
            </a:endParaRPr>
          </a:p>
        </p:txBody>
      </p:sp>
      <p:sp>
        <p:nvSpPr>
          <p:cNvPr id="246" name="Google Shape;246;p44"/>
          <p:cNvSpPr txBox="1"/>
          <p:nvPr/>
        </p:nvSpPr>
        <p:spPr>
          <a:xfrm>
            <a:off x="1362075" y="3942055"/>
            <a:ext cx="1950300" cy="4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n * k &lt; 100</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descr="Screen Shot 2015-12-09 at 11.00.26 PM.png" id="251" name="Google Shape;251;p45"/>
          <p:cNvPicPr preferRelativeResize="0"/>
          <p:nvPr/>
        </p:nvPicPr>
        <p:blipFill>
          <a:blip r:embed="rId3">
            <a:alphaModFix/>
          </a:blip>
          <a:stretch>
            <a:fillRect/>
          </a:stretch>
        </p:blipFill>
        <p:spPr>
          <a:xfrm>
            <a:off x="2434424" y="420825"/>
            <a:ext cx="6709574" cy="4490201"/>
          </a:xfrm>
          <a:prstGeom prst="rect">
            <a:avLst/>
          </a:prstGeom>
          <a:noFill/>
          <a:ln>
            <a:noFill/>
          </a:ln>
        </p:spPr>
      </p:pic>
      <p:graphicFrame>
        <p:nvGraphicFramePr>
          <p:cNvPr id="252" name="Google Shape;252;p45"/>
          <p:cNvGraphicFramePr/>
          <p:nvPr/>
        </p:nvGraphicFramePr>
        <p:xfrm>
          <a:off x="200575" y="1755075"/>
          <a:ext cx="3000000" cy="3000000"/>
        </p:xfrm>
        <a:graphic>
          <a:graphicData uri="http://schemas.openxmlformats.org/drawingml/2006/table">
            <a:tbl>
              <a:tblPr>
                <a:noFill/>
                <a:tableStyleId>{2CC99EFB-D155-422D-8D9A-8B48368BB968}</a:tableStyleId>
              </a:tblPr>
              <a:tblGrid>
                <a:gridCol w="1540750"/>
                <a:gridCol w="545200"/>
              </a:tblGrid>
              <a:tr h="100000">
                <a:tc>
                  <a:txBody>
                    <a:bodyPr/>
                    <a:lstStyle/>
                    <a:p>
                      <a:pPr indent="0" lvl="0" marL="0" rtl="0" algn="l">
                        <a:spcBef>
                          <a:spcPts val="0"/>
                        </a:spcBef>
                        <a:spcAft>
                          <a:spcPts val="0"/>
                        </a:spcAft>
                        <a:buNone/>
                      </a:pPr>
                      <a:r>
                        <a:rPr lang="en" sz="1100">
                          <a:solidFill>
                            <a:srgbClr val="FFFFFF"/>
                          </a:solidFill>
                        </a:rPr>
                        <a:t>title</a:t>
                      </a:r>
                      <a:endParaRPr sz="1100">
                        <a:solidFill>
                          <a:srgbClr val="FFFFFF"/>
                        </a:solidFill>
                      </a:endParaRPr>
                    </a:p>
                  </a:txBody>
                  <a:tcPr marT="63500" marB="63500" marR="63500" marL="63500">
                    <a:solidFill>
                      <a:srgbClr val="999999"/>
                    </a:solidFill>
                  </a:tcPr>
                </a:tc>
                <a:tc>
                  <a:txBody>
                    <a:bodyPr/>
                    <a:lstStyle/>
                    <a:p>
                      <a:pPr indent="0" lvl="0" marL="0" rtl="0" algn="l">
                        <a:spcBef>
                          <a:spcPts val="0"/>
                        </a:spcBef>
                        <a:spcAft>
                          <a:spcPts val="0"/>
                        </a:spcAft>
                        <a:buNone/>
                      </a:pPr>
                      <a:r>
                        <a:rPr lang="en" sz="1100">
                          <a:solidFill>
                            <a:srgbClr val="FFFFFF"/>
                          </a:solidFill>
                        </a:rPr>
                        <a:t>rating</a:t>
                      </a:r>
                      <a:endParaRPr sz="1100">
                        <a:solidFill>
                          <a:srgbClr val="FFFFFF"/>
                        </a:solidFill>
                      </a:endParaRPr>
                    </a:p>
                  </a:txBody>
                  <a:tcPr marT="63500" marB="63500" marR="63500" marL="63500">
                    <a:solidFill>
                      <a:srgbClr val="999999"/>
                    </a:solidFill>
                  </a:tcPr>
                </a:tc>
              </a:tr>
              <a:tr h="12700">
                <a:tc>
                  <a:txBody>
                    <a:bodyPr/>
                    <a:lstStyle/>
                    <a:p>
                      <a:pPr indent="0" lvl="0" marL="0" rtl="0" algn="l">
                        <a:spcBef>
                          <a:spcPts val="0"/>
                        </a:spcBef>
                        <a:spcAft>
                          <a:spcPts val="0"/>
                        </a:spcAft>
                        <a:buNone/>
                      </a:pPr>
                      <a:r>
                        <a:rPr lang="en" sz="1100"/>
                        <a:t>The Matrix</a:t>
                      </a:r>
                      <a:endParaRPr sz="1100"/>
                    </a:p>
                  </a:txBody>
                  <a:tcPr marT="63500" marB="63500" marR="63500" marL="63500"/>
                </a:tc>
                <a:tc>
                  <a:txBody>
                    <a:bodyPr/>
                    <a:lstStyle/>
                    <a:p>
                      <a:pPr indent="0" lvl="0" marL="0" rtl="0" algn="l">
                        <a:spcBef>
                          <a:spcPts val="0"/>
                        </a:spcBef>
                        <a:spcAft>
                          <a:spcPts val="0"/>
                        </a:spcAft>
                        <a:buNone/>
                      </a:pPr>
                      <a:r>
                        <a:rPr lang="en" sz="1100"/>
                        <a:t>9</a:t>
                      </a:r>
                      <a:endParaRPr sz="1100"/>
                    </a:p>
                  </a:txBody>
                  <a:tcPr marT="63500" marB="63500" marR="63500" marL="63500"/>
                </a:tc>
              </a:tr>
              <a:tr h="12700">
                <a:tc>
                  <a:txBody>
                    <a:bodyPr/>
                    <a:lstStyle/>
                    <a:p>
                      <a:pPr indent="0" lvl="0" marL="0" rtl="0" algn="l">
                        <a:spcBef>
                          <a:spcPts val="0"/>
                        </a:spcBef>
                        <a:spcAft>
                          <a:spcPts val="0"/>
                        </a:spcAft>
                        <a:buNone/>
                      </a:pPr>
                      <a:r>
                        <a:rPr lang="en" sz="1100"/>
                        <a:t>The Matrix Reloaded</a:t>
                      </a:r>
                      <a:endParaRPr sz="1100"/>
                    </a:p>
                  </a:txBody>
                  <a:tcPr marT="63500" marB="63500" marR="63500" marL="63500"/>
                </a:tc>
                <a:tc>
                  <a:txBody>
                    <a:bodyPr/>
                    <a:lstStyle/>
                    <a:p>
                      <a:pPr indent="0" lvl="0" marL="0" rtl="0" algn="l">
                        <a:spcBef>
                          <a:spcPts val="0"/>
                        </a:spcBef>
                        <a:spcAft>
                          <a:spcPts val="0"/>
                        </a:spcAft>
                        <a:buNone/>
                      </a:pPr>
                      <a:r>
                        <a:rPr lang="en" sz="1100"/>
                        <a:t>7</a:t>
                      </a:r>
                      <a:endParaRPr sz="1100"/>
                    </a:p>
                  </a:txBody>
                  <a:tcPr marT="63500" marB="63500" marR="63500" marL="63500"/>
                </a:tc>
              </a:tr>
              <a:tr h="12700">
                <a:tc>
                  <a:txBody>
                    <a:bodyPr/>
                    <a:lstStyle/>
                    <a:p>
                      <a:pPr indent="0" lvl="0" marL="0" rtl="0" algn="l">
                        <a:spcBef>
                          <a:spcPts val="0"/>
                        </a:spcBef>
                        <a:spcAft>
                          <a:spcPts val="0"/>
                        </a:spcAft>
                        <a:buNone/>
                      </a:pPr>
                      <a:r>
                        <a:rPr lang="en" sz="1100"/>
                        <a:t>The Matrix Revolutions</a:t>
                      </a:r>
                      <a:endParaRPr sz="1100"/>
                    </a:p>
                  </a:txBody>
                  <a:tcPr marT="63500" marB="63500" marR="63500" marL="63500"/>
                </a:tc>
                <a:tc>
                  <a:txBody>
                    <a:bodyPr/>
                    <a:lstStyle/>
                    <a:p>
                      <a:pPr indent="0" lvl="0" marL="0" rtl="0" algn="l">
                        <a:spcBef>
                          <a:spcPts val="0"/>
                        </a:spcBef>
                        <a:spcAft>
                          <a:spcPts val="0"/>
                        </a:spcAft>
                        <a:buNone/>
                      </a:pPr>
                      <a:r>
                        <a:rPr lang="en" sz="1100"/>
                        <a:t>5</a:t>
                      </a:r>
                      <a:endParaRPr sz="1100"/>
                    </a:p>
                  </a:txBody>
                  <a:tcPr marT="63500" marB="63500" marR="63500" marL="63500"/>
                </a:tc>
              </a:tr>
              <a:tr h="12700">
                <a:tc>
                  <a:txBody>
                    <a:bodyPr/>
                    <a:lstStyle/>
                    <a:p>
                      <a:pPr indent="0" lvl="0" marL="0" rtl="0" algn="l">
                        <a:spcBef>
                          <a:spcPts val="0"/>
                        </a:spcBef>
                        <a:spcAft>
                          <a:spcPts val="0"/>
                        </a:spcAft>
                        <a:buNone/>
                      </a:pPr>
                      <a:r>
                        <a:rPr lang="en" sz="1100"/>
                        <a:t>Toy Story</a:t>
                      </a:r>
                      <a:endParaRPr sz="1100"/>
                    </a:p>
                  </a:txBody>
                  <a:tcPr marT="63500" marB="63500" marR="63500" marL="63500"/>
                </a:tc>
                <a:tc>
                  <a:txBody>
                    <a:bodyPr/>
                    <a:lstStyle/>
                    <a:p>
                      <a:pPr indent="0" lvl="0" marL="0" rtl="0" algn="l">
                        <a:spcBef>
                          <a:spcPts val="0"/>
                        </a:spcBef>
                        <a:spcAft>
                          <a:spcPts val="0"/>
                        </a:spcAft>
                        <a:buNone/>
                      </a:pPr>
                      <a:r>
                        <a:rPr lang="en" sz="1100"/>
                        <a:t>8</a:t>
                      </a:r>
                      <a:endParaRPr sz="1100"/>
                    </a:p>
                  </a:txBody>
                  <a:tcPr marT="63500" marB="63500" marR="63500" marL="63500"/>
                </a:tc>
              </a:tr>
              <a:tr h="12700">
                <a:tc>
                  <a:txBody>
                    <a:bodyPr/>
                    <a:lstStyle/>
                    <a:p>
                      <a:pPr indent="0" lvl="0" marL="0" rtl="0" algn="l">
                        <a:spcBef>
                          <a:spcPts val="0"/>
                        </a:spcBef>
                        <a:spcAft>
                          <a:spcPts val="0"/>
                        </a:spcAft>
                        <a:buNone/>
                      </a:pPr>
                      <a:r>
                        <a:rPr lang="en" sz="1100"/>
                        <a:t>Toy Story 2</a:t>
                      </a:r>
                      <a:endParaRPr sz="1100"/>
                    </a:p>
                  </a:txBody>
                  <a:tcPr marT="63500" marB="63500" marR="63500" marL="63500"/>
                </a:tc>
                <a:tc>
                  <a:txBody>
                    <a:bodyPr/>
                    <a:lstStyle/>
                    <a:p>
                      <a:pPr indent="0" lvl="0" marL="0" rtl="0" algn="l">
                        <a:spcBef>
                          <a:spcPts val="0"/>
                        </a:spcBef>
                        <a:spcAft>
                          <a:spcPts val="0"/>
                        </a:spcAft>
                        <a:buNone/>
                      </a:pPr>
                      <a:r>
                        <a:rPr lang="en" sz="1100"/>
                        <a:t>8</a:t>
                      </a:r>
                      <a:endParaRPr sz="1100"/>
                    </a:p>
                  </a:txBody>
                  <a:tcPr marT="63500" marB="63500" marR="63500" marL="63500"/>
                </a:tc>
              </a:tr>
              <a:tr h="12700">
                <a:tc>
                  <a:txBody>
                    <a:bodyPr/>
                    <a:lstStyle/>
                    <a:p>
                      <a:pPr indent="0" lvl="0" marL="0" rtl="0" algn="l">
                        <a:spcBef>
                          <a:spcPts val="0"/>
                        </a:spcBef>
                        <a:spcAft>
                          <a:spcPts val="0"/>
                        </a:spcAft>
                        <a:buNone/>
                      </a:pPr>
                      <a:r>
                        <a:rPr lang="en" sz="1100"/>
                        <a:t>Toy Story 3</a:t>
                      </a:r>
                      <a:endParaRPr sz="1100"/>
                    </a:p>
                  </a:txBody>
                  <a:tcPr marT="63500" marB="63500" marR="63500" marL="63500"/>
                </a:tc>
                <a:tc>
                  <a:txBody>
                    <a:bodyPr/>
                    <a:lstStyle/>
                    <a:p>
                      <a:pPr indent="0" lvl="0" marL="0" rtl="0" algn="l">
                        <a:spcBef>
                          <a:spcPts val="0"/>
                        </a:spcBef>
                        <a:spcAft>
                          <a:spcPts val="0"/>
                        </a:spcAft>
                        <a:buNone/>
                      </a:pPr>
                      <a:r>
                        <a:rPr lang="en" sz="1100"/>
                        <a:t>9</a:t>
                      </a:r>
                      <a:endParaRPr sz="1100"/>
                    </a:p>
                  </a:txBody>
                  <a:tcPr marT="63500" marB="63500" marR="63500" marL="63500"/>
                </a:tc>
              </a:tr>
              <a:tr h="12700">
                <a:tc>
                  <a:txBody>
                    <a:bodyPr/>
                    <a:lstStyle/>
                    <a:p>
                      <a:pPr indent="0" lvl="0" marL="0" rtl="0" algn="l">
                        <a:spcBef>
                          <a:spcPts val="0"/>
                        </a:spcBef>
                        <a:spcAft>
                          <a:spcPts val="0"/>
                        </a:spcAft>
                        <a:buNone/>
                      </a:pPr>
                      <a:r>
                        <a:rPr lang="en" sz="1100"/>
                        <a:t>Terminator</a:t>
                      </a:r>
                      <a:endParaRPr sz="1100"/>
                    </a:p>
                  </a:txBody>
                  <a:tcPr marT="63500" marB="63500" marR="63500" marL="63500"/>
                </a:tc>
                <a:tc>
                  <a:txBody>
                    <a:bodyPr/>
                    <a:lstStyle/>
                    <a:p>
                      <a:pPr indent="0" lvl="0" marL="0" rtl="0" algn="l">
                        <a:spcBef>
                          <a:spcPts val="0"/>
                        </a:spcBef>
                        <a:spcAft>
                          <a:spcPts val="0"/>
                        </a:spcAft>
                        <a:buNone/>
                      </a:pPr>
                      <a:r>
                        <a:rPr lang="en" sz="1100"/>
                        <a:t>8</a:t>
                      </a:r>
                      <a:endParaRPr sz="1100"/>
                    </a:p>
                  </a:txBody>
                  <a:tcPr marT="63500" marB="63500" marR="63500" marL="63500"/>
                </a:tc>
              </a:tr>
              <a:tr h="12700">
                <a:tc>
                  <a:txBody>
                    <a:bodyPr/>
                    <a:lstStyle/>
                    <a:p>
                      <a:pPr indent="0" lvl="0" marL="0" rtl="0" algn="l">
                        <a:spcBef>
                          <a:spcPts val="0"/>
                        </a:spcBef>
                        <a:spcAft>
                          <a:spcPts val="0"/>
                        </a:spcAft>
                        <a:buNone/>
                      </a:pPr>
                      <a:r>
                        <a:rPr lang="en" sz="1100"/>
                        <a:t>Judgment Day</a:t>
                      </a:r>
                      <a:endParaRPr sz="1100"/>
                    </a:p>
                  </a:txBody>
                  <a:tcPr marT="63500" marB="63500" marR="63500" marL="63500"/>
                </a:tc>
                <a:tc>
                  <a:txBody>
                    <a:bodyPr/>
                    <a:lstStyle/>
                    <a:p>
                      <a:pPr indent="0" lvl="0" marL="0" rtl="0" algn="l">
                        <a:spcBef>
                          <a:spcPts val="0"/>
                        </a:spcBef>
                        <a:spcAft>
                          <a:spcPts val="0"/>
                        </a:spcAft>
                        <a:buNone/>
                      </a:pPr>
                      <a:r>
                        <a:rPr lang="en" sz="1100"/>
                        <a:t>9</a:t>
                      </a:r>
                      <a:endParaRPr sz="1100"/>
                    </a:p>
                  </a:txBody>
                  <a:tcPr marT="63500" marB="63500" marR="63500" marL="63500"/>
                </a:tc>
              </a:tr>
              <a:tr h="12700">
                <a:tc>
                  <a:txBody>
                    <a:bodyPr/>
                    <a:lstStyle/>
                    <a:p>
                      <a:pPr indent="0" lvl="0" marL="0" rtl="0" algn="l">
                        <a:spcBef>
                          <a:spcPts val="0"/>
                        </a:spcBef>
                        <a:spcAft>
                          <a:spcPts val="0"/>
                        </a:spcAft>
                        <a:buNone/>
                      </a:pPr>
                      <a:r>
                        <a:rPr lang="en" sz="1100"/>
                        <a:t>Rise of the Machines</a:t>
                      </a:r>
                      <a:endParaRPr sz="1100"/>
                    </a:p>
                  </a:txBody>
                  <a:tcPr marT="63500" marB="63500" marR="63500" marL="63500"/>
                </a:tc>
                <a:tc>
                  <a:txBody>
                    <a:bodyPr/>
                    <a:lstStyle/>
                    <a:p>
                      <a:pPr indent="0" lvl="0" marL="0" rtl="0" algn="l">
                        <a:spcBef>
                          <a:spcPts val="0"/>
                        </a:spcBef>
                        <a:spcAft>
                          <a:spcPts val="0"/>
                        </a:spcAft>
                        <a:buNone/>
                      </a:pPr>
                      <a:r>
                        <a:rPr lang="en" sz="1100"/>
                        <a:t>5</a:t>
                      </a:r>
                      <a:endParaRPr sz="11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creen Shot 2015-12-10 at 8.44.44 AM.png" id="259" name="Google Shape;259;p46"/>
          <p:cNvPicPr preferRelativeResize="0"/>
          <p:nvPr/>
        </p:nvPicPr>
        <p:blipFill>
          <a:blip r:embed="rId3">
            <a:alphaModFix/>
          </a:blip>
          <a:stretch>
            <a:fillRect/>
          </a:stretch>
        </p:blipFill>
        <p:spPr>
          <a:xfrm>
            <a:off x="546652" y="0"/>
            <a:ext cx="8050697" cy="5143501"/>
          </a:xfrm>
          <a:prstGeom prst="rect">
            <a:avLst/>
          </a:prstGeom>
          <a:noFill/>
          <a:ln>
            <a:noFill/>
          </a:ln>
        </p:spPr>
      </p:pic>
      <p:sp>
        <p:nvSpPr>
          <p:cNvPr id="260" name="Google Shape;260;p46"/>
          <p:cNvSpPr txBox="1"/>
          <p:nvPr/>
        </p:nvSpPr>
        <p:spPr>
          <a:xfrm>
            <a:off x="5874675" y="2949950"/>
            <a:ext cx="19161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another explanation check</a:t>
            </a:r>
            <a:endParaRPr/>
          </a:p>
          <a:p>
            <a:pPr indent="0" lvl="0" marL="0" rtl="0" algn="l">
              <a:spcBef>
                <a:spcPts val="0"/>
              </a:spcBef>
              <a:spcAft>
                <a:spcPts val="0"/>
              </a:spcAft>
              <a:buNone/>
            </a:pPr>
            <a:r>
              <a:rPr lang="en"/>
              <a:t>Max Wolfe’s walkthrough </a:t>
            </a:r>
            <a:r>
              <a:rPr lang="en" u="sng">
                <a:solidFill>
                  <a:schemeClr val="hlink"/>
                </a:solidFill>
                <a:hlinkClick r:id="rId4"/>
              </a:rPr>
              <a:t>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TABLE ... AS</a:t>
            </a:r>
            <a:endParaRPr/>
          </a:p>
        </p:txBody>
      </p:sp>
      <p:sp>
        <p:nvSpPr>
          <p:cNvPr id="125" name="Google Shape;12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0000FF"/>
                </a:solidFill>
              </a:rPr>
              <a:t>CREATE</a:t>
            </a:r>
            <a:r>
              <a:rPr lang="en" sz="1100">
                <a:solidFill>
                  <a:schemeClr val="dk1"/>
                </a:solidFill>
              </a:rPr>
              <a:t> </a:t>
            </a:r>
            <a:r>
              <a:rPr lang="en" sz="1100">
                <a:solidFill>
                  <a:srgbClr val="0000FF"/>
                </a:solidFill>
              </a:rPr>
              <a:t>TABLE</a:t>
            </a:r>
            <a:r>
              <a:rPr lang="en" sz="1100">
                <a:solidFill>
                  <a:schemeClr val="dk1"/>
                </a:solidFill>
              </a:rPr>
              <a:t> </a:t>
            </a:r>
            <a:r>
              <a:rPr lang="en" sz="1100">
                <a:solidFill>
                  <a:srgbClr val="FF8000"/>
                </a:solidFill>
              </a:rPr>
              <a:t>candidates</a:t>
            </a:r>
            <a:r>
              <a:rPr lang="en" sz="1100">
                <a:solidFill>
                  <a:schemeClr val="dk1"/>
                </a:solidFill>
              </a:rPr>
              <a:t> </a:t>
            </a:r>
            <a:r>
              <a:rPr lang="en" sz="1100">
                <a:solidFill>
                  <a:srgbClr val="0000FF"/>
                </a:solidFill>
              </a:rPr>
              <a:t>AS</a:t>
            </a:r>
            <a:br>
              <a:rPr lang="en" sz="1100">
                <a:solidFill>
                  <a:schemeClr val="dk1"/>
                </a:solidFill>
              </a:rPr>
            </a:br>
            <a:r>
              <a:rPr lang="en" sz="1100">
                <a:solidFill>
                  <a:srgbClr val="0000FF"/>
                </a:solidFill>
              </a:rPr>
              <a:t>SELECT</a:t>
            </a:r>
            <a:r>
              <a:rPr lang="en" sz="1100">
                <a:solidFill>
                  <a:schemeClr val="dk1"/>
                </a:solidFill>
              </a:rPr>
              <a:t> “Bernie Sanders” </a:t>
            </a:r>
            <a:r>
              <a:rPr lang="en" sz="1100">
                <a:solidFill>
                  <a:srgbClr val="0000FF"/>
                </a:solidFill>
              </a:rPr>
              <a:t>AS</a:t>
            </a:r>
            <a:r>
              <a:rPr lang="en" sz="1100">
                <a:solidFill>
                  <a:schemeClr val="dk1"/>
                </a:solidFill>
              </a:rPr>
              <a:t> NAME, </a:t>
            </a:r>
            <a:r>
              <a:rPr lang="en" sz="1100">
                <a:solidFill>
                  <a:srgbClr val="0066FF"/>
                </a:solidFill>
              </a:rPr>
              <a:t>74</a:t>
            </a:r>
            <a:r>
              <a:rPr lang="en" sz="1100">
                <a:solidFill>
                  <a:schemeClr val="dk1"/>
                </a:solidFill>
              </a:rPr>
              <a:t> </a:t>
            </a:r>
            <a:r>
              <a:rPr lang="en" sz="1100">
                <a:solidFill>
                  <a:srgbClr val="0000FF"/>
                </a:solidFill>
              </a:rPr>
              <a:t>AS</a:t>
            </a:r>
            <a:r>
              <a:rPr lang="en" sz="1100">
                <a:solidFill>
                  <a:schemeClr val="dk1"/>
                </a:solidFill>
              </a:rPr>
              <a:t> age, “democratic” </a:t>
            </a:r>
            <a:r>
              <a:rPr lang="en" sz="1100">
                <a:solidFill>
                  <a:srgbClr val="0000FF"/>
                </a:solidFill>
              </a:rPr>
              <a:t>AS</a:t>
            </a:r>
            <a:r>
              <a:rPr lang="en" sz="1100">
                <a:solidFill>
                  <a:schemeClr val="dk1"/>
                </a:solidFill>
              </a:rPr>
              <a:t> party, “senator” </a:t>
            </a:r>
            <a:r>
              <a:rPr lang="en" sz="1100">
                <a:solidFill>
                  <a:srgbClr val="0000FF"/>
                </a:solidFill>
              </a:rPr>
              <a:t>AS</a:t>
            </a:r>
            <a:r>
              <a:rPr lang="en" sz="1100">
                <a:solidFill>
                  <a:schemeClr val="dk1"/>
                </a:solidFill>
              </a:rPr>
              <a:t> occupation </a:t>
            </a:r>
            <a:r>
              <a:rPr lang="en" sz="1100">
                <a:solidFill>
                  <a:srgbClr val="0000FF"/>
                </a:solidFill>
              </a:rPr>
              <a:t>UNION</a:t>
            </a:r>
            <a:br>
              <a:rPr lang="en" sz="1100">
                <a:solidFill>
                  <a:schemeClr val="dk1"/>
                </a:solidFill>
              </a:rPr>
            </a:br>
            <a:r>
              <a:rPr lang="en" sz="1100">
                <a:solidFill>
                  <a:srgbClr val="0000FF"/>
                </a:solidFill>
              </a:rPr>
              <a:t>SELECT</a:t>
            </a:r>
            <a:r>
              <a:rPr lang="en" sz="1100">
                <a:solidFill>
                  <a:schemeClr val="dk1"/>
                </a:solidFill>
              </a:rPr>
              <a:t> “Donald Trump”          , </a:t>
            </a:r>
            <a:r>
              <a:rPr lang="en" sz="1100">
                <a:solidFill>
                  <a:srgbClr val="0066FF"/>
                </a:solidFill>
              </a:rPr>
              <a:t>69</a:t>
            </a:r>
            <a:r>
              <a:rPr lang="en" sz="1100">
                <a:solidFill>
                  <a:schemeClr val="dk1"/>
                </a:solidFill>
              </a:rPr>
              <a:t>       , “republican”         , “chairman”              </a:t>
            </a:r>
            <a:r>
              <a:rPr lang="en" sz="1100">
                <a:solidFill>
                  <a:srgbClr val="0000FF"/>
                </a:solidFill>
              </a:rPr>
              <a:t>UNION</a:t>
            </a:r>
            <a:br>
              <a:rPr lang="en" sz="1100">
                <a:solidFill>
                  <a:schemeClr val="dk1"/>
                </a:solidFill>
              </a:rPr>
            </a:br>
            <a:r>
              <a:rPr lang="en" sz="1100">
                <a:solidFill>
                  <a:srgbClr val="0000FF"/>
                </a:solidFill>
              </a:rPr>
              <a:t>SELECT</a:t>
            </a:r>
            <a:r>
              <a:rPr lang="en" sz="1100">
                <a:solidFill>
                  <a:schemeClr val="dk1"/>
                </a:solidFill>
              </a:rPr>
              <a:t> “Martin O’Malley”       , </a:t>
            </a:r>
            <a:r>
              <a:rPr lang="en" sz="1100">
                <a:solidFill>
                  <a:srgbClr val="0066FF"/>
                </a:solidFill>
              </a:rPr>
              <a:t>52</a:t>
            </a:r>
            <a:r>
              <a:rPr lang="en" sz="1100">
                <a:solidFill>
                  <a:schemeClr val="dk1"/>
                </a:solidFill>
              </a:rPr>
              <a:t>       , “democratic”         , “former governor”       </a:t>
            </a:r>
            <a:r>
              <a:rPr lang="en" sz="1100">
                <a:solidFill>
                  <a:srgbClr val="0000FF"/>
                </a:solidFill>
              </a:rPr>
              <a:t>UNION</a:t>
            </a:r>
            <a:br>
              <a:rPr lang="en" sz="1100">
                <a:solidFill>
                  <a:schemeClr val="dk1"/>
                </a:solidFill>
              </a:rPr>
            </a:br>
            <a:r>
              <a:rPr lang="en" sz="1100">
                <a:solidFill>
                  <a:srgbClr val="0000FF"/>
                </a:solidFill>
              </a:rPr>
              <a:t>SELECT</a:t>
            </a:r>
            <a:r>
              <a:rPr lang="en" sz="1100">
                <a:solidFill>
                  <a:schemeClr val="dk1"/>
                </a:solidFill>
              </a:rPr>
              <a:t> “Hillary Clinton”       , </a:t>
            </a:r>
            <a:r>
              <a:rPr lang="en" sz="1100">
                <a:solidFill>
                  <a:srgbClr val="0066FF"/>
                </a:solidFill>
              </a:rPr>
              <a:t>68</a:t>
            </a:r>
            <a:r>
              <a:rPr lang="en" sz="1100">
                <a:solidFill>
                  <a:schemeClr val="dk1"/>
                </a:solidFill>
              </a:rPr>
              <a:t>       , “democratic”         , “former </a:t>
            </a:r>
            <a:r>
              <a:rPr lang="en" sz="1100">
                <a:solidFill>
                  <a:srgbClr val="6782D3"/>
                </a:solidFill>
              </a:rPr>
              <a:t>s</a:t>
            </a:r>
            <a:r>
              <a:rPr lang="en" sz="1100">
                <a:solidFill>
                  <a:schemeClr val="dk1"/>
                </a:solidFill>
              </a:rPr>
              <a:t>.</a:t>
            </a:r>
            <a:r>
              <a:rPr lang="en" sz="1100">
                <a:solidFill>
                  <a:srgbClr val="6782D3"/>
                </a:solidFill>
              </a:rPr>
              <a:t>o</a:t>
            </a:r>
            <a:r>
              <a:rPr lang="en" sz="1100">
                <a:solidFill>
                  <a:schemeClr val="dk1"/>
                </a:solidFill>
              </a:rPr>
              <a:t>.s.”         </a:t>
            </a:r>
            <a:r>
              <a:rPr lang="en" sz="1100">
                <a:solidFill>
                  <a:srgbClr val="0000FF"/>
                </a:solidFill>
              </a:rPr>
              <a:t>UNION</a:t>
            </a:r>
            <a:br>
              <a:rPr lang="en" sz="1100">
                <a:solidFill>
                  <a:schemeClr val="dk1"/>
                </a:solidFill>
              </a:rPr>
            </a:br>
            <a:r>
              <a:rPr lang="en" sz="1100">
                <a:solidFill>
                  <a:srgbClr val="0000FF"/>
                </a:solidFill>
              </a:rPr>
              <a:t>SELECT</a:t>
            </a:r>
            <a:r>
              <a:rPr lang="en" sz="1100">
                <a:solidFill>
                  <a:schemeClr val="dk1"/>
                </a:solidFill>
              </a:rPr>
              <a:t> “Ted Cruz”              , </a:t>
            </a:r>
            <a:r>
              <a:rPr lang="en" sz="1100">
                <a:solidFill>
                  <a:srgbClr val="0066FF"/>
                </a:solidFill>
              </a:rPr>
              <a:t>44</a:t>
            </a:r>
            <a:r>
              <a:rPr lang="en" sz="1100">
                <a:solidFill>
                  <a:schemeClr val="dk1"/>
                </a:solidFill>
              </a:rPr>
              <a:t>       , “republican”         , “senator”               </a:t>
            </a:r>
            <a:r>
              <a:rPr lang="en" sz="1100">
                <a:solidFill>
                  <a:srgbClr val="0000FF"/>
                </a:solidFill>
              </a:rPr>
              <a:t>UNION</a:t>
            </a:r>
            <a:r>
              <a:rPr lang="en" sz="1100">
                <a:solidFill>
                  <a:schemeClr val="dk1"/>
                </a:solidFill>
              </a:rPr>
              <a:t> </a:t>
            </a:r>
            <a:br>
              <a:rPr lang="en" sz="1100">
                <a:solidFill>
                  <a:schemeClr val="dk1"/>
                </a:solidFill>
              </a:rPr>
            </a:br>
            <a:r>
              <a:rPr lang="en" sz="1100">
                <a:solidFill>
                  <a:srgbClr val="0000FF"/>
                </a:solidFill>
              </a:rPr>
              <a:t>SELECT</a:t>
            </a:r>
            <a:r>
              <a:rPr lang="en" sz="1100">
                <a:solidFill>
                  <a:schemeClr val="dk1"/>
                </a:solidFill>
              </a:rPr>
              <a:t> “Tami Stainfield”       , </a:t>
            </a:r>
            <a:r>
              <a:rPr lang="en" sz="1100">
                <a:solidFill>
                  <a:srgbClr val="0066FF"/>
                </a:solidFill>
              </a:rPr>
              <a:t>53</a:t>
            </a:r>
            <a:r>
              <a:rPr lang="en" sz="1100">
                <a:solidFill>
                  <a:schemeClr val="dk1"/>
                </a:solidFill>
              </a:rPr>
              <a:t>       , “independent”        , “CS expert”             </a:t>
            </a:r>
            <a:r>
              <a:rPr lang="en" sz="1100">
                <a:solidFill>
                  <a:srgbClr val="0000FF"/>
                </a:solidFill>
              </a:rPr>
              <a:t>UNION</a:t>
            </a:r>
            <a:r>
              <a:rPr lang="en" sz="1100">
                <a:solidFill>
                  <a:schemeClr val="dk1"/>
                </a:solidFill>
              </a:rPr>
              <a:t> </a:t>
            </a:r>
            <a:br>
              <a:rPr lang="en" sz="1100">
                <a:solidFill>
                  <a:schemeClr val="dk1"/>
                </a:solidFill>
              </a:rPr>
            </a:br>
            <a:r>
              <a:rPr lang="en" sz="1100">
                <a:solidFill>
                  <a:srgbClr val="0000FF"/>
                </a:solidFill>
              </a:rPr>
              <a:t>SELECT</a:t>
            </a:r>
            <a:r>
              <a:rPr lang="en" sz="1100">
                <a:solidFill>
                  <a:schemeClr val="dk1"/>
                </a:solidFill>
              </a:rPr>
              <a:t> “Ben Carson”            , </a:t>
            </a:r>
            <a:r>
              <a:rPr lang="en" sz="1100">
                <a:solidFill>
                  <a:srgbClr val="0066FF"/>
                </a:solidFill>
              </a:rPr>
              <a:t>64</a:t>
            </a:r>
            <a:r>
              <a:rPr lang="en" sz="1100">
                <a:solidFill>
                  <a:schemeClr val="dk1"/>
                </a:solidFill>
              </a:rPr>
              <a:t>       , “republican”         , “doctor”;</a:t>
            </a:r>
            <a:endParaRPr sz="11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Queries</a:t>
            </a:r>
            <a:endParaRPr/>
          </a:p>
        </p:txBody>
      </p:sp>
      <p:sp>
        <p:nvSpPr>
          <p:cNvPr id="131" name="Google Shape;13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[column names]</a:t>
            </a:r>
            <a:endParaRPr/>
          </a:p>
          <a:p>
            <a:pPr indent="0" lvl="0" marL="0" rtl="0" algn="l">
              <a:spcBef>
                <a:spcPts val="1600"/>
              </a:spcBef>
              <a:spcAft>
                <a:spcPts val="0"/>
              </a:spcAft>
              <a:buNone/>
            </a:pPr>
            <a:r>
              <a:rPr lang="en"/>
              <a:t>  FROM [table 1, ..., table n]</a:t>
            </a:r>
            <a:endParaRPr/>
          </a:p>
          <a:p>
            <a:pPr indent="0" lvl="0" marL="0" rtl="0" algn="l">
              <a:spcBef>
                <a:spcPts val="1600"/>
              </a:spcBef>
              <a:spcAft>
                <a:spcPts val="0"/>
              </a:spcAft>
              <a:buNone/>
            </a:pPr>
            <a:r>
              <a:rPr lang="en"/>
              <a:t>  WHERE [condition]</a:t>
            </a:r>
            <a:endParaRPr/>
          </a:p>
          <a:p>
            <a:pPr indent="0" lvl="0" marL="0" rtl="0" algn="l">
              <a:spcBef>
                <a:spcPts val="1600"/>
              </a:spcBef>
              <a:spcAft>
                <a:spcPts val="1600"/>
              </a:spcAft>
              <a:buNone/>
            </a:pPr>
            <a:r>
              <a:rPr lang="en"/>
              <a:t>  ORDER BY [order];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Warmup</a:t>
            </a:r>
            <a:endParaRPr/>
          </a:p>
        </p:txBody>
      </p:sp>
      <p:sp>
        <p:nvSpPr>
          <p:cNvPr id="137" name="Google Shape;137;p29"/>
          <p:cNvSpPr txBox="1"/>
          <p:nvPr>
            <p:ph idx="1" type="body"/>
          </p:nvPr>
        </p:nvSpPr>
        <p:spPr>
          <a:xfrm>
            <a:off x="311700" y="1076275"/>
            <a:ext cx="8520600" cy="2127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0000FF"/>
                </a:solidFill>
                <a:latin typeface="Consolas"/>
                <a:ea typeface="Consolas"/>
                <a:cs typeface="Consolas"/>
                <a:sym typeface="Consolas"/>
              </a:rPr>
              <a:t>CREATE</a:t>
            </a: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TABLE</a:t>
            </a:r>
            <a:r>
              <a:rPr lang="en" sz="1200">
                <a:solidFill>
                  <a:schemeClr val="dk1"/>
                </a:solidFill>
                <a:latin typeface="Consolas"/>
                <a:ea typeface="Consolas"/>
                <a:cs typeface="Consolas"/>
                <a:sym typeface="Consolas"/>
              </a:rPr>
              <a:t> </a:t>
            </a:r>
            <a:r>
              <a:rPr lang="en" sz="1200">
                <a:solidFill>
                  <a:srgbClr val="FF8000"/>
                </a:solidFill>
                <a:latin typeface="Consolas"/>
                <a:ea typeface="Consolas"/>
                <a:cs typeface="Consolas"/>
                <a:sym typeface="Consolas"/>
              </a:rPr>
              <a:t>candidates</a:t>
            </a: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AS</a:t>
            </a:r>
            <a:br>
              <a:rPr lang="en" sz="1200">
                <a:solidFill>
                  <a:schemeClr val="dk1"/>
                </a:solidFill>
                <a:latin typeface="Consolas"/>
                <a:ea typeface="Consolas"/>
                <a:cs typeface="Consolas"/>
                <a:sym typeface="Consolas"/>
              </a:rPr>
            </a:br>
            <a:r>
              <a:rPr lang="en" sz="1200">
                <a:solidFill>
                  <a:srgbClr val="0000FF"/>
                </a:solidFill>
                <a:latin typeface="Consolas"/>
                <a:ea typeface="Consolas"/>
                <a:cs typeface="Consolas"/>
                <a:sym typeface="Consolas"/>
              </a:rPr>
              <a:t>select</a:t>
            </a:r>
            <a:r>
              <a:rPr lang="en" sz="1200">
                <a:solidFill>
                  <a:schemeClr val="dk1"/>
                </a:solidFill>
                <a:latin typeface="Consolas"/>
                <a:ea typeface="Consolas"/>
                <a:cs typeface="Consolas"/>
                <a:sym typeface="Consolas"/>
              </a:rPr>
              <a:t> “Bernie Sanders” </a:t>
            </a:r>
            <a:r>
              <a:rPr lang="en" sz="1200">
                <a:solidFill>
                  <a:srgbClr val="0000FF"/>
                </a:solidFill>
                <a:latin typeface="Consolas"/>
                <a:ea typeface="Consolas"/>
                <a:cs typeface="Consolas"/>
                <a:sym typeface="Consolas"/>
              </a:rPr>
              <a:t>as</a:t>
            </a:r>
            <a:r>
              <a:rPr lang="en" sz="1200">
                <a:solidFill>
                  <a:schemeClr val="dk1"/>
                </a:solidFill>
                <a:latin typeface="Consolas"/>
                <a:ea typeface="Consolas"/>
                <a:cs typeface="Consolas"/>
                <a:sym typeface="Consolas"/>
              </a:rPr>
              <a:t> name, </a:t>
            </a:r>
            <a:r>
              <a:rPr lang="en" sz="1200">
                <a:solidFill>
                  <a:srgbClr val="0066FF"/>
                </a:solidFill>
                <a:latin typeface="Consolas"/>
                <a:ea typeface="Consolas"/>
                <a:cs typeface="Consolas"/>
                <a:sym typeface="Consolas"/>
              </a:rPr>
              <a:t>74</a:t>
            </a:r>
            <a:r>
              <a:rPr lang="en" sz="1200">
                <a:solidFill>
                  <a:schemeClr val="dk1"/>
                </a:solidFill>
                <a:latin typeface="Consolas"/>
                <a:ea typeface="Consolas"/>
                <a:cs typeface="Consolas"/>
                <a:sym typeface="Consolas"/>
              </a:rPr>
              <a:t> </a:t>
            </a:r>
            <a:r>
              <a:rPr lang="en" sz="1200">
                <a:solidFill>
                  <a:srgbClr val="0000FF"/>
                </a:solidFill>
                <a:latin typeface="Consolas"/>
                <a:ea typeface="Consolas"/>
                <a:cs typeface="Consolas"/>
                <a:sym typeface="Consolas"/>
              </a:rPr>
              <a:t>as</a:t>
            </a:r>
            <a:r>
              <a:rPr lang="en" sz="1200">
                <a:solidFill>
                  <a:schemeClr val="dk1"/>
                </a:solidFill>
                <a:latin typeface="Consolas"/>
                <a:ea typeface="Consolas"/>
                <a:cs typeface="Consolas"/>
                <a:sym typeface="Consolas"/>
              </a:rPr>
              <a:t> age, “democratic” </a:t>
            </a:r>
            <a:r>
              <a:rPr lang="en" sz="1200">
                <a:solidFill>
                  <a:srgbClr val="0000FF"/>
                </a:solidFill>
                <a:latin typeface="Consolas"/>
                <a:ea typeface="Consolas"/>
                <a:cs typeface="Consolas"/>
                <a:sym typeface="Consolas"/>
              </a:rPr>
              <a:t>as</a:t>
            </a:r>
            <a:r>
              <a:rPr lang="en" sz="1200">
                <a:solidFill>
                  <a:schemeClr val="dk1"/>
                </a:solidFill>
                <a:latin typeface="Consolas"/>
                <a:ea typeface="Consolas"/>
                <a:cs typeface="Consolas"/>
                <a:sym typeface="Consolas"/>
              </a:rPr>
              <a:t> party, “senator” </a:t>
            </a:r>
            <a:r>
              <a:rPr lang="en" sz="1200">
                <a:solidFill>
                  <a:srgbClr val="0000FF"/>
                </a:solidFill>
                <a:latin typeface="Consolas"/>
                <a:ea typeface="Consolas"/>
                <a:cs typeface="Consolas"/>
                <a:sym typeface="Consolas"/>
              </a:rPr>
              <a:t>as</a:t>
            </a:r>
            <a:r>
              <a:rPr lang="en" sz="1200">
                <a:solidFill>
                  <a:schemeClr val="dk1"/>
                </a:solidFill>
                <a:latin typeface="Consolas"/>
                <a:ea typeface="Consolas"/>
                <a:cs typeface="Consolas"/>
                <a:sym typeface="Consolas"/>
              </a:rPr>
              <a:t> title </a:t>
            </a:r>
            <a:r>
              <a:rPr lang="en" sz="1200">
                <a:solidFill>
                  <a:srgbClr val="0000FF"/>
                </a:solidFill>
                <a:latin typeface="Consolas"/>
                <a:ea typeface="Consolas"/>
                <a:cs typeface="Consolas"/>
                <a:sym typeface="Consolas"/>
              </a:rPr>
              <a:t>union</a:t>
            </a:r>
            <a:br>
              <a:rPr lang="en" sz="1200">
                <a:solidFill>
                  <a:schemeClr val="dk1"/>
                </a:solidFill>
                <a:latin typeface="Consolas"/>
                <a:ea typeface="Consolas"/>
                <a:cs typeface="Consolas"/>
                <a:sym typeface="Consolas"/>
              </a:rPr>
            </a:br>
            <a:r>
              <a:rPr lang="en" sz="1200">
                <a:solidFill>
                  <a:srgbClr val="0000FF"/>
                </a:solidFill>
                <a:latin typeface="Consolas"/>
                <a:ea typeface="Consolas"/>
                <a:cs typeface="Consolas"/>
                <a:sym typeface="Consolas"/>
              </a:rPr>
              <a:t>select</a:t>
            </a:r>
            <a:r>
              <a:rPr lang="en" sz="1200">
                <a:solidFill>
                  <a:schemeClr val="dk1"/>
                </a:solidFill>
                <a:latin typeface="Consolas"/>
                <a:ea typeface="Consolas"/>
                <a:cs typeface="Consolas"/>
                <a:sym typeface="Consolas"/>
              </a:rPr>
              <a:t> “Martin O’Malley”       , </a:t>
            </a:r>
            <a:r>
              <a:rPr lang="en" sz="1200">
                <a:solidFill>
                  <a:srgbClr val="0066FF"/>
                </a:solidFill>
                <a:latin typeface="Consolas"/>
                <a:ea typeface="Consolas"/>
                <a:cs typeface="Consolas"/>
                <a:sym typeface="Consolas"/>
              </a:rPr>
              <a:t>52</a:t>
            </a:r>
            <a:r>
              <a:rPr lang="en" sz="1200">
                <a:solidFill>
                  <a:schemeClr val="dk1"/>
                </a:solidFill>
                <a:latin typeface="Consolas"/>
                <a:ea typeface="Consolas"/>
                <a:cs typeface="Consolas"/>
                <a:sym typeface="Consolas"/>
              </a:rPr>
              <a:t>       , “democratic”         , “former governor”  </a:t>
            </a:r>
            <a:r>
              <a:rPr lang="en" sz="1200">
                <a:solidFill>
                  <a:srgbClr val="0000FF"/>
                </a:solidFill>
                <a:latin typeface="Consolas"/>
                <a:ea typeface="Consolas"/>
                <a:cs typeface="Consolas"/>
                <a:sym typeface="Consolas"/>
              </a:rPr>
              <a:t>union</a:t>
            </a:r>
            <a:br>
              <a:rPr lang="en" sz="1200">
                <a:solidFill>
                  <a:schemeClr val="dk1"/>
                </a:solidFill>
                <a:latin typeface="Consolas"/>
                <a:ea typeface="Consolas"/>
                <a:cs typeface="Consolas"/>
                <a:sym typeface="Consolas"/>
              </a:rPr>
            </a:br>
            <a:r>
              <a:rPr lang="en" sz="1200">
                <a:solidFill>
                  <a:srgbClr val="0000FF"/>
                </a:solidFill>
                <a:latin typeface="Consolas"/>
                <a:ea typeface="Consolas"/>
                <a:cs typeface="Consolas"/>
                <a:sym typeface="Consolas"/>
              </a:rPr>
              <a:t>select</a:t>
            </a:r>
            <a:r>
              <a:rPr lang="en" sz="1200">
                <a:solidFill>
                  <a:schemeClr val="dk1"/>
                </a:solidFill>
                <a:latin typeface="Consolas"/>
                <a:ea typeface="Consolas"/>
                <a:cs typeface="Consolas"/>
                <a:sym typeface="Consolas"/>
              </a:rPr>
              <a:t> “Hillary Clinton”       , </a:t>
            </a:r>
            <a:r>
              <a:rPr lang="en" sz="1200">
                <a:solidFill>
                  <a:srgbClr val="0066FF"/>
                </a:solidFill>
                <a:latin typeface="Consolas"/>
                <a:ea typeface="Consolas"/>
                <a:cs typeface="Consolas"/>
                <a:sym typeface="Consolas"/>
              </a:rPr>
              <a:t>68</a:t>
            </a:r>
            <a:r>
              <a:rPr lang="en" sz="1200">
                <a:solidFill>
                  <a:schemeClr val="dk1"/>
                </a:solidFill>
                <a:latin typeface="Consolas"/>
                <a:ea typeface="Consolas"/>
                <a:cs typeface="Consolas"/>
                <a:sym typeface="Consolas"/>
              </a:rPr>
              <a:t>       , “democratic”         , “former </a:t>
            </a:r>
            <a:r>
              <a:rPr lang="en" sz="1200">
                <a:solidFill>
                  <a:srgbClr val="6782D3"/>
                </a:solidFill>
                <a:latin typeface="Consolas"/>
                <a:ea typeface="Consolas"/>
                <a:cs typeface="Consolas"/>
                <a:sym typeface="Consolas"/>
              </a:rPr>
              <a:t>s</a:t>
            </a:r>
            <a:r>
              <a:rPr lang="en" sz="1200">
                <a:solidFill>
                  <a:schemeClr val="dk1"/>
                </a:solidFill>
                <a:latin typeface="Consolas"/>
                <a:ea typeface="Consolas"/>
                <a:cs typeface="Consolas"/>
                <a:sym typeface="Consolas"/>
              </a:rPr>
              <a:t>.</a:t>
            </a:r>
            <a:r>
              <a:rPr lang="en" sz="1200">
                <a:solidFill>
                  <a:srgbClr val="6782D3"/>
                </a:solidFill>
                <a:latin typeface="Consolas"/>
                <a:ea typeface="Consolas"/>
                <a:cs typeface="Consolas"/>
                <a:sym typeface="Consolas"/>
              </a:rPr>
              <a:t>o</a:t>
            </a:r>
            <a:r>
              <a:rPr lang="en" sz="1200">
                <a:solidFill>
                  <a:schemeClr val="dk1"/>
                </a:solidFill>
                <a:latin typeface="Consolas"/>
                <a:ea typeface="Consolas"/>
                <a:cs typeface="Consolas"/>
                <a:sym typeface="Consolas"/>
              </a:rPr>
              <a:t>.s.”    </a:t>
            </a:r>
            <a:r>
              <a:rPr lang="en" sz="1200">
                <a:solidFill>
                  <a:srgbClr val="0000FF"/>
                </a:solidFill>
                <a:latin typeface="Consolas"/>
                <a:ea typeface="Consolas"/>
                <a:cs typeface="Consolas"/>
                <a:sym typeface="Consolas"/>
              </a:rPr>
              <a:t>union</a:t>
            </a:r>
            <a:br>
              <a:rPr lang="en" sz="1200">
                <a:solidFill>
                  <a:schemeClr val="dk1"/>
                </a:solidFill>
                <a:latin typeface="Consolas"/>
                <a:ea typeface="Consolas"/>
                <a:cs typeface="Consolas"/>
                <a:sym typeface="Consolas"/>
              </a:rPr>
            </a:br>
            <a:r>
              <a:rPr lang="en" sz="1200">
                <a:solidFill>
                  <a:srgbClr val="0000FF"/>
                </a:solidFill>
                <a:latin typeface="Consolas"/>
                <a:ea typeface="Consolas"/>
                <a:cs typeface="Consolas"/>
                <a:sym typeface="Consolas"/>
              </a:rPr>
              <a:t>select</a:t>
            </a:r>
            <a:r>
              <a:rPr lang="en" sz="1200">
                <a:solidFill>
                  <a:schemeClr val="dk1"/>
                </a:solidFill>
                <a:latin typeface="Consolas"/>
                <a:ea typeface="Consolas"/>
                <a:cs typeface="Consolas"/>
                <a:sym typeface="Consolas"/>
              </a:rPr>
              <a:t> “Ted Cruz”              , </a:t>
            </a:r>
            <a:r>
              <a:rPr lang="en" sz="1200">
                <a:solidFill>
                  <a:srgbClr val="0066FF"/>
                </a:solidFill>
                <a:latin typeface="Consolas"/>
                <a:ea typeface="Consolas"/>
                <a:cs typeface="Consolas"/>
                <a:sym typeface="Consolas"/>
              </a:rPr>
              <a:t>44</a:t>
            </a:r>
            <a:r>
              <a:rPr lang="en" sz="1200">
                <a:solidFill>
                  <a:schemeClr val="dk1"/>
                </a:solidFill>
                <a:latin typeface="Consolas"/>
                <a:ea typeface="Consolas"/>
                <a:cs typeface="Consolas"/>
                <a:sym typeface="Consolas"/>
              </a:rPr>
              <a:t>       , “republican”         , “senator”          </a:t>
            </a:r>
            <a:r>
              <a:rPr lang="en" sz="1200">
                <a:solidFill>
                  <a:srgbClr val="0000FF"/>
                </a:solidFill>
                <a:latin typeface="Consolas"/>
                <a:ea typeface="Consolas"/>
                <a:cs typeface="Consolas"/>
                <a:sym typeface="Consolas"/>
              </a:rPr>
              <a:t>union</a:t>
            </a: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rgbClr val="0000FF"/>
                </a:solidFill>
                <a:latin typeface="Consolas"/>
                <a:ea typeface="Consolas"/>
                <a:cs typeface="Consolas"/>
                <a:sym typeface="Consolas"/>
              </a:rPr>
              <a:t>select</a:t>
            </a:r>
            <a:r>
              <a:rPr lang="en" sz="1200">
                <a:solidFill>
                  <a:schemeClr val="dk1"/>
                </a:solidFill>
                <a:latin typeface="Consolas"/>
                <a:ea typeface="Consolas"/>
                <a:cs typeface="Consolas"/>
                <a:sym typeface="Consolas"/>
              </a:rPr>
              <a:t> “Tami Stainfield”       , </a:t>
            </a:r>
            <a:r>
              <a:rPr lang="en" sz="1200">
                <a:solidFill>
                  <a:srgbClr val="0066FF"/>
                </a:solidFill>
                <a:latin typeface="Consolas"/>
                <a:ea typeface="Consolas"/>
                <a:cs typeface="Consolas"/>
                <a:sym typeface="Consolas"/>
              </a:rPr>
              <a:t>53</a:t>
            </a:r>
            <a:r>
              <a:rPr lang="en" sz="1200">
                <a:solidFill>
                  <a:schemeClr val="dk1"/>
                </a:solidFill>
                <a:latin typeface="Consolas"/>
                <a:ea typeface="Consolas"/>
                <a:cs typeface="Consolas"/>
                <a:sym typeface="Consolas"/>
              </a:rPr>
              <a:t>       , “independent”        , “CS expert”        </a:t>
            </a:r>
            <a:r>
              <a:rPr lang="en" sz="1200">
                <a:solidFill>
                  <a:srgbClr val="0000FF"/>
                </a:solidFill>
                <a:latin typeface="Consolas"/>
                <a:ea typeface="Consolas"/>
                <a:cs typeface="Consolas"/>
                <a:sym typeface="Consolas"/>
              </a:rPr>
              <a:t>union</a:t>
            </a: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rgbClr val="0000FF"/>
                </a:solidFill>
                <a:latin typeface="Consolas"/>
                <a:ea typeface="Consolas"/>
                <a:cs typeface="Consolas"/>
                <a:sym typeface="Consolas"/>
              </a:rPr>
              <a:t>select</a:t>
            </a:r>
            <a:r>
              <a:rPr lang="en" sz="1200">
                <a:solidFill>
                  <a:schemeClr val="dk1"/>
                </a:solidFill>
                <a:latin typeface="Consolas"/>
                <a:ea typeface="Consolas"/>
                <a:cs typeface="Consolas"/>
                <a:sym typeface="Consolas"/>
              </a:rPr>
              <a:t> “Ben Carson”            , </a:t>
            </a:r>
            <a:r>
              <a:rPr lang="en" sz="1200">
                <a:solidFill>
                  <a:srgbClr val="0066FF"/>
                </a:solidFill>
                <a:latin typeface="Consolas"/>
                <a:ea typeface="Consolas"/>
                <a:cs typeface="Consolas"/>
                <a:sym typeface="Consolas"/>
              </a:rPr>
              <a:t>64</a:t>
            </a:r>
            <a:r>
              <a:rPr lang="en" sz="1200">
                <a:solidFill>
                  <a:schemeClr val="dk1"/>
                </a:solidFill>
                <a:latin typeface="Consolas"/>
                <a:ea typeface="Consolas"/>
                <a:cs typeface="Consolas"/>
                <a:sym typeface="Consolas"/>
              </a:rPr>
              <a:t>       , “republican”         , “doctor”;</a:t>
            </a:r>
            <a:endParaRPr sz="1200"/>
          </a:p>
        </p:txBody>
      </p:sp>
      <p:sp>
        <p:nvSpPr>
          <p:cNvPr id="138" name="Google Shape;138;p29"/>
          <p:cNvSpPr txBox="1"/>
          <p:nvPr>
            <p:ph idx="1" type="body"/>
          </p:nvPr>
        </p:nvSpPr>
        <p:spPr>
          <a:xfrm>
            <a:off x="311700" y="3127975"/>
            <a:ext cx="8520600" cy="19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Write a query that selects the name and title of democratic candidates ordered by their age.</a:t>
            </a:r>
            <a:endParaRPr/>
          </a:p>
          <a:p>
            <a:pPr indent="0" lvl="0" marL="0" rtl="0" algn="l">
              <a:spcBef>
                <a:spcPts val="1600"/>
              </a:spcBef>
              <a:spcAft>
                <a:spcPts val="1600"/>
              </a:spcAft>
              <a:buNone/>
            </a:pPr>
            <a:r>
              <a:rPr lang="en"/>
              <a:t>Q2: Write a query that outputs the names of candidates between the ages of 50 and 70 in alphabetical order.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Warmup (Answers)</a:t>
            </a:r>
            <a:endParaRPr/>
          </a:p>
        </p:txBody>
      </p:sp>
      <p:sp>
        <p:nvSpPr>
          <p:cNvPr id="144" name="Google Shape;14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 Write a query that selects the name and title of democratic candidates ordered by age.</a:t>
            </a:r>
            <a:endParaRPr/>
          </a:p>
          <a:p>
            <a:pPr indent="0" lvl="0" marL="0" rtl="0" algn="l">
              <a:spcBef>
                <a:spcPts val="1600"/>
              </a:spcBef>
              <a:spcAft>
                <a:spcPts val="0"/>
              </a:spcAft>
              <a:buNone/>
            </a:pPr>
            <a:r>
              <a:rPr lang="en">
                <a:solidFill>
                  <a:srgbClr val="FF0000"/>
                </a:solidFill>
              </a:rPr>
              <a:t>SELECT name, title FROM candidates WHERE party = “democratic” ORDER BY age;</a:t>
            </a:r>
            <a:endParaRPr>
              <a:solidFill>
                <a:srgbClr val="FF0000"/>
              </a:solidFill>
            </a:endParaRPr>
          </a:p>
          <a:p>
            <a:pPr indent="0" lvl="0" marL="0" rtl="0" algn="l">
              <a:spcBef>
                <a:spcPts val="1600"/>
              </a:spcBef>
              <a:spcAft>
                <a:spcPts val="0"/>
              </a:spcAft>
              <a:buNone/>
            </a:pPr>
            <a:r>
              <a:rPr lang="en"/>
              <a:t>Q2: Write a query that outputs the names of candidates between the ages of 50 and 70 in alphabetical order.</a:t>
            </a:r>
            <a:endParaRPr/>
          </a:p>
          <a:p>
            <a:pPr indent="0" lvl="0" marL="0" rtl="0" algn="l">
              <a:spcBef>
                <a:spcPts val="1600"/>
              </a:spcBef>
              <a:spcAft>
                <a:spcPts val="1600"/>
              </a:spcAft>
              <a:buClr>
                <a:srgbClr val="000000"/>
              </a:buClr>
              <a:buSzPts val="1100"/>
              <a:buFont typeface="Arial"/>
              <a:buNone/>
            </a:pPr>
            <a:r>
              <a:rPr lang="en">
                <a:solidFill>
                  <a:srgbClr val="FF0000"/>
                </a:solidFill>
              </a:rPr>
              <a:t>SELECT name FROM candidates WHERE age &gt; 50 AND age &lt; 70 ORDER BY name;</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descr="Screen Shot 2015-12-09 at 11.00.35 PM.png" id="149" name="Google Shape;149;p31"/>
          <p:cNvPicPr preferRelativeResize="0"/>
          <p:nvPr/>
        </p:nvPicPr>
        <p:blipFill rotWithShape="1">
          <a:blip r:embed="rId3">
            <a:alphaModFix/>
          </a:blip>
          <a:srcRect b="54675" l="0" r="0" t="0"/>
          <a:stretch/>
        </p:blipFill>
        <p:spPr>
          <a:xfrm>
            <a:off x="311700" y="372150"/>
            <a:ext cx="8520599" cy="2566549"/>
          </a:xfrm>
          <a:prstGeom prst="rect">
            <a:avLst/>
          </a:prstGeom>
          <a:noFill/>
          <a:ln>
            <a:noFill/>
          </a:ln>
        </p:spPr>
      </p:pic>
      <p:sp>
        <p:nvSpPr>
          <p:cNvPr id="150" name="Google Shape;150;p31"/>
          <p:cNvSpPr txBox="1"/>
          <p:nvPr>
            <p:ph idx="1" type="body"/>
          </p:nvPr>
        </p:nvSpPr>
        <p:spPr>
          <a:xfrm>
            <a:off x="311700" y="3041475"/>
            <a:ext cx="8520600" cy="80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Select the titles of all movies that have a rating greater than 7 in alphabetical order.</a:t>
            </a:r>
            <a:endParaRPr>
              <a:solidFill>
                <a:srgbClr val="FF0000"/>
              </a:solidFill>
            </a:endParaRPr>
          </a:p>
        </p:txBody>
      </p:sp>
      <p:sp>
        <p:nvSpPr>
          <p:cNvPr id="151" name="Google Shape;151;p31"/>
          <p:cNvSpPr txBox="1"/>
          <p:nvPr>
            <p:ph idx="1" type="body"/>
          </p:nvPr>
        </p:nvSpPr>
        <p:spPr>
          <a:xfrm>
            <a:off x="311700" y="3843425"/>
            <a:ext cx="8520600" cy="11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0000"/>
                </a:solidFill>
              </a:rPr>
              <a:t>SELECT title FROM ratings WHERE rating &gt; 7 ORDER BY title;</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Joins</a:t>
            </a:r>
            <a:endParaRPr/>
          </a:p>
        </p:txBody>
      </p:sp>
      <p:sp>
        <p:nvSpPr>
          <p:cNvPr id="157" name="Google Shape;15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Allows us to compare rows in different tables</a:t>
            </a:r>
            <a:endParaRPr/>
          </a:p>
          <a:p>
            <a:pPr indent="0" lvl="0" marL="0" rtl="0" algn="l">
              <a:spcBef>
                <a:spcPts val="1600"/>
              </a:spcBef>
              <a:spcAft>
                <a:spcPts val="1600"/>
              </a:spcAft>
              <a:buNone/>
            </a:pPr>
            <a:r>
              <a:rPr lang="en"/>
              <a:t>Computes cross-product of the rows in the tables on either side of the join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Remember!</a:t>
            </a:r>
            <a:endParaRPr/>
          </a:p>
        </p:txBody>
      </p:sp>
      <p:sp>
        <p:nvSpPr>
          <p:cNvPr id="163" name="Google Shape;16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 a relationship between tables with a condition in the WHERE clause, filtering out rows that don’t make sense</a:t>
            </a:r>
            <a:endParaRPr/>
          </a:p>
          <a:p>
            <a:pPr indent="0" lvl="0" marL="0" rtl="0" algn="l">
              <a:spcBef>
                <a:spcPts val="1600"/>
              </a:spcBef>
              <a:spcAft>
                <a:spcPts val="1600"/>
              </a:spcAft>
              <a:buNone/>
            </a:pPr>
            <a:r>
              <a:rPr lang="en"/>
              <a:t>Need to alias columns if selecting a column name shared by multiple tables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