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T Sans Narrow"/>
      <p:regular r:id="rId39"/>
      <p:bold r:id="rId40"/>
    </p:embeddedFont>
    <p:embeddedFont>
      <p:font typeface="Source Code Pro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B04A95-BFBF-4CB2-A04E-83FEF05A2113}">
  <a:tblStyle styleId="{98B04A95-BFBF-4CB2-A04E-83FEF05A2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1AD8B0D-113F-4351-990D-9546EAFBC9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b46c75f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b46c75f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b46c75f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b46c75f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b46c75f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b46c75f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b46c75f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b46c75f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b46c75f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b46c75f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b46c75f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b46c75f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b46c75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b46c75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9c615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9c615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b46c75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b46c75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b47c5b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b47c5b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b46c7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b46c7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b47c5b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b47c5b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b47c5b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b47c5b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b47c5bb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b47c5b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b47c5b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b47c5b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b47c5bb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b47c5bb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b47c5bb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b47c5bb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b47c5bb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b47c5b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b47c5bb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b47c5bb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b47c5bb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b47c5bb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b47c5b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b47c5b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b46c75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b46c75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b47c5bb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b47c5bb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b47c5bb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b47c5bb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b47c5b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b47c5b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e2581ce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e2581ce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b46c75f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b46c75f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b46c75f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b46c75f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b46c75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b46c75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b46c75f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b46c75f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b46c75f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b46c75f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b46c75f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b46c75f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document/d/1PmAmyJfyROXklKiPP2pCxSe9_wXTb-GAYMamIpCgMOA/edit" TargetMode="External"/><Relationship Id="rId4" Type="http://schemas.openxmlformats.org/officeDocument/2006/relationships/hyperlink" Target="https://docs.google.com/document/d/1ncMSaABODJWjUmUJH_Zrx3stIKo66lbWRKEXwzlt05U/edi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8276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Review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Gibbes | gibby.me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average as (select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rating, avg(year) as year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having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count(*) &gt; 1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from 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where ____________________ group by 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ratings, average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where ____________________ group by 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ratings, average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where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ratings.rating = average.rating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ratings, average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where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ratings.rating = average.rating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rating;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Lets tie the rating of the earliest movie to be released from each rating with its rating in the new table, </a:t>
            </a: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/>
              <a:t>, to get the year difference.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ratings.rating, min(ratings.year - average.year)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ratings, average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where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ratings.rating = average.rating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rating;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Clauses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- specify all columns (you can alias them with 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/>
              <a:t> - specify which tables to 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/>
              <a:t> - filter rows using predicates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/>
              <a:t> - place rows in numerical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NOTES FOR ORDER BY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FF9900"/>
                </a:solidFill>
              </a:rPr>
              <a:t>ASC</a:t>
            </a:r>
            <a:r>
              <a:rPr lang="en"/>
              <a:t> (by default, order from least to greatest)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FF9900"/>
                </a:solidFill>
              </a:rPr>
              <a:t>DESC</a:t>
            </a:r>
            <a:r>
              <a:rPr lang="en"/>
              <a:t> (order from greatest to least)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TABLES!!!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1371600" y="16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{98B04A95-BFBF-4CB2-A04E-83FEF05A2113}</a:tableStyleId>
              </a:tblPr>
              <a:tblGrid>
                <a:gridCol w="1952625"/>
                <a:gridCol w="1049100"/>
                <a:gridCol w="1503600"/>
                <a:gridCol w="1895475"/>
              </a:tblGrid>
              <a:tr h="39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release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developer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The Legend of Zelda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Nintendo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Super Mario Bros.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Nintendo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platformer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Tetris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Pajitnov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puzzle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Assassin’s Creed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2007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WATCH_DOGS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Prince of Persia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Civilization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1991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MicroProse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strategy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 result for super mario bros gif"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275" y="140300"/>
            <a:ext cx="1914125" cy="143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ssassin's creed gif"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425" y="193312"/>
            <a:ext cx="2510899" cy="13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ssassin's creed gif"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25" y="193312"/>
            <a:ext cx="2510899" cy="13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TABLES!!!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22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“The Legend of Zelda”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1986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                                 “Nintendo”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developer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“adventure”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“Super Mario Bros.”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1985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“Nintendo”       , “platformer”       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“Tetris”           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1984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“Pajitnov”       , “puzzle”           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“Assassin’s Creed” 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2007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“Ubisoft”        , “adventure”        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“WATCH_DOGS”       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2014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“Ubisoft”        , “adventure”        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“Prince of Persia” 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1989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“Ubisoft”        , “adventure”         </a:t>
            </a: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“Civilization”       , </a:t>
            </a:r>
            <a:r>
              <a:rPr lang="en" sz="1100">
                <a:solidFill>
                  <a:srgbClr val="0066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1991</a:t>
            </a:r>
            <a:r>
              <a:rPr lang="en"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, “MicroProse”     , “strategy”;</a:t>
            </a:r>
            <a:endParaRPr sz="11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developed by Ubisoft in chronological orders.</a:t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Q2: Write a query that outputs the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between the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1990 and 2016 in alphabetical order.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mage result for super mario bros gif"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275" y="140300"/>
            <a:ext cx="1914125" cy="1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plan!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5:40-5:50 </a:t>
            </a:r>
            <a:r>
              <a:rPr b="1" lang="en"/>
              <a:t>My grave error lol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5:50</a:t>
            </a:r>
            <a:r>
              <a:rPr lang="en"/>
              <a:t>-6:05 </a:t>
            </a:r>
            <a:r>
              <a:rPr b="1" lang="en"/>
              <a:t>SQL clause problems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6:05-6:20 </a:t>
            </a:r>
            <a:r>
              <a:rPr b="1" lang="en"/>
              <a:t>SQL join 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6:20-6:30 </a:t>
            </a:r>
            <a:r>
              <a:rPr b="1" lang="en"/>
              <a:t>SQL aggregator problems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6:30-7:00 </a:t>
            </a:r>
            <a:r>
              <a:rPr b="1" lang="en"/>
              <a:t>General practice problems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TABLES!!!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developed by Ubisoft in chronological order.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title, genre FROM vidya_gaems WHERE developer = “Ubisoft” ORDER BY release;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Q2: Write a query that outputs the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between the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1990 and 2016 in alphabetical order.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title FROM vidya_gaems WHERE release &gt; 1990 AND release &lt; 2016 ORDER BY title;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88025"/>
            <a:ext cx="85206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explicit “join” statement. Rather, we consider 2+ tables to be joined when they happen together in a </a:t>
            </a:r>
            <a:r>
              <a:rPr b="1" lang="en">
                <a:solidFill>
                  <a:srgbClr val="FF9900"/>
                </a:solidFill>
              </a:rPr>
              <a:t>FROM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clause.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88025"/>
            <a:ext cx="85206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explicit “join” statement. Rather, we consider 2+ tables to be joined when they happen together in a </a:t>
            </a:r>
            <a:r>
              <a:rPr b="1" lang="en">
                <a:solidFill>
                  <a:srgbClr val="FF9900"/>
                </a:solidFill>
              </a:rPr>
              <a:t>FROM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clause.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table join causes every row in one table to be associated with every row in the other table.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/>
              <a:t> joined with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will result in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88025"/>
            <a:ext cx="85206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explicit “join” statement. Rather, we consider 2+ tables to be joined when they happen together in a </a:t>
            </a:r>
            <a:r>
              <a:rPr b="1" lang="en">
                <a:solidFill>
                  <a:srgbClr val="FF9900"/>
                </a:solidFill>
              </a:rPr>
              <a:t>FROM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clause.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table join causes every row in one table to be associated with every row in the other table.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/>
              <a:t> joined with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will result in a table of “length”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a table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joined with itself as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+						  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06" name="Google Shape;206;p35"/>
          <p:cNvGraphicFramePr/>
          <p:nvPr/>
        </p:nvGraphicFramePr>
        <p:xfrm>
          <a:off x="413050" y="36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{31AD8B0D-113F-4351-990D-9546EAFBC96D}</a:tableStyleId>
              </a:tblPr>
              <a:tblGrid>
                <a:gridCol w="1278250"/>
                <a:gridCol w="127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c.a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c.b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35"/>
          <p:cNvGraphicFramePr/>
          <p:nvPr/>
        </p:nvGraphicFramePr>
        <p:xfrm>
          <a:off x="3388075" y="36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{31AD8B0D-113F-4351-990D-9546EAFBC96D}</a:tableStyleId>
              </a:tblPr>
              <a:tblGrid>
                <a:gridCol w="1278250"/>
                <a:gridCol w="127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d.a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d.b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35"/>
          <p:cNvGraphicFramePr/>
          <p:nvPr/>
        </p:nvGraphicFramePr>
        <p:xfrm>
          <a:off x="6312950" y="28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{31AD8B0D-113F-4351-990D-9546EAFBC96D}</a:tableStyleId>
              </a:tblPr>
              <a:tblGrid>
                <a:gridCol w="639125"/>
                <a:gridCol w="639125"/>
                <a:gridCol w="639125"/>
                <a:gridCol w="639125"/>
              </a:tblGrid>
              <a:tr h="49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88025"/>
            <a:ext cx="85206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another table called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developers</a:t>
            </a:r>
            <a:r>
              <a:rPr lang="en"/>
              <a:t>, lining up each developer with the corresponding starting date for the company: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endParaRPr/>
          </a:p>
        </p:txBody>
      </p:sp>
      <p:graphicFrame>
        <p:nvGraphicFramePr>
          <p:cNvPr id="215" name="Google Shape;215;p36"/>
          <p:cNvGraphicFramePr/>
          <p:nvPr/>
        </p:nvGraphicFramePr>
        <p:xfrm>
          <a:off x="406775" y="25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{98B04A95-BFBF-4CB2-A04E-83FEF05A2113}</a:tableStyleId>
              </a:tblPr>
              <a:tblGrid>
                <a:gridCol w="1952625"/>
                <a:gridCol w="1049100"/>
              </a:tblGrid>
              <a:tr h="39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developer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year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Nintendo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1889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MicroProse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Pajitnov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1956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6"/>
          <p:cNvSpPr txBox="1"/>
          <p:nvPr/>
        </p:nvSpPr>
        <p:spPr>
          <a:xfrm>
            <a:off x="4103500" y="2082475"/>
            <a:ext cx="38844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difference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between the developer’s start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the game’s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date in reverse alphabetical order.</a:t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(note, the old table is called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vidya_gaems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has the columns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developer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</a:t>
            </a:r>
            <a:r>
              <a:rPr lang="en" sz="16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genre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difference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between the developer’s start 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the game’s 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date in reverse alphabetical order.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title, v.year - d.year as difference FROM vidya_gaems as v, developers as d WHERE v.developer = d.developer ORDER BY -title;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(or </a:t>
            </a: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title DESC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88025"/>
            <a:ext cx="85206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FF9900"/>
                </a:solidFill>
              </a:rPr>
              <a:t>aggregation</a:t>
            </a:r>
            <a:r>
              <a:rPr lang="en"/>
              <a:t> to “smoosh” the contents of a table or group (</a:t>
            </a:r>
            <a:r>
              <a:rPr b="1" lang="en">
                <a:solidFill>
                  <a:srgbClr val="FF9900"/>
                </a:solidFill>
              </a:rPr>
              <a:t>GROUP BY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88025"/>
            <a:ext cx="87459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FF9900"/>
                </a:solidFill>
              </a:rPr>
              <a:t>aggregation</a:t>
            </a:r>
            <a:r>
              <a:rPr lang="en"/>
              <a:t> to “smoosh” the contents of a table or group (</a:t>
            </a:r>
            <a:r>
              <a:rPr b="1" lang="en">
                <a:solidFill>
                  <a:srgbClr val="FF9900"/>
                </a:solidFill>
              </a:rPr>
              <a:t>GROUP BY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5 main aggregator functions that will come in handy. You apply them like functions: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func(col) FROM table GROUP BY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other_col;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88025"/>
            <a:ext cx="87459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FF9900"/>
                </a:solidFill>
              </a:rPr>
              <a:t>aggregation</a:t>
            </a:r>
            <a:r>
              <a:rPr lang="en"/>
              <a:t> to “smoosh” the contents of a table or group (</a:t>
            </a:r>
            <a:r>
              <a:rPr b="1" lang="en">
                <a:solidFill>
                  <a:srgbClr val="FF9900"/>
                </a:solidFill>
              </a:rPr>
              <a:t>GROUP BY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5 main aggregator functions that will come in handy. You apply them like functions: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func(col) FROM table GROUP BY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other_col;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MAX</a:t>
            </a:r>
            <a:r>
              <a:rPr lang="en"/>
              <a:t>: returns the max element of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MIN</a:t>
            </a:r>
            <a:r>
              <a:rPr lang="en"/>
              <a:t>: returns the min element of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COUNT</a:t>
            </a:r>
            <a:r>
              <a:rPr lang="en"/>
              <a:t>: returns the number of rows in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SUM</a:t>
            </a:r>
            <a:r>
              <a:rPr lang="en"/>
              <a:t>: returns the sum of the values in a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AVG</a:t>
            </a:r>
            <a:r>
              <a:rPr lang="en"/>
              <a:t>: returns the average value of the items in a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88025"/>
            <a:ext cx="87459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FF9900"/>
                </a:solidFill>
              </a:rPr>
              <a:t>aggregation</a:t>
            </a:r>
            <a:r>
              <a:rPr lang="en"/>
              <a:t> to “smoosh” the contents of a table or group (</a:t>
            </a:r>
            <a:r>
              <a:rPr b="1" lang="en">
                <a:solidFill>
                  <a:srgbClr val="FF9900"/>
                </a:solidFill>
              </a:rPr>
              <a:t>GROUP BY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5 main aggregator functions that will come in handy. You apply them like functions: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func(col) FROM table GROUP BY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other_col;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MAX</a:t>
            </a:r>
            <a:r>
              <a:rPr lang="en"/>
              <a:t>: returns the max element of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MIN</a:t>
            </a:r>
            <a:r>
              <a:rPr lang="en"/>
              <a:t>: returns the min element of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COUNT</a:t>
            </a:r>
            <a:r>
              <a:rPr lang="en"/>
              <a:t>: returns the number of rows in a table/group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SUM</a:t>
            </a:r>
            <a:r>
              <a:rPr lang="en"/>
              <a:t>: returns the sum of the values in a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AVG</a:t>
            </a:r>
            <a:r>
              <a:rPr lang="en"/>
              <a:t>: returns the average value of the items in a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Also, you can use the </a:t>
            </a:r>
            <a:r>
              <a:rPr b="1" lang="en">
                <a:solidFill>
                  <a:srgbClr val="FF9900"/>
                </a:solidFill>
              </a:rPr>
              <a:t>HAVING </a:t>
            </a:r>
            <a:r>
              <a:rPr lang="en"/>
              <a:t>clause, like WHERE, to filter entire groups.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rating 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25" y="1152425"/>
            <a:ext cx="6734674" cy="26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graphicFrame>
        <p:nvGraphicFramePr>
          <p:cNvPr id="252" name="Google Shape;252;p42"/>
          <p:cNvGraphicFramePr/>
          <p:nvPr/>
        </p:nvGraphicFramePr>
        <p:xfrm>
          <a:off x="2712300" y="36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{98B04A95-BFBF-4CB2-A04E-83FEF05A2113}</a:tableStyleId>
              </a:tblPr>
              <a:tblGrid>
                <a:gridCol w="1952625"/>
                <a:gridCol w="1049100"/>
                <a:gridCol w="1503600"/>
                <a:gridCol w="1895475"/>
              </a:tblGrid>
              <a:tr h="39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release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developer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The Legend of Zelda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Nintendo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Super Mario Bros.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Nintendo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platformer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Tetris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Pajitnov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puzzle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Assassin’s Creed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2007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WATCH_DOGS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Prince of Persia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1989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Ubisoft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adventure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Civilization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1991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MicroProse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strategy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88025"/>
            <a:ext cx="87459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b="1" lang="en">
                <a:solidFill>
                  <a:srgbClr val="FF9900"/>
                </a:solidFill>
              </a:rPr>
              <a:t>AVG</a:t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 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oldest game for each </a:t>
            </a:r>
            <a:r>
              <a:rPr lang="en" sz="16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developer</a:t>
            </a:r>
            <a:r>
              <a:rPr lang="en" sz="16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reverse chronological order.</a:t>
            </a:r>
            <a:endParaRPr sz="16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Joins</a:t>
            </a:r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Q1: Write a query that selects the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release 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oldest game for each </a:t>
            </a:r>
            <a:r>
              <a:rPr lang="en" sz="1800">
                <a:solidFill>
                  <a:srgbClr val="FF8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developer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reverse chronological order.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title, MIN(release) FROM vidya_gaems GROUP BY developer ORDER BY -release;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(or </a:t>
            </a: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release DESC</a:t>
            </a: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important things to know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b="1" lang="en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LIMIT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filters a table to only have the first specified number of rows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b="1" lang="en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creates a local table that will exist within a select statement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table_name as (SELECT val as col_name FROM table)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SELECT * FROM table_name;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Colin Schoen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worksheet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solutions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</a:t>
            </a:r>
            <a:endParaRPr/>
          </a:p>
        </p:txBody>
      </p:sp>
      <p:pic>
        <p:nvPicPr>
          <p:cNvPr descr="Image result for coding cat"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50" y="1252675"/>
            <a:ext cx="6759074" cy="3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average as (select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from _______ group by ______ having _______)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average as (select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______ having _______)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average as (select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having _______)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prompt: for each group of movies containing more than one movie with the same rating, select the </a:t>
            </a:r>
            <a:r>
              <a:rPr b="1" lang="en"/>
              <a:t>rating </a:t>
            </a:r>
            <a:r>
              <a:rPr lang="en"/>
              <a:t>and year difference from average of the earliest movie to be released.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We’ve got to make a table connecting each </a:t>
            </a:r>
            <a:r>
              <a:rPr b="1" lang="en">
                <a:solidFill>
                  <a:srgbClr val="FF9900"/>
                </a:solidFill>
              </a:rPr>
              <a:t>rating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with the </a:t>
            </a:r>
            <a:r>
              <a:rPr b="1" lang="en">
                <a:solidFill>
                  <a:srgbClr val="FF9900"/>
                </a:solidFill>
              </a:rPr>
              <a:t>average year </a:t>
            </a:r>
            <a:r>
              <a:rPr lang="en"/>
              <a:t>of all movies corresponding to that rating.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average as (select _________________________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from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group by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having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count(*) &gt; 1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grave error lol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