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C8C8C8"/>
              </a:solidFill>
              <a:prstDash val="solid"/>
              <a:miter lim="400000"/>
            </a:ln>
          </a:left>
          <a:right>
            <a:ln w="3175" cap="flat">
              <a:solidFill>
                <a:srgbClr val="C8C8C8"/>
              </a:solidFill>
              <a:prstDash val="solid"/>
              <a:miter lim="400000"/>
            </a:ln>
          </a:right>
          <a:top>
            <a:ln w="3175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5A5F5E"/>
              </a:solidFill>
              <a:prstDash val="solid"/>
              <a:miter lim="400000"/>
            </a:ln>
          </a:right>
          <a:top>
            <a:ln w="3175" cap="flat">
              <a:solidFill>
                <a:srgbClr val="C8C8C8"/>
              </a:solidFill>
              <a:prstDash val="solid"/>
              <a:miter lim="400000"/>
            </a:ln>
          </a:top>
          <a:bottom>
            <a:ln w="3175" cap="flat">
              <a:solidFill>
                <a:srgbClr val="C8C8C8"/>
              </a:solidFill>
              <a:prstDash val="solid"/>
              <a:miter lim="400000"/>
            </a:ln>
          </a:bottom>
          <a:insideH>
            <a:ln w="3175" cap="flat">
              <a:solidFill>
                <a:srgbClr val="C8C8C8"/>
              </a:solidFill>
              <a:prstDash val="solid"/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C8C8C8"/>
              </a:solidFill>
              <a:prstDash val="solid"/>
              <a:miter lim="400000"/>
            </a:ln>
          </a:left>
          <a:right>
            <a:ln w="3175" cap="flat">
              <a:solidFill>
                <a:srgbClr val="C8C8C8"/>
              </a:solidFill>
              <a:prstDash val="solid"/>
              <a:miter lim="400000"/>
            </a:ln>
          </a:right>
          <a:top>
            <a:ln w="3175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C8C8C8"/>
              </a:solidFill>
              <a:prstDash val="solid"/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C8C8C8"/>
              </a:solidFill>
              <a:prstDash val="solid"/>
              <a:miter lim="400000"/>
            </a:ln>
          </a:left>
          <a:right>
            <a:ln w="3175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5A5F5E"/>
              </a:solidFill>
              <a:prstDash val="solid"/>
              <a:miter lim="400000"/>
            </a:ln>
          </a:bottom>
          <a:insideH>
            <a:ln w="3175" cap="flat">
              <a:solidFill>
                <a:srgbClr val="C8C8C8"/>
              </a:solidFill>
              <a:prstDash val="solid"/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358986" y="2749973"/>
            <a:ext cx="12293602" cy="2431627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358986" y="5174826"/>
            <a:ext cx="12293602" cy="96858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苏子柔"/>
          <p:cNvSpPr txBox="1"/>
          <p:nvPr>
            <p:ph type="body" sz="quarter" idx="21"/>
          </p:nvPr>
        </p:nvSpPr>
        <p:spPr>
          <a:xfrm>
            <a:off x="1273386" y="5486400"/>
            <a:ext cx="10464802" cy="5240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00"/>
            </a:lvl1pPr>
          </a:lstStyle>
          <a:p>
            <a:pPr/>
            <a:r>
              <a:t>–苏子柔</a:t>
            </a:r>
          </a:p>
        </p:txBody>
      </p:sp>
      <p:sp>
        <p:nvSpPr>
          <p:cNvPr id="94" name="“在此键入引文。”"/>
          <p:cNvSpPr txBox="1"/>
          <p:nvPr>
            <p:ph type="body" sz="quarter" idx="22"/>
          </p:nvPr>
        </p:nvSpPr>
        <p:spPr>
          <a:xfrm>
            <a:off x="1266613" y="4244340"/>
            <a:ext cx="10464801" cy="6891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21"/>
          </p:nvPr>
        </p:nvSpPr>
        <p:spPr>
          <a:xfrm>
            <a:off x="-1" y="1219199"/>
            <a:ext cx="13004801" cy="7315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7200"/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</p:spPr>
        <p:txBody>
          <a:bodyPr lIns="50800" tIns="50800" rIns="50800" bIns="50800"/>
          <a:lstStyle>
            <a:lvl1pPr marL="520700" indent="-520700" defTabSz="584200">
              <a:defRPr sz="4600"/>
            </a:lvl1pPr>
            <a:lvl2pPr marL="1041400" indent="-520700" defTabSz="584200">
              <a:defRPr sz="4600"/>
            </a:lvl2pPr>
            <a:lvl3pPr marL="1562100" indent="-520700" defTabSz="584200">
              <a:defRPr sz="4600"/>
            </a:lvl3pPr>
            <a:lvl4pPr marL="2082800" indent="-520700" defTabSz="584200">
              <a:defRPr sz="4600"/>
            </a:lvl4pPr>
            <a:lvl5pPr marL="2603500" indent="-520700" defTabSz="584200"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图像"/>
          <p:cNvSpPr/>
          <p:nvPr>
            <p:ph type="pic" idx="21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7" name="标题文本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584200">
              <a:defRPr sz="7200"/>
            </a:lvl1pPr>
          </a:lstStyle>
          <a:p>
            <a:pPr/>
            <a:r>
              <a:t>标题文本</a:t>
            </a:r>
          </a:p>
        </p:txBody>
      </p:sp>
      <p:sp>
        <p:nvSpPr>
          <p:cNvPr id="128" name="正文级别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lIns="50800" tIns="50800" rIns="50800" bIns="50800" anchor="t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Clr>
                <a:srgbClr val="535353"/>
              </a:buClr>
              <a:buSzTx/>
              <a:buNone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9" name="幻灯片编号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21"/>
          </p:nvPr>
        </p:nvSpPr>
        <p:spPr>
          <a:xfrm>
            <a:off x="2283079" y="318704"/>
            <a:ext cx="8442591" cy="63195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3386" y="6407573"/>
            <a:ext cx="10464802" cy="961814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3386" y="7362613"/>
            <a:ext cx="10464802" cy="853441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358986" y="3657600"/>
            <a:ext cx="12293602" cy="2431627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21"/>
          </p:nvPr>
        </p:nvSpPr>
        <p:spPr>
          <a:xfrm>
            <a:off x="5648246" y="2025226"/>
            <a:ext cx="7277240" cy="64686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358986" y="1984586"/>
            <a:ext cx="5892801" cy="2912534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358986" y="4883573"/>
            <a:ext cx="5892801" cy="291253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358986" y="3264746"/>
            <a:ext cx="12293602" cy="472778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21"/>
          </p:nvPr>
        </p:nvSpPr>
        <p:spPr>
          <a:xfrm>
            <a:off x="6301255" y="2941979"/>
            <a:ext cx="6268393" cy="55719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358986" y="3264746"/>
            <a:ext cx="5892801" cy="4727788"/>
          </a:xfrm>
          <a:prstGeom prst="rect">
            <a:avLst/>
          </a:prstGeom>
        </p:spPr>
        <p:txBody>
          <a:bodyPr/>
          <a:lstStyle>
            <a:lvl1pPr marL="404446" indent="-404446">
              <a:lnSpc>
                <a:spcPct val="100000"/>
              </a:lnSpc>
              <a:spcBef>
                <a:spcPts val="3700"/>
              </a:spcBef>
              <a:defRPr sz="3600"/>
            </a:lvl1pPr>
            <a:lvl2pPr marL="988646" indent="-404446">
              <a:lnSpc>
                <a:spcPct val="100000"/>
              </a:lnSpc>
              <a:spcBef>
                <a:spcPts val="3700"/>
              </a:spcBef>
              <a:defRPr sz="3600"/>
            </a:lvl2pPr>
            <a:lvl3pPr marL="1572846" indent="-404446">
              <a:lnSpc>
                <a:spcPct val="100000"/>
              </a:lnSpc>
              <a:spcBef>
                <a:spcPts val="3700"/>
              </a:spcBef>
              <a:defRPr sz="3600"/>
            </a:lvl3pPr>
            <a:lvl4pPr marL="2157046" indent="-404446">
              <a:lnSpc>
                <a:spcPct val="100000"/>
              </a:lnSpc>
              <a:spcBef>
                <a:spcPts val="3700"/>
              </a:spcBef>
              <a:defRPr sz="3600"/>
            </a:lvl4pPr>
            <a:lvl5pPr marL="2741246" indent="-404446">
              <a:lnSpc>
                <a:spcPct val="100000"/>
              </a:lnSpc>
              <a:spcBef>
                <a:spcPts val="3700"/>
              </a:spcBef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half" idx="21"/>
          </p:nvPr>
        </p:nvSpPr>
        <p:spPr>
          <a:xfrm>
            <a:off x="6617546" y="4267200"/>
            <a:ext cx="5879254" cy="44026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half" idx="22"/>
          </p:nvPr>
        </p:nvSpPr>
        <p:spPr>
          <a:xfrm>
            <a:off x="6624319" y="860213"/>
            <a:ext cx="5879255" cy="44026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23"/>
          </p:nvPr>
        </p:nvSpPr>
        <p:spPr>
          <a:xfrm>
            <a:off x="-440267" y="94826"/>
            <a:ext cx="7362615" cy="983638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765386" y="1788159"/>
            <a:ext cx="11467255" cy="61637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358986" y="1408853"/>
            <a:ext cx="12293602" cy="182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63970" y="8156786"/>
            <a:ext cx="270087" cy="282788"/>
          </a:xfrm>
          <a:prstGeom prst="rect">
            <a:avLst/>
          </a:prstGeom>
          <a:ln w="3175">
            <a:miter lim="400000"/>
          </a:ln>
        </p:spPr>
        <p:txBody>
          <a:bodyPr wrap="none" lIns="27093" tIns="27093" rIns="27093" bIns="27093" anchor="b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064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2430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9796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7162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34528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41894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9260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56626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6399212" marR="0" indent="-506412" algn="l" defTabSz="587022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4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702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basic-javascript/concatenating-strings-with-plus-operator" TargetMode="External"/><Relationship Id="rId3" Type="http://schemas.openxmlformats.org/officeDocument/2006/relationships/hyperlink" Target="https://learn.freecodecamp.one/javascript-algorithms-and-data-structures/basic-javascript/concatenating-strings-with-the-plus-equals-operator" TargetMode="External"/><Relationship Id="rId4" Type="http://schemas.openxmlformats.org/officeDocument/2006/relationships/hyperlink" Target="https://learn.freecodecamp.one/javascript-algorithms-and-data-structures/basic-javascript/appending-variables-to-strings" TargetMode="External"/><Relationship Id="rId5" Type="http://schemas.openxmlformats.org/officeDocument/2006/relationships/hyperlink" Target="https://learn.freecodecamp.one/javascript-algorithms-and-data-structures/basic-javascript/word-blanks" TargetMode="External"/><Relationship Id="rId6" Type="http://schemas.openxmlformats.org/officeDocument/2006/relationships/hyperlink" Target="https://learn.freecodecamp.one/javascript-algorithms-and-data-structures/basic-javascript/constructing-strings-with-variables" TargetMode="External"/><Relationship Id="rId7" Type="http://schemas.openxmlformats.org/officeDocument/2006/relationships/hyperlink" Target="https://learn.freecodecamp.one/javascript-algorithms-and-data-structures/basic-algorithm-scripting/repeat-a-string-repeat-a-string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basic-algorithm-scripting/reverse-a-string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basic-algorithm-scripting/title-case-a-sentence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basic-javascript/use-bracket-notation-to-find-the-first-character-in-a-string" TargetMode="External"/><Relationship Id="rId3" Type="http://schemas.openxmlformats.org/officeDocument/2006/relationships/hyperlink" Target="https://learn.freecodecamp.one/javascript-algorithms-and-data-structures/basic-javascript/use-bracket-notation-to-find-the-nth-character-in-a-string" TargetMode="External"/><Relationship Id="rId4" Type="http://schemas.openxmlformats.org/officeDocument/2006/relationships/hyperlink" Target="https://learn.freecodecamp.one/javascript-algorithms-and-data-structures/basic-javascript/use-bracket-notation-to-find-the-last-character-in-a-string" TargetMode="External"/><Relationship Id="rId5" Type="http://schemas.openxmlformats.org/officeDocument/2006/relationships/hyperlink" Target="https://learn.freecodecamp.one/javascript-algorithms-and-data-structures/basic-javascript/use-bracket-notation-to-find-the-nth-to-last-character-in-a-string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basic-algorithm-scripting/confirm-the-ending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basic-algorithm-scripting/truncate-a-string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basic-javascript/understand-string-immutability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intermediate-algorithm-scripting/missing-letters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basic-javascript/declare-string-variables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intermediate-algorithm-scripting/binary-agents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basic-algorithm-scripting/mutations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101.zoo.team/zi-fu-chuan/zi-fu-chuan-part-2-bao-shu-fan-zhuan-zi-fu-chuan-he-zi-fu-chuan-zhong-de-di-yi-ge-wei-yi-zi-fu#fang-fa-yi-ku-han-shu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basic-javascript/quoting-strings-with-single-quotes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basic-javascript/escaping-literal-quotes-in-strings" TargetMode="External"/><Relationship Id="rId3" Type="http://schemas.openxmlformats.org/officeDocument/2006/relationships/hyperlink" Target="https://learn.freecodecamp.one/javascript-algorithms-and-data-structures/basic-javascript/escape-sequences-in-strings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learn.freecodecamp.one/javascript-algorithms-and-data-structures/basic-javascript/find-the-length-of-a-string" TargetMode="External"/><Relationship Id="rId3" Type="http://schemas.openxmlformats.org/officeDocument/2006/relationships/hyperlink" Target="https://learn.freecodecamp.one/javascript-algorithms-and-data-structures/basic-algorithm-scripting/find-the-longest-word-in-a-string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像" descr="图像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6705600" y="1384300"/>
            <a:ext cx="5359400" cy="6985000"/>
          </a:xfrm>
          <a:prstGeom prst="rect">
            <a:avLst/>
          </a:prstGeom>
        </p:spPr>
      </p:pic>
      <p:sp>
        <p:nvSpPr>
          <p:cNvPr id="139" name="字符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字符串</a:t>
            </a:r>
          </a:p>
        </p:txBody>
      </p:sp>
      <p:sp>
        <p:nvSpPr>
          <p:cNvPr id="140" name="基础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连接"/>
          <p:cNvSpPr txBox="1"/>
          <p:nvPr>
            <p:ph type="title"/>
          </p:nvPr>
        </p:nvSpPr>
        <p:spPr>
          <a:xfrm>
            <a:off x="547249" y="7593"/>
            <a:ext cx="12293601" cy="2438401"/>
          </a:xfrm>
          <a:prstGeom prst="rect">
            <a:avLst/>
          </a:prstGeom>
        </p:spPr>
        <p:txBody>
          <a:bodyPr/>
          <a:lstStyle/>
          <a:p>
            <a:pPr/>
            <a:r>
              <a:t>连接</a:t>
            </a:r>
          </a:p>
        </p:txBody>
      </p:sp>
      <p:sp>
        <p:nvSpPr>
          <p:cNvPr id="168" name="两个字符串相加…"/>
          <p:cNvSpPr txBox="1"/>
          <p:nvPr>
            <p:ph type="body" idx="1"/>
          </p:nvPr>
        </p:nvSpPr>
        <p:spPr>
          <a:xfrm>
            <a:off x="355600" y="1240215"/>
            <a:ext cx="12293600" cy="7789485"/>
          </a:xfrm>
          <a:prstGeom prst="rect">
            <a:avLst/>
          </a:prstGeom>
        </p:spPr>
        <p:txBody>
          <a:bodyPr/>
          <a:lstStyle/>
          <a:p>
            <a:pPr marL="208279" indent="-208279" defTabSz="233679">
              <a:spcBef>
                <a:spcPts val="1800"/>
              </a:spcBef>
              <a:defRPr sz="1840"/>
            </a:pPr>
            <a:r>
              <a:t>两个字符串相加</a:t>
            </a:r>
          </a:p>
          <a:p>
            <a:pPr lvl="1" marL="416559" indent="-208279" defTabSz="233679">
              <a:spcBef>
                <a:spcPts val="1800"/>
              </a:spcBef>
              <a:defRPr b="1" sz="1840">
                <a:latin typeface="Gill Sans"/>
                <a:ea typeface="Gill Sans"/>
                <a:cs typeface="Gill Sans"/>
                <a:sym typeface="Gill Sans"/>
              </a:defRPr>
            </a:pPr>
            <a:r>
              <a:t>’toucan’ + ‘yes’ + ‘ he’</a:t>
            </a:r>
          </a:p>
          <a:p>
            <a:pPr lvl="1" marL="416559" indent="-208279" defTabSz="233679">
              <a:spcBef>
                <a:spcPts val="1800"/>
              </a:spcBef>
              <a:defRPr b="1" sz="1840">
                <a:latin typeface="Gill Sans"/>
                <a:ea typeface="Gill Sans"/>
                <a:cs typeface="Gill Sans"/>
                <a:sym typeface="Gill Sans"/>
              </a:defRPr>
            </a:pPr>
            <a:r>
              <a:t>name.concat(‘yes’, ’ he’)</a:t>
            </a:r>
          </a:p>
          <a:p>
            <a:pPr lvl="1" marL="416559" indent="-208279" defTabSz="233679">
              <a:spcBef>
                <a:spcPts val="1800"/>
              </a:spcBef>
              <a:defRPr sz="1840"/>
            </a:pPr>
            <a:r>
              <a:rPr>
                <a:solidFill>
                  <a:srgbClr val="000000"/>
                </a:solidFill>
              </a:rPr>
              <a:t>s </a:t>
            </a:r>
            <a:r>
              <a:rPr>
                <a:solidFill>
                  <a:srgbClr val="444400"/>
                </a:solidFill>
              </a:rPr>
              <a:t>+= </a:t>
            </a:r>
            <a:r>
              <a:t>' Buffa’</a:t>
            </a:r>
            <a:r>
              <a:rPr>
                <a:solidFill>
                  <a:srgbClr val="444400"/>
                </a:solidFill>
              </a:rPr>
              <a:t>; 会产生一个新的字符串</a:t>
            </a:r>
          </a:p>
          <a:p>
            <a:pPr marL="208279" indent="-208279" defTabSz="233679">
              <a:spcBef>
                <a:spcPts val="1800"/>
              </a:spcBef>
              <a:defRPr b="1" sz="1840">
                <a:latin typeface="Gill Sans"/>
                <a:ea typeface="Gill Sans"/>
                <a:cs typeface="Gill Sans"/>
                <a:sym typeface="Gill Sans"/>
              </a:defRPr>
            </a:pPr>
            <a:r>
              <a:t>FCC</a:t>
            </a:r>
          </a:p>
          <a:p>
            <a:pPr lvl="1" marL="416559" indent="-208279" defTabSz="233679">
              <a:spcBef>
                <a:spcPts val="1800"/>
              </a:spcBef>
              <a:defRPr b="1" sz="184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https://learn.freecodecamp.one/javascript-algorithms-and-data-structures/basic-javascript/concatenating-strings-with-plus-operator</a:t>
            </a:r>
          </a:p>
          <a:p>
            <a:pPr lvl="1" marL="416559" indent="-208279" defTabSz="233679">
              <a:spcBef>
                <a:spcPts val="1800"/>
              </a:spcBef>
              <a:defRPr b="1" sz="184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https://learn.freecodecamp.one/javascript-algorithms-and-data-structures/basic-javascript/concatenating-strings-with-the-plus-equals-operator</a:t>
            </a:r>
          </a:p>
          <a:p>
            <a:pPr lvl="1" marL="416559" indent="-208279" defTabSz="233679">
              <a:spcBef>
                <a:spcPts val="1800"/>
              </a:spcBef>
              <a:defRPr b="1" sz="184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https://learn.freecodecamp.one/javascript-algorithms-and-data-structures/basic-javascript/appending-variables-to-strings</a:t>
            </a:r>
          </a:p>
          <a:p>
            <a:pPr lvl="1" marL="416559" indent="-208279" defTabSz="233679">
              <a:spcBef>
                <a:spcPts val="1800"/>
              </a:spcBef>
              <a:defRPr b="1" sz="184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https://learn.freecodecamp.one/javascript-algorithms-and-data-structures/basic-javascript/word-blanks</a:t>
            </a:r>
          </a:p>
          <a:p>
            <a:pPr lvl="1" marL="416559" indent="-208279" defTabSz="233679">
              <a:spcBef>
                <a:spcPts val="1800"/>
              </a:spcBef>
              <a:defRPr b="1" sz="184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6" invalidUrl="" action="" tgtFrame="" tooltip="" history="1" highlightClick="0" endSnd="0"/>
              </a:rPr>
              <a:t>https://learn.freecodecamp.one/javascript-algorithms-and-data-structures/basic-javascript/constructing-strings-with-variables</a:t>
            </a:r>
          </a:p>
          <a:p>
            <a:pPr lvl="1" marL="416559" indent="-208279" defTabSz="233679">
              <a:spcBef>
                <a:spcPts val="1800"/>
              </a:spcBef>
              <a:defRPr b="1" sz="184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lvl="1" marL="416559" indent="-208279" defTabSz="233679">
              <a:spcBef>
                <a:spcPts val="1800"/>
              </a:spcBef>
              <a:defRPr b="1" sz="184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lvl="1" marL="416559" indent="-208279" defTabSz="233679">
              <a:spcBef>
                <a:spcPts val="1800"/>
              </a:spcBef>
              <a:defRPr b="1" sz="184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7" invalidUrl="" action="" tgtFrame="" tooltip="" history="1" highlightClick="0" endSnd="0"/>
              </a:rPr>
              <a:t>https://learn.freecodecamp.one/javascript-algorithms-and-data-structures/basic-algorithm-scripting/repeat-a-string-repeat-a-string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拆分 - 连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拆分 - 连接</a:t>
            </a:r>
          </a:p>
        </p:txBody>
      </p:sp>
      <p:sp>
        <p:nvSpPr>
          <p:cNvPr id="171" name="split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2595" indent="-442595" defTabSz="496570">
              <a:spcBef>
                <a:spcPts val="3900"/>
              </a:spcBef>
              <a:defRPr sz="3910"/>
            </a:pPr>
            <a:r>
              <a:t>split()</a:t>
            </a:r>
          </a:p>
          <a:p>
            <a:pPr marL="442595" indent="-442595" defTabSz="496570">
              <a:spcBef>
                <a:spcPts val="3900"/>
              </a:spcBef>
              <a:defRPr sz="3910"/>
            </a:pPr>
            <a:r>
              <a:t>join()</a:t>
            </a:r>
          </a:p>
          <a:p>
            <a:pPr marL="442595" indent="-442595" defTabSz="496570">
              <a:spcBef>
                <a:spcPts val="3900"/>
              </a:spcBef>
              <a:defRPr b="1" sz="3910">
                <a:latin typeface="Gill Sans"/>
                <a:ea typeface="Gill Sans"/>
                <a:cs typeface="Gill Sans"/>
                <a:sym typeface="Gill Sans"/>
              </a:defRPr>
            </a:pPr>
            <a:r>
              <a:t>FCC </a:t>
            </a:r>
          </a:p>
          <a:p>
            <a:pPr lvl="1" marL="885190" indent="-442595" defTabSz="496570">
              <a:spcBef>
                <a:spcPts val="3900"/>
              </a:spcBef>
              <a:defRPr sz="3910"/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https://learn.freecodecamp.one/javascript-algorithms-and-data-structures/basic-algorithm-scripting/reverse-a-string</a:t>
            </a:r>
          </a:p>
          <a:p>
            <a:pPr lvl="1" marL="885190" indent="-442595" defTabSz="496570">
              <a:spcBef>
                <a:spcPts val="3900"/>
              </a:spcBef>
              <a:defRPr sz="3910"/>
            </a:pPr>
            <a:r>
              <a:t>提示： 数组 reverse()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大小写转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大小写转换</a:t>
            </a:r>
          </a:p>
        </p:txBody>
      </p:sp>
      <p:sp>
        <p:nvSpPr>
          <p:cNvPr id="174" name="toUpperCase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9696" indent="-369696" defTabSz="414781">
              <a:spcBef>
                <a:spcPts val="3200"/>
              </a:spcBef>
              <a:defRPr sz="3266"/>
            </a:pPr>
            <a:r>
              <a:t>toUpperCase()</a:t>
            </a:r>
          </a:p>
          <a:p>
            <a:pPr marL="369696" indent="-369696" defTabSz="414781">
              <a:spcBef>
                <a:spcPts val="3200"/>
              </a:spcBef>
              <a:defRPr sz="3266"/>
            </a:pPr>
            <a:r>
              <a:t>toLowerCase()</a:t>
            </a:r>
          </a:p>
          <a:p>
            <a:pPr marL="369696" indent="-369696" defTabSz="414781">
              <a:spcBef>
                <a:spcPts val="3200"/>
              </a:spcBef>
              <a:defRPr b="1" sz="3266">
                <a:latin typeface="Gill Sans"/>
                <a:ea typeface="Gill Sans"/>
                <a:cs typeface="Gill Sans"/>
                <a:sym typeface="Gill Sans"/>
              </a:defRPr>
            </a:pPr>
            <a:r>
              <a:t>FCC</a:t>
            </a:r>
          </a:p>
          <a:p>
            <a:pPr lvl="1" marL="739393" indent="-369696" defTabSz="414781">
              <a:spcBef>
                <a:spcPts val="3200"/>
              </a:spcBef>
              <a:defRPr sz="3266"/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https://learn.freecodecamp.one/javascript-algorithms-and-data-structures/basic-algorithm-scripting/title-case-a-sentence</a:t>
            </a:r>
          </a:p>
          <a:p>
            <a:pPr marL="369696" indent="-369696" defTabSz="414781">
              <a:spcBef>
                <a:spcPts val="3200"/>
              </a:spcBef>
              <a:defRPr sz="3266"/>
            </a:pPr>
            <a:r>
              <a:t>提示： 数组，join()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取其中的一个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取其中的一个字</a:t>
            </a:r>
          </a:p>
        </p:txBody>
      </p:sp>
      <p:sp>
        <p:nvSpPr>
          <p:cNvPr id="177" name="得到 index 位置的字符，注意从 0 开始…"/>
          <p:cNvSpPr txBox="1"/>
          <p:nvPr>
            <p:ph type="body" idx="1"/>
          </p:nvPr>
        </p:nvSpPr>
        <p:spPr>
          <a:xfrm>
            <a:off x="534382" y="2601379"/>
            <a:ext cx="12293601" cy="6299201"/>
          </a:xfrm>
          <a:prstGeom prst="rect">
            <a:avLst/>
          </a:prstGeom>
        </p:spPr>
        <p:txBody>
          <a:bodyPr/>
          <a:lstStyle/>
          <a:p>
            <a:pPr marL="213486" indent="-213486" defTabSz="239522">
              <a:spcBef>
                <a:spcPts val="1800"/>
              </a:spcBef>
              <a:defRPr b="1" sz="1886">
                <a:latin typeface="Gill Sans"/>
                <a:ea typeface="Gill Sans"/>
                <a:cs typeface="Gill Sans"/>
                <a:sym typeface="Gill Sans"/>
              </a:defRPr>
            </a:pPr>
            <a:r>
              <a:t>得到 index 位置的字符，注意从 0 开始</a:t>
            </a:r>
          </a:p>
          <a:p>
            <a:pPr lvl="1" marL="426973" indent="-213486" defTabSz="239522">
              <a:spcBef>
                <a:spcPts val="1800"/>
              </a:spcBef>
              <a:defRPr b="1" sz="1886">
                <a:latin typeface="Gill Sans"/>
                <a:ea typeface="Gill Sans"/>
                <a:cs typeface="Gill Sans"/>
                <a:sym typeface="Gill Sans"/>
              </a:defRPr>
            </a:pPr>
            <a:r>
              <a:t>name[3]</a:t>
            </a:r>
          </a:p>
          <a:p>
            <a:pPr lvl="1" marL="426973" indent="-213486" defTabSz="239522">
              <a:spcBef>
                <a:spcPts val="1800"/>
              </a:spcBef>
              <a:defRPr b="1" sz="1886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rPr>
              <a:t>name.charAt(3); // ‘c’  </a:t>
            </a:r>
            <a:endParaRPr>
              <a:solidFill>
                <a:srgbClr val="FF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213486" indent="-213486" defTabSz="239522">
              <a:spcBef>
                <a:spcPts val="1800"/>
              </a:spcBef>
              <a:defRPr b="1" sz="1886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rPr>
              <a:t>FCC</a:t>
            </a:r>
            <a:endParaRPr>
              <a:solidFill>
                <a:srgbClr val="FF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26973" indent="-213486" defTabSz="239522">
              <a:spcBef>
                <a:spcPts val="1800"/>
              </a:spcBef>
              <a:defRPr b="1" sz="1886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https://learn.freecodecamp.one/javascript-algorithms-and-data-structures/basic-javascript/use-bracket-notation-to-find-the-first-character-in-a-string</a:t>
            </a:r>
            <a:endParaRPr>
              <a:solidFill>
                <a:srgbClr val="FF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26973" indent="-213486" defTabSz="239522">
              <a:spcBef>
                <a:spcPts val="1800"/>
              </a:spcBef>
              <a:defRPr b="1" sz="1886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https://learn.freecodecamp.one/javascript-algorithms-and-data-structures/basic-javascript/use-bracket-notation-to-find-the-nth-character-in-a-string</a:t>
            </a:r>
            <a:endParaRPr>
              <a:solidFill>
                <a:srgbClr val="FF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26973" indent="-213486" defTabSz="239522">
              <a:spcBef>
                <a:spcPts val="1800"/>
              </a:spcBef>
              <a:defRPr b="1" sz="1886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https://learn.freecodecamp.one/javascript-algorithms-and-data-structures/basic-javascript/use-bracket-notation-to-find-the-last-character-in-a-string</a:t>
            </a:r>
            <a:endParaRPr>
              <a:solidFill>
                <a:srgbClr val="FF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26973" indent="-213486" defTabSz="239522">
              <a:spcBef>
                <a:spcPts val="1800"/>
              </a:spcBef>
              <a:defRPr b="1" sz="1886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https://learn.freecodecamp.one/javascript-algorithms-and-data-structures/basic-javascript/use-bracket-notation-to-find-the-nth-to-last-character-in-a-string</a:t>
            </a:r>
            <a:endParaRPr>
              <a:solidFill>
                <a:srgbClr val="FF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取部分字符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取部分字符串</a:t>
            </a:r>
          </a:p>
        </p:txBody>
      </p:sp>
      <p:sp>
        <p:nvSpPr>
          <p:cNvPr id="180" name="msg = ’Hello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2420" indent="-312420" defTabSz="350520">
              <a:spcBef>
                <a:spcPts val="2700"/>
              </a:spcBef>
              <a:defRPr sz="2760"/>
            </a:pPr>
            <a:r>
              <a:t>msg = ’Hello’</a:t>
            </a:r>
          </a:p>
          <a:p>
            <a:pPr marL="312420" indent="-312420" defTabSz="350520">
              <a:spcBef>
                <a:spcPts val="2700"/>
              </a:spcBef>
              <a:defRPr sz="2760"/>
            </a:pPr>
            <a:r>
              <a:t>msg.substr(2,3)</a:t>
            </a:r>
          </a:p>
          <a:p>
            <a:pPr lvl="1" marL="624840" indent="-312420" defTabSz="350520">
              <a:spcBef>
                <a:spcPts val="2700"/>
              </a:spcBef>
              <a:defRPr sz="2760"/>
            </a:pPr>
            <a:r>
              <a:t>取部分字符串；两个参数分别是：起始点，长度</a:t>
            </a:r>
          </a:p>
          <a:p>
            <a:pPr marL="312420" indent="-312420" defTabSz="350520">
              <a:spcBef>
                <a:spcPts val="2700"/>
              </a:spcBef>
              <a:defRPr sz="2760"/>
            </a:pPr>
            <a:r>
              <a:t>s.substring(11, 16)：两个参数：起始index，结束的index（但不包括）：</a:t>
            </a:r>
            <a:endParaRPr sz="720">
              <a:latin typeface="Times Roman"/>
              <a:ea typeface="Times Roman"/>
              <a:cs typeface="Times Roman"/>
              <a:sym typeface="Times Roman"/>
            </a:endParaRPr>
          </a:p>
          <a:p>
            <a:pPr marL="312420" indent="-312420" defTabSz="350520">
              <a:spcBef>
                <a:spcPts val="2700"/>
              </a:spcBef>
              <a:defRPr sz="2760"/>
            </a:pPr>
            <a:r>
              <a:t>s = s.substring(0, s.length-1); </a:t>
            </a:r>
          </a:p>
          <a:p>
            <a:pPr marL="312420" indent="-312420" defTabSz="350520">
              <a:spcBef>
                <a:spcPts val="2700"/>
              </a:spcBef>
              <a:defRPr sz="2760"/>
            </a:pPr>
            <a:r>
              <a:t>FCC</a:t>
            </a:r>
          </a:p>
          <a:p>
            <a:pPr lvl="1" marL="624840" indent="-312420" defTabSz="350520">
              <a:spcBef>
                <a:spcPts val="2700"/>
              </a:spcBef>
              <a:defRPr sz="2760"/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https://learn.freecodecamp.one/javascript-algorithms-and-data-structures/basic-algorithm-scripting/confirm-the-ending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取部分字符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取部分字符串</a:t>
            </a:r>
          </a:p>
        </p:txBody>
      </p:sp>
      <p:sp>
        <p:nvSpPr>
          <p:cNvPr id="183" name="s.slice(11, 16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9458" indent="-489458" defTabSz="549148">
              <a:spcBef>
                <a:spcPts val="4300"/>
              </a:spcBef>
              <a:defRPr sz="4324"/>
            </a:pPr>
            <a:r>
              <a:t>s.slice(11, 16);</a:t>
            </a:r>
          </a:p>
          <a:p>
            <a:pPr marL="489458" indent="-489458" defTabSz="549148">
              <a:spcBef>
                <a:spcPts val="4300"/>
              </a:spcBef>
              <a:defRPr sz="4324"/>
            </a:pPr>
            <a:r>
              <a:t>s.slice(11, -1);  // 从11到末尾 </a:t>
            </a:r>
          </a:p>
          <a:p>
            <a:pPr marL="489458" indent="-489458" defTabSz="549148">
              <a:spcBef>
                <a:spcPts val="4300"/>
              </a:spcBef>
              <a:defRPr sz="4324"/>
            </a:pPr>
            <a:r>
              <a:t>FCC</a:t>
            </a:r>
          </a:p>
          <a:p>
            <a:pPr lvl="1" marL="978916" indent="-489458" defTabSz="549148">
              <a:spcBef>
                <a:spcPts val="4300"/>
              </a:spcBef>
              <a:defRPr sz="4324"/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https://learn.freecodecamp.one/javascript-algorithms-and-data-structures/basic-algorithm-scripting/truncate-a-string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不变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不变性</a:t>
            </a:r>
          </a:p>
        </p:txBody>
      </p:sp>
      <p:sp>
        <p:nvSpPr>
          <p:cNvPr id="186" name="但你不能修改它…"/>
          <p:cNvSpPr txBox="1"/>
          <p:nvPr>
            <p:ph type="body" idx="1"/>
          </p:nvPr>
        </p:nvSpPr>
        <p:spPr>
          <a:xfrm>
            <a:off x="355600" y="2717800"/>
            <a:ext cx="12293600" cy="6299200"/>
          </a:xfrm>
          <a:prstGeom prst="rect">
            <a:avLst/>
          </a:prstGeom>
        </p:spPr>
        <p:txBody>
          <a:bodyPr/>
          <a:lstStyle/>
          <a:p>
            <a:pPr marL="307212" indent="-307212" defTabSz="344677">
              <a:spcBef>
                <a:spcPts val="2700"/>
              </a:spcBef>
              <a:defRPr sz="2714"/>
            </a:pPr>
            <a:r>
              <a:t>但你不能修改它</a:t>
            </a:r>
          </a:p>
          <a:p>
            <a:pPr lvl="1" marL="614425" indent="-307212" defTabSz="344677">
              <a:spcBef>
                <a:spcPts val="2700"/>
              </a:spcBef>
              <a:defRPr sz="2714"/>
            </a:pPr>
            <a:r>
              <a:t>push不行</a:t>
            </a:r>
          </a:p>
          <a:p>
            <a:pPr lvl="1" marL="614425" indent="-307212" defTabSz="344677">
              <a:spcBef>
                <a:spcPts val="2700"/>
              </a:spcBef>
              <a:defRPr sz="2714"/>
            </a:pPr>
            <a:r>
              <a:t>可以重设</a:t>
            </a:r>
          </a:p>
          <a:p>
            <a:pPr lvl="2" marL="921638" indent="-307212" defTabSz="344677">
              <a:spcBef>
                <a:spcPts val="2700"/>
              </a:spcBef>
              <a:defRPr sz="2714"/>
            </a:pPr>
            <a:r>
              <a:rPr>
                <a:solidFill>
                  <a:srgbClr val="000000"/>
                </a:solidFill>
              </a:rPr>
              <a:t>s </a:t>
            </a:r>
            <a:r>
              <a:rPr>
                <a:solidFill>
                  <a:srgbClr val="444400"/>
                </a:solidFill>
              </a:rPr>
              <a:t>+= </a:t>
            </a:r>
            <a:r>
              <a:t>' Buffa’</a:t>
            </a:r>
            <a:r>
              <a:rPr>
                <a:solidFill>
                  <a:srgbClr val="444400"/>
                </a:solidFill>
              </a:rPr>
              <a:t>; 会产生一个新的字符串</a:t>
            </a:r>
            <a:endParaRPr>
              <a:solidFill>
                <a:srgbClr val="444400"/>
              </a:solidFill>
            </a:endParaRPr>
          </a:p>
          <a:p>
            <a:pPr lvl="2" marL="921638" indent="-307212" defTabSz="344677">
              <a:spcBef>
                <a:spcPts val="2700"/>
              </a:spcBef>
              <a:defRPr sz="2714"/>
            </a:pPr>
            <a:r>
              <a:rPr>
                <a:solidFill>
                  <a:srgbClr val="000066"/>
                </a:solidFill>
              </a:rPr>
              <a:t>var </a:t>
            </a:r>
            <a:r>
              <a:t>s4 </a:t>
            </a:r>
            <a:r>
              <a:rPr>
                <a:solidFill>
                  <a:srgbClr val="444400"/>
                </a:solidFill>
              </a:rPr>
              <a:t>= </a:t>
            </a:r>
            <a:r>
              <a:t>s1</a:t>
            </a:r>
            <a:r>
              <a:rPr>
                <a:solidFill>
                  <a:srgbClr val="444400"/>
                </a:solidFill>
              </a:rPr>
              <a:t>.</a:t>
            </a:r>
            <a:r>
              <a:t>concat</a:t>
            </a:r>
            <a:r>
              <a:rPr>
                <a:solidFill>
                  <a:srgbClr val="444400"/>
                </a:solidFill>
              </a:rPr>
              <a:t>(</a:t>
            </a:r>
            <a:r>
              <a:t>s2</a:t>
            </a:r>
            <a:r>
              <a:rPr>
                <a:solidFill>
                  <a:srgbClr val="444400"/>
                </a:solidFill>
              </a:rPr>
              <a:t>);</a:t>
            </a:r>
            <a:endParaRPr>
              <a:solidFill>
                <a:srgbClr val="444400"/>
              </a:solidFill>
            </a:endParaRPr>
          </a:p>
          <a:p>
            <a:pPr marL="307212" indent="-307212" defTabSz="344677">
              <a:spcBef>
                <a:spcPts val="2700"/>
              </a:spcBef>
              <a:defRPr sz="2714"/>
            </a:pPr>
            <a:r>
              <a:rPr>
                <a:solidFill>
                  <a:srgbClr val="444400"/>
                </a:solidFill>
              </a:rPr>
              <a:t>FCC</a:t>
            </a:r>
            <a:endParaRPr>
              <a:solidFill>
                <a:srgbClr val="444400"/>
              </a:solidFill>
            </a:endParaRPr>
          </a:p>
          <a:p>
            <a:pPr lvl="1" marL="614425" indent="-307212" defTabSz="344677">
              <a:spcBef>
                <a:spcPts val="2700"/>
              </a:spcBef>
              <a:defRPr sz="2714"/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https://learn.freecodecamp.one/javascript-algorithms-and-data-structures/basic-javascript/understand-string-immutability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不变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不变性</a:t>
            </a:r>
          </a:p>
        </p:txBody>
      </p:sp>
      <p:sp>
        <p:nvSpPr>
          <p:cNvPr id="189" name="var animal = ‘cat’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t>var animal = ‘cat’;</a:t>
            </a:r>
          </a:p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t>animal[0] = ‘r’; </a:t>
            </a:r>
          </a:p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rPr>
              <a:t>console.log(animal); // still ‘cat’ </a:t>
            </a:r>
            <a:endParaRPr>
              <a:solidFill>
                <a:srgbClr val="FF00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t>animal.toUpperCase(); // ‘CAT’ </a:t>
            </a:r>
            <a:endParaRPr sz="816">
              <a:latin typeface="Times Roman"/>
              <a:ea typeface="Times Roman"/>
              <a:cs typeface="Times Roman"/>
              <a:sym typeface="Times Roman"/>
            </a:endParaRPr>
          </a:p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rPr>
              <a:t>console.log(animal); // still ‘cat’ </a:t>
            </a:r>
            <a:endParaRPr sz="816">
              <a:solidFill>
                <a:srgbClr val="000000"/>
              </a:solidFill>
            </a:endParaRPr>
          </a:p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t>animal = animal.toUpperCase(); </a:t>
            </a:r>
            <a:endParaRPr sz="816">
              <a:latin typeface="Times Roman"/>
              <a:ea typeface="Times Roman"/>
              <a:cs typeface="Times Roman"/>
              <a:sym typeface="Times Roman"/>
            </a:endParaRPr>
          </a:p>
          <a:p>
            <a:pPr marL="354076" indent="-354076" defTabSz="397256">
              <a:spcBef>
                <a:spcPts val="3100"/>
              </a:spcBef>
              <a:defRPr b="1" sz="3128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FF0000"/>
                </a:solidFill>
                <a:latin typeface="Times Roman"/>
                <a:ea typeface="Times Roman"/>
                <a:cs typeface="Times Roman"/>
                <a:sym typeface="Times Roman"/>
              </a:rPr>
              <a:t>console.log(animal); //‘CAT’ </a:t>
            </a:r>
          </a:p>
        </p:txBody>
      </p:sp>
      <p:sp>
        <p:nvSpPr>
          <p:cNvPr id="190" name="cat猫；uppercase大写"/>
          <p:cNvSpPr txBox="1"/>
          <p:nvPr/>
        </p:nvSpPr>
        <p:spPr>
          <a:xfrm>
            <a:off x="7492934" y="3558119"/>
            <a:ext cx="4294958" cy="736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3600"/>
            </a:lvl1pPr>
          </a:lstStyle>
          <a:p>
            <a:pPr/>
            <a:r>
              <a:t>cat猫；uppercase大写</a:t>
            </a:r>
          </a:p>
        </p:txBody>
      </p:sp>
      <p:sp>
        <p:nvSpPr>
          <p:cNvPr id="191" name="重新new了一个新的string"/>
          <p:cNvSpPr txBox="1"/>
          <p:nvPr/>
        </p:nvSpPr>
        <p:spPr>
          <a:xfrm>
            <a:off x="7302664" y="8210496"/>
            <a:ext cx="5050186" cy="736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3600"/>
            </a:lvl1pPr>
          </a:lstStyle>
          <a:p>
            <a:pPr/>
            <a:r>
              <a:t>重新new了一个新的string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类型转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类型转换</a:t>
            </a:r>
          </a:p>
        </p:txBody>
      </p:sp>
      <p:sp>
        <p:nvSpPr>
          <p:cNvPr id="194" name="JS会自动转换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8869" indent="-348869" defTabSz="391414">
              <a:spcBef>
                <a:spcPts val="3000"/>
              </a:spcBef>
              <a:defRPr sz="3082"/>
            </a:pPr>
            <a:r>
              <a:t>JS会自动转换</a:t>
            </a:r>
          </a:p>
          <a:p>
            <a:pPr lvl="1" marL="697738" indent="-348869" defTabSz="391414">
              <a:spcBef>
                <a:spcPts val="3000"/>
              </a:spcBef>
              <a:defRPr sz="3082"/>
            </a:pPr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var </a:t>
            </a:r>
            <a:r>
              <a:rPr>
                <a:solidFill>
                  <a:srgbClr val="000000"/>
                </a:solidFill>
              </a:rPr>
              <a:t>s </a:t>
            </a:r>
            <a:r>
              <a:rPr>
                <a:solidFill>
                  <a:srgbClr val="444400"/>
                </a:solidFill>
              </a:rPr>
              <a:t>= </a:t>
            </a:r>
            <a:r>
              <a:rPr>
                <a:solidFill>
                  <a:srgbClr val="006600"/>
                </a:solidFill>
              </a:rPr>
              <a:t>'1'</a:t>
            </a:r>
            <a:r>
              <a:rPr>
                <a:solidFill>
                  <a:srgbClr val="444400"/>
                </a:solidFill>
              </a:rPr>
              <a:t>; </a:t>
            </a:r>
            <a:r>
              <a:rPr>
                <a:solidFill>
                  <a:srgbClr val="000000"/>
                </a:solidFill>
              </a:rPr>
              <a:t>s </a:t>
            </a:r>
            <a:r>
              <a:rPr>
                <a:solidFill>
                  <a:srgbClr val="444400"/>
                </a:solidFill>
              </a:rPr>
              <a:t>= </a:t>
            </a:r>
            <a:r>
              <a:rPr>
                <a:solidFill>
                  <a:srgbClr val="004444"/>
                </a:solidFill>
              </a:rPr>
              <a:t>3 </a:t>
            </a:r>
            <a:r>
              <a:rPr>
                <a:solidFill>
                  <a:srgbClr val="444400"/>
                </a:solidFill>
              </a:rPr>
              <a:t>* </a:t>
            </a:r>
            <a:r>
              <a:rPr>
                <a:solidFill>
                  <a:srgbClr val="000000"/>
                </a:solidFill>
              </a:rPr>
              <a:t>s</a:t>
            </a:r>
            <a:r>
              <a:rPr>
                <a:solidFill>
                  <a:srgbClr val="444400"/>
                </a:solidFill>
              </a:rPr>
              <a:t>; </a:t>
            </a:r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typeof </a:t>
            </a:r>
            <a:r>
              <a:rPr>
                <a:solidFill>
                  <a:srgbClr val="000000"/>
                </a:solidFill>
              </a:rPr>
              <a:t>s</a:t>
            </a:r>
            <a:r>
              <a:rPr>
                <a:solidFill>
                  <a:srgbClr val="444400"/>
                </a:solidFill>
              </a:rPr>
              <a:t>; </a:t>
            </a:r>
          </a:p>
          <a:p>
            <a:pPr marL="348869" indent="-348869" defTabSz="391414">
              <a:spcBef>
                <a:spcPts val="3000"/>
              </a:spcBef>
              <a:defRPr sz="3082"/>
            </a:pPr>
            <a:r>
              <a:t>转不了，就 NaN (Not  a  Number)</a:t>
            </a:r>
          </a:p>
          <a:p>
            <a:pPr lvl="1" marL="697738" indent="-348869" defTabSz="391414">
              <a:spcBef>
                <a:spcPts val="3000"/>
              </a:spcBef>
              <a:defRPr sz="3082"/>
            </a:pPr>
            <a:r>
              <a:rPr b="1">
                <a:solidFill>
                  <a:srgbClr val="000066"/>
                </a:solidFill>
                <a:latin typeface="Times Roman"/>
                <a:ea typeface="Times Roman"/>
                <a:cs typeface="Times Roman"/>
                <a:sym typeface="Times Roman"/>
              </a:rPr>
              <a:t>var </a:t>
            </a:r>
            <a:r>
              <a:rPr>
                <a:solidFill>
                  <a:srgbClr val="000000"/>
                </a:solidFill>
              </a:rPr>
              <a:t>d </a:t>
            </a:r>
            <a:r>
              <a:rPr>
                <a:solidFill>
                  <a:srgbClr val="444400"/>
                </a:solidFill>
              </a:rPr>
              <a:t>= </a:t>
            </a:r>
            <a:r>
              <a:t>"101 dalmatians”</a:t>
            </a:r>
            <a:r>
              <a:rPr>
                <a:solidFill>
                  <a:srgbClr val="444400"/>
                </a:solidFill>
              </a:rPr>
              <a:t>; d * 1</a:t>
            </a:r>
            <a:endParaRPr>
              <a:solidFill>
                <a:srgbClr val="444400"/>
              </a:solidFill>
            </a:endParaRPr>
          </a:p>
          <a:p>
            <a:pPr marL="348869" indent="-348869" defTabSz="391414">
              <a:spcBef>
                <a:spcPts val="3000"/>
              </a:spcBef>
              <a:defRPr sz="3082"/>
            </a:pPr>
            <a:r>
              <a:rPr>
                <a:solidFill>
                  <a:srgbClr val="444400"/>
                </a:solidFill>
              </a:rPr>
              <a:t>把数转为字符串</a:t>
            </a:r>
            <a:endParaRPr>
              <a:solidFill>
                <a:srgbClr val="444400"/>
              </a:solidFill>
            </a:endParaRPr>
          </a:p>
          <a:p>
            <a:pPr lvl="1" marL="697738" indent="-348869" defTabSz="391414">
              <a:spcBef>
                <a:spcPts val="3000"/>
              </a:spcBef>
              <a:defRPr sz="3082"/>
            </a:pPr>
            <a:r>
              <a:rPr b="1">
                <a:solidFill>
                  <a:srgbClr val="000066"/>
                </a:solidFill>
                <a:latin typeface="Times Roman"/>
                <a:ea typeface="Times Roman"/>
                <a:cs typeface="Times Roman"/>
                <a:sym typeface="Times Roman"/>
              </a:rPr>
              <a:t>var </a:t>
            </a:r>
            <a:r>
              <a:rPr>
                <a:solidFill>
                  <a:srgbClr val="000000"/>
                </a:solidFill>
              </a:rPr>
              <a:t>n </a:t>
            </a:r>
            <a:r>
              <a:rPr>
                <a:solidFill>
                  <a:srgbClr val="444400"/>
                </a:solidFill>
              </a:rPr>
              <a:t>= </a:t>
            </a:r>
            <a:r>
              <a:rPr>
                <a:solidFill>
                  <a:srgbClr val="004444"/>
                </a:solidFill>
              </a:rPr>
              <a:t>100</a:t>
            </a:r>
            <a:r>
              <a:rPr>
                <a:solidFill>
                  <a:srgbClr val="444400"/>
                </a:solidFill>
              </a:rPr>
              <a:t>; </a:t>
            </a:r>
            <a:r>
              <a:rPr>
                <a:solidFill>
                  <a:srgbClr val="000000"/>
                </a:solidFill>
              </a:rPr>
              <a:t>n </a:t>
            </a:r>
            <a:r>
              <a:rPr>
                <a:solidFill>
                  <a:srgbClr val="444400"/>
                </a:solidFill>
              </a:rPr>
              <a:t>= </a:t>
            </a:r>
            <a:r>
              <a:t>“" </a:t>
            </a:r>
            <a:r>
              <a:rPr>
                <a:solidFill>
                  <a:srgbClr val="444400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n</a:t>
            </a:r>
            <a:r>
              <a:rPr>
                <a:solidFill>
                  <a:srgbClr val="444400"/>
                </a:solidFill>
              </a:rPr>
              <a:t>;</a:t>
            </a:r>
            <a:endParaRPr sz="804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编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编码</a:t>
            </a:r>
          </a:p>
        </p:txBody>
      </p:sp>
      <p:sp>
        <p:nvSpPr>
          <p:cNvPr id="197" name="一系列 16-bit 无符号整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8869" indent="-348869" defTabSz="391414">
              <a:spcBef>
                <a:spcPts val="3000"/>
              </a:spcBef>
              <a:defRPr sz="3082"/>
            </a:pPr>
            <a:r>
              <a:t>一系列 16-bit 无符号整数</a:t>
            </a:r>
          </a:p>
          <a:p>
            <a:pPr lvl="1" marL="697738" indent="-348869" defTabSz="391414">
              <a:spcBef>
                <a:spcPts val="3000"/>
              </a:spcBef>
              <a:defRPr sz="3082"/>
            </a:pPr>
            <a:r>
              <a:t>每个整数代表一个字符</a:t>
            </a:r>
          </a:p>
          <a:p>
            <a:pPr marL="348869" indent="-348869" defTabSz="391414">
              <a:spcBef>
                <a:spcPts val="3000"/>
              </a:spcBef>
              <a:defRPr sz="3082"/>
            </a:pPr>
            <a:r>
              <a:t>中级算法：丢失的字母</a:t>
            </a:r>
          </a:p>
          <a:p>
            <a:pPr lvl="1" marL="697738" indent="-348869" defTabSz="391414">
              <a:spcBef>
                <a:spcPts val="3000"/>
              </a:spcBef>
              <a:defRPr sz="3082"/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https://learn.freecodecamp.one/javascript-algorithms-and-data-structures/intermediate-algorithm-scripting/missing-letters</a:t>
            </a:r>
          </a:p>
          <a:p>
            <a:pPr marL="348869" indent="-348869" defTabSz="391414">
              <a:spcBef>
                <a:spcPts val="3000"/>
              </a:spcBef>
              <a:defRPr sz="3082"/>
            </a:pPr>
            <a:r>
              <a:t>String.fromCharCode(i)：输入 code，返回字符</a:t>
            </a:r>
          </a:p>
          <a:p>
            <a:pPr marL="348869" indent="-348869" defTabSz="391414">
              <a:spcBef>
                <a:spcPts val="3000"/>
              </a:spcBef>
              <a:defRPr sz="3082"/>
            </a:pPr>
            <a:r>
              <a:t>‘a’.charCodeAt() : 返回字符的code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声明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声明</a:t>
            </a:r>
          </a:p>
        </p:txBody>
      </p:sp>
      <p:sp>
        <p:nvSpPr>
          <p:cNvPr id="143" name="字符串 是 字符 的 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180" indent="-432180" defTabSz="484886">
              <a:spcBef>
                <a:spcPts val="3800"/>
              </a:spcBef>
              <a:defRPr sz="3818"/>
            </a:pPr>
            <a:r>
              <a:t>字符串 是 字符 的 组</a:t>
            </a:r>
          </a:p>
          <a:p>
            <a:pPr lvl="1" marL="864361" indent="-432180" defTabSz="484886">
              <a:spcBef>
                <a:spcPts val="3800"/>
              </a:spcBef>
              <a:defRPr sz="3818"/>
            </a:pPr>
            <a:r>
              <a:t>撸串 </a:t>
            </a:r>
          </a:p>
          <a:p>
            <a:pPr marL="432180" indent="-432180" defTabSz="484886">
              <a:spcBef>
                <a:spcPts val="3800"/>
              </a:spcBef>
              <a:defRPr sz="3818"/>
            </a:pPr>
            <a:r>
              <a:rPr b="1">
                <a:solidFill>
                  <a:srgbClr val="000066"/>
                </a:solidFill>
                <a:latin typeface="Times Roman"/>
                <a:ea typeface="Times Roman"/>
                <a:cs typeface="Times Roman"/>
                <a:sym typeface="Times Roman"/>
              </a:rPr>
              <a:t>var </a:t>
            </a:r>
            <a:r>
              <a:rPr>
                <a:solidFill>
                  <a:srgbClr val="000000"/>
                </a:solidFill>
              </a:rPr>
              <a:t>s </a:t>
            </a:r>
            <a:r>
              <a:rPr>
                <a:solidFill>
                  <a:srgbClr val="444400"/>
                </a:solidFill>
              </a:rPr>
              <a:t>= </a:t>
            </a:r>
            <a:r>
              <a:t>‘Michel'</a:t>
            </a:r>
            <a:r>
              <a:rPr>
                <a:solidFill>
                  <a:srgbClr val="444400"/>
                </a:solidFill>
              </a:rPr>
              <a:t>; </a:t>
            </a:r>
            <a:endParaRPr>
              <a:solidFill>
                <a:srgbClr val="444400"/>
              </a:solidFill>
            </a:endParaRPr>
          </a:p>
          <a:p>
            <a:pPr marL="432180" indent="-432180" defTabSz="484886">
              <a:spcBef>
                <a:spcPts val="3800"/>
              </a:spcBef>
              <a:defRPr sz="3818">
                <a:solidFill>
                  <a:srgbClr val="444400"/>
                </a:solidFill>
              </a:defRPr>
            </a:pPr>
            <a:r>
              <a:t>FCC</a:t>
            </a:r>
          </a:p>
          <a:p>
            <a:pPr lvl="1" marL="864361" indent="-432180" defTabSz="484886">
              <a:spcBef>
                <a:spcPts val="3800"/>
              </a:spcBef>
              <a:defRPr sz="3818">
                <a:solidFill>
                  <a:srgbClr val="444400"/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https://learn.freecodecamp.one/javascript-algorithms-and-data-structures/basic-javascript/declare-string-variables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二进制转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二进制转换</a:t>
            </a:r>
          </a:p>
        </p:txBody>
      </p:sp>
      <p:sp>
        <p:nvSpPr>
          <p:cNvPr id="200" name="https://learn.freecodecamp.one/javascript-algorithms-and-data-structures/intermediate-algorithm-scripting/binary-ag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180" indent="-432180" defTabSz="484886">
              <a:spcBef>
                <a:spcPts val="3800"/>
              </a:spcBef>
              <a:defRPr sz="3818"/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https://learn.freecodecamp.one/javascript-algorithms-and-data-structures/intermediate-algorithm-scripting/binary-agents</a:t>
            </a:r>
          </a:p>
          <a:p>
            <a:pPr marL="432180" indent="-432180" defTabSz="484886">
              <a:spcBef>
                <a:spcPts val="3800"/>
              </a:spcBef>
              <a:defRPr sz="3818"/>
            </a:pPr>
            <a:r>
              <a:t>提示</a:t>
            </a:r>
          </a:p>
          <a:p>
            <a:pPr lvl="1" marL="864361" indent="-432180" defTabSz="484886">
              <a:spcBef>
                <a:spcPts val="3800"/>
              </a:spcBef>
              <a:defRPr sz="3818"/>
            </a:pPr>
            <a:r>
              <a:t>parseInt(‘0’,2)：把字符串转变为整数，进制（2，8，10，16）</a:t>
            </a:r>
          </a:p>
          <a:p>
            <a:pPr lvl="1" marL="864361" indent="-432180" defTabSz="484886">
              <a:spcBef>
                <a:spcPts val="3800"/>
              </a:spcBef>
              <a:defRPr sz="3818"/>
            </a:pPr>
            <a:r>
              <a:t>String.fromCharCode(i)：从整数97获得’a’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搜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</a:t>
            </a:r>
          </a:p>
        </p:txBody>
      </p:sp>
      <p:sp>
        <p:nvSpPr>
          <p:cNvPr id="203" name="var msg = ‘JavaScript is fun’;…"/>
          <p:cNvSpPr txBox="1"/>
          <p:nvPr>
            <p:ph type="body" idx="1"/>
          </p:nvPr>
        </p:nvSpPr>
        <p:spPr>
          <a:xfrm>
            <a:off x="542093" y="2705634"/>
            <a:ext cx="12293601" cy="5126624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var msg = ‘JavaScript is fun’; </a:t>
            </a:r>
            <a:endParaRPr sz="1200">
              <a:solidFill>
                <a:srgbClr val="000000"/>
              </a:solidFill>
            </a:endParaRPr>
          </a:p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msg.endsWith(‘is fun’); </a:t>
            </a:r>
          </a:p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返回 true or false</a:t>
            </a:r>
          </a:p>
        </p:txBody>
      </p:sp>
      <p:sp>
        <p:nvSpPr>
          <p:cNvPr id="204" name="programming编程；fun好玩；start开始；with用；ends结束；include包括"/>
          <p:cNvSpPr txBox="1"/>
          <p:nvPr/>
        </p:nvSpPr>
        <p:spPr>
          <a:xfrm>
            <a:off x="4298805" y="8251057"/>
            <a:ext cx="8548372" cy="1371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3600"/>
            </a:lvl1pPr>
          </a:lstStyle>
          <a:p>
            <a:pPr/>
            <a:r>
              <a:t>programming编程；fun好玩；start开始；with用；ends结束；include包括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搜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</a:t>
            </a:r>
          </a:p>
        </p:txBody>
      </p:sp>
      <p:sp>
        <p:nvSpPr>
          <p:cNvPr id="207" name="var msg = ‘JavaScript is fun’;…"/>
          <p:cNvSpPr txBox="1"/>
          <p:nvPr>
            <p:ph type="body" idx="1"/>
          </p:nvPr>
        </p:nvSpPr>
        <p:spPr>
          <a:xfrm>
            <a:off x="542093" y="2705634"/>
            <a:ext cx="12293601" cy="5126624"/>
          </a:xfrm>
          <a:prstGeom prst="rect">
            <a:avLst/>
          </a:prstGeom>
        </p:spPr>
        <p:txBody>
          <a:bodyPr/>
          <a:lstStyle/>
          <a:p>
            <a:pPr marL="333247" indent="-333247" defTabSz="373887">
              <a:spcBef>
                <a:spcPts val="2900"/>
              </a:spcBef>
              <a:defRPr b="1" sz="2943">
                <a:latin typeface="Gill Sans"/>
                <a:ea typeface="Gill Sans"/>
                <a:cs typeface="Gill Sans"/>
                <a:sym typeface="Gill Sans"/>
              </a:defRPr>
            </a:pPr>
            <a:r>
              <a:t>var msg = ‘JavaScript is fun’; </a:t>
            </a:r>
            <a:endParaRPr sz="768">
              <a:solidFill>
                <a:srgbClr val="000000"/>
              </a:solidFill>
            </a:endParaRPr>
          </a:p>
          <a:p>
            <a:pPr marL="333247" indent="-333247" defTabSz="373887">
              <a:spcBef>
                <a:spcPts val="2900"/>
              </a:spcBef>
              <a:defRPr b="1" sz="2943">
                <a:latin typeface="Gill Sans"/>
                <a:ea typeface="Gill Sans"/>
                <a:cs typeface="Gill Sans"/>
                <a:sym typeface="Gill Sans"/>
              </a:defRPr>
            </a:pPr>
            <a:r>
              <a:t>msg.startsWith(‘JavaScript’); </a:t>
            </a:r>
          </a:p>
          <a:p>
            <a:pPr marL="333247" indent="-333247" defTabSz="373887">
              <a:spcBef>
                <a:spcPts val="2900"/>
              </a:spcBef>
              <a:defRPr b="1" sz="2943">
                <a:latin typeface="Gill Sans"/>
                <a:ea typeface="Gill Sans"/>
                <a:cs typeface="Gill Sans"/>
                <a:sym typeface="Gill Sans"/>
              </a:defRPr>
            </a:pPr>
            <a:r>
              <a:t>msg.startsWith(‘javascript’); </a:t>
            </a:r>
            <a:endParaRPr sz="768">
              <a:latin typeface="Times Roman"/>
              <a:ea typeface="Times Roman"/>
              <a:cs typeface="Times Roman"/>
              <a:sym typeface="Times Roman"/>
            </a:endParaRPr>
          </a:p>
          <a:p>
            <a:pPr marL="333247" indent="-333247" defTabSz="373887">
              <a:spcBef>
                <a:spcPts val="2900"/>
              </a:spcBef>
              <a:defRPr b="1" sz="2943">
                <a:latin typeface="Gill Sans"/>
                <a:ea typeface="Gill Sans"/>
                <a:cs typeface="Gill Sans"/>
                <a:sym typeface="Gill Sans"/>
              </a:defRPr>
            </a:pPr>
            <a:r>
              <a:t>msg.endsWith(‘is fun’); </a:t>
            </a:r>
          </a:p>
          <a:p>
            <a:pPr marL="333247" indent="-333247" defTabSz="373887">
              <a:spcBef>
                <a:spcPts val="2900"/>
              </a:spcBef>
              <a:defRPr b="1" sz="2943">
                <a:latin typeface="Gill Sans"/>
                <a:ea typeface="Gill Sans"/>
                <a:cs typeface="Gill Sans"/>
                <a:sym typeface="Gill Sans"/>
              </a:defRPr>
            </a:pPr>
            <a:r>
              <a:t>msg.includes(‘JavaScript’); </a:t>
            </a:r>
          </a:p>
          <a:p>
            <a:pPr marL="333247" indent="-333247" defTabSz="373887">
              <a:spcBef>
                <a:spcPts val="2900"/>
              </a:spcBef>
              <a:defRPr b="1" sz="2943">
                <a:latin typeface="Gill Sans"/>
                <a:ea typeface="Gill Sans"/>
                <a:cs typeface="Gill Sans"/>
                <a:sym typeface="Gill Sans"/>
              </a:defRPr>
            </a:pPr>
            <a:r>
              <a:t>返回 true or false</a:t>
            </a:r>
          </a:p>
        </p:txBody>
      </p:sp>
      <p:sp>
        <p:nvSpPr>
          <p:cNvPr id="208" name="programming编程；fun好玩；start开始；with用；ends结束；include包括"/>
          <p:cNvSpPr txBox="1"/>
          <p:nvPr/>
        </p:nvSpPr>
        <p:spPr>
          <a:xfrm>
            <a:off x="4298805" y="8251057"/>
            <a:ext cx="8548372" cy="1371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defRPr sz="3600"/>
            </a:lvl1pPr>
          </a:lstStyle>
          <a:p>
            <a:pPr/>
            <a:r>
              <a:t>programming编程；fun好玩；start开始；with用；ends结束；include包括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搜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搜索</a:t>
            </a:r>
          </a:p>
        </p:txBody>
      </p:sp>
      <p:sp>
        <p:nvSpPr>
          <p:cNvPr id="211" name="indexOf(‘w’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8215" indent="-458215" defTabSz="514095">
              <a:spcBef>
                <a:spcPts val="4000"/>
              </a:spcBef>
              <a:defRPr sz="4048"/>
            </a:pPr>
            <a:r>
              <a:t>indexOf(‘w’)</a:t>
            </a:r>
          </a:p>
          <a:p>
            <a:pPr marL="458215" indent="-458215" defTabSz="514095">
              <a:spcBef>
                <a:spcPts val="4000"/>
              </a:spcBef>
              <a:defRPr sz="4048"/>
            </a:pPr>
            <a:r>
              <a:t>indexOf('w', 3); </a:t>
            </a:r>
          </a:p>
          <a:p>
            <a:pPr marL="458215" indent="-458215" defTabSz="514095">
              <a:spcBef>
                <a:spcPts val="4000"/>
              </a:spcBef>
              <a:defRPr sz="4048"/>
            </a:pPr>
            <a:r>
              <a:t>lastIndexOf(‘w’)</a:t>
            </a:r>
          </a:p>
          <a:p>
            <a:pPr marL="458215" indent="-458215" defTabSz="514095">
              <a:spcBef>
                <a:spcPts val="4000"/>
              </a:spcBef>
              <a:defRPr sz="4048"/>
            </a:pPr>
            <a:r>
              <a:t>FCC</a:t>
            </a:r>
          </a:p>
          <a:p>
            <a:pPr lvl="1" marL="916431" indent="-458215" defTabSz="514095">
              <a:spcBef>
                <a:spcPts val="4000"/>
              </a:spcBef>
              <a:defRPr sz="4048"/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https://learn.freecodecamp.one/javascript-algorithms-and-data-structures/basic-algorithm-scripting/mutations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练习：字符串中的第一个唯一字符"/>
          <p:cNvSpPr txBox="1"/>
          <p:nvPr>
            <p:ph type="title"/>
          </p:nvPr>
        </p:nvSpPr>
        <p:spPr>
          <a:xfrm>
            <a:off x="355600" y="-198998"/>
            <a:ext cx="12293600" cy="2438401"/>
          </a:xfrm>
          <a:prstGeom prst="rect">
            <a:avLst/>
          </a:prstGeom>
        </p:spPr>
        <p:txBody>
          <a:bodyPr/>
          <a:lstStyle>
            <a:lvl1pPr defTabSz="457200">
              <a:defRPr cap="none" sz="4300">
                <a:solidFill>
                  <a:srgbClr val="000000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练习：字符串中的第一个唯一字符</a:t>
            </a:r>
          </a:p>
        </p:txBody>
      </p:sp>
      <p:sp>
        <p:nvSpPr>
          <p:cNvPr id="214" name="给定一个字符串，找到它的第一个不重复的字符，并返回它的索引。如果不存在，则返回 -1。…"/>
          <p:cNvSpPr txBox="1"/>
          <p:nvPr>
            <p:ph type="body" idx="1"/>
          </p:nvPr>
        </p:nvSpPr>
        <p:spPr>
          <a:xfrm>
            <a:off x="355600" y="1779450"/>
            <a:ext cx="12293600" cy="7250250"/>
          </a:xfrm>
          <a:prstGeom prst="rect">
            <a:avLst/>
          </a:prstGeom>
        </p:spPr>
        <p:txBody>
          <a:bodyPr/>
          <a:lstStyle/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2844">
                <a:solidFill>
                  <a:srgbClr val="000000"/>
                </a:solidFill>
                <a:latin typeface="SimHei"/>
                <a:ea typeface="SimHei"/>
                <a:cs typeface="SimHei"/>
                <a:sym typeface="SimHei"/>
              </a:defRPr>
            </a:pPr>
          </a:p>
          <a:p>
            <a:pPr marL="0" indent="0" defTabSz="361188">
              <a:lnSpc>
                <a:spcPct val="100000"/>
              </a:lnSpc>
              <a:spcBef>
                <a:spcPts val="900"/>
              </a:spcBef>
              <a:buSzTx/>
              <a:buNone/>
              <a:defRPr sz="2844">
                <a:solidFill>
                  <a:srgbClr val="000000"/>
                </a:solidFill>
                <a:latin typeface="SimHei"/>
                <a:ea typeface="SimHei"/>
                <a:cs typeface="SimHei"/>
                <a:sym typeface="SimHei"/>
              </a:defRPr>
            </a:pPr>
            <a:r>
              <a:t>给定一个字符串，找到它的第一个不重复的字符，并返回它的索引。如果不存在，则返回 -1。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2844">
                <a:solidFill>
                  <a:srgbClr val="000000"/>
                </a:solidFill>
                <a:latin typeface="SimHei"/>
                <a:ea typeface="SimHei"/>
                <a:cs typeface="SimHei"/>
                <a:sym typeface="SimHei"/>
              </a:defRPr>
            </a:pPr>
            <a:r>
              <a:t>s = “leetcode" indexOf lastIndexOf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2844">
                <a:solidFill>
                  <a:srgbClr val="000000"/>
                </a:solidFill>
                <a:latin typeface="SimHei"/>
                <a:ea typeface="SimHei"/>
                <a:cs typeface="SimHei"/>
                <a:sym typeface="SimHei"/>
              </a:defRPr>
            </a:pPr>
            <a:r>
              <a:t>返回 0.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2844">
                <a:solidFill>
                  <a:srgbClr val="000000"/>
                </a:solidFill>
                <a:latin typeface="SimHei"/>
                <a:ea typeface="SimHei"/>
                <a:cs typeface="SimHei"/>
                <a:sym typeface="SimHei"/>
              </a:defRPr>
            </a:pPr>
            <a:r>
              <a:t>s = "loveleetcode",</a:t>
            </a:r>
          </a:p>
          <a:p>
            <a:pPr marL="0" indent="0" defTabSz="361188">
              <a:lnSpc>
                <a:spcPct val="100000"/>
              </a:lnSpc>
              <a:spcBef>
                <a:spcPts val="0"/>
              </a:spcBef>
              <a:buSzTx/>
              <a:buNone/>
              <a:defRPr sz="2844">
                <a:solidFill>
                  <a:srgbClr val="000000"/>
                </a:solidFill>
                <a:latin typeface="SimHei"/>
                <a:ea typeface="SimHei"/>
                <a:cs typeface="SimHei"/>
                <a:sym typeface="SimHei"/>
              </a:defRPr>
            </a:pPr>
            <a:r>
              <a:t>返回 2.</a:t>
            </a:r>
          </a:p>
          <a:p>
            <a:pPr marL="0" indent="0" defTabSz="361188">
              <a:lnSpc>
                <a:spcPct val="100000"/>
              </a:lnSpc>
              <a:spcBef>
                <a:spcPts val="900"/>
              </a:spcBef>
              <a:buSzTx/>
              <a:buNone/>
              <a:defRPr sz="2844">
                <a:solidFill>
                  <a:srgbClr val="000000"/>
                </a:solidFill>
                <a:latin typeface="SimHei"/>
                <a:ea typeface="SimHei"/>
                <a:cs typeface="SimHei"/>
                <a:sym typeface="SimHei"/>
              </a:defRPr>
            </a:pPr>
            <a:r>
              <a:t>注意事项</a:t>
            </a:r>
            <a:r>
              <a:t>：您可以假定该字符串只包含小写字母。</a:t>
            </a:r>
          </a:p>
          <a:p>
            <a:pPr marL="0" indent="0" defTabSz="361188">
              <a:lnSpc>
                <a:spcPct val="100000"/>
              </a:lnSpc>
              <a:spcBef>
                <a:spcPts val="900"/>
              </a:spcBef>
              <a:buSzTx/>
              <a:buNone/>
              <a:defRPr b="1" sz="229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思路：某个字符从头开始开始的索引和从尾开始找的索引如果相等，就说明这个字符只出现了一次</a:t>
            </a:r>
          </a:p>
          <a:p>
            <a:pPr marL="0" indent="0" defTabSz="361188">
              <a:lnSpc>
                <a:spcPct val="100000"/>
              </a:lnSpc>
              <a:spcBef>
                <a:spcPts val="900"/>
              </a:spcBef>
              <a:buSzTx/>
              <a:buNone/>
              <a:defRPr b="1" sz="229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101 uniq char</a:t>
            </a:r>
          </a:p>
          <a:p>
            <a:pPr lvl="1" marL="822705" indent="-411352" defTabSz="461518">
              <a:spcBef>
                <a:spcPts val="3600"/>
              </a:spcBef>
              <a:defRPr sz="3634"/>
            </a:pPr>
            <a:r>
              <a:rPr u="sng">
                <a:hlinkClick r:id="rId2" invalidUrl="" action="" tgtFrame="" tooltip="" history="1" highlightClick="0" endSnd="0"/>
              </a:rPr>
              <a:t>https://101.zoo.team/zi-fu-chuan/zi-fu-chuan-part-2-bao-shu-fan-zhuan-zi-fu-chuan-he-zi-fu-chuan-zhong-de-di-yi-ge-wei-yi-zi-fu#fang-fa-yi-ku-han-shu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调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调用</a:t>
            </a:r>
          </a:p>
        </p:txBody>
      </p:sp>
      <p:sp>
        <p:nvSpPr>
          <p:cNvPr id="217" name="链式调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链式调用</a:t>
            </a:r>
          </a:p>
          <a:p>
            <a:pPr/>
            <a:r>
              <a:t>s1.toLowerCase().lastIndexOf('w');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练习</a:t>
            </a:r>
          </a:p>
        </p:txBody>
      </p:sp>
      <p:sp>
        <p:nvSpPr>
          <p:cNvPr id="220" name="这页PPT之前，所有FCC和101练习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这页PPT之前，所有FCC和101练习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引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引号</a:t>
            </a:r>
          </a:p>
        </p:txBody>
      </p:sp>
      <p:sp>
        <p:nvSpPr>
          <p:cNvPr id="146" name="推荐用单引号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7627" indent="-317627" defTabSz="356362">
              <a:spcBef>
                <a:spcPts val="2800"/>
              </a:spcBef>
              <a:defRPr sz="2806"/>
            </a:pPr>
            <a:r>
              <a:t>推荐用单引号</a:t>
            </a:r>
          </a:p>
          <a:p>
            <a:pPr lvl="1" marL="635254" indent="-317627" defTabSz="356362">
              <a:spcBef>
                <a:spcPts val="2800"/>
              </a:spcBef>
              <a:defRPr b="1" sz="2806">
                <a:latin typeface="Gill Sans"/>
                <a:ea typeface="Gill Sans"/>
                <a:cs typeface="Gill Sans"/>
                <a:sym typeface="Gill Sans"/>
              </a:defRPr>
            </a:pPr>
            <a:r>
              <a:t>var name = ‘toucan’; 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除非里面有单引号，此时用双引号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FCC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https://learn.freecodecamp.one/javascript-algorithms-and-data-structures/basic-javascript/quoting-strings-with-single-quotes</a:t>
            </a:r>
          </a:p>
          <a:p>
            <a:pPr lvl="1" marL="635254" indent="-317627" defTabSz="356362">
              <a:spcBef>
                <a:spcPts val="2800"/>
              </a:spcBef>
              <a:defRPr sz="2806"/>
            </a:pPr>
            <a:r>
              <a:t>‘I am a dolphin’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vs. </a:t>
            </a:r>
            <a:r>
              <a:t>“I’m a dolphin”</a:t>
            </a:r>
          </a:p>
          <a:p>
            <a:pPr lvl="1" marL="400486" indent="-82859" defTabSz="356362">
              <a:spcBef>
                <a:spcPts val="2800"/>
              </a:spcBef>
              <a:defRPr sz="732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引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引号</a:t>
            </a:r>
          </a:p>
        </p:txBody>
      </p:sp>
      <p:sp>
        <p:nvSpPr>
          <p:cNvPr id="149" name="如何给变量赋值下面的字符串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如何给变量赋值下面的字符串：</a:t>
            </a:r>
          </a:p>
          <a:p>
            <a:pPr lvl="1"/>
            <a:r>
              <a:t>I'm the king of the world?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转义： 逃脱escape字符 \"/>
          <p:cNvSpPr txBox="1"/>
          <p:nvPr>
            <p:ph type="title"/>
          </p:nvPr>
        </p:nvSpPr>
        <p:spPr>
          <a:xfrm>
            <a:off x="355600" y="66655"/>
            <a:ext cx="12293600" cy="2438401"/>
          </a:xfrm>
          <a:prstGeom prst="rect">
            <a:avLst/>
          </a:prstGeom>
        </p:spPr>
        <p:txBody>
          <a:bodyPr/>
          <a:lstStyle/>
          <a:p>
            <a:pPr/>
            <a:r>
              <a:t>转义： 逃脱escape字符 \</a:t>
            </a:r>
          </a:p>
        </p:txBody>
      </p:sp>
      <p:sp>
        <p:nvSpPr>
          <p:cNvPr id="152" name="var s = 'I don\'t know’;…"/>
          <p:cNvSpPr txBox="1"/>
          <p:nvPr>
            <p:ph type="body" idx="1"/>
          </p:nvPr>
        </p:nvSpPr>
        <p:spPr>
          <a:xfrm>
            <a:off x="435059" y="1794173"/>
            <a:ext cx="12293601" cy="7475241"/>
          </a:xfrm>
          <a:prstGeom prst="rect">
            <a:avLst/>
          </a:prstGeom>
        </p:spPr>
        <p:txBody>
          <a:bodyPr/>
          <a:lstStyle/>
          <a:p>
            <a:pPr lvl="1" marL="562356" indent="-281178" defTabSz="315468">
              <a:spcBef>
                <a:spcPts val="2400"/>
              </a:spcBef>
              <a:defRPr sz="2484"/>
            </a:pPr>
            <a:r>
              <a:rPr b="1">
                <a:solidFill>
                  <a:srgbClr val="000066"/>
                </a:solidFill>
                <a:latin typeface="Times Roman"/>
                <a:ea typeface="Times Roman"/>
                <a:cs typeface="Times Roman"/>
                <a:sym typeface="Times Roman"/>
              </a:rPr>
              <a:t>var </a:t>
            </a:r>
            <a:r>
              <a:rPr>
                <a:solidFill>
                  <a:srgbClr val="000000"/>
                </a:solidFill>
              </a:rPr>
              <a:t>s </a:t>
            </a:r>
            <a:r>
              <a:rPr>
                <a:solidFill>
                  <a:srgbClr val="444400"/>
                </a:solidFill>
              </a:rPr>
              <a:t>= </a:t>
            </a:r>
            <a:r>
              <a:t>'I don\'t know’</a:t>
            </a:r>
            <a:r>
              <a:rPr>
                <a:solidFill>
                  <a:srgbClr val="444400"/>
                </a:solidFill>
              </a:rPr>
              <a:t>;</a:t>
            </a:r>
            <a:endParaRPr>
              <a:solidFill>
                <a:srgbClr val="444400"/>
              </a:solidFill>
            </a:endParaRP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rPr b="1">
                <a:solidFill>
                  <a:srgbClr val="000066"/>
                </a:solidFill>
                <a:latin typeface="Times Roman"/>
                <a:ea typeface="Times Roman"/>
                <a:cs typeface="Times Roman"/>
                <a:sym typeface="Times Roman"/>
              </a:rPr>
              <a:t>var </a:t>
            </a:r>
            <a:r>
              <a:rPr>
                <a:solidFill>
                  <a:srgbClr val="000000"/>
                </a:solidFill>
              </a:rPr>
              <a:t>s </a:t>
            </a:r>
            <a:r>
              <a:rPr>
                <a:solidFill>
                  <a:srgbClr val="444400"/>
                </a:solidFill>
              </a:rPr>
              <a:t>= </a:t>
            </a:r>
            <a:r>
              <a:t>"\"Hello\", he said.”</a:t>
            </a:r>
            <a:r>
              <a:rPr>
                <a:solidFill>
                  <a:srgbClr val="444400"/>
                </a:solidFill>
              </a:rPr>
              <a:t>; </a:t>
            </a:r>
            <a:endParaRPr>
              <a:solidFill>
                <a:srgbClr val="444400"/>
              </a:solidFill>
            </a:endParaRP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rPr b="1">
                <a:solidFill>
                  <a:srgbClr val="000066"/>
                </a:solidFill>
                <a:latin typeface="Times Roman"/>
                <a:ea typeface="Times Roman"/>
                <a:cs typeface="Times Roman"/>
                <a:sym typeface="Times Roman"/>
              </a:rPr>
              <a:t>var </a:t>
            </a:r>
            <a:r>
              <a:rPr>
                <a:solidFill>
                  <a:srgbClr val="000000"/>
                </a:solidFill>
              </a:rPr>
              <a:t>s </a:t>
            </a:r>
            <a:r>
              <a:rPr>
                <a:solidFill>
                  <a:srgbClr val="444400"/>
                </a:solidFill>
              </a:rPr>
              <a:t>= </a:t>
            </a:r>
            <a:r>
              <a:t>"1\\2"</a:t>
            </a:r>
            <a:r>
              <a:rPr>
                <a:solidFill>
                  <a:srgbClr val="444400"/>
                </a:solidFill>
              </a:rPr>
              <a:t>; </a:t>
            </a:r>
            <a:r>
              <a:rPr>
                <a:solidFill>
                  <a:srgbClr val="000000"/>
                </a:solidFill>
              </a:rPr>
              <a:t>s</a:t>
            </a:r>
            <a:r>
              <a:rPr>
                <a:solidFill>
                  <a:srgbClr val="444400"/>
                </a:solidFill>
              </a:rPr>
              <a:t>;</a:t>
            </a:r>
            <a:endParaRPr>
              <a:solidFill>
                <a:srgbClr val="444400"/>
              </a:solidFill>
            </a:endParaRP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rPr b="1">
                <a:solidFill>
                  <a:srgbClr val="000066"/>
                </a:solidFill>
                <a:latin typeface="Times Roman"/>
                <a:ea typeface="Times Roman"/>
                <a:cs typeface="Times Roman"/>
                <a:sym typeface="Times Roman"/>
              </a:rPr>
              <a:t>var </a:t>
            </a:r>
            <a:r>
              <a:rPr>
                <a:solidFill>
                  <a:srgbClr val="000000"/>
                </a:solidFill>
              </a:rPr>
              <a:t>s </a:t>
            </a:r>
            <a:r>
              <a:rPr>
                <a:solidFill>
                  <a:srgbClr val="444400"/>
                </a:solidFill>
              </a:rPr>
              <a:t>= </a:t>
            </a:r>
            <a:r>
              <a:t>‘\n1\n2\n3\n'</a:t>
            </a:r>
            <a:r>
              <a:rPr>
                <a:solidFill>
                  <a:srgbClr val="444400"/>
                </a:solidFill>
              </a:rPr>
              <a:t>;</a:t>
            </a:r>
            <a:endParaRPr>
              <a:solidFill>
                <a:srgbClr val="444400"/>
              </a:solidFill>
            </a:endParaRP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rPr b="1">
                <a:solidFill>
                  <a:srgbClr val="000066"/>
                </a:solidFill>
                <a:latin typeface="Times Roman"/>
                <a:ea typeface="Times Roman"/>
                <a:cs typeface="Times Roman"/>
                <a:sym typeface="Times Roman"/>
              </a:rPr>
              <a:t>var </a:t>
            </a:r>
            <a:r>
              <a:rPr>
                <a:solidFill>
                  <a:srgbClr val="000000"/>
                </a:solidFill>
              </a:rPr>
              <a:t>s </a:t>
            </a:r>
            <a:r>
              <a:rPr>
                <a:solidFill>
                  <a:srgbClr val="444400"/>
                </a:solidFill>
              </a:rPr>
              <a:t>= </a:t>
            </a:r>
            <a:r>
              <a:t>“1\t2"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rPr b="1">
                <a:solidFill>
                  <a:srgbClr val="000066"/>
                </a:solidFill>
                <a:latin typeface="Times Roman"/>
                <a:ea typeface="Times Roman"/>
                <a:cs typeface="Times Roman"/>
                <a:sym typeface="Times Roman"/>
              </a:rPr>
              <a:t>var </a:t>
            </a:r>
            <a:r>
              <a:rPr>
                <a:solidFill>
                  <a:srgbClr val="000000"/>
                </a:solidFill>
              </a:rPr>
              <a:t>s </a:t>
            </a:r>
            <a:r>
              <a:rPr>
                <a:solidFill>
                  <a:srgbClr val="444400"/>
                </a:solidFill>
              </a:rPr>
              <a:t>= </a:t>
            </a:r>
            <a:r>
              <a:t>‘1\n\r2'</a:t>
            </a:r>
            <a:r>
              <a:rPr>
                <a:solidFill>
                  <a:srgbClr val="444400"/>
                </a:solidFill>
              </a:rPr>
              <a:t>;</a:t>
            </a:r>
            <a:endParaRPr>
              <a:solidFill>
                <a:srgbClr val="444400"/>
              </a:solidFill>
            </a:endParaRPr>
          </a:p>
          <a:p>
            <a:pPr lvl="1" marL="562356" indent="-281178" defTabSz="315468">
              <a:spcBef>
                <a:spcPts val="2400"/>
              </a:spcBef>
              <a:defRPr sz="2484">
                <a:solidFill>
                  <a:srgbClr val="444400"/>
                </a:solidFill>
              </a:defRPr>
            </a:pPr>
            <a:r>
              <a:t>FCC</a:t>
            </a:r>
          </a:p>
          <a:p>
            <a:pPr lvl="2" marL="843534" indent="-281178" defTabSz="315468">
              <a:spcBef>
                <a:spcPts val="2400"/>
              </a:spcBef>
              <a:defRPr sz="2484">
                <a:solidFill>
                  <a:srgbClr val="444400"/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https://learn.freecodecamp.one/javascript-algorithms-and-data-structures/basic-javascript/escaping-literal-quotes-in-strings</a:t>
            </a:r>
          </a:p>
          <a:p>
            <a:pPr lvl="2" marL="843534" indent="-281178" defTabSz="315468">
              <a:spcBef>
                <a:spcPts val="2400"/>
              </a:spcBef>
              <a:defRPr sz="2484">
                <a:solidFill>
                  <a:srgbClr val="444400"/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https://learn.freecodecamp.one/javascript-algorithms-and-data-structures/basic-javascript/escape-sequences-in-strings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字符串模板（高级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字符串模板（高级）</a:t>
            </a:r>
          </a:p>
        </p:txBody>
      </p:sp>
      <p:sp>
        <p:nvSpPr>
          <p:cNvPr id="155" name="直接在字符串里用${}引用变量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直接在字符串里用${}引用变量</a:t>
            </a:r>
          </a:p>
          <a:p>
            <a:pPr/>
            <a:r>
              <a:t>var person = “Lydia";</a:t>
            </a:r>
          </a:p>
          <a:p>
            <a:pPr/>
            <a:r>
              <a:t>‘亲爱的’ + person + ‘, 你好’</a:t>
            </a:r>
          </a:p>
          <a:p>
            <a:pPr/>
            <a:r>
              <a:t>var msg = `Dear ${person}, How are you?`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图像" descr="图像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7199" t="0" r="14722" b="181"/>
          <a:stretch>
            <a:fillRect/>
          </a:stretch>
        </p:blipFill>
        <p:spPr>
          <a:xfrm>
            <a:off x="6705600" y="1384300"/>
            <a:ext cx="5359400" cy="6985000"/>
          </a:xfrm>
          <a:prstGeom prst="rect">
            <a:avLst/>
          </a:prstGeom>
        </p:spPr>
      </p:pic>
      <p:sp>
        <p:nvSpPr>
          <p:cNvPr id="158" name="方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方法</a:t>
            </a:r>
          </a:p>
        </p:txBody>
      </p:sp>
      <p:sp>
        <p:nvSpPr>
          <p:cNvPr id="159" name="连按此项以编辑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长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长度</a:t>
            </a:r>
          </a:p>
        </p:txBody>
      </p:sp>
      <p:sp>
        <p:nvSpPr>
          <p:cNvPr id="162" name="name = ‘javascript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2420" indent="-312420" defTabSz="350520">
              <a:spcBef>
                <a:spcPts val="2700"/>
              </a:spcBef>
              <a:defRPr b="1"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name = ‘javascript’</a:t>
            </a:r>
          </a:p>
          <a:p>
            <a:pPr marL="312420" indent="-312420" defTabSz="350520">
              <a:spcBef>
                <a:spcPts val="2700"/>
              </a:spcBef>
              <a:defRPr b="1"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name.length; // 6</a:t>
            </a:r>
          </a:p>
          <a:p>
            <a:pPr marL="312420" indent="-312420" defTabSz="350520">
              <a:spcBef>
                <a:spcPts val="2700"/>
              </a:spcBef>
              <a:defRPr b="1"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FCC</a:t>
            </a:r>
          </a:p>
          <a:p>
            <a:pPr lvl="1" marL="624840" indent="-312420" defTabSz="350520">
              <a:spcBef>
                <a:spcPts val="2700"/>
              </a:spcBef>
              <a:defRPr b="1" sz="276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https://learn.freecodecamp.one/javascript-algorithms-and-data-structures/basic-javascript/find-the-length-of-a-string</a:t>
            </a:r>
          </a:p>
          <a:p>
            <a:pPr lvl="1" marL="624840" indent="-312420" defTabSz="350520">
              <a:spcBef>
                <a:spcPts val="2700"/>
              </a:spcBef>
              <a:defRPr b="1" sz="276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https://learn.freecodecamp.one/javascript-algorithms-and-data-structures/basic-algorithm-scripting/find-the-longest-word-in-a-string</a:t>
            </a:r>
          </a:p>
          <a:p>
            <a:pPr lvl="1" marL="624840" indent="-312420" defTabSz="350520">
              <a:spcBef>
                <a:spcPts val="2700"/>
              </a:spcBef>
              <a:defRPr b="1"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提示：split()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去空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去空格</a:t>
            </a:r>
          </a:p>
        </p:txBody>
      </p:sp>
      <p:sp>
        <p:nvSpPr>
          <p:cNvPr id="165" name="trim(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trim()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