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5A5F5E"/>
              </a:solidFill>
              <a:prstDash val="solid"/>
              <a:miter lim="400000"/>
            </a:ln>
          </a:right>
          <a:top>
            <a:ln w="3175" cap="flat">
              <a:solidFill>
                <a:srgbClr val="C8C8C8"/>
              </a:solidFill>
              <a:prstDash val="solid"/>
              <a:miter lim="400000"/>
            </a:ln>
          </a:top>
          <a:bottom>
            <a:ln w="3175" cap="flat">
              <a:solidFill>
                <a:srgbClr val="C8C8C8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5A5F5E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8986" y="2749973"/>
            <a:ext cx="12293602" cy="2431627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8986" y="5174826"/>
            <a:ext cx="12293602" cy="96858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1273386" y="5486400"/>
            <a:ext cx="10464802" cy="5240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1266613" y="4244340"/>
            <a:ext cx="10464801" cy="6891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7200"/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</p:spPr>
        <p:txBody>
          <a:bodyPr lIns="50800" tIns="50800" rIns="50800" bIns="50800"/>
          <a:lstStyle>
            <a:lvl1pPr marL="520700" indent="-520700" defTabSz="584200">
              <a:defRPr sz="4600"/>
            </a:lvl1pPr>
            <a:lvl2pPr marL="1041400" indent="-520700" defTabSz="584200">
              <a:defRPr sz="4600"/>
            </a:lvl2pPr>
            <a:lvl3pPr marL="1562100" indent="-520700" defTabSz="584200">
              <a:defRPr sz="4600"/>
            </a:lvl3pPr>
            <a:lvl4pPr marL="2082800" indent="-520700" defTabSz="584200">
              <a:defRPr sz="4600"/>
            </a:lvl4pPr>
            <a:lvl5pPr marL="2603500" indent="-520700" defTabSz="584200"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图像"/>
          <p:cNvSpPr/>
          <p:nvPr>
            <p:ph type="pic" idx="21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defRPr sz="72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lIns="50800" tIns="50800" rIns="50800" bIns="50800" anchor="t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283079" y="318704"/>
            <a:ext cx="8442591" cy="63195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3386" y="6407573"/>
            <a:ext cx="10464802" cy="96181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3386" y="7362613"/>
            <a:ext cx="10464802" cy="85344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8986" y="3657600"/>
            <a:ext cx="12293602" cy="243162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21"/>
          </p:nvPr>
        </p:nvSpPr>
        <p:spPr>
          <a:xfrm>
            <a:off x="5648246" y="2025226"/>
            <a:ext cx="7277240" cy="64686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8986" y="1984586"/>
            <a:ext cx="5892801" cy="2912534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8986" y="4883573"/>
            <a:ext cx="5892801" cy="291253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358986" y="3264746"/>
            <a:ext cx="12293602" cy="47277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21"/>
          </p:nvPr>
        </p:nvSpPr>
        <p:spPr>
          <a:xfrm>
            <a:off x="6301255" y="2941979"/>
            <a:ext cx="6268393" cy="55719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8986" y="3264746"/>
            <a:ext cx="5892801" cy="4727788"/>
          </a:xfrm>
          <a:prstGeom prst="rect">
            <a:avLst/>
          </a:prstGeom>
        </p:spPr>
        <p:txBody>
          <a:bodyPr/>
          <a:lstStyle>
            <a:lvl1pPr marL="404446" indent="-404446">
              <a:lnSpc>
                <a:spcPct val="100000"/>
              </a:lnSpc>
              <a:spcBef>
                <a:spcPts val="3700"/>
              </a:spcBef>
              <a:defRPr sz="3600"/>
            </a:lvl1pPr>
            <a:lvl2pPr marL="988646" indent="-404446">
              <a:lnSpc>
                <a:spcPct val="100000"/>
              </a:lnSpc>
              <a:spcBef>
                <a:spcPts val="3700"/>
              </a:spcBef>
              <a:defRPr sz="3600"/>
            </a:lvl2pPr>
            <a:lvl3pPr marL="1572846" indent="-404446">
              <a:lnSpc>
                <a:spcPct val="100000"/>
              </a:lnSpc>
              <a:spcBef>
                <a:spcPts val="3700"/>
              </a:spcBef>
              <a:defRPr sz="3600"/>
            </a:lvl3pPr>
            <a:lvl4pPr marL="2157046" indent="-404446">
              <a:lnSpc>
                <a:spcPct val="100000"/>
              </a:lnSpc>
              <a:spcBef>
                <a:spcPts val="3700"/>
              </a:spcBef>
              <a:defRPr sz="3600"/>
            </a:lvl4pPr>
            <a:lvl5pPr marL="2741246" indent="-404446">
              <a:lnSpc>
                <a:spcPct val="100000"/>
              </a:lnSpc>
              <a:spcBef>
                <a:spcPts val="3700"/>
              </a:spcBef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half" idx="21"/>
          </p:nvPr>
        </p:nvSpPr>
        <p:spPr>
          <a:xfrm>
            <a:off x="6617546" y="4267200"/>
            <a:ext cx="5879254" cy="44026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22"/>
          </p:nvPr>
        </p:nvSpPr>
        <p:spPr>
          <a:xfrm>
            <a:off x="6624319" y="860213"/>
            <a:ext cx="5879255" cy="44026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23"/>
          </p:nvPr>
        </p:nvSpPr>
        <p:spPr>
          <a:xfrm>
            <a:off x="-440267" y="94826"/>
            <a:ext cx="7362615" cy="98363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765386" y="1788159"/>
            <a:ext cx="11467255" cy="61637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58986" y="1408853"/>
            <a:ext cx="12293602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63970" y="8156786"/>
            <a:ext cx="270087" cy="282788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064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2430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9796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7162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34528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41894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9260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56626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63992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regular-expressions/restrict-possible-usernames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regular-expressions/remove-whitespace-from-start-and-end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javascript-algorithms-and-data-structures-projects/telephone-number-validator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school.com.cn/js/js_regexp.asp" TargetMode="External"/><Relationship Id="rId3" Type="http://schemas.openxmlformats.org/officeDocument/2006/relationships/hyperlink" Target="https://www.w3school.com.cn/jsref/jsref_obj_regexp.asp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regular-expression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regular-expressions/find-one-or-more-criminals-in-a-hun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6705600" y="1384300"/>
            <a:ext cx="5359400" cy="6985000"/>
          </a:xfrm>
          <a:prstGeom prst="rect">
            <a:avLst/>
          </a:prstGeom>
        </p:spPr>
      </p:pic>
      <p:sp>
        <p:nvSpPr>
          <p:cNvPr id="139" name="正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正则</a:t>
            </a:r>
          </a:p>
        </p:txBody>
      </p:sp>
      <p:sp>
        <p:nvSpPr>
          <p:cNvPr id="140" name="连按此项以编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CC练习：验证用户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FCC练习：验证用户名</a:t>
            </a:r>
          </a:p>
        </p:txBody>
      </p:sp>
      <p:sp>
        <p:nvSpPr>
          <p:cNvPr id="167" name="https://learn.freecodecamp.one/javascript-algorithms-and-data-structures/regular-expressions/restrict-possible-user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938" indent="-400938" defTabSz="449833">
              <a:spcBef>
                <a:spcPts val="3500"/>
              </a:spcBef>
              <a:defRPr sz="3541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https://learn.freecodecamp.one/javascript-algorithms-and-data-structures/regular-expressions/restrict-possible-usernames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1) 用户名中的数字必须在最后，且数字可以有零个或多个。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2) 用户名字母可以是小写字母和大写字母。</a:t>
            </a:r>
          </a:p>
          <a:p>
            <a:pPr marL="400938" indent="-400938" defTabSz="449833">
              <a:spcBef>
                <a:spcPts val="3500"/>
              </a:spcBef>
              <a:defRPr sz="3541"/>
            </a:pPr>
            <a:r>
              <a:t>3) 用户名长度必须至少为两个字符。两个字符的用户名只能使用字母。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CC练习：删除空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FCC练习：删除空格</a:t>
            </a:r>
          </a:p>
        </p:txBody>
      </p:sp>
      <p:sp>
        <p:nvSpPr>
          <p:cNvPr id="170" name="https://learn.freecodecamp.one/javascript-algorithms-and-data-structures/regular-expressions/remove-whitespace-from-start-and-en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https://learn.freecodecamp.one/javascript-algorithms-and-data-structures/regular-expressions/remove-whitespace-from-start-and-end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CC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FCC练习</a:t>
            </a:r>
          </a:p>
        </p:txBody>
      </p:sp>
      <p:sp>
        <p:nvSpPr>
          <p:cNvPr id="173" name="高级算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高级算法</a:t>
            </a:r>
          </a:p>
          <a:p>
            <a:pPr lvl="1"/>
            <a:r>
              <a:t>验证美国电话号码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https://learn.freecodecamp.one/javascript-algorithms-and-data-structures/javascript-algorithms-and-data-structures-projects/telephone-number-validator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则表达式regular ex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6408"/>
            </a:pPr>
            <a:r>
              <a:t>正则表达式regular expression</a:t>
            </a:r>
            <a:br/>
            <a:endParaRPr sz="1068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43" name="var msg = ‘JavaScript is fun’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32308">
              <a:spcBef>
                <a:spcPts val="3400"/>
              </a:spcBef>
              <a:defRPr b="1" sz="3404">
                <a:latin typeface="Gill Sans"/>
                <a:ea typeface="Gill Sans"/>
                <a:cs typeface="Gill Sans"/>
                <a:sym typeface="Gill Sans"/>
              </a:defRPr>
            </a:pPr>
            <a:r>
              <a:t>var msg = ‘JavaScript is fun’;</a:t>
            </a:r>
          </a:p>
          <a:p>
            <a:pPr marL="385318" indent="-385318" defTabSz="432308">
              <a:spcBef>
                <a:spcPts val="3400"/>
              </a:spcBef>
              <a:defRPr b="1" sz="3404">
                <a:latin typeface="Gill Sans"/>
                <a:ea typeface="Gill Sans"/>
                <a:cs typeface="Gill Sans"/>
                <a:sym typeface="Gill Sans"/>
              </a:defRPr>
            </a:pPr>
            <a:r>
              <a:t>varstart=msg.search(‘fun’); </a:t>
            </a:r>
          </a:p>
          <a:p>
            <a:pPr marL="385318" indent="-385318" defTabSz="432308">
              <a:spcBef>
                <a:spcPts val="3400"/>
              </a:spcBef>
              <a:defRPr b="1" sz="3404">
                <a:latin typeface="Gill Sans"/>
                <a:ea typeface="Gill Sans"/>
                <a:cs typeface="Gill Sans"/>
                <a:sym typeface="Gill Sans"/>
              </a:defRPr>
            </a:pPr>
            <a:r>
              <a:t>varstart=msg.search(/fun/);</a:t>
            </a:r>
          </a:p>
          <a:p>
            <a:pPr marL="385318" indent="-385318" defTabSz="432308">
              <a:spcBef>
                <a:spcPts val="3400"/>
              </a:spcBef>
              <a:defRPr b="1" sz="3404">
                <a:latin typeface="Gill Sans"/>
                <a:ea typeface="Gill Sans"/>
                <a:cs typeface="Gill Sans"/>
                <a:sym typeface="Gill Sans"/>
              </a:defRPr>
            </a:pPr>
            <a:r>
              <a:t>varstart=msg.search(/FUN/);</a:t>
            </a:r>
          </a:p>
          <a:p>
            <a:pPr marL="385318" indent="-385318" defTabSz="432308">
              <a:spcBef>
                <a:spcPts val="3400"/>
              </a:spcBef>
              <a:defRPr b="1" sz="3404">
                <a:latin typeface="Gill Sans"/>
                <a:ea typeface="Gill Sans"/>
                <a:cs typeface="Gill Sans"/>
                <a:sym typeface="Gill Sans"/>
              </a:defRPr>
            </a:pPr>
            <a:r>
              <a:t>varstart=msg.search(/FUN/i); 忽略大小写</a:t>
            </a:r>
          </a:p>
          <a:p>
            <a:pPr lvl="1" marL="770636" indent="-385318" defTabSz="432308">
              <a:spcBef>
                <a:spcPts val="3400"/>
              </a:spcBef>
              <a:defRPr b="1" sz="3404">
                <a:latin typeface="Gill Sans"/>
                <a:ea typeface="Gill Sans"/>
                <a:cs typeface="Gill Sans"/>
                <a:sym typeface="Gill Sans"/>
              </a:defRPr>
            </a:pPr>
            <a:r>
              <a:t>返回 起始 index</a:t>
            </a:r>
            <a:endParaRPr sz="888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44" name="search开始；test测试"/>
          <p:cNvSpPr txBox="1"/>
          <p:nvPr/>
        </p:nvSpPr>
        <p:spPr>
          <a:xfrm>
            <a:off x="8144644" y="8511497"/>
            <a:ext cx="4200080" cy="73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3600"/>
            </a:lvl1pPr>
          </a:lstStyle>
          <a:p>
            <a:pPr/>
            <a:r>
              <a:t>search开始；test测试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47" name="/fun/.test(msg)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/fun/.test(msg);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var msg = ‘JavaScript is fun 3a4’;…"/>
          <p:cNvSpPr txBox="1"/>
          <p:nvPr>
            <p:ph type="body" idx="1"/>
          </p:nvPr>
        </p:nvSpPr>
        <p:spPr>
          <a:xfrm>
            <a:off x="355600" y="473711"/>
            <a:ext cx="12293600" cy="9258530"/>
          </a:xfrm>
          <a:prstGeom prst="rect">
            <a:avLst/>
          </a:prstGeom>
        </p:spPr>
        <p:txBody>
          <a:bodyPr/>
          <a:lstStyle/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var msg = ‘JavaScript is fun 3a4’;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msg.search(/[abc]/) 多选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msg.search(/[a-c]/) 范围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msg.search(/[^0-9a-z]/) 不在范围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msg.search(/^[0-9a-z]/) 首字母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msg.search(/[0-9a-z]$/) 末字母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msg.search(/\d/) 数字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msg.search(/[0-9][a-z][0-9]/); 组合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/\d/.test(msg)</a:t>
            </a:r>
            <a:endParaRPr sz="81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指定个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指定个数</a:t>
            </a:r>
          </a:p>
        </p:txBody>
      </p:sp>
      <p:sp>
        <p:nvSpPr>
          <p:cNvPr id="152" name="msg = ’23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msg = ’23'</a:t>
            </a: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msg.search(/[0-9][a-z]?[0-9]/); 1个，“可选的”</a:t>
            </a: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msg.search(/[0-9]*/); 多个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2school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W2school练习</a:t>
            </a:r>
          </a:p>
        </p:txBody>
      </p:sp>
      <p:sp>
        <p:nvSpPr>
          <p:cNvPr id="155" name="https://www.w3school.com.cn/js/js_regexp.as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https://www.w3school.com.cn/js/js_regexp.asp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https://www.w3school.com.cn/jsref/jsref_obj_regexp.asp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CC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FCC练习</a:t>
            </a:r>
          </a:p>
        </p:txBody>
      </p:sp>
      <p:sp>
        <p:nvSpPr>
          <p:cNvPr id="158" name="正则表达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正则表达式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https://learn.freecodecamp.one/javascript-algorithms-and-data-structures/regular-expressions</a:t>
            </a:r>
          </a:p>
          <a:p>
            <a:pPr/>
            <a:r>
              <a:t>1-class.js：知识点回顾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测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测验</a:t>
            </a:r>
          </a:p>
        </p:txBody>
      </p:sp>
      <p:sp>
        <p:nvSpPr>
          <p:cNvPr id="161" name="4道FCC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3009" indent="-453009" defTabSz="508254">
              <a:spcBef>
                <a:spcPts val="4000"/>
              </a:spcBef>
              <a:defRPr sz="4002"/>
            </a:pPr>
            <a:r>
              <a:t>4道FCC题</a:t>
            </a:r>
          </a:p>
          <a:p>
            <a:pPr lvl="1" marL="906018" indent="-453009" defTabSz="508254">
              <a:spcBef>
                <a:spcPts val="4000"/>
              </a:spcBef>
              <a:defRPr sz="4002"/>
            </a:pPr>
            <a:r>
              <a:t>罪犯</a:t>
            </a:r>
          </a:p>
          <a:p>
            <a:pPr lvl="1" marL="906018" indent="-453009" defTabSz="508254">
              <a:spcBef>
                <a:spcPts val="4000"/>
              </a:spcBef>
              <a:defRPr sz="4002"/>
            </a:pPr>
            <a:r>
              <a:t>用户名验证</a:t>
            </a:r>
          </a:p>
          <a:p>
            <a:pPr lvl="1" marL="906018" indent="-453009" defTabSz="508254">
              <a:spcBef>
                <a:spcPts val="4000"/>
              </a:spcBef>
              <a:defRPr sz="4002"/>
            </a:pPr>
            <a:r>
              <a:t>删除空格</a:t>
            </a:r>
          </a:p>
          <a:p>
            <a:pPr lvl="1" marL="906018" indent="-453009" defTabSz="508254">
              <a:spcBef>
                <a:spcPts val="4000"/>
              </a:spcBef>
              <a:defRPr sz="4002"/>
            </a:pPr>
            <a:r>
              <a:t>验证美国电话号码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CC练习：罪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FCC练习：罪犯</a:t>
            </a:r>
          </a:p>
        </p:txBody>
      </p:sp>
      <p:sp>
        <p:nvSpPr>
          <p:cNvPr id="164" name="https://learn.freecodecamp.one/javascript-algorithms-and-data-structures/regular-expressions/find-one-or-more-criminals-in-a-h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https://learn.freecodecamp.one/javascript-algorithms-and-data-structures/regular-expressions/find-one-or-more-criminals-in-a-hunt</a:t>
            </a:r>
          </a:p>
          <a:p>
            <a:pPr/>
            <a:r>
              <a:t>let crowd = ‘P1P2P3P4P5P6CCCP7P8P9';</a:t>
            </a:r>
          </a:p>
          <a:p>
            <a:pPr/>
            <a:r>
              <a:t>匹配出一个或多个C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