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12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12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2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2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12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12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12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2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2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Analysis of East Timor (Timor-Leste)</a:t>
            </a:r>
            <a:endParaRPr lang="en-US" altLang="zh-CN" b="0">
              <a:solidFill>
                <a:schemeClr val="tx1"/>
              </a:solidFill>
              <a:ea typeface="等线" panose="02010600030101010101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defTabSz="914400">
              <a:buClrTx/>
              <a:buSzTx/>
              <a:buFontTx/>
            </a:pP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Yishun,Zhang</a:t>
            </a:r>
            <a:endParaRPr lang="en-US" altLang="en-US" sz="2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1" name="Picture 3"/>
          <p:cNvPicPr>
            <a:picLocks noChangeAspect="1"/>
          </p:cNvPicPr>
          <p:nvPr/>
        </p:nvPicPr>
        <p:blipFill>
          <a:blip r:embed="rId1"/>
          <a:srcRect l="27885" r="27949" b="-6"/>
          <a:stretch>
            <a:fillRect/>
          </a:stretch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2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Overview</a:t>
            </a:r>
            <a:endParaRPr lang="zh-CN" altLang="en-US">
              <a:ea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8129"/>
            <a:ext cx="10515600" cy="4427084"/>
          </a:xfrm>
        </p:spPr>
        <p:txBody>
          <a:bodyPr lIns="109728" tIns="109728" rIns="109728" bIns="91440" anchor="t"/>
          <a:lstStyle/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Objective: Conduct a comprehensive analysis of East Timor, exploring its economy, resources, and development potential.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Contents: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   General Description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   Relationships Between GDP and Key Variables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   Regional Comparison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   SWOT Analysis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Description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05280"/>
            <a:ext cx="10515600" cy="451993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Geographical Location: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Southeast Asia, occupying the eastern half of Timor Island.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Key Facts: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Population: ~1.3 million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Capital: Dili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Official Languages: Tetum and Portuguese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Currency: US Dollar (USD)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Maps</a:t>
            </a:r>
            <a:endParaRPr lang="zh-CN" altLang="en-US">
              <a:ea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770" y="1394460"/>
            <a:ext cx="10908030" cy="4751070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zh-CN"/>
              <a:t>World map showing its location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Detailed map of the island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3664585"/>
            <a:ext cx="4911090" cy="2480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0" y="1394460"/>
            <a:ext cx="5518150" cy="2888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8740"/>
            <a:ext cx="10515600" cy="1325563"/>
          </a:xfrm>
        </p:spPr>
        <p:txBody>
          <a:bodyPr/>
          <a:lstStyle/>
          <a:p>
            <a:r>
              <a:rPr lang="en-US" altLang="zh-CN"/>
              <a:t>Relationships Between GDP and Key Variables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5101590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zh-CN" b="1">
              <a:ea typeface="等线" panose="02010600030101010101" charset="-122"/>
            </a:endParaRPr>
          </a:p>
          <a:p>
            <a:r>
              <a:rPr lang="en-US" altLang="zh-CN"/>
              <a:t>Variable 1: Energy vs. GDP</a:t>
            </a:r>
            <a:endParaRPr lang="en-US" altLang="zh-CN"/>
          </a:p>
          <a:p>
            <a:r>
              <a:rPr lang="en-US" altLang="zh-CN"/>
              <a:t>Observation: Energy use shows a positive correlation with GDP.</a:t>
            </a:r>
            <a:endParaRPr lang="en-US" altLang="zh-CN"/>
          </a:p>
          <a:p>
            <a:r>
              <a:rPr lang="en-US" altLang="zh-CN"/>
              <a:t>Visualization: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3585" y="2843530"/>
            <a:ext cx="5819775" cy="3622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115" y="95250"/>
            <a:ext cx="10610850" cy="6574790"/>
          </a:xfrm>
        </p:spPr>
        <p:txBody>
          <a:bodyPr lIns="109728" tIns="109728" rIns="109728" bIns="91440" anchor="t"/>
          <a:lstStyle/>
          <a:p>
            <a:r>
              <a:rPr lang="en-US" altLang="zh-CN"/>
              <a:t>Variable 2: Fixed Capital Consumption vs. GDP</a:t>
            </a:r>
            <a:endParaRPr lang="en-US" altLang="zh-CN"/>
          </a:p>
          <a:p>
            <a:r>
              <a:rPr lang="en-US" altLang="zh-CN"/>
              <a:t>Observation: Moderate positive relationship between fixed capital consumption and GDP.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Variable 3: Education vs. GDP</a:t>
            </a:r>
            <a:endParaRPr lang="en-US" altLang="zh-CN"/>
          </a:p>
          <a:p>
            <a:r>
              <a:rPr lang="en-US" altLang="zh-CN"/>
              <a:t>Observation: Education expenditure shows a weaker positive correlation with GDP.</a:t>
            </a:r>
            <a:endParaRPr lang="en-US" altLang="zh-CN"/>
          </a:p>
          <a:p>
            <a:endParaRPr lang="zh-CN" altLang="en-US">
              <a:ea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5940" y="1147445"/>
            <a:ext cx="3867785" cy="2432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05" y="4254500"/>
            <a:ext cx="3868420" cy="2415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Regional Comparison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altLang="zh-CN"/>
              <a:t>Comparison: East Timor vs. Australia (2016)</a:t>
            </a:r>
            <a:endParaRPr lang="en-US" altLang="zh-CN"/>
          </a:p>
          <a:p>
            <a:r>
              <a:rPr lang="en-US" altLang="zh-CN"/>
              <a:t>Key Data:</a:t>
            </a:r>
            <a:endParaRPr lang="en-US" altLang="zh-CN"/>
          </a:p>
          <a:p>
            <a:r>
              <a:rPr lang="en-US" altLang="zh-CN"/>
              <a:t>East Timor GDP: $2,277 million</a:t>
            </a:r>
            <a:endParaRPr lang="en-US" altLang="zh-CN"/>
          </a:p>
          <a:p>
            <a:r>
              <a:rPr lang="en-US" altLang="zh-CN"/>
              <a:t>Australia GDP: $1,208,000 million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SWOT 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470" y="1632585"/>
            <a:ext cx="8779510" cy="4060190"/>
          </a:xfrm>
        </p:spPr>
        <p:txBody>
          <a:bodyPr lIns="109728" tIns="109728" rIns="109728" bIns="91440" anchor="t"/>
          <a:lstStyle/>
          <a:p>
            <a:r>
              <a:rPr lang="en-US" altLang="zh-CN"/>
              <a:t>Strength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sym typeface="+mn-ea"/>
              </a:rPr>
              <a:t>Rich natural resources, growing GDP</a:t>
            </a:r>
            <a:endParaRPr lang="en-US" altLang="zh-CN">
              <a:sym typeface="+mn-ea"/>
            </a:endParaRPr>
          </a:p>
          <a:p>
            <a:r>
              <a:rPr lang="en-US" altLang="zh-CN"/>
              <a:t>Weakness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sym typeface="+mn-ea"/>
              </a:rPr>
              <a:t>Infrastructure development needed</a:t>
            </a:r>
            <a:endParaRPr lang="en-US" altLang="zh-CN">
              <a:sym typeface="+mn-ea"/>
            </a:endParaRPr>
          </a:p>
          <a:p>
            <a:r>
              <a:rPr lang="en-US" altLang="zh-CN"/>
              <a:t>Opportunity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sym typeface="+mn-ea"/>
              </a:rPr>
              <a:t>Potential for tourism and regional trade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/>
              <a:t>Threat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sym typeface="+mn-ea"/>
              </a:rPr>
              <a:t>Impact of climate change and political stability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03580"/>
          </a:xfrm>
        </p:spPr>
        <p:txBody>
          <a:bodyPr/>
          <a:lstStyle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649" y="912083"/>
            <a:ext cx="10525897" cy="5340307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zh-CN"/>
              <a:t>Summary: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East Timor has significant economic potential but needs to overcome infrastructure and political challenges.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Tourism and resource management are key growth areas.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Recommendations: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Strengthen education investment to drive long-term GDP growth.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Improve infrastructure quality to attract foreign investment.</a:t>
            </a:r>
            <a:endParaRPr lang="en-US" altLang="zh-CN"/>
          </a:p>
          <a:p>
            <a:endParaRPr lang="zh-CN" altLang="en-US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Custom 56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09AFE4C9F3B46A6B3545DE33463A5" ma:contentTypeVersion="4" ma:contentTypeDescription="Create a new document." ma:contentTypeScope="" ma:versionID="1b604ef03990d0683cd6b8199002315d">
  <xsd:schema xmlns:xsd="http://www.w3.org/2001/XMLSchema" xmlns:xs="http://www.w3.org/2001/XMLSchema" xmlns:p="http://schemas.microsoft.com/office/2006/metadata/properties" xmlns:ns2="e8f5b634-2fd3-4c40-b2d8-76084f07146f" targetNamespace="http://schemas.microsoft.com/office/2006/metadata/properties" ma:root="true" ma:fieldsID="01d984024438117cc9a2b85e67c32499" ns2:_="">
    <xsd:import namespace="e8f5b634-2fd3-4c40-b2d8-76084f071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f5b634-2fd3-4c40-b2d8-76084f0714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E86D35-79C4-41DD-93D6-EEBEA55EA413}">
  <ds:schemaRefs/>
</ds:datastoreItem>
</file>

<file path=customXml/itemProps2.xml><?xml version="1.0" encoding="utf-8"?>
<ds:datastoreItem xmlns:ds="http://schemas.openxmlformats.org/officeDocument/2006/customXml" ds:itemID="{DF07C16D-B84F-40E3-8132-58589CE580FF}">
  <ds:schemaRefs/>
</ds:datastoreItem>
</file>

<file path=customXml/itemProps3.xml><?xml version="1.0" encoding="utf-8"?>
<ds:datastoreItem xmlns:ds="http://schemas.openxmlformats.org/officeDocument/2006/customXml" ds:itemID="{C324C0D8-3546-4B7E-AA50-BB1C44C079D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AvenirNext LT Pro Medium</vt:lpstr>
      <vt:lpstr>等线</vt:lpstr>
      <vt:lpstr>Segoe UI</vt:lpstr>
      <vt:lpstr>Consolas</vt:lpstr>
      <vt:lpstr>Sitka Heading</vt:lpstr>
      <vt:lpstr>Lucida Console</vt:lpstr>
      <vt:lpstr>Yu Gothic UI</vt:lpstr>
      <vt:lpstr>微软雅黑</vt:lpstr>
      <vt:lpstr>Arial Unicode MS</vt:lpstr>
      <vt:lpstr>Calibri</vt:lpstr>
      <vt:lpstr>BlockprintVTI</vt:lpstr>
      <vt:lpstr>"Statistical Analysis: T-Test, Normality, and Power Analysis"</vt:lpstr>
      <vt:lpstr>Introduction</vt:lpstr>
      <vt:lpstr>Comparing pre-op and post-op cases in GentleWave vs Needle Irrigation </vt:lpstr>
      <vt:lpstr>T-Test Overview</vt:lpstr>
      <vt:lpstr>T-Test Results</vt:lpstr>
      <vt:lpstr>Checking Normality</vt:lpstr>
      <vt:lpstr>Power Analysis Overview</vt:lpstr>
      <vt:lpstr>Effect Size - Cohen's d</vt:lpstr>
      <vt:lpstr>Power Analysis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顺</cp:lastModifiedBy>
  <cp:revision>4</cp:revision>
  <dcterms:created xsi:type="dcterms:W3CDTF">2024-12-04T01:06:00Z</dcterms:created>
  <dcterms:modified xsi:type="dcterms:W3CDTF">2024-12-05T23:11:54Z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0x010100B1109AFE4C9F3B46A6B3545DE33463A5</vt:lpwstr>
  </property>
  <property fmtid="{D5CDD505-2E9C-101B-9397-08002B2CF9AE}" pid="3" name="ICV">
    <vt:lpwstr>9567075CFCC74947BA803114C4702CD9_12</vt:lpwstr>
  </property>
  <property fmtid="{D5CDD505-2E9C-101B-9397-08002B2CF9AE}" pid="4" name="KSOProductBuildVer">
    <vt:lpwstr>2052-12.1.0.19302</vt:lpwstr>
  </property>
</Properties>
</file>