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075438" cy="21383625"/>
  <p:notesSz cx="6858000" cy="9144000"/>
  <p:defaultTextStyle>
    <a:defPPr>
      <a:defRPr lang="en-US"/>
    </a:defPPr>
    <a:lvl1pPr marL="0" algn="l" defTabSz="2565687" rtl="0" eaLnBrk="1" latinLnBrk="0" hangingPunct="1">
      <a:defRPr sz="5051" kern="1200">
        <a:solidFill>
          <a:schemeClr val="tx1"/>
        </a:solidFill>
        <a:latin typeface="+mn-lt"/>
        <a:ea typeface="+mn-ea"/>
        <a:cs typeface="+mn-cs"/>
      </a:defRPr>
    </a:lvl1pPr>
    <a:lvl2pPr marL="1282843" algn="l" defTabSz="2565687" rtl="0" eaLnBrk="1" latinLnBrk="0" hangingPunct="1">
      <a:defRPr sz="5051" kern="1200">
        <a:solidFill>
          <a:schemeClr val="tx1"/>
        </a:solidFill>
        <a:latin typeface="+mn-lt"/>
        <a:ea typeface="+mn-ea"/>
        <a:cs typeface="+mn-cs"/>
      </a:defRPr>
    </a:lvl2pPr>
    <a:lvl3pPr marL="2565687" algn="l" defTabSz="2565687" rtl="0" eaLnBrk="1" latinLnBrk="0" hangingPunct="1">
      <a:defRPr sz="5051" kern="1200">
        <a:solidFill>
          <a:schemeClr val="tx1"/>
        </a:solidFill>
        <a:latin typeface="+mn-lt"/>
        <a:ea typeface="+mn-ea"/>
        <a:cs typeface="+mn-cs"/>
      </a:defRPr>
    </a:lvl3pPr>
    <a:lvl4pPr marL="3848530" algn="l" defTabSz="2565687" rtl="0" eaLnBrk="1" latinLnBrk="0" hangingPunct="1">
      <a:defRPr sz="5051" kern="1200">
        <a:solidFill>
          <a:schemeClr val="tx1"/>
        </a:solidFill>
        <a:latin typeface="+mn-lt"/>
        <a:ea typeface="+mn-ea"/>
        <a:cs typeface="+mn-cs"/>
      </a:defRPr>
    </a:lvl4pPr>
    <a:lvl5pPr marL="5131373" algn="l" defTabSz="2565687" rtl="0" eaLnBrk="1" latinLnBrk="0" hangingPunct="1">
      <a:defRPr sz="5051" kern="1200">
        <a:solidFill>
          <a:schemeClr val="tx1"/>
        </a:solidFill>
        <a:latin typeface="+mn-lt"/>
        <a:ea typeface="+mn-ea"/>
        <a:cs typeface="+mn-cs"/>
      </a:defRPr>
    </a:lvl5pPr>
    <a:lvl6pPr marL="6414216" algn="l" defTabSz="2565687" rtl="0" eaLnBrk="1" latinLnBrk="0" hangingPunct="1">
      <a:defRPr sz="5051" kern="1200">
        <a:solidFill>
          <a:schemeClr val="tx1"/>
        </a:solidFill>
        <a:latin typeface="+mn-lt"/>
        <a:ea typeface="+mn-ea"/>
        <a:cs typeface="+mn-cs"/>
      </a:defRPr>
    </a:lvl6pPr>
    <a:lvl7pPr marL="7697059" algn="l" defTabSz="2565687" rtl="0" eaLnBrk="1" latinLnBrk="0" hangingPunct="1">
      <a:defRPr sz="5051" kern="1200">
        <a:solidFill>
          <a:schemeClr val="tx1"/>
        </a:solidFill>
        <a:latin typeface="+mn-lt"/>
        <a:ea typeface="+mn-ea"/>
        <a:cs typeface="+mn-cs"/>
      </a:defRPr>
    </a:lvl7pPr>
    <a:lvl8pPr marL="8979903" algn="l" defTabSz="2565687" rtl="0" eaLnBrk="1" latinLnBrk="0" hangingPunct="1">
      <a:defRPr sz="5051" kern="1200">
        <a:solidFill>
          <a:schemeClr val="tx1"/>
        </a:solidFill>
        <a:latin typeface="+mn-lt"/>
        <a:ea typeface="+mn-ea"/>
        <a:cs typeface="+mn-cs"/>
      </a:defRPr>
    </a:lvl8pPr>
    <a:lvl9pPr marL="10262746" algn="l" defTabSz="2565687" rtl="0" eaLnBrk="1" latinLnBrk="0" hangingPunct="1">
      <a:defRPr sz="505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433" autoAdjust="0"/>
  </p:normalViewPr>
  <p:slideViewPr>
    <p:cSldViewPr snapToGrid="0">
      <p:cViewPr>
        <p:scale>
          <a:sx n="60" d="100"/>
          <a:sy n="60" d="100"/>
        </p:scale>
        <p:origin x="-3132" y="-3276"/>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8/29/2017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8/29/2017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36331" rtl="0" eaLnBrk="1" latinLnBrk="0" hangingPunct="1">
      <a:defRPr sz="835" kern="1200">
        <a:solidFill>
          <a:schemeClr val="tx1"/>
        </a:solidFill>
        <a:latin typeface="+mn-lt"/>
        <a:ea typeface="+mn-ea"/>
        <a:cs typeface="+mn-cs"/>
      </a:defRPr>
    </a:lvl1pPr>
    <a:lvl2pPr marL="318165" algn="l" defTabSz="636331" rtl="0" eaLnBrk="1" latinLnBrk="0" hangingPunct="1">
      <a:defRPr sz="835" kern="1200">
        <a:solidFill>
          <a:schemeClr val="tx1"/>
        </a:solidFill>
        <a:latin typeface="+mn-lt"/>
        <a:ea typeface="+mn-ea"/>
        <a:cs typeface="+mn-cs"/>
      </a:defRPr>
    </a:lvl2pPr>
    <a:lvl3pPr marL="636331" algn="l" defTabSz="636331" rtl="0" eaLnBrk="1" latinLnBrk="0" hangingPunct="1">
      <a:defRPr sz="835" kern="1200">
        <a:solidFill>
          <a:schemeClr val="tx1"/>
        </a:solidFill>
        <a:latin typeface="+mn-lt"/>
        <a:ea typeface="+mn-ea"/>
        <a:cs typeface="+mn-cs"/>
      </a:defRPr>
    </a:lvl3pPr>
    <a:lvl4pPr marL="954496" algn="l" defTabSz="636331" rtl="0" eaLnBrk="1" latinLnBrk="0" hangingPunct="1">
      <a:defRPr sz="835" kern="1200">
        <a:solidFill>
          <a:schemeClr val="tx1"/>
        </a:solidFill>
        <a:latin typeface="+mn-lt"/>
        <a:ea typeface="+mn-ea"/>
        <a:cs typeface="+mn-cs"/>
      </a:defRPr>
    </a:lvl4pPr>
    <a:lvl5pPr marL="1272662" algn="l" defTabSz="636331" rtl="0" eaLnBrk="1" latinLnBrk="0" hangingPunct="1">
      <a:defRPr sz="835" kern="1200">
        <a:solidFill>
          <a:schemeClr val="tx1"/>
        </a:solidFill>
        <a:latin typeface="+mn-lt"/>
        <a:ea typeface="+mn-ea"/>
        <a:cs typeface="+mn-cs"/>
      </a:defRPr>
    </a:lvl5pPr>
    <a:lvl6pPr marL="1590827" algn="l" defTabSz="636331" rtl="0" eaLnBrk="1" latinLnBrk="0" hangingPunct="1">
      <a:defRPr sz="835" kern="1200">
        <a:solidFill>
          <a:schemeClr val="tx1"/>
        </a:solidFill>
        <a:latin typeface="+mn-lt"/>
        <a:ea typeface="+mn-ea"/>
        <a:cs typeface="+mn-cs"/>
      </a:defRPr>
    </a:lvl6pPr>
    <a:lvl7pPr marL="1908993" algn="l" defTabSz="636331" rtl="0" eaLnBrk="1" latinLnBrk="0" hangingPunct="1">
      <a:defRPr sz="835" kern="1200">
        <a:solidFill>
          <a:schemeClr val="tx1"/>
        </a:solidFill>
        <a:latin typeface="+mn-lt"/>
        <a:ea typeface="+mn-ea"/>
        <a:cs typeface="+mn-cs"/>
      </a:defRPr>
    </a:lvl7pPr>
    <a:lvl8pPr marL="2227158" algn="l" defTabSz="636331" rtl="0" eaLnBrk="1" latinLnBrk="0" hangingPunct="1">
      <a:defRPr sz="835" kern="1200">
        <a:solidFill>
          <a:schemeClr val="tx1"/>
        </a:solidFill>
        <a:latin typeface="+mn-lt"/>
        <a:ea typeface="+mn-ea"/>
        <a:cs typeface="+mn-cs"/>
      </a:defRPr>
    </a:lvl8pPr>
    <a:lvl9pPr marL="2545324" algn="l" defTabSz="636331" rtl="0" eaLnBrk="1" latinLnBrk="0" hangingPunct="1">
      <a:defRPr sz="8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816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677668" y="643489"/>
            <a:ext cx="22720102" cy="1633432"/>
          </a:xfrm>
        </p:spPr>
        <p:txBody>
          <a:bodyPr/>
          <a:lstStyle/>
          <a:p>
            <a:r>
              <a:rPr lang="en-US"/>
              <a:t>Click to edit Master title style</a:t>
            </a:r>
          </a:p>
        </p:txBody>
      </p:sp>
      <p:sp>
        <p:nvSpPr>
          <p:cNvPr id="31" name="Text Placeholder 6"/>
          <p:cNvSpPr>
            <a:spLocks noGrp="1"/>
          </p:cNvSpPr>
          <p:nvPr>
            <p:ph type="body" sz="quarter" idx="36"/>
          </p:nvPr>
        </p:nvSpPr>
        <p:spPr bwMode="auto">
          <a:xfrm>
            <a:off x="4677668" y="2331139"/>
            <a:ext cx="22720102" cy="539811"/>
          </a:xfrm>
        </p:spPr>
        <p:txBody>
          <a:bodyPr>
            <a:noAutofit/>
          </a:bodyPr>
          <a:lstStyle>
            <a:lvl1pPr marL="0" indent="0">
              <a:spcBef>
                <a:spcPts val="0"/>
              </a:spcBef>
              <a:buNone/>
              <a:defRPr sz="1559">
                <a:solidFill>
                  <a:schemeClr val="bg1"/>
                </a:solidFill>
              </a:defRPr>
            </a:lvl1pPr>
            <a:lvl2pPr marL="0" indent="0">
              <a:spcBef>
                <a:spcPts val="0"/>
              </a:spcBef>
              <a:buNone/>
              <a:defRPr sz="1559">
                <a:solidFill>
                  <a:schemeClr val="bg1"/>
                </a:solidFill>
              </a:defRPr>
            </a:lvl2pPr>
            <a:lvl3pPr marL="0" indent="0">
              <a:spcBef>
                <a:spcPts val="0"/>
              </a:spcBef>
              <a:buNone/>
              <a:defRPr sz="1559">
                <a:solidFill>
                  <a:schemeClr val="bg1"/>
                </a:solidFill>
              </a:defRPr>
            </a:lvl3pPr>
            <a:lvl4pPr marL="0" indent="0">
              <a:spcBef>
                <a:spcPts val="0"/>
              </a:spcBef>
              <a:buNone/>
              <a:defRPr sz="1559">
                <a:solidFill>
                  <a:schemeClr val="bg1"/>
                </a:solidFill>
              </a:defRPr>
            </a:lvl4pPr>
            <a:lvl5pPr marL="0" indent="0">
              <a:spcBef>
                <a:spcPts val="0"/>
              </a:spcBef>
              <a:buNone/>
              <a:defRPr sz="1559">
                <a:solidFill>
                  <a:schemeClr val="bg1"/>
                </a:solidFill>
              </a:defRPr>
            </a:lvl5pPr>
            <a:lvl6pPr marL="0" indent="0">
              <a:spcBef>
                <a:spcPts val="0"/>
              </a:spcBef>
              <a:buNone/>
              <a:defRPr sz="1559">
                <a:solidFill>
                  <a:schemeClr val="bg1"/>
                </a:solidFill>
              </a:defRPr>
            </a:lvl6pPr>
            <a:lvl7pPr marL="0" indent="0">
              <a:spcBef>
                <a:spcPts val="0"/>
              </a:spcBef>
              <a:buNone/>
              <a:defRPr sz="1559">
                <a:solidFill>
                  <a:schemeClr val="bg1"/>
                </a:solidFill>
              </a:defRPr>
            </a:lvl7pPr>
            <a:lvl8pPr marL="0" indent="0">
              <a:spcBef>
                <a:spcPts val="0"/>
              </a:spcBef>
              <a:buNone/>
              <a:defRPr sz="1559">
                <a:solidFill>
                  <a:schemeClr val="bg1"/>
                </a:solidFill>
              </a:defRPr>
            </a:lvl8pPr>
            <a:lvl9pPr marL="0" indent="0">
              <a:spcBef>
                <a:spcPts val="0"/>
              </a:spcBef>
              <a:buNone/>
              <a:defRPr sz="1559">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835298" y="3801533"/>
            <a:ext cx="9355336" cy="791986"/>
          </a:xfrm>
          <a:prstGeom prst="round1Rect">
            <a:avLst/>
          </a:prstGeom>
          <a:solidFill>
            <a:schemeClr val="accent2"/>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35298" y="4593519"/>
            <a:ext cx="9355336" cy="4454922"/>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35298" y="9765189"/>
            <a:ext cx="9355336" cy="791986"/>
          </a:xfrm>
          <a:prstGeom prst="round1Rect">
            <a:avLst/>
          </a:prstGeom>
          <a:solidFill>
            <a:schemeClr val="accent3"/>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35298" y="10557175"/>
            <a:ext cx="9355336" cy="590362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35298" y="16780206"/>
            <a:ext cx="9355336" cy="791986"/>
          </a:xfrm>
          <a:prstGeom prst="round1Rect">
            <a:avLst/>
          </a:prstGeom>
          <a:solidFill>
            <a:schemeClr val="accent4"/>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35298" y="17576152"/>
            <a:ext cx="9355336"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360051" y="3801533"/>
            <a:ext cx="9355336" cy="791986"/>
          </a:xfrm>
          <a:prstGeom prst="round1Rect">
            <a:avLst/>
          </a:prstGeom>
          <a:solidFill>
            <a:schemeClr val="accent5"/>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360051" y="4593519"/>
            <a:ext cx="9355336"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360051" y="7761464"/>
            <a:ext cx="9355336" cy="400943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360051" y="15245733"/>
            <a:ext cx="9355336" cy="113848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360051" y="16780206"/>
            <a:ext cx="9355336" cy="791986"/>
          </a:xfrm>
          <a:prstGeom prst="round1Rect">
            <a:avLst/>
          </a:prstGeom>
          <a:solidFill>
            <a:schemeClr val="accent6"/>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360051" y="17576152"/>
            <a:ext cx="9355336"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1851392" y="3801533"/>
            <a:ext cx="9355336" cy="791986"/>
          </a:xfrm>
          <a:prstGeom prst="round1Rect">
            <a:avLst/>
          </a:prstGeom>
          <a:solidFill>
            <a:schemeClr val="accent6"/>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1851392" y="4593519"/>
            <a:ext cx="9355336" cy="475191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1851392" y="10287899"/>
            <a:ext cx="9355336" cy="475191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1851392" y="16780206"/>
            <a:ext cx="9355336" cy="791986"/>
          </a:xfrm>
          <a:prstGeom prst="round1Rect">
            <a:avLst/>
          </a:prstGeom>
          <a:solidFill>
            <a:schemeClr val="accent1"/>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1851392" y="17576152"/>
            <a:ext cx="9355336"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2075438" y="1658220"/>
            <a:ext cx="9096394" cy="213836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8197" rIns="178197" rtlCol="0" anchor="t"/>
          <a:lstStyle/>
          <a:p>
            <a:pPr lvl="0">
              <a:spcBef>
                <a:spcPts val="780"/>
              </a:spcBef>
            </a:pPr>
            <a:r>
              <a:rPr sz="6236" dirty="0">
                <a:solidFill>
                  <a:prstClr val="white">
                    <a:lumMod val="50000"/>
                  </a:prstClr>
                </a:solidFill>
                <a:latin typeface="Calibri Light" panose="020F0302020204030204" pitchFamily="34" charset="0"/>
                <a:cs typeface="Calibri" panose="020F0502020204030204" pitchFamily="34" charset="0"/>
              </a:rPr>
              <a:t>Printing:</a:t>
            </a:r>
          </a:p>
          <a:p>
            <a:pPr lvl="0">
              <a:spcBef>
                <a:spcPts val="780"/>
              </a:spcBef>
            </a:pPr>
            <a:r>
              <a:rPr lang="en-US" sz="4287"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95"/>
              </a:spcBef>
            </a:pPr>
            <a:endParaRPr sz="3898" dirty="0">
              <a:solidFill>
                <a:prstClr val="white">
                  <a:lumMod val="50000"/>
                </a:prstClr>
              </a:solidFill>
              <a:latin typeface="Calibri Light" panose="020F0302020204030204" pitchFamily="34" charset="0"/>
              <a:cs typeface="Calibri" panose="020F0502020204030204" pitchFamily="34" charset="0"/>
            </a:endParaRPr>
          </a:p>
          <a:p>
            <a:pPr lvl="0">
              <a:spcBef>
                <a:spcPts val="780"/>
              </a:spcBef>
            </a:pPr>
            <a:r>
              <a:rPr sz="5716"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780"/>
              </a:spcBef>
            </a:pPr>
            <a:r>
              <a:rPr sz="4287"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287" dirty="0">
                <a:solidFill>
                  <a:prstClr val="white">
                    <a:lumMod val="50000"/>
                  </a:prstClr>
                </a:solidFill>
                <a:latin typeface="Calibri Light" panose="020F0302020204030204" pitchFamily="34" charset="0"/>
                <a:cs typeface="Calibri" panose="020F0502020204030204" pitchFamily="34" charset="0"/>
              </a:rPr>
              <a:t>poster </a:t>
            </a:r>
            <a:r>
              <a:rPr sz="4287" dirty="0">
                <a:solidFill>
                  <a:prstClr val="white">
                    <a:lumMod val="50000"/>
                  </a:prstClr>
                </a:solidFill>
                <a:latin typeface="Calibri Light" panose="020F0302020204030204" pitchFamily="34" charset="0"/>
                <a:cs typeface="Calibri" panose="020F0502020204030204" pitchFamily="34" charset="0"/>
              </a:rPr>
              <a:t>are formatted for you. </a:t>
            </a:r>
            <a:r>
              <a:rPr lang="en-US" sz="4287" dirty="0">
                <a:solidFill>
                  <a:prstClr val="white">
                    <a:lumMod val="50000"/>
                  </a:prstClr>
                </a:solidFill>
                <a:latin typeface="Calibri Light" panose="020F0302020204030204" pitchFamily="34" charset="0"/>
                <a:cs typeface="Calibri" panose="020F0502020204030204" pitchFamily="34" charset="0"/>
              </a:rPr>
              <a:t>Type</a:t>
            </a:r>
            <a:r>
              <a:rPr lang="en-US" sz="4287"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4287" dirty="0">
                <a:solidFill>
                  <a:prstClr val="white">
                    <a:lumMod val="50000"/>
                  </a:prstClr>
                </a:solidFill>
                <a:latin typeface="Calibri Light" panose="020F0302020204030204" pitchFamily="34" charset="0"/>
                <a:cs typeface="Calibri" panose="020F0502020204030204" pitchFamily="34" charset="0"/>
              </a:rPr>
              <a:t>to add text, or c</a:t>
            </a:r>
            <a:r>
              <a:rPr lang="en-US" sz="4287"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559"/>
              </a:spcBef>
            </a:pPr>
            <a:r>
              <a:rPr lang="en-US" sz="4287" dirty="0">
                <a:solidFill>
                  <a:prstClr val="white">
                    <a:lumMod val="50000"/>
                  </a:prstClr>
                </a:solidFill>
                <a:latin typeface="Calibri Light" panose="020F0302020204030204" pitchFamily="34" charset="0"/>
                <a:cs typeface="Calibri" panose="020F0502020204030204" pitchFamily="34" charset="0"/>
              </a:rPr>
              <a:t>T</a:t>
            </a:r>
            <a:r>
              <a:rPr sz="4287"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559"/>
              </a:spcBef>
            </a:pPr>
            <a:r>
              <a:rPr sz="4287"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287" dirty="0">
                <a:solidFill>
                  <a:prstClr val="white">
                    <a:lumMod val="50000"/>
                  </a:prstClr>
                </a:solidFill>
                <a:latin typeface="Calibri Light" panose="020F0302020204030204" pitchFamily="34" charset="0"/>
                <a:cs typeface="Calibri" panose="020F0502020204030204" pitchFamily="34" charset="0"/>
              </a:rPr>
              <a:t>content</a:t>
            </a:r>
            <a:r>
              <a:rPr sz="4287"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559"/>
              </a:spcBef>
            </a:pPr>
            <a:r>
              <a:rPr sz="4287"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287" dirty="0">
                <a:solidFill>
                  <a:prstClr val="white">
                    <a:lumMod val="50000"/>
                  </a:prstClr>
                </a:solidFill>
                <a:latin typeface="Calibri Light" panose="020F0302020204030204" pitchFamily="34" charset="0"/>
                <a:cs typeface="Calibri" panose="020F0502020204030204" pitchFamily="34" charset="0"/>
              </a:rPr>
              <a:t>right-</a:t>
            </a:r>
            <a:r>
              <a:rPr sz="4287" dirty="0">
                <a:solidFill>
                  <a:prstClr val="white">
                    <a:lumMod val="50000"/>
                  </a:prstClr>
                </a:solidFill>
                <a:latin typeface="Calibri Light" panose="020F0302020204030204" pitchFamily="34" charset="0"/>
                <a:cs typeface="Calibri" panose="020F0502020204030204" pitchFamily="34" charset="0"/>
              </a:rPr>
              <a:t>click a picture</a:t>
            </a:r>
            <a:r>
              <a:rPr lang="en-US" sz="4287"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287"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287" dirty="0">
                <a:solidFill>
                  <a:prstClr val="white">
                    <a:lumMod val="50000"/>
                  </a:prstClr>
                </a:solidFill>
                <a:latin typeface="Calibri Light" panose="020F0302020204030204" pitchFamily="34" charset="0"/>
                <a:cs typeface="Calibri" panose="020F0502020204030204" pitchFamily="34" charset="0"/>
              </a:rPr>
              <a:t>esize</a:t>
            </a:r>
            <a:r>
              <a:rPr lang="en-US" sz="4287"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4287"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700" userDrawn="1">
          <p15:clr>
            <a:srgbClr val="A4A3A4"/>
          </p15:clr>
        </p15:guide>
        <p15:guide id="2" pos="13505"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075438" cy="3266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81"/>
          </a:p>
        </p:txBody>
      </p:sp>
      <p:sp>
        <p:nvSpPr>
          <p:cNvPr id="2" name="Title Placeholder 1"/>
          <p:cNvSpPr>
            <a:spLocks noGrp="1"/>
          </p:cNvSpPr>
          <p:nvPr>
            <p:ph type="title"/>
          </p:nvPr>
        </p:nvSpPr>
        <p:spPr bwMode="auto">
          <a:xfrm>
            <a:off x="4677668" y="643489"/>
            <a:ext cx="22720102" cy="163343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677668" y="3910431"/>
            <a:ext cx="22720102" cy="153496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5298" y="20861544"/>
            <a:ext cx="7216974" cy="296995"/>
          </a:xfrm>
          <a:prstGeom prst="rect">
            <a:avLst/>
          </a:prstGeom>
        </p:spPr>
        <p:txBody>
          <a:bodyPr vert="horz" lIns="91440" tIns="45720" rIns="91440" bIns="45720" rtlCol="0" anchor="ctr"/>
          <a:lstStyle>
            <a:lvl1pPr algn="l">
              <a:defRPr sz="1039">
                <a:solidFill>
                  <a:schemeClr val="tx1">
                    <a:tint val="75000"/>
                  </a:schemeClr>
                </a:solidFill>
              </a:defRPr>
            </a:lvl1pPr>
          </a:lstStyle>
          <a:p>
            <a:fld id="{ECAA57DF-1C19-4726-AB84-014692BAD8F5}" type="datetimeFigureOut">
              <a:rPr lang="en-US" smtClean="0"/>
              <a:pPr/>
              <a:t>8/29/2017</a:t>
            </a:fld>
            <a:endParaRPr lang="en-US"/>
          </a:p>
        </p:txBody>
      </p:sp>
      <p:sp>
        <p:nvSpPr>
          <p:cNvPr id="5" name="Footer Placeholder 4"/>
          <p:cNvSpPr>
            <a:spLocks noGrp="1"/>
          </p:cNvSpPr>
          <p:nvPr>
            <p:ph type="ftr" sz="quarter" idx="3"/>
          </p:nvPr>
        </p:nvSpPr>
        <p:spPr>
          <a:xfrm>
            <a:off x="8052272" y="20861544"/>
            <a:ext cx="15970895" cy="296995"/>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023166" y="20861544"/>
            <a:ext cx="7216974" cy="296995"/>
          </a:xfrm>
          <a:prstGeom prst="rect">
            <a:avLst/>
          </a:prstGeom>
        </p:spPr>
        <p:txBody>
          <a:bodyPr vert="horz" lIns="91440" tIns="45720" rIns="91440" bIns="45720" rtlCol="0" anchor="ctr"/>
          <a:lstStyle>
            <a:lvl1pPr algn="r">
              <a:defRPr sz="1039">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851172" rtl="0" eaLnBrk="1" latinLnBrk="0" hangingPunct="1">
        <a:lnSpc>
          <a:spcPct val="90000"/>
        </a:lnSpc>
        <a:spcBef>
          <a:spcPct val="0"/>
        </a:spcBef>
        <a:buNone/>
        <a:defRPr sz="5716" b="1" kern="1200">
          <a:solidFill>
            <a:schemeClr val="bg1"/>
          </a:solidFill>
          <a:latin typeface="+mj-lt"/>
          <a:ea typeface="+mj-ea"/>
          <a:cs typeface="+mj-cs"/>
        </a:defRPr>
      </a:lvl1pPr>
    </p:titleStyle>
    <p:bodyStyle>
      <a:lvl1pPr marL="296997" indent="-296997" algn="l" defTabSz="2851172" rtl="0" eaLnBrk="1" latinLnBrk="0" hangingPunct="1">
        <a:lnSpc>
          <a:spcPct val="100000"/>
        </a:lnSpc>
        <a:spcBef>
          <a:spcPts val="780"/>
        </a:spcBef>
        <a:buClr>
          <a:schemeClr val="accent2"/>
        </a:buClr>
        <a:buFont typeface="Arial" panose="020B0604020202020204" pitchFamily="34" charset="0"/>
        <a:buChar char="•"/>
        <a:defRPr sz="1819" kern="120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2851172" rtl="0" eaLnBrk="1" latinLnBrk="0" hangingPunct="1">
        <a:defRPr sz="5613" kern="1200">
          <a:solidFill>
            <a:schemeClr val="tx1"/>
          </a:solidFill>
          <a:latin typeface="+mn-lt"/>
          <a:ea typeface="+mn-ea"/>
          <a:cs typeface="+mn-cs"/>
        </a:defRPr>
      </a:lvl1pPr>
      <a:lvl2pPr marL="1425586" algn="l" defTabSz="2851172" rtl="0" eaLnBrk="1" latinLnBrk="0" hangingPunct="1">
        <a:defRPr sz="5613" kern="1200">
          <a:solidFill>
            <a:schemeClr val="tx1"/>
          </a:solidFill>
          <a:latin typeface="+mn-lt"/>
          <a:ea typeface="+mn-ea"/>
          <a:cs typeface="+mn-cs"/>
        </a:defRPr>
      </a:lvl2pPr>
      <a:lvl3pPr marL="2851172" algn="l" defTabSz="2851172" rtl="0" eaLnBrk="1" latinLnBrk="0" hangingPunct="1">
        <a:defRPr sz="5613" kern="1200">
          <a:solidFill>
            <a:schemeClr val="tx1"/>
          </a:solidFill>
          <a:latin typeface="+mn-lt"/>
          <a:ea typeface="+mn-ea"/>
          <a:cs typeface="+mn-cs"/>
        </a:defRPr>
      </a:lvl3pPr>
      <a:lvl4pPr marL="4276759" algn="l" defTabSz="2851172" rtl="0" eaLnBrk="1" latinLnBrk="0" hangingPunct="1">
        <a:defRPr sz="5613" kern="1200">
          <a:solidFill>
            <a:schemeClr val="tx1"/>
          </a:solidFill>
          <a:latin typeface="+mn-lt"/>
          <a:ea typeface="+mn-ea"/>
          <a:cs typeface="+mn-cs"/>
        </a:defRPr>
      </a:lvl4pPr>
      <a:lvl5pPr marL="5702345" algn="l" defTabSz="2851172" rtl="0" eaLnBrk="1" latinLnBrk="0" hangingPunct="1">
        <a:defRPr sz="5613" kern="1200">
          <a:solidFill>
            <a:schemeClr val="tx1"/>
          </a:solidFill>
          <a:latin typeface="+mn-lt"/>
          <a:ea typeface="+mn-ea"/>
          <a:cs typeface="+mn-cs"/>
        </a:defRPr>
      </a:lvl5pPr>
      <a:lvl6pPr marL="7127931" algn="l" defTabSz="2851172" rtl="0" eaLnBrk="1" latinLnBrk="0" hangingPunct="1">
        <a:defRPr sz="5613" kern="1200">
          <a:solidFill>
            <a:schemeClr val="tx1"/>
          </a:solidFill>
          <a:latin typeface="+mn-lt"/>
          <a:ea typeface="+mn-ea"/>
          <a:cs typeface="+mn-cs"/>
        </a:defRPr>
      </a:lvl6pPr>
      <a:lvl7pPr marL="8553517" algn="l" defTabSz="2851172" rtl="0" eaLnBrk="1" latinLnBrk="0" hangingPunct="1">
        <a:defRPr sz="5613" kern="1200">
          <a:solidFill>
            <a:schemeClr val="tx1"/>
          </a:solidFill>
          <a:latin typeface="+mn-lt"/>
          <a:ea typeface="+mn-ea"/>
          <a:cs typeface="+mn-cs"/>
        </a:defRPr>
      </a:lvl7pPr>
      <a:lvl8pPr marL="9979103" algn="l" defTabSz="2851172" rtl="0" eaLnBrk="1" latinLnBrk="0" hangingPunct="1">
        <a:defRPr sz="5613" kern="1200">
          <a:solidFill>
            <a:schemeClr val="tx1"/>
          </a:solidFill>
          <a:latin typeface="+mn-lt"/>
          <a:ea typeface="+mn-ea"/>
          <a:cs typeface="+mn-cs"/>
        </a:defRPr>
      </a:lvl8pPr>
      <a:lvl9pPr marL="11404689" algn="l" defTabSz="2851172" rtl="0" eaLnBrk="1" latinLnBrk="0" hangingPunct="1">
        <a:defRPr sz="56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5" userDrawn="1">
          <p15:clr>
            <a:srgbClr val="A4A3A4"/>
          </p15:clr>
        </p15:guide>
        <p15:guide id="2" pos="526" userDrawn="1">
          <p15:clr>
            <a:srgbClr val="A4A3A4"/>
          </p15:clr>
        </p15:guide>
        <p15:guide id="3" pos="19679" userDrawn="1">
          <p15:clr>
            <a:srgbClr val="A4A3A4"/>
          </p15:clr>
        </p15:guide>
        <p15:guide id="4" pos="1010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quarter" idx="25"/>
          </p:nvPr>
        </p:nvPicPr>
        <p:blipFill>
          <a:blip r:embed="rId3"/>
          <a:stretch>
            <a:fillRect/>
          </a:stretch>
        </p:blipFill>
        <p:spPr>
          <a:xfrm rot="5400000">
            <a:off x="2317882" y="7826905"/>
            <a:ext cx="6477403" cy="9615138"/>
          </a:xfrm>
          <a:prstGeom prst="rect">
            <a:avLst/>
          </a:prstGeom>
        </p:spPr>
      </p:pic>
      <p:sp>
        <p:nvSpPr>
          <p:cNvPr id="4" name="Title 3"/>
          <p:cNvSpPr>
            <a:spLocks noGrp="1"/>
          </p:cNvSpPr>
          <p:nvPr>
            <p:ph type="title"/>
          </p:nvPr>
        </p:nvSpPr>
        <p:spPr>
          <a:xfrm>
            <a:off x="7433387" y="221587"/>
            <a:ext cx="18004149" cy="1633432"/>
          </a:xfrm>
        </p:spPr>
        <p:txBody>
          <a:bodyPr/>
          <a:lstStyle/>
          <a:p>
            <a:r>
              <a:rPr lang="en-US" dirty="0" smtClean="0"/>
              <a:t>Computational Modelling of FMRP Regulation</a:t>
            </a:r>
            <a:endParaRPr lang="en-US" dirty="0"/>
          </a:p>
        </p:txBody>
      </p:sp>
      <p:sp>
        <p:nvSpPr>
          <p:cNvPr id="23" name="Text Placeholder 22"/>
          <p:cNvSpPr>
            <a:spLocks noGrp="1"/>
          </p:cNvSpPr>
          <p:nvPr>
            <p:ph type="body" sz="quarter" idx="36"/>
          </p:nvPr>
        </p:nvSpPr>
        <p:spPr>
          <a:xfrm>
            <a:off x="7783788" y="1904037"/>
            <a:ext cx="18579267" cy="484294"/>
          </a:xfrm>
        </p:spPr>
        <p:txBody>
          <a:bodyPr/>
          <a:lstStyle/>
          <a:p>
            <a:r>
              <a:rPr lang="en-US" sz="4800" dirty="0" smtClean="0">
                <a:latin typeface="Cambria (Headings)"/>
                <a:cs typeface="Times New Roman" panose="02020603050405020304" pitchFamily="18" charset="0"/>
              </a:rPr>
              <a:t>Lewis Strachan, Cardinal Newman High School</a:t>
            </a:r>
            <a:endParaRPr lang="en-US" sz="4800" dirty="0">
              <a:latin typeface="Cambria (Headings)"/>
              <a:cs typeface="Times New Roman" panose="02020603050405020304" pitchFamily="18" charset="0"/>
            </a:endParaRPr>
          </a:p>
          <a:p>
            <a:endParaRPr lang="en-US" dirty="0">
              <a:latin typeface="Cambria (Headings)"/>
            </a:endParaRPr>
          </a:p>
        </p:txBody>
      </p:sp>
      <p:sp>
        <p:nvSpPr>
          <p:cNvPr id="5" name="Text Placeholder 4"/>
          <p:cNvSpPr>
            <a:spLocks noGrp="1"/>
          </p:cNvSpPr>
          <p:nvPr>
            <p:ph type="body" sz="quarter" idx="13"/>
          </p:nvPr>
        </p:nvSpPr>
        <p:spPr/>
        <p:txBody>
          <a:bodyPr/>
          <a:lstStyle/>
          <a:p>
            <a:r>
              <a:rPr lang="en-US" dirty="0"/>
              <a:t>Introduction</a:t>
            </a:r>
          </a:p>
        </p:txBody>
      </p:sp>
      <p:sp>
        <p:nvSpPr>
          <p:cNvPr id="11" name="Content Placeholder 10"/>
          <p:cNvSpPr>
            <a:spLocks noGrp="1"/>
          </p:cNvSpPr>
          <p:nvPr>
            <p:ph sz="quarter" idx="24"/>
          </p:nvPr>
        </p:nvSpPr>
        <p:spPr>
          <a:xfrm>
            <a:off x="835298" y="4593518"/>
            <a:ext cx="9355336" cy="5865986"/>
          </a:xfrm>
        </p:spPr>
        <p:txBody>
          <a:bodyPr/>
          <a:lstStyle/>
          <a:p>
            <a:pPr marL="0" indent="0">
              <a:buNone/>
            </a:pPr>
            <a:r>
              <a:rPr lang="en-GB" dirty="0">
                <a:latin typeface="Dubai Light" panose="020B0303030403030204" pitchFamily="34" charset="-78"/>
                <a:cs typeface="Dubai Light" panose="020B0303030403030204" pitchFamily="34" charset="-78"/>
              </a:rPr>
              <a:t>In my Nuffield Research Placement I was tasked with creating a computational model of FMRP regulation. FMRP (Fragile X Mental Retardation Protein) is a protein normally expressed in humans and model organisms (e.g. rats, mice) but we are particularly interested in its function in the brain. FMRP has been proven to be a translational repressor (Laggerbauer, 2001) which means that it prevents other proteins being made and this has been shown to be necessary to prevent excess protein </a:t>
            </a:r>
            <a:r>
              <a:rPr lang="en-GB" dirty="0" smtClean="0">
                <a:latin typeface="Dubai Light" panose="020B0303030403030204" pitchFamily="34" charset="-78"/>
                <a:cs typeface="Dubai Light" panose="020B0303030403030204" pitchFamily="34" charset="-78"/>
              </a:rPr>
              <a:t>synthesis. Unfortunately</a:t>
            </a:r>
            <a:r>
              <a:rPr lang="en-GB" dirty="0">
                <a:latin typeface="Dubai Light" panose="020B0303030403030204" pitchFamily="34" charset="-78"/>
                <a:cs typeface="Dubai Light" panose="020B0303030403030204" pitchFamily="34" charset="-78"/>
              </a:rPr>
              <a:t>, there is a </a:t>
            </a:r>
            <a:r>
              <a:rPr lang="en-GB" dirty="0" smtClean="0">
                <a:latin typeface="Dubai Light" panose="020B0303030403030204" pitchFamily="34" charset="-78"/>
                <a:cs typeface="Dubai Light" panose="020B0303030403030204" pitchFamily="34" charset="-78"/>
              </a:rPr>
              <a:t>genetic neurodevelopmental </a:t>
            </a:r>
            <a:r>
              <a:rPr lang="en-GB" dirty="0">
                <a:latin typeface="Dubai Light" panose="020B0303030403030204" pitchFamily="34" charset="-78"/>
                <a:cs typeface="Dubai Light" panose="020B0303030403030204" pitchFamily="34" charset="-78"/>
              </a:rPr>
              <a:t>disorder which is caused by a lack of FMRP: Fragile X </a:t>
            </a:r>
            <a:r>
              <a:rPr lang="en-GB" dirty="0" smtClean="0">
                <a:latin typeface="Dubai Light" panose="020B0303030403030204" pitchFamily="34" charset="-78"/>
                <a:cs typeface="Dubai Light" panose="020B0303030403030204" pitchFamily="34" charset="-78"/>
              </a:rPr>
              <a:t>Syndrome (FXS). </a:t>
            </a:r>
          </a:p>
          <a:p>
            <a:pPr marL="0" indent="0">
              <a:buNone/>
            </a:pPr>
            <a:r>
              <a:rPr lang="en-GB" dirty="0">
                <a:latin typeface="Dubai Light" panose="020B0303030403030204" pitchFamily="34" charset="-78"/>
                <a:cs typeface="Dubai Light" panose="020B0303030403030204" pitchFamily="34" charset="-78"/>
              </a:rPr>
              <a:t>In non-sufferers of FXS, their FMRP genes have about 5-44 repeats of the CGG triplet (Bagni et al., 2012) which is normal and harmless. Sufferers of FXS have greater than 200 repeats of the CGG triplet (Bagni et al., 2012) which causes the gene to be methylated (silenced) and no FMRP is made</a:t>
            </a:r>
            <a:r>
              <a:rPr lang="en-GB" dirty="0" smtClean="0">
                <a:latin typeface="Dubai Light" panose="020B0303030403030204" pitchFamily="34" charset="-78"/>
                <a:cs typeface="Dubai Light" panose="020B0303030403030204" pitchFamily="34" charset="-78"/>
              </a:rPr>
              <a:t>.</a:t>
            </a:r>
          </a:p>
          <a:p>
            <a:pPr marL="0" indent="0">
              <a:buNone/>
            </a:pPr>
            <a:r>
              <a:rPr lang="en-GB" dirty="0" smtClean="0">
                <a:latin typeface="Dubai Light" panose="020B0303030403030204" pitchFamily="34" charset="-78"/>
                <a:cs typeface="Dubai Light" panose="020B0303030403030204" pitchFamily="34" charset="-78"/>
              </a:rPr>
              <a:t>My computational model includes many key areas of the biochemical interactions of FMRP, including its regulation, its association with the similar proteins FXRP1 and FXRP2, and the formation of the </a:t>
            </a:r>
            <a:r>
              <a:rPr lang="en-GB" dirty="0" smtClean="0">
                <a:latin typeface="Dubai Light" panose="020B0303030403030204" pitchFamily="34" charset="-78"/>
                <a:cs typeface="Dubai Light" panose="020B0303030403030204" pitchFamily="34" charset="-78"/>
              </a:rPr>
              <a:t>CEF (CYFIP1-eIF4E-FMRP) </a:t>
            </a:r>
            <a:r>
              <a:rPr lang="en-GB" dirty="0" smtClean="0">
                <a:latin typeface="Dubai Light" panose="020B0303030403030204" pitchFamily="34" charset="-78"/>
                <a:cs typeface="Dubai Light" panose="020B0303030403030204" pitchFamily="34" charset="-78"/>
              </a:rPr>
              <a:t>complex which is the form in which FMRP mediates translational repression. These areas are shown in the diagram below.</a:t>
            </a:r>
          </a:p>
          <a:p>
            <a:pPr marL="0" indent="0">
              <a:buNone/>
            </a:pPr>
            <a:endParaRPr lang="en-GB" dirty="0">
              <a:latin typeface="Dubai Light" panose="020B0303030403030204" pitchFamily="34" charset="-78"/>
              <a:cs typeface="Dubai Light" panose="020B0303030403030204" pitchFamily="34" charset="-78"/>
            </a:endParaRPr>
          </a:p>
          <a:p>
            <a:pPr marL="0" indent="0">
              <a:buNone/>
            </a:pPr>
            <a:endParaRPr lang="en-GB" dirty="0" smtClean="0">
              <a:latin typeface="Dubai Light" panose="020B0303030403030204" pitchFamily="34" charset="-78"/>
              <a:cs typeface="Dubai Light" panose="020B0303030403030204" pitchFamily="34" charset="-78"/>
            </a:endParaRPr>
          </a:p>
          <a:p>
            <a:pPr marL="0" indent="0">
              <a:buNone/>
            </a:pPr>
            <a:endParaRPr lang="en-GB" dirty="0">
              <a:latin typeface="Dubai Light" panose="020B0303030403030204" pitchFamily="34" charset="-78"/>
              <a:cs typeface="Dubai Light" panose="020B0303030403030204" pitchFamily="34" charset="-78"/>
            </a:endParaRPr>
          </a:p>
        </p:txBody>
      </p:sp>
      <p:sp>
        <p:nvSpPr>
          <p:cNvPr id="8" name="Text Placeholder 7"/>
          <p:cNvSpPr>
            <a:spLocks noGrp="1"/>
          </p:cNvSpPr>
          <p:nvPr>
            <p:ph type="body" sz="quarter" idx="19"/>
          </p:nvPr>
        </p:nvSpPr>
        <p:spPr>
          <a:xfrm>
            <a:off x="835025" y="16283622"/>
            <a:ext cx="9355336" cy="791986"/>
          </a:xfrm>
        </p:spPr>
        <p:txBody>
          <a:bodyPr/>
          <a:lstStyle/>
          <a:p>
            <a:r>
              <a:rPr lang="en-US" dirty="0"/>
              <a:t>hypotheses</a:t>
            </a:r>
          </a:p>
        </p:txBody>
      </p:sp>
      <p:sp>
        <p:nvSpPr>
          <p:cNvPr id="13" name="Content Placeholder 12"/>
          <p:cNvSpPr>
            <a:spLocks noGrp="1"/>
          </p:cNvSpPr>
          <p:nvPr>
            <p:ph sz="quarter" idx="26"/>
          </p:nvPr>
        </p:nvSpPr>
        <p:spPr>
          <a:xfrm>
            <a:off x="835298" y="17060534"/>
            <a:ext cx="9355336" cy="2278316"/>
          </a:xfrm>
        </p:spPr>
        <p:txBody>
          <a:bodyPr/>
          <a:lstStyle/>
          <a:p>
            <a:pPr marL="0" indent="0">
              <a:buNone/>
            </a:pPr>
            <a:r>
              <a:rPr lang="en-GB" dirty="0">
                <a:latin typeface="Dubai Light" panose="020B0303030403030204" pitchFamily="34" charset="-78"/>
                <a:cs typeface="Dubai Light" panose="020B0303030403030204" pitchFamily="34" charset="-78"/>
              </a:rPr>
              <a:t>The main aim of the investigation was to generate a computational model of FMRP regulation. However, we had some hypotheses that we wished to test:</a:t>
            </a:r>
          </a:p>
          <a:p>
            <a:r>
              <a:rPr lang="en-GB" dirty="0" smtClean="0">
                <a:latin typeface="Dubai Light" panose="020B0303030403030204" pitchFamily="34" charset="-78"/>
                <a:cs typeface="Dubai Light" panose="020B0303030403030204" pitchFamily="34" charset="-78"/>
              </a:rPr>
              <a:t>FMRP </a:t>
            </a:r>
            <a:r>
              <a:rPr lang="en-GB" dirty="0">
                <a:latin typeface="Dubai Light" panose="020B0303030403030204" pitchFamily="34" charset="-78"/>
                <a:cs typeface="Dubai Light" panose="020B0303030403030204" pitchFamily="34" charset="-78"/>
              </a:rPr>
              <a:t>is centrally important to the functioning of the </a:t>
            </a:r>
            <a:r>
              <a:rPr lang="en-GB" dirty="0" smtClean="0">
                <a:latin typeface="Dubai Light" panose="020B0303030403030204" pitchFamily="34" charset="-78"/>
                <a:cs typeface="Dubai Light" panose="020B0303030403030204" pitchFamily="34" charset="-78"/>
              </a:rPr>
              <a:t>system</a:t>
            </a:r>
          </a:p>
          <a:p>
            <a:r>
              <a:rPr lang="en-GB" dirty="0" smtClean="0">
                <a:latin typeface="Dubai Light" panose="020B0303030403030204" pitchFamily="34" charset="-78"/>
                <a:cs typeface="Dubai Light" panose="020B0303030403030204" pitchFamily="34" charset="-78"/>
              </a:rPr>
              <a:t>The </a:t>
            </a:r>
            <a:r>
              <a:rPr lang="en-GB" dirty="0">
                <a:latin typeface="Dubai Light" panose="020B0303030403030204" pitchFamily="34" charset="-78"/>
                <a:cs typeface="Dubai Light" panose="020B0303030403030204" pitchFamily="34" charset="-78"/>
              </a:rPr>
              <a:t>regulation of FMRP in turn regulates the </a:t>
            </a:r>
            <a:r>
              <a:rPr lang="en-GB" dirty="0" smtClean="0">
                <a:latin typeface="Dubai Light" panose="020B0303030403030204" pitchFamily="34" charset="-78"/>
                <a:cs typeface="Dubai Light" panose="020B0303030403030204" pitchFamily="34" charset="-78"/>
              </a:rPr>
              <a:t>system</a:t>
            </a:r>
          </a:p>
          <a:p>
            <a:r>
              <a:rPr lang="en-GB" dirty="0" smtClean="0">
                <a:latin typeface="Dubai Light" panose="020B0303030403030204" pitchFamily="34" charset="-78"/>
                <a:cs typeface="Dubai Light" panose="020B0303030403030204" pitchFamily="34" charset="-78"/>
              </a:rPr>
              <a:t>Receptor </a:t>
            </a:r>
            <a:r>
              <a:rPr lang="en-GB" dirty="0">
                <a:latin typeface="Dubai Light" panose="020B0303030403030204" pitchFamily="34" charset="-78"/>
                <a:cs typeface="Dubai Light" panose="020B0303030403030204" pitchFamily="34" charset="-78"/>
              </a:rPr>
              <a:t>binding events play a large role in the regulation of the </a:t>
            </a:r>
            <a:r>
              <a:rPr lang="en-GB" dirty="0" smtClean="0">
                <a:latin typeface="Dubai Light" panose="020B0303030403030204" pitchFamily="34" charset="-78"/>
                <a:cs typeface="Dubai Light" panose="020B0303030403030204" pitchFamily="34" charset="-78"/>
              </a:rPr>
              <a:t>system</a:t>
            </a:r>
            <a:endParaRPr lang="en-GB" dirty="0">
              <a:latin typeface="Dubai Light" panose="020B0303030403030204" pitchFamily="34" charset="-78"/>
              <a:cs typeface="Dubai Light" panose="020B0303030403030204" pitchFamily="34" charset="-78"/>
            </a:endParaRPr>
          </a:p>
          <a:p>
            <a:pPr marL="0" indent="0">
              <a:buNone/>
            </a:pPr>
            <a:endParaRPr lang="en-US" dirty="0">
              <a:latin typeface="Dubai Light" panose="020B0303030403030204" pitchFamily="34" charset="-78"/>
              <a:cs typeface="Dubai Light" panose="020B0303030403030204" pitchFamily="34" charset="-78"/>
            </a:endParaRPr>
          </a:p>
        </p:txBody>
      </p:sp>
      <p:sp>
        <p:nvSpPr>
          <p:cNvPr id="9" name="Text Placeholder 8"/>
          <p:cNvSpPr>
            <a:spLocks noGrp="1"/>
          </p:cNvSpPr>
          <p:nvPr>
            <p:ph type="body" sz="quarter" idx="21"/>
          </p:nvPr>
        </p:nvSpPr>
        <p:spPr/>
        <p:txBody>
          <a:bodyPr/>
          <a:lstStyle/>
          <a:p>
            <a:r>
              <a:rPr lang="en-US"/>
              <a:t>methods</a:t>
            </a:r>
            <a:endParaRPr lang="en-US" dirty="0"/>
          </a:p>
        </p:txBody>
      </p:sp>
      <p:sp>
        <p:nvSpPr>
          <p:cNvPr id="14" name="Content Placeholder 13"/>
          <p:cNvSpPr>
            <a:spLocks noGrp="1"/>
          </p:cNvSpPr>
          <p:nvPr>
            <p:ph sz="quarter" idx="27"/>
          </p:nvPr>
        </p:nvSpPr>
        <p:spPr>
          <a:xfrm>
            <a:off x="11360051" y="4593517"/>
            <a:ext cx="9355336" cy="6198647"/>
          </a:xfrm>
        </p:spPr>
        <p:txBody>
          <a:bodyPr>
            <a:normAutofit/>
          </a:bodyPr>
          <a:lstStyle/>
          <a:p>
            <a:pPr marL="0" indent="0">
              <a:buNone/>
            </a:pPr>
            <a:r>
              <a:rPr lang="en-GB" dirty="0">
                <a:latin typeface="Dubai Light" panose="020B0303030403030204" pitchFamily="34" charset="-78"/>
                <a:cs typeface="Dubai Light" panose="020B0303030403030204" pitchFamily="34" charset="-78"/>
              </a:rPr>
              <a:t>The computational model was developed with COPASI (Complex Pathway Simulator) using data from scientific literature and other similar models (you can obtain COPASI from: http://copasi.org/download/). </a:t>
            </a:r>
            <a:r>
              <a:rPr lang="en-GB" dirty="0" smtClean="0">
                <a:latin typeface="Dubai Light" panose="020B0303030403030204" pitchFamily="34" charset="-78"/>
                <a:cs typeface="Dubai Light" panose="020B0303030403030204" pitchFamily="34" charset="-78"/>
              </a:rPr>
              <a:t>COPASI </a:t>
            </a:r>
            <a:r>
              <a:rPr lang="en-GB" dirty="0">
                <a:latin typeface="Dubai Light" panose="020B0303030403030204" pitchFamily="34" charset="-78"/>
                <a:cs typeface="Dubai Light" panose="020B0303030403030204" pitchFamily="34" charset="-78"/>
              </a:rPr>
              <a:t>is mainly used as a deterministic simulator, which means that if you run the model with the same variables several times the results will be the same. This is in contrast to stochastic simulation which means that if the model is run several times then the results will fluctuate. COPASI is a non-spatial modelling software which means that it doesn’t consider factors like collision geometry, activation energy and the position of species that spatial modelling software (e.g. CellBlender) does. Spatial modelling software requires more powerful computers to run on and takes longer to generate a model and obtain results. </a:t>
            </a:r>
            <a:endParaRPr lang="en-GB" dirty="0" smtClean="0">
              <a:latin typeface="Dubai Light" panose="020B0303030403030204" pitchFamily="34" charset="-78"/>
              <a:cs typeface="Dubai Light" panose="020B0303030403030204" pitchFamily="34" charset="-78"/>
            </a:endParaRPr>
          </a:p>
          <a:p>
            <a:pPr marL="0" indent="0">
              <a:buNone/>
            </a:pPr>
            <a:r>
              <a:rPr lang="en-GB" dirty="0">
                <a:latin typeface="Dubai Light" panose="020B0303030403030204" pitchFamily="34" charset="-78"/>
                <a:cs typeface="Dubai Light" panose="020B0303030403030204" pitchFamily="34" charset="-78"/>
              </a:rPr>
              <a:t>The model was run with varied concentrations and reaction rates to investigate specific factors on the biochemical system. The model was run using the Time Course and Parameter Scan tasks. The Time Course task runs the model for a set duration and plots the concentrations of the species over time. The Parameter Scan task is similar to a Time Course but one value (concentration or reaction rate) is varied through a range and this can be used to investigate the effects of the variable on the system. Parameter scans were used to verify if a </a:t>
            </a:r>
            <a:r>
              <a:rPr lang="en-GB" dirty="0" smtClean="0">
                <a:latin typeface="Dubai Light" panose="020B0303030403030204" pitchFamily="34" charset="-78"/>
                <a:cs typeface="Dubai Light" panose="020B0303030403030204" pitchFamily="34" charset="-78"/>
              </a:rPr>
              <a:t>species’ concentration  </a:t>
            </a:r>
            <a:r>
              <a:rPr lang="en-GB" dirty="0">
                <a:latin typeface="Dubai Light" panose="020B0303030403030204" pitchFamily="34" charset="-78"/>
                <a:cs typeface="Dubai Light" panose="020B0303030403030204" pitchFamily="34" charset="-78"/>
              </a:rPr>
              <a:t>had a significant impact on the system so we could make estimates for species that we did not know their concentration from current data.</a:t>
            </a:r>
          </a:p>
          <a:p>
            <a:pPr marL="0" indent="0">
              <a:buNone/>
            </a:pPr>
            <a:endParaRPr lang="en-US" dirty="0">
              <a:latin typeface="Dubai Light" panose="020B0303030403030204" pitchFamily="34" charset="-78"/>
              <a:cs typeface="Dubai Light" panose="020B0303030403030204" pitchFamily="34" charset="-78"/>
            </a:endParaRPr>
          </a:p>
        </p:txBody>
      </p:sp>
      <p:sp>
        <p:nvSpPr>
          <p:cNvPr id="16" name="Text Placeholder 15"/>
          <p:cNvSpPr>
            <a:spLocks noGrp="1"/>
          </p:cNvSpPr>
          <p:nvPr>
            <p:ph type="body" sz="quarter" idx="29"/>
          </p:nvPr>
        </p:nvSpPr>
        <p:spPr>
          <a:xfrm>
            <a:off x="11360051" y="10874757"/>
            <a:ext cx="9355336" cy="791986"/>
          </a:xfrm>
        </p:spPr>
        <p:txBody>
          <a:bodyPr/>
          <a:lstStyle/>
          <a:p>
            <a:r>
              <a:rPr lang="en-US" dirty="0"/>
              <a:t>results</a:t>
            </a:r>
          </a:p>
        </p:txBody>
      </p:sp>
      <p:pic>
        <p:nvPicPr>
          <p:cNvPr id="24" name="Content Placeholder 23"/>
          <p:cNvPicPr>
            <a:picLocks noGrp="1" noChangeAspect="1"/>
          </p:cNvPicPr>
          <p:nvPr>
            <p:ph sz="quarter" idx="30"/>
          </p:nvPr>
        </p:nvPicPr>
        <p:blipFill>
          <a:blip r:embed="rId4"/>
          <a:stretch>
            <a:fillRect/>
          </a:stretch>
        </p:blipFill>
        <p:spPr>
          <a:xfrm>
            <a:off x="12572103" y="11946393"/>
            <a:ext cx="6932819" cy="5199615"/>
          </a:xfrm>
          <a:prstGeom prst="rect">
            <a:avLst/>
          </a:prstGeom>
        </p:spPr>
      </p:pic>
      <p:sp>
        <p:nvSpPr>
          <p:cNvPr id="18" name="Text Placeholder 17"/>
          <p:cNvSpPr>
            <a:spLocks noGrp="1"/>
          </p:cNvSpPr>
          <p:nvPr>
            <p:ph type="body" sz="quarter" idx="31"/>
          </p:nvPr>
        </p:nvSpPr>
        <p:spPr/>
        <p:txBody>
          <a:bodyPr/>
          <a:lstStyle/>
          <a:p>
            <a:r>
              <a:rPr lang="en-US"/>
              <a:t>results</a:t>
            </a:r>
            <a:endParaRPr lang="en-US" dirty="0"/>
          </a:p>
        </p:txBody>
      </p:sp>
      <p:sp>
        <p:nvSpPr>
          <p:cNvPr id="21" name="Text Placeholder 20"/>
          <p:cNvSpPr>
            <a:spLocks noGrp="1"/>
          </p:cNvSpPr>
          <p:nvPr>
            <p:ph type="body" sz="quarter" idx="34"/>
          </p:nvPr>
        </p:nvSpPr>
        <p:spPr>
          <a:xfrm>
            <a:off x="21772131" y="16030448"/>
            <a:ext cx="9355336" cy="791986"/>
          </a:xfrm>
        </p:spPr>
        <p:txBody>
          <a:bodyPr/>
          <a:lstStyle/>
          <a:p>
            <a:r>
              <a:rPr lang="en-US" dirty="0"/>
              <a:t>conclusions</a:t>
            </a:r>
          </a:p>
        </p:txBody>
      </p:sp>
      <p:sp>
        <p:nvSpPr>
          <p:cNvPr id="22" name="Content Placeholder 21"/>
          <p:cNvSpPr>
            <a:spLocks noGrp="1"/>
          </p:cNvSpPr>
          <p:nvPr>
            <p:ph sz="quarter" idx="35"/>
          </p:nvPr>
        </p:nvSpPr>
        <p:spPr>
          <a:xfrm>
            <a:off x="21851392" y="16905159"/>
            <a:ext cx="9355336" cy="2969948"/>
          </a:xfrm>
        </p:spPr>
        <p:txBody>
          <a:bodyPr/>
          <a:lstStyle/>
          <a:p>
            <a:pPr marL="0" indent="0">
              <a:buNone/>
            </a:pPr>
            <a:r>
              <a:rPr lang="en-GB" dirty="0">
                <a:latin typeface="Dubai Light" panose="020B0303030403030204" pitchFamily="34" charset="-78"/>
                <a:cs typeface="Dubai Light" panose="020B0303030403030204" pitchFamily="34" charset="-78"/>
              </a:rPr>
              <a:t>By the end of my Nuffield Research Placement I have managed to successfully develop a computational model of FMRP regulation. The model is much larger and more detailed than we had anticipated at the beginning of the placement and due to the presence of receptors and certain enzymes it can be easily integrated into larger models. </a:t>
            </a:r>
            <a:endParaRPr lang="en-GB" dirty="0" smtClean="0">
              <a:latin typeface="Dubai Light" panose="020B0303030403030204" pitchFamily="34" charset="-78"/>
              <a:cs typeface="Dubai Light" panose="020B0303030403030204" pitchFamily="34" charset="-78"/>
            </a:endParaRPr>
          </a:p>
          <a:p>
            <a:pPr marL="0" indent="0">
              <a:buNone/>
            </a:pPr>
            <a:r>
              <a:rPr lang="en-US" dirty="0" smtClean="0">
                <a:latin typeface="Dubai Light" panose="020B0303030403030204" pitchFamily="34" charset="-78"/>
                <a:cs typeface="Dubai Light" panose="020B0303030403030204" pitchFamily="34" charset="-78"/>
              </a:rPr>
              <a:t>From the tests we performed on the model we can conclude that </a:t>
            </a:r>
            <a:r>
              <a:rPr lang="en-GB" dirty="0" smtClean="0">
                <a:latin typeface="Dubai Light" panose="020B0303030403030204" pitchFamily="34" charset="-78"/>
                <a:cs typeface="Dubai Light" panose="020B0303030403030204" pitchFamily="34" charset="-78"/>
              </a:rPr>
              <a:t>FMRP synthesis is the rate limiting step in the biochemical system, the functioning of the biochemical system is highly dependent on FMRP concentration, and </a:t>
            </a:r>
            <a:r>
              <a:rPr lang="en-GB" dirty="0">
                <a:latin typeface="Dubai Light" panose="020B0303030403030204" pitchFamily="34" charset="-78"/>
                <a:cs typeface="Dubai Light" panose="020B0303030403030204" pitchFamily="34" charset="-78"/>
              </a:rPr>
              <a:t>that </a:t>
            </a:r>
            <a:r>
              <a:rPr lang="en-GB" dirty="0" smtClean="0">
                <a:latin typeface="Dubai Light" panose="020B0303030403030204" pitchFamily="34" charset="-78"/>
                <a:cs typeface="Dubai Light" panose="020B0303030403030204" pitchFamily="34" charset="-78"/>
              </a:rPr>
              <a:t>receptor </a:t>
            </a:r>
            <a:r>
              <a:rPr lang="en-GB" dirty="0">
                <a:latin typeface="Dubai Light" panose="020B0303030403030204" pitchFamily="34" charset="-78"/>
                <a:cs typeface="Dubai Light" panose="020B0303030403030204" pitchFamily="34" charset="-78"/>
              </a:rPr>
              <a:t>binding events are key translational </a:t>
            </a:r>
            <a:r>
              <a:rPr lang="en-GB" dirty="0" smtClean="0">
                <a:latin typeface="Dubai Light" panose="020B0303030403030204" pitchFamily="34" charset="-78"/>
                <a:cs typeface="Dubai Light" panose="020B0303030403030204" pitchFamily="34" charset="-78"/>
              </a:rPr>
              <a:t>effectors.</a:t>
            </a:r>
            <a:endParaRPr lang="en-US" dirty="0">
              <a:latin typeface="Dubai Light" panose="020B0303030403030204" pitchFamily="34" charset="-78"/>
              <a:cs typeface="Dubai Light" panose="020B0303030403030204" pitchFamily="34" charset="-78"/>
            </a:endParaRPr>
          </a:p>
        </p:txBody>
      </p:sp>
      <p:pic>
        <p:nvPicPr>
          <p:cNvPr id="10" name="Picture 9" descr="A screenshot of a cell phone&#10;&#10;Description generated with very high confidence">
            <a:extLst>
              <a:ext uri="{FF2B5EF4-FFF2-40B4-BE49-F238E27FC236}">
                <a16:creationId xmlns:a16="http://schemas.microsoft.com/office/drawing/2014/main" xmlns="" id="{865C6709-CF00-44B0-8E45-FDBE78FF3E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17394" y="354592"/>
            <a:ext cx="7041744" cy="2516358"/>
          </a:xfrm>
          <a:prstGeom prst="rect">
            <a:avLst/>
          </a:prstGeom>
        </p:spPr>
      </p:pic>
      <p:pic>
        <p:nvPicPr>
          <p:cNvPr id="19" name="Content Placeholder 18"/>
          <p:cNvPicPr>
            <a:picLocks noGrp="1" noChangeAspect="1"/>
          </p:cNvPicPr>
          <p:nvPr>
            <p:ph sz="quarter" idx="32"/>
          </p:nvPr>
        </p:nvPicPr>
        <p:blipFill>
          <a:blip r:embed="rId6"/>
          <a:stretch>
            <a:fillRect/>
          </a:stretch>
        </p:blipFill>
        <p:spPr>
          <a:xfrm>
            <a:off x="23711734" y="9364842"/>
            <a:ext cx="5644316" cy="4209808"/>
          </a:xfrm>
          <a:prstGeom prst="rect">
            <a:avLst/>
          </a:prstGeom>
        </p:spPr>
      </p:pic>
      <p:sp>
        <p:nvSpPr>
          <p:cNvPr id="34" name="Rectangle 33">
            <a:extLst>
              <a:ext uri="{FF2B5EF4-FFF2-40B4-BE49-F238E27FC236}">
                <a16:creationId xmlns:a16="http://schemas.microsoft.com/office/drawing/2014/main" xmlns="" id="{3A6103B3-0C65-4FD8-A358-2C0930ACB4B2}"/>
              </a:ext>
            </a:extLst>
          </p:cNvPr>
          <p:cNvSpPr/>
          <p:nvPr/>
        </p:nvSpPr>
        <p:spPr>
          <a:xfrm>
            <a:off x="0" y="19842067"/>
            <a:ext cx="32075438" cy="15415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37" name="Text Placeholder 20">
            <a:extLst>
              <a:ext uri="{FF2B5EF4-FFF2-40B4-BE49-F238E27FC236}">
                <a16:creationId xmlns:a16="http://schemas.microsoft.com/office/drawing/2014/main" xmlns="" id="{96607F95-B3C7-443B-A6BE-88953DA47FBE}"/>
              </a:ext>
            </a:extLst>
          </p:cNvPr>
          <p:cNvSpPr txBox="1">
            <a:spLocks/>
          </p:cNvSpPr>
          <p:nvPr/>
        </p:nvSpPr>
        <p:spPr>
          <a:xfrm>
            <a:off x="20653102" y="19930207"/>
            <a:ext cx="5709953" cy="1387639"/>
          </a:xfrm>
          <a:prstGeom prst="round1Rect">
            <a:avLst/>
          </a:prstGeom>
          <a:solidFill>
            <a:schemeClr val="accent4"/>
          </a:solidFill>
        </p:spPr>
        <p:txBody>
          <a:bodyPr vert="horz" lIns="365760" tIns="45720" rIns="91440" bIns="45720" rtlCol="0" anchor="ctr">
            <a:noAutofit/>
          </a:bodyPr>
          <a:lstStyle>
            <a:lvl1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1pPr>
            <a:lvl2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2pPr>
            <a:lvl3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3pPr>
            <a:lvl4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4pPr>
            <a:lvl5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5pPr>
            <a:lvl6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6pPr>
            <a:lvl7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7pPr>
            <a:lvl8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8pPr>
            <a:lvl9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9pPr>
          </a:lstStyle>
          <a:p>
            <a:r>
              <a:rPr lang="en-US" dirty="0" smtClean="0"/>
              <a:t>Acknowledgements</a:t>
            </a:r>
            <a:endParaRPr lang="en-US" dirty="0"/>
          </a:p>
        </p:txBody>
      </p:sp>
      <p:sp>
        <p:nvSpPr>
          <p:cNvPr id="38" name="Rectangle 37">
            <a:extLst>
              <a:ext uri="{FF2B5EF4-FFF2-40B4-BE49-F238E27FC236}">
                <a16:creationId xmlns:a16="http://schemas.microsoft.com/office/drawing/2014/main" xmlns="" id="{11890E20-6643-4E07-AAE6-7140D8A41FBA}"/>
              </a:ext>
            </a:extLst>
          </p:cNvPr>
          <p:cNvSpPr/>
          <p:nvPr/>
        </p:nvSpPr>
        <p:spPr>
          <a:xfrm>
            <a:off x="10613571" y="3526971"/>
            <a:ext cx="261258" cy="159040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39" name="Rectangle 38">
            <a:extLst>
              <a:ext uri="{FF2B5EF4-FFF2-40B4-BE49-F238E27FC236}">
                <a16:creationId xmlns:a16="http://schemas.microsoft.com/office/drawing/2014/main" xmlns="" id="{89563574-4FBC-42C9-AC6F-D93B97FA543A}"/>
              </a:ext>
            </a:extLst>
          </p:cNvPr>
          <p:cNvSpPr/>
          <p:nvPr/>
        </p:nvSpPr>
        <p:spPr>
          <a:xfrm>
            <a:off x="21113130" y="3583119"/>
            <a:ext cx="261258" cy="159040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40" name="Text Placeholder 20">
            <a:extLst>
              <a:ext uri="{FF2B5EF4-FFF2-40B4-BE49-F238E27FC236}">
                <a16:creationId xmlns:a16="http://schemas.microsoft.com/office/drawing/2014/main" xmlns="" id="{491F8318-7AA2-42B2-BF7F-23BE6B4876F0}"/>
              </a:ext>
            </a:extLst>
          </p:cNvPr>
          <p:cNvSpPr txBox="1">
            <a:spLocks/>
          </p:cNvSpPr>
          <p:nvPr/>
        </p:nvSpPr>
        <p:spPr>
          <a:xfrm>
            <a:off x="835298" y="19923797"/>
            <a:ext cx="5546378" cy="1387639"/>
          </a:xfrm>
          <a:prstGeom prst="round1Rect">
            <a:avLst/>
          </a:prstGeom>
          <a:solidFill>
            <a:schemeClr val="accent4"/>
          </a:solidFill>
        </p:spPr>
        <p:txBody>
          <a:bodyPr vert="horz" lIns="365760" tIns="45720" rIns="91440" bIns="45720" rtlCol="0" anchor="ctr">
            <a:noAutofit/>
          </a:bodyPr>
          <a:lstStyle>
            <a:lvl1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1pPr>
            <a:lvl2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2pPr>
            <a:lvl3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3pPr>
            <a:lvl4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4pPr>
            <a:lvl5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5pPr>
            <a:lvl6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6pPr>
            <a:lvl7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7pPr>
            <a:lvl8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8pPr>
            <a:lvl9pPr marL="0" indent="0" algn="l" defTabSz="2851172" rtl="0" eaLnBrk="1" latinLnBrk="0" hangingPunct="1">
              <a:lnSpc>
                <a:spcPct val="100000"/>
              </a:lnSpc>
              <a:spcBef>
                <a:spcPts val="0"/>
              </a:spcBef>
              <a:buClr>
                <a:schemeClr val="accent2"/>
              </a:buClr>
              <a:buFont typeface="Arial" panose="020B0604020202020204" pitchFamily="34" charset="0"/>
              <a:buNone/>
              <a:defRPr sz="3898" kern="1200" cap="all" baseline="0">
                <a:solidFill>
                  <a:schemeClr val="bg1"/>
                </a:solidFill>
                <a:latin typeface="+mj-lt"/>
                <a:ea typeface="+mn-ea"/>
                <a:cs typeface="+mn-cs"/>
              </a:defRPr>
            </a:lvl9pPr>
          </a:lstStyle>
          <a:p>
            <a:r>
              <a:rPr lang="en-US" dirty="0"/>
              <a:t>References</a:t>
            </a:r>
          </a:p>
        </p:txBody>
      </p:sp>
      <p:pic>
        <p:nvPicPr>
          <p:cNvPr id="2" name="Picture 1"/>
          <p:cNvPicPr>
            <a:picLocks noChangeAspect="1"/>
          </p:cNvPicPr>
          <p:nvPr/>
        </p:nvPicPr>
        <p:blipFill>
          <a:blip r:embed="rId7"/>
          <a:stretch>
            <a:fillRect/>
          </a:stretch>
        </p:blipFill>
        <p:spPr>
          <a:xfrm>
            <a:off x="816299" y="354592"/>
            <a:ext cx="6297600" cy="2487941"/>
          </a:xfrm>
          <a:prstGeom prst="rect">
            <a:avLst/>
          </a:prstGeom>
        </p:spPr>
      </p:pic>
      <p:sp>
        <p:nvSpPr>
          <p:cNvPr id="6" name="TextBox 5"/>
          <p:cNvSpPr txBox="1"/>
          <p:nvPr/>
        </p:nvSpPr>
        <p:spPr>
          <a:xfrm>
            <a:off x="4311697" y="20105014"/>
            <a:ext cx="6052456" cy="1015663"/>
          </a:xfrm>
          <a:prstGeom prst="rect">
            <a:avLst/>
          </a:prstGeom>
          <a:noFill/>
        </p:spPr>
        <p:txBody>
          <a:bodyPr wrap="square" rtlCol="0">
            <a:spAutoFit/>
          </a:bodyPr>
          <a:lstStyle/>
          <a:p>
            <a:r>
              <a:rPr lang="en-GB" sz="2000" b="1" dirty="0">
                <a:solidFill>
                  <a:schemeClr val="bg1"/>
                </a:solidFill>
              </a:rPr>
              <a:t>Laggerbauer, B.</a:t>
            </a:r>
            <a:r>
              <a:rPr lang="en-GB" sz="2000" dirty="0">
                <a:solidFill>
                  <a:schemeClr val="bg1"/>
                </a:solidFill>
              </a:rPr>
              <a:t> (2001). Evidence that fragile X mental retardation protein is a negative regulator of translation. </a:t>
            </a:r>
            <a:r>
              <a:rPr lang="en-GB" sz="2000" i="1" dirty="0">
                <a:solidFill>
                  <a:schemeClr val="bg1"/>
                </a:solidFill>
              </a:rPr>
              <a:t>Human Molecular Genetics, 10</a:t>
            </a:r>
            <a:r>
              <a:rPr lang="en-GB" sz="2000" dirty="0">
                <a:solidFill>
                  <a:schemeClr val="bg1"/>
                </a:solidFill>
              </a:rPr>
              <a:t>(4), pp.329-338.</a:t>
            </a:r>
          </a:p>
        </p:txBody>
      </p:sp>
      <p:sp>
        <p:nvSpPr>
          <p:cNvPr id="29" name="TextBox 28"/>
          <p:cNvSpPr txBox="1"/>
          <p:nvPr/>
        </p:nvSpPr>
        <p:spPr>
          <a:xfrm>
            <a:off x="10613571" y="20069097"/>
            <a:ext cx="7064830" cy="1323439"/>
          </a:xfrm>
          <a:prstGeom prst="rect">
            <a:avLst/>
          </a:prstGeom>
          <a:noFill/>
        </p:spPr>
        <p:txBody>
          <a:bodyPr wrap="square" rtlCol="0">
            <a:spAutoFit/>
          </a:bodyPr>
          <a:lstStyle/>
          <a:p>
            <a:r>
              <a:rPr lang="en-GB" sz="2000" b="1" dirty="0" smtClean="0">
                <a:solidFill>
                  <a:schemeClr val="bg1"/>
                </a:solidFill>
              </a:rPr>
              <a:t>Bagni, C., Tassone, F., Neri, G. and Hagerman, R.</a:t>
            </a:r>
            <a:r>
              <a:rPr lang="en-GB" sz="2000" dirty="0" smtClean="0">
                <a:solidFill>
                  <a:schemeClr val="bg1"/>
                </a:solidFill>
              </a:rPr>
              <a:t> (2012). Fragile X syndrome: causes, diagnosis, mechanisms, and therapeutics. </a:t>
            </a:r>
            <a:r>
              <a:rPr lang="en-GB" sz="2000" i="1" dirty="0" smtClean="0">
                <a:solidFill>
                  <a:schemeClr val="bg1"/>
                </a:solidFill>
              </a:rPr>
              <a:t>Journal of Clinical Investigation, 122</a:t>
            </a:r>
            <a:r>
              <a:rPr lang="en-GB" sz="2000" dirty="0" smtClean="0">
                <a:solidFill>
                  <a:schemeClr val="bg1"/>
                </a:solidFill>
              </a:rPr>
              <a:t>(12), pp.4314-4322.</a:t>
            </a:r>
          </a:p>
          <a:p>
            <a:endParaRPr lang="en-GB" sz="2000" dirty="0">
              <a:solidFill>
                <a:schemeClr val="bg1"/>
              </a:solidFill>
            </a:endParaRPr>
          </a:p>
        </p:txBody>
      </p:sp>
      <p:pic>
        <p:nvPicPr>
          <p:cNvPr id="12" name="Picture 11"/>
          <p:cNvPicPr>
            <a:picLocks noChangeAspect="1"/>
          </p:cNvPicPr>
          <p:nvPr/>
        </p:nvPicPr>
        <p:blipFill>
          <a:blip r:embed="rId8"/>
          <a:stretch>
            <a:fillRect/>
          </a:stretch>
        </p:blipFill>
        <p:spPr>
          <a:xfrm>
            <a:off x="23094755" y="4923941"/>
            <a:ext cx="6868609" cy="4076719"/>
          </a:xfrm>
          <a:prstGeom prst="rect">
            <a:avLst/>
          </a:prstGeom>
        </p:spPr>
      </p:pic>
      <p:sp>
        <p:nvSpPr>
          <p:cNvPr id="35" name="Content Placeholder 13"/>
          <p:cNvSpPr>
            <a:spLocks noGrp="1"/>
          </p:cNvSpPr>
          <p:nvPr>
            <p:ph sz="quarter" idx="27"/>
          </p:nvPr>
        </p:nvSpPr>
        <p:spPr>
          <a:xfrm>
            <a:off x="11297766" y="17233466"/>
            <a:ext cx="9355336" cy="2257614"/>
          </a:xfrm>
        </p:spPr>
        <p:txBody>
          <a:bodyPr>
            <a:normAutofit lnSpcReduction="10000"/>
          </a:bodyPr>
          <a:lstStyle/>
          <a:p>
            <a:pPr marL="0" indent="0">
              <a:buNone/>
            </a:pPr>
            <a:r>
              <a:rPr lang="en-GB" dirty="0" smtClean="0">
                <a:latin typeface="Dubai Light" panose="020B0303030403030204" pitchFamily="34" charset="-78"/>
                <a:cs typeface="Dubai Light" panose="020B0303030403030204" pitchFamily="34" charset="-78"/>
              </a:rPr>
              <a:t>The above graph displays a </a:t>
            </a:r>
            <a:r>
              <a:rPr lang="en-GB" dirty="0">
                <a:latin typeface="Dubai Light" panose="020B0303030403030204" pitchFamily="34" charset="-78"/>
                <a:cs typeface="Dubai Light" panose="020B0303030403030204" pitchFamily="34" charset="-78"/>
              </a:rPr>
              <a:t>Time </a:t>
            </a:r>
            <a:r>
              <a:rPr lang="en-GB" dirty="0" smtClean="0">
                <a:latin typeface="Dubai Light" panose="020B0303030403030204" pitchFamily="34" charset="-78"/>
                <a:cs typeface="Dubai Light" panose="020B0303030403030204" pitchFamily="34" charset="-78"/>
              </a:rPr>
              <a:t>Course </a:t>
            </a:r>
            <a:r>
              <a:rPr lang="en-GB" dirty="0">
                <a:latin typeface="Dubai Light" panose="020B0303030403030204" pitchFamily="34" charset="-78"/>
                <a:cs typeface="Dubai Light" panose="020B0303030403030204" pitchFamily="34" charset="-78"/>
              </a:rPr>
              <a:t>that </a:t>
            </a:r>
            <a:r>
              <a:rPr lang="en-GB" dirty="0" smtClean="0">
                <a:latin typeface="Dubai Light" panose="020B0303030403030204" pitchFamily="34" charset="-78"/>
                <a:cs typeface="Dubai Light" panose="020B0303030403030204" pitchFamily="34" charset="-78"/>
              </a:rPr>
              <a:t>was </a:t>
            </a:r>
            <a:r>
              <a:rPr lang="en-GB" dirty="0">
                <a:latin typeface="Dubai Light" panose="020B0303030403030204" pitchFamily="34" charset="-78"/>
                <a:cs typeface="Dubai Light" panose="020B0303030403030204" pitchFamily="34" charset="-78"/>
              </a:rPr>
              <a:t>run for 500s so that we could investigate the effect of neurotransmitters binding to receptors on </a:t>
            </a:r>
            <a:r>
              <a:rPr lang="en-GB" dirty="0" smtClean="0">
                <a:latin typeface="Dubai Light" panose="020B0303030403030204" pitchFamily="34" charset="-78"/>
                <a:cs typeface="Dubai Light" panose="020B0303030403030204" pitchFamily="34" charset="-78"/>
              </a:rPr>
              <a:t>CEF and dephosphorylated FMRP concentrations. The first “rectangular</a:t>
            </a:r>
            <a:r>
              <a:rPr lang="en-GB" dirty="0">
                <a:latin typeface="Dubai Light" panose="020B0303030403030204" pitchFamily="34" charset="-78"/>
                <a:cs typeface="Dubai Light" panose="020B0303030403030204" pitchFamily="34" charset="-78"/>
              </a:rPr>
              <a:t>” spike shows a sharp, temporary increase in </a:t>
            </a:r>
            <a:r>
              <a:rPr lang="en-GB" dirty="0" smtClean="0">
                <a:latin typeface="Dubai Light" panose="020B0303030403030204" pitchFamily="34" charset="-78"/>
                <a:cs typeface="Dubai Light" panose="020B0303030403030204" pitchFamily="34" charset="-78"/>
              </a:rPr>
              <a:t>mGluR-Glutamate </a:t>
            </a:r>
            <a:r>
              <a:rPr lang="en-GB" dirty="0">
                <a:latin typeface="Dubai Light" panose="020B0303030403030204" pitchFamily="34" charset="-78"/>
                <a:cs typeface="Dubai Light" panose="020B0303030403030204" pitchFamily="34" charset="-78"/>
              </a:rPr>
              <a:t>receptor-neurotransmitter complexes and the second is for TrkB-BDNF complexes. It can be seen that mGluR-Glu binding causes a drastic dephosphorylation (due to increased PP2A activity) of FMRP that is quickly rephosphorylated or </a:t>
            </a:r>
            <a:r>
              <a:rPr lang="en-GB" dirty="0" smtClean="0">
                <a:latin typeface="Dubai Light" panose="020B0303030403030204" pitchFamily="34" charset="-78"/>
                <a:cs typeface="Dubai Light" panose="020B0303030403030204" pitchFamily="34" charset="-78"/>
              </a:rPr>
              <a:t>ubiquitinated and that TrkB-BDNF binding does the opposite but also causes a significant increase in CEF concentration.</a:t>
            </a:r>
          </a:p>
          <a:p>
            <a:pPr marL="0" indent="0">
              <a:buNone/>
            </a:pPr>
            <a:endParaRPr lang="en-US" dirty="0">
              <a:latin typeface="Dubai Light" panose="020B0303030403030204" pitchFamily="34" charset="-78"/>
              <a:cs typeface="Dubai Light" panose="020B0303030403030204" pitchFamily="34" charset="-78"/>
            </a:endParaRPr>
          </a:p>
        </p:txBody>
      </p:sp>
      <p:sp>
        <p:nvSpPr>
          <p:cNvPr id="36" name="Content Placeholder 13"/>
          <p:cNvSpPr>
            <a:spLocks noGrp="1"/>
          </p:cNvSpPr>
          <p:nvPr>
            <p:ph sz="quarter" idx="27"/>
          </p:nvPr>
        </p:nvSpPr>
        <p:spPr>
          <a:xfrm>
            <a:off x="21851392" y="13749332"/>
            <a:ext cx="9355336" cy="2088611"/>
          </a:xfrm>
        </p:spPr>
        <p:txBody>
          <a:bodyPr>
            <a:normAutofit fontScale="92500"/>
          </a:bodyPr>
          <a:lstStyle/>
          <a:p>
            <a:pPr marL="0" indent="0">
              <a:buNone/>
            </a:pPr>
            <a:r>
              <a:rPr lang="en-GB" dirty="0" smtClean="0">
                <a:latin typeface="Dubai Light" panose="020B0303030403030204" pitchFamily="34" charset="-78"/>
                <a:cs typeface="Dubai Light" panose="020B0303030403030204" pitchFamily="34" charset="-78"/>
              </a:rPr>
              <a:t>The first graph displays </a:t>
            </a:r>
            <a:r>
              <a:rPr lang="en-GB" dirty="0">
                <a:latin typeface="Dubai Light" panose="020B0303030403030204" pitchFamily="34" charset="-78"/>
                <a:cs typeface="Dubai Light" panose="020B0303030403030204" pitchFamily="34" charset="-78"/>
              </a:rPr>
              <a:t>the concentrations of all non-constant species in the first 0.1s of the system. This can be said to be the normal operation of the system. In contrast, </a:t>
            </a:r>
            <a:r>
              <a:rPr lang="en-GB" dirty="0" smtClean="0">
                <a:latin typeface="Dubai Light" panose="020B0303030403030204" pitchFamily="34" charset="-78"/>
                <a:cs typeface="Dubai Light" panose="020B0303030403030204" pitchFamily="34" charset="-78"/>
              </a:rPr>
              <a:t>the other graph displays </a:t>
            </a:r>
            <a:r>
              <a:rPr lang="en-GB" dirty="0">
                <a:latin typeface="Dubai Light" panose="020B0303030403030204" pitchFamily="34" charset="-78"/>
                <a:cs typeface="Dubai Light" panose="020B0303030403030204" pitchFamily="34" charset="-78"/>
              </a:rPr>
              <a:t>the concentrations of the same species but the parameters of the model are altered in such a way that FMRP is not present in the system and is not synthesised. This is reflective of the state of the biochemical system in the brain of FXS sufferers. It can be seen that many species are not present in the system due to the loss of FMRP as it is a component of some of these species, and is a precursor to others. </a:t>
            </a:r>
            <a:endParaRPr lang="en-US" dirty="0">
              <a:latin typeface="Dubai Light" panose="020B0303030403030204" pitchFamily="34" charset="-78"/>
              <a:cs typeface="Dubai Light" panose="020B0303030403030204" pitchFamily="34" charset="-78"/>
            </a:endParaRPr>
          </a:p>
        </p:txBody>
      </p:sp>
      <p:sp>
        <p:nvSpPr>
          <p:cNvPr id="41" name="TextBox 40"/>
          <p:cNvSpPr txBox="1"/>
          <p:nvPr/>
        </p:nvSpPr>
        <p:spPr>
          <a:xfrm>
            <a:off x="26363054" y="20283493"/>
            <a:ext cx="4764413" cy="1015663"/>
          </a:xfrm>
          <a:prstGeom prst="rect">
            <a:avLst/>
          </a:prstGeom>
          <a:noFill/>
        </p:spPr>
        <p:txBody>
          <a:bodyPr wrap="square" rtlCol="0">
            <a:spAutoFit/>
          </a:bodyPr>
          <a:lstStyle/>
          <a:p>
            <a:r>
              <a:rPr lang="en-GB" sz="2000" dirty="0">
                <a:solidFill>
                  <a:schemeClr val="bg1"/>
                </a:solidFill>
              </a:rPr>
              <a:t>My thanks go to Mr Richard Fitzpatrick and Dr Melanie Stefan for their supervision.</a:t>
            </a:r>
          </a:p>
          <a:p>
            <a:endParaRPr lang="en-GB" sz="2000" dirty="0">
              <a:solidFill>
                <a:schemeClr val="bg1"/>
              </a:solidFill>
            </a:endParaRP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999</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vt:lpstr>
      <vt:lpstr>Cambria (Headings)</vt:lpstr>
      <vt:lpstr>Dubai Light</vt:lpstr>
      <vt:lpstr>Times New Roman</vt:lpstr>
      <vt:lpstr>Medical Poster</vt:lpstr>
      <vt:lpstr>Computational Modelling of FMRP Regulation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2017-08-07T13:25:27Z</dcterms:created>
  <dcterms:modified xsi:type="dcterms:W3CDTF">2017-08-29T16:44:49Z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