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61" r:id="rId3"/>
    <p:sldId id="277" r:id="rId4"/>
    <p:sldId id="276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B32C2-8934-47A7-AA21-56673D48D632}" v="404" dt="2021-03-01T13:10:0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 varScale="1">
        <p:scale>
          <a:sx n="129" d="100"/>
          <a:sy n="129" d="100"/>
        </p:scale>
        <p:origin x="326" y="55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09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0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 userDrawn="1"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 userDrawn="1"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 userDrawn="1"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4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88" r:id="rId11"/>
    <p:sldLayoutId id="2147483687" r:id="rId12"/>
    <p:sldLayoutId id="2147483685" r:id="rId13"/>
    <p:sldLayoutId id="2147483684" r:id="rId14"/>
    <p:sldLayoutId id="2147483681" r:id="rId15"/>
    <p:sldLayoutId id="2147483682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5EEADC-D2D5-4DCE-8B39-CA967A351ACE}"/>
              </a:ext>
            </a:extLst>
          </p:cNvPr>
          <p:cNvSpPr/>
          <p:nvPr/>
        </p:nvSpPr>
        <p:spPr>
          <a:xfrm>
            <a:off x="5254962" y="1872559"/>
            <a:ext cx="1771650" cy="1771646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Introductie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Wat is Data Science?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392303"/>
            <a:ext cx="9062454" cy="227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In het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kort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beknopt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: het </a:t>
            </a:r>
            <a:r>
              <a:rPr lang="en-ID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bestuderen</a:t>
            </a:r>
            <a:r>
              <a:rPr lang="en-ID" sz="1200" dirty="0">
                <a:ea typeface="Open Sans" panose="020B0606030504020204" pitchFamily="34" charset="0"/>
                <a:cs typeface="Open Sans" panose="020B0606030504020204" pitchFamily="34" charset="0"/>
              </a:rPr>
              <a:t> van data.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200" dirty="0" err="1"/>
              <a:t>Opnemen</a:t>
            </a:r>
            <a:r>
              <a:rPr lang="en-US" sz="1200" dirty="0"/>
              <a:t>, </a:t>
            </a:r>
            <a:r>
              <a:rPr lang="en-US" sz="1200" dirty="0" err="1"/>
              <a:t>bewaren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analyseren</a:t>
            </a:r>
            <a:r>
              <a:rPr lang="en-US" sz="1200" dirty="0"/>
              <a:t> van data om </a:t>
            </a:r>
            <a:r>
              <a:rPr lang="en-US" sz="1200" dirty="0" err="1"/>
              <a:t>jezelf</a:t>
            </a:r>
            <a:r>
              <a:rPr lang="en-US" sz="1200" dirty="0"/>
              <a:t> van de </a:t>
            </a:r>
            <a:r>
              <a:rPr lang="en-US" sz="1200" dirty="0" err="1"/>
              <a:t>juiste</a:t>
            </a:r>
            <a:r>
              <a:rPr lang="en-US" sz="1200" dirty="0"/>
              <a:t> </a:t>
            </a:r>
            <a:r>
              <a:rPr lang="en-US" sz="1200" dirty="0" err="1"/>
              <a:t>informatie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voorzien</a:t>
            </a:r>
            <a:r>
              <a:rPr lang="en-US" sz="1200" dirty="0"/>
              <a:t>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Het </a:t>
            </a:r>
            <a:r>
              <a:rPr lang="en-US" sz="1200" dirty="0" err="1"/>
              <a:t>doel</a:t>
            </a:r>
            <a:r>
              <a:rPr lang="en-US" sz="1200" dirty="0"/>
              <a:t> van data science is om </a:t>
            </a:r>
            <a:r>
              <a:rPr lang="en-US" sz="1200" dirty="0" err="1"/>
              <a:t>inzicht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kennis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verkrijgen</a:t>
            </a:r>
            <a:r>
              <a:rPr lang="en-US" sz="1200" dirty="0"/>
              <a:t> van elk type data – </a:t>
            </a:r>
            <a:r>
              <a:rPr lang="en-US" sz="1200" dirty="0" err="1"/>
              <a:t>zowel</a:t>
            </a:r>
            <a:r>
              <a:rPr lang="en-US" sz="1200" dirty="0"/>
              <a:t> </a:t>
            </a:r>
            <a:r>
              <a:rPr lang="en-US" sz="1200" dirty="0" err="1"/>
              <a:t>gestructureerd</a:t>
            </a:r>
            <a:r>
              <a:rPr lang="en-US" sz="1200" dirty="0"/>
              <a:t>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nl-NL" sz="1200" dirty="0"/>
              <a:t>ongestructureerd.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nl-NL" sz="1200" dirty="0"/>
              <a:t>Belangrijkste missie is om inzicht en betekenis te geven aan deze data op een uitlegbare en verantwoorde manier.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nl-NL" sz="1200" dirty="0"/>
              <a:t>Veelvoorkomende programmeertalen zijn: Python, R en Julia.</a:t>
            </a:r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nl-NL" sz="1200" dirty="0"/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AC27169B-F43E-4D2D-BC7A-AE0E4654C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62" b="98642" l="6345" r="95739">
                        <a14:foregroundMark x1="55492" y1="79519" x2="60133" y2="82654"/>
                        <a14:foregroundMark x1="41193" y1="69070" x2="58712" y2="75444"/>
                        <a14:foregroundMark x1="58712" y1="75444" x2="66572" y2="75340"/>
                        <a14:foregroundMark x1="24716" y1="64786" x2="38447" y2="81400"/>
                        <a14:foregroundMark x1="38447" y1="81400" x2="55777" y2="85475"/>
                        <a14:foregroundMark x1="55777" y1="85475" x2="69508" y2="72100"/>
                        <a14:foregroundMark x1="69508" y1="72100" x2="71307" y2="65726"/>
                        <a14:foregroundMark x1="40814" y1="67607" x2="64773" y2="75758"/>
                        <a14:foregroundMark x1="64773" y1="75758" x2="69602" y2="73145"/>
                        <a14:foregroundMark x1="53220" y1="63741" x2="50189" y2="71369"/>
                        <a14:foregroundMark x1="45644" y1="65517" x2="60606" y2="79101"/>
                        <a14:foregroundMark x1="60606" y1="79101" x2="41193" y2="71996"/>
                        <a14:foregroundMark x1="41193" y1="71996" x2="47064" y2="73459"/>
                        <a14:foregroundMark x1="59091" y1="68861" x2="42424" y2="77325"/>
                        <a14:foregroundMark x1="42424" y1="77325" x2="44129" y2="75026"/>
                        <a14:foregroundMark x1="62405" y1="73981" x2="52652" y2="77638"/>
                        <a14:foregroundMark x1="52178" y1="70637" x2="67140" y2="75653"/>
                        <a14:foregroundMark x1="71212" y1="69801" x2="71780" y2="74713"/>
                        <a14:foregroundMark x1="75947" y1="68234" x2="73485" y2="75967"/>
                        <a14:foregroundMark x1="70360" y1="48276" x2="70360" y2="48276"/>
                        <a14:foregroundMark x1="68182" y1="46917" x2="70644" y2="51515"/>
                        <a14:foregroundMark x1="69223" y1="45873" x2="72633" y2="50261"/>
                        <a14:foregroundMark x1="53788" y1="17764" x2="50189" y2="23929"/>
                        <a14:foregroundMark x1="49905" y1="18077" x2="51799" y2="27273"/>
                        <a14:foregroundMark x1="53125" y1="16928" x2="50189" y2="33647"/>
                        <a14:foregroundMark x1="44318" y1="42320" x2="33996" y2="55172"/>
                        <a14:foregroundMark x1="35417" y1="53292" x2="35985" y2="62487"/>
                        <a14:foregroundMark x1="33049" y1="60815" x2="35322" y2="80460"/>
                        <a14:foregroundMark x1="35322" y1="80460" x2="39867" y2="84117"/>
                        <a14:foregroundMark x1="34564" y1="67085" x2="42992" y2="79310"/>
                        <a14:foregroundMark x1="28314" y1="62069" x2="36837" y2="78265"/>
                        <a14:foregroundMark x1="36837" y1="78265" x2="38258" y2="78579"/>
                        <a14:foregroundMark x1="32955" y1="67921" x2="38352" y2="87670"/>
                        <a14:foregroundMark x1="38352" y1="87670" x2="46307" y2="86834"/>
                        <a14:foregroundMark x1="30114" y1="63114" x2="34280" y2="82550"/>
                        <a14:foregroundMark x1="34280" y1="82550" x2="48011" y2="85893"/>
                        <a14:foregroundMark x1="29451" y1="68861" x2="46212" y2="83908"/>
                        <a14:foregroundMark x1="46212" y1="83908" x2="49053" y2="83177"/>
                        <a14:foregroundMark x1="29356" y1="64368" x2="32292" y2="82445"/>
                        <a14:foregroundMark x1="32292" y1="82445" x2="39015" y2="82654"/>
                        <a14:foregroundMark x1="30398" y1="70010" x2="36364" y2="89551"/>
                        <a14:foregroundMark x1="36364" y1="89551" x2="41761" y2="89133"/>
                        <a14:foregroundMark x1="24053" y1="67398" x2="30208" y2="86207"/>
                        <a14:foregroundMark x1="30208" y1="86207" x2="48580" y2="91536"/>
                        <a14:foregroundMark x1="48580" y1="91536" x2="50379" y2="91432"/>
                        <a14:foregroundMark x1="34280" y1="75967" x2="45455" y2="91223"/>
                        <a14:foregroundMark x1="45455" y1="91223" x2="45455" y2="91223"/>
                        <a14:foregroundMark x1="25947" y1="67294" x2="28693" y2="85789"/>
                        <a14:foregroundMark x1="28693" y1="85789" x2="42045" y2="87879"/>
                        <a14:foregroundMark x1="34375" y1="75549" x2="43182" y2="93730"/>
                        <a14:foregroundMark x1="43182" y1="93730" x2="55208" y2="94253"/>
                        <a14:foregroundMark x1="32197" y1="78997" x2="66193" y2="89342"/>
                        <a14:foregroundMark x1="66193" y1="89342" x2="66193" y2="89342"/>
                        <a14:foregroundMark x1="40152" y1="80146" x2="55587" y2="87670"/>
                        <a14:foregroundMark x1="55587" y1="87670" x2="60985" y2="85684"/>
                        <a14:foregroundMark x1="46212" y1="81609" x2="58996" y2="91745"/>
                        <a14:foregroundMark x1="54261" y1="86311" x2="61174" y2="94566"/>
                        <a14:foregroundMark x1="49337" y1="85371" x2="51515" y2="92999"/>
                        <a14:foregroundMark x1="51894" y1="92372" x2="52841" y2="96343"/>
                        <a14:foregroundMark x1="53693" y1="98746" x2="53693" y2="98746"/>
                        <a14:foregroundMark x1="54072" y1="89655" x2="51799" y2="90805"/>
                        <a14:foregroundMark x1="54640" y1="85475" x2="56534" y2="81609"/>
                        <a14:foregroundMark x1="55398" y1="84431" x2="51799" y2="93103"/>
                        <a14:foregroundMark x1="51610" y1="79937" x2="51894" y2="73668"/>
                        <a14:foregroundMark x1="55777" y1="64368" x2="47822" y2="46186"/>
                        <a14:foregroundMark x1="47822" y1="46186" x2="32197" y2="51515"/>
                        <a14:foregroundMark x1="32197" y1="51515" x2="29072" y2="58725"/>
                        <a14:foregroundMark x1="34280" y1="48903" x2="31629" y2="54859"/>
                        <a14:foregroundMark x1="53125" y1="43469" x2="60890" y2="54754"/>
                        <a14:foregroundMark x1="38731" y1="21108" x2="21307" y2="38349"/>
                        <a14:foregroundMark x1="21307" y1="38349" x2="37689" y2="38454"/>
                        <a14:foregroundMark x1="37689" y1="38454" x2="19886" y2="36155"/>
                        <a14:foregroundMark x1="19886" y1="36155" x2="32765" y2="49634"/>
                        <a14:foregroundMark x1="32765" y1="49634" x2="49621" y2="48798"/>
                        <a14:foregroundMark x1="49621" y1="48798" x2="44886" y2="25914"/>
                        <a14:foregroundMark x1="44886" y1="25914" x2="29261" y2="16928"/>
                        <a14:foregroundMark x1="29261" y1="16928" x2="12973" y2="22780"/>
                        <a14:foregroundMark x1="12973" y1="22780" x2="16667" y2="42424"/>
                        <a14:foregroundMark x1="16667" y1="42424" x2="35227" y2="56531"/>
                        <a14:foregroundMark x1="35227" y1="56531" x2="47727" y2="57158"/>
                        <a14:foregroundMark x1="62027" y1="29467" x2="77746" y2="21212"/>
                        <a14:foregroundMark x1="77746" y1="21212" x2="80682" y2="42424"/>
                        <a14:foregroundMark x1="80682" y1="42424" x2="63826" y2="26855"/>
                        <a14:foregroundMark x1="63826" y1="26855" x2="83996" y2="27586"/>
                        <a14:foregroundMark x1="83996" y1="27586" x2="78977" y2="40334"/>
                        <a14:foregroundMark x1="68750" y1="22153" x2="59659" y2="22989"/>
                        <a14:foregroundMark x1="71780" y1="22571" x2="53598" y2="23824"/>
                        <a14:foregroundMark x1="53598" y1="23824" x2="51799" y2="23197"/>
                        <a14:foregroundMark x1="80587" y1="19227" x2="70739" y2="33647"/>
                        <a14:foregroundMark x1="70739" y1="33647" x2="66193" y2="26646"/>
                        <a14:foregroundMark x1="89773" y1="26332" x2="67708" y2="34274"/>
                        <a14:foregroundMark x1="67708" y1="34274" x2="57765" y2="20063"/>
                        <a14:foregroundMark x1="57765" y1="20063" x2="61458" y2="12957"/>
                        <a14:foregroundMark x1="82955" y1="17450" x2="55492" y2="28527"/>
                        <a14:foregroundMark x1="55492" y1="28527" x2="40152" y2="20167"/>
                        <a14:foregroundMark x1="40152" y1="20167" x2="39394" y2="14420"/>
                        <a14:foregroundMark x1="69886" y1="14734" x2="70739" y2="26646"/>
                        <a14:foregroundMark x1="72064" y1="17241" x2="53788" y2="17137"/>
                        <a14:foregroundMark x1="53788" y1="17137" x2="37405" y2="10136"/>
                        <a14:foregroundMark x1="37405" y1="10136" x2="20739" y2="21421"/>
                        <a14:foregroundMark x1="20739" y1="21421" x2="20455" y2="33124"/>
                        <a14:foregroundMark x1="44886" y1="18391" x2="27936" y2="19958"/>
                        <a14:foregroundMark x1="27936" y1="19958" x2="19129" y2="41588"/>
                        <a14:foregroundMark x1="19129" y1="41588" x2="25000" y2="52038"/>
                        <a14:foregroundMark x1="41856" y1="25810" x2="33333" y2="42215"/>
                        <a14:foregroundMark x1="33333" y1="42215" x2="37879" y2="45037"/>
                        <a14:foregroundMark x1="42898" y1="14629" x2="26136" y2="10031"/>
                        <a14:foregroundMark x1="26136" y1="10031" x2="8617" y2="23302"/>
                        <a14:foregroundMark x1="8617" y1="23302" x2="6439" y2="41902"/>
                        <a14:foregroundMark x1="6439" y1="41902" x2="19318" y2="56426"/>
                        <a14:foregroundMark x1="19318" y1="56426" x2="37879" y2="63114"/>
                        <a14:foregroundMark x1="20739" y1="29049" x2="19034" y2="47962"/>
                        <a14:foregroundMark x1="19034" y1="47962" x2="29451" y2="63009"/>
                        <a14:foregroundMark x1="29451" y1="63009" x2="37689" y2="66040"/>
                        <a14:foregroundMark x1="17992" y1="31766" x2="16098" y2="50993"/>
                        <a14:foregroundMark x1="16098" y1="50993" x2="31818" y2="65517"/>
                        <a14:foregroundMark x1="31818" y1="65517" x2="32765" y2="65726"/>
                        <a14:foregroundMark x1="14205" y1="30930" x2="16951" y2="51097"/>
                        <a14:foregroundMark x1="16951" y1="51097" x2="33239" y2="62487"/>
                        <a14:foregroundMark x1="40530" y1="10658" x2="23106" y2="11703"/>
                        <a14:foregroundMark x1="23106" y1="11703" x2="19318" y2="14629"/>
                        <a14:foregroundMark x1="33049" y1="8673" x2="17235" y2="15152"/>
                        <a14:foregroundMark x1="17235" y1="15152" x2="17140" y2="15987"/>
                        <a14:foregroundMark x1="22633" y1="12330" x2="39394" y2="8882"/>
                        <a14:foregroundMark x1="39394" y1="8882" x2="53220" y2="20899"/>
                        <a14:foregroundMark x1="55777" y1="17241" x2="33049" y2="5538"/>
                        <a14:foregroundMark x1="48485" y1="9822" x2="32102" y2="19958"/>
                        <a14:foregroundMark x1="32102" y1="19958" x2="32955" y2="39394"/>
                        <a14:foregroundMark x1="32955" y1="39394" x2="36932" y2="46186"/>
                        <a14:foregroundMark x1="26515" y1="42633" x2="21023" y2="46604"/>
                        <a14:foregroundMark x1="29640" y1="38349" x2="20549" y2="40021"/>
                        <a14:foregroundMark x1="22159" y1="33751" x2="22727" y2="44723"/>
                        <a14:foregroundMark x1="23295" y1="36677" x2="22159" y2="49530"/>
                        <a14:foregroundMark x1="25000" y1="39498" x2="25000" y2="46813"/>
                        <a14:foregroundMark x1="25284" y1="39707" x2="24148" y2="43992"/>
                        <a14:foregroundMark x1="21591" y1="36991" x2="19413" y2="44410"/>
                        <a14:foregroundMark x1="74905" y1="27482" x2="81629" y2="44514"/>
                        <a14:foregroundMark x1="81629" y1="44514" x2="82860" y2="44932"/>
                        <a14:foregroundMark x1="84564" y1="34692" x2="83996" y2="43992"/>
                        <a14:foregroundMark x1="81439" y1="34587" x2="80682" y2="40125"/>
                        <a14:foregroundMark x1="82576" y1="34692" x2="82670" y2="42006"/>
                        <a14:foregroundMark x1="70076" y1="4389" x2="70076" y2="4389"/>
                        <a14:foregroundMark x1="64205" y1="35841" x2="86458" y2="51097"/>
                        <a14:foregroundMark x1="71970" y1="29990" x2="76989" y2="41066"/>
                        <a14:foregroundMark x1="60985" y1="12017" x2="78125" y2="14002"/>
                        <a14:foregroundMark x1="78125" y1="14002" x2="79072" y2="15987"/>
                        <a14:foregroundMark x1="62121" y1="9195" x2="75663" y2="7419"/>
                        <a14:foregroundMark x1="56818" y1="10345" x2="69886" y2="7001"/>
                        <a14:foregroundMark x1="62027" y1="8986" x2="78693" y2="8568"/>
                        <a14:foregroundMark x1="78693" y1="8568" x2="87216" y2="22571"/>
                        <a14:foregroundMark x1="81534" y1="12539" x2="96970" y2="27168"/>
                        <a14:foregroundMark x1="96970" y1="27168" x2="95739" y2="45873"/>
                        <a14:foregroundMark x1="95739" y1="45873" x2="83428" y2="52038"/>
                        <a14:foregroundMark x1="93655" y1="36468" x2="89583" y2="46813"/>
                        <a14:foregroundMark x1="42992" y1="12644" x2="35133" y2="4284"/>
                        <a14:foregroundMark x1="69318" y1="4598" x2="69318" y2="4598"/>
                        <a14:foregroundMark x1="70644" y1="4702" x2="68655" y2="4075"/>
                        <a14:foregroundMark x1="73390" y1="5852" x2="68939" y2="3971"/>
                        <a14:foregroundMark x1="74621" y1="5747" x2="68466" y2="3762"/>
                        <a14:foregroundMark x1="49242" y1="11599" x2="33239" y2="6374"/>
                        <a14:foregroundMark x1="33239" y1="6374" x2="17140" y2="14107"/>
                        <a14:foregroundMark x1="17140" y1="14107" x2="16288" y2="24138"/>
                        <a14:foregroundMark x1="28314" y1="7732" x2="12784" y2="14211"/>
                        <a14:foregroundMark x1="12784" y1="14211" x2="12500" y2="26123"/>
                        <a14:foregroundMark x1="14205" y1="21735" x2="14110" y2="42215"/>
                        <a14:foregroundMark x1="14110" y1="42215" x2="25189" y2="54754"/>
                        <a14:foregroundMark x1="9470" y1="36782" x2="17235" y2="55486"/>
                        <a14:foregroundMark x1="17235" y1="55486" x2="17519" y2="55799"/>
                        <a14:foregroundMark x1="12500" y1="31139" x2="14583" y2="50679"/>
                        <a14:foregroundMark x1="14583" y1="50679" x2="26420" y2="65726"/>
                        <a14:foregroundMark x1="26420" y1="65726" x2="27178" y2="65726"/>
                        <a14:foregroundMark x1="11837" y1="45873" x2="19792" y2="61755"/>
                        <a14:foregroundMark x1="19792" y1="61755" x2="26515" y2="65204"/>
                        <a14:foregroundMark x1="10227" y1="43678" x2="18561" y2="64159"/>
                        <a14:foregroundMark x1="18561" y1="64159" x2="21402" y2="65204"/>
                        <a14:foregroundMark x1="7197" y1="38558" x2="13636" y2="56113"/>
                        <a14:foregroundMark x1="13636" y1="56113" x2="13826" y2="56217"/>
                        <a14:foregroundMark x1="39962" y1="24765" x2="40720" y2="38558"/>
                        <a14:foregroundMark x1="36553" y1="21839" x2="35133" y2="34587"/>
                        <a14:foregroundMark x1="35795" y1="19540" x2="39962" y2="38662"/>
                        <a14:foregroundMark x1="54924" y1="31452" x2="57292" y2="42006"/>
                        <a14:foregroundMark x1="67140" y1="37618" x2="65909" y2="50470"/>
                        <a14:foregroundMark x1="75663" y1="34692" x2="74527" y2="41693"/>
                        <a14:foregroundMark x1="36553" y1="23511" x2="34091" y2="37931"/>
                        <a14:foregroundMark x1="54261" y1="42529" x2="51231" y2="60815"/>
                        <a14:foregroundMark x1="48485" y1="42320" x2="47348" y2="68652"/>
                        <a14:foregroundMark x1="47348" y1="68652" x2="49621" y2="73981"/>
                        <a14:foregroundMark x1="50758" y1="74086" x2="51610" y2="78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02" y="1828800"/>
            <a:ext cx="2732195" cy="24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45BA0E8-FFF8-4607-9FD9-5A8492C208FC}"/>
              </a:ext>
            </a:extLst>
          </p:cNvPr>
          <p:cNvSpPr/>
          <p:nvPr/>
        </p:nvSpPr>
        <p:spPr>
          <a:xfrm>
            <a:off x="1051891" y="1679712"/>
            <a:ext cx="2017644" cy="201764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FF5CF5-E9D9-4234-B3AB-51E7085E119F}"/>
              </a:ext>
            </a:extLst>
          </p:cNvPr>
          <p:cNvSpPr/>
          <p:nvPr/>
        </p:nvSpPr>
        <p:spPr>
          <a:xfrm>
            <a:off x="5087178" y="1679712"/>
            <a:ext cx="2017644" cy="2017643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CB0284-9A12-4676-B868-CF0CCF3381E6}"/>
              </a:ext>
            </a:extLst>
          </p:cNvPr>
          <p:cNvSpPr/>
          <p:nvPr/>
        </p:nvSpPr>
        <p:spPr>
          <a:xfrm>
            <a:off x="9122465" y="1679712"/>
            <a:ext cx="2017644" cy="2017643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968450-6E90-454B-80CB-85922C167892}"/>
              </a:ext>
            </a:extLst>
          </p:cNvPr>
          <p:cNvSpPr/>
          <p:nvPr/>
        </p:nvSpPr>
        <p:spPr>
          <a:xfrm>
            <a:off x="3069535" y="3697356"/>
            <a:ext cx="2017644" cy="2017643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1CB6DA-60DA-48E7-9A46-28614B859199}"/>
              </a:ext>
            </a:extLst>
          </p:cNvPr>
          <p:cNvSpPr/>
          <p:nvPr/>
        </p:nvSpPr>
        <p:spPr>
          <a:xfrm>
            <a:off x="7104822" y="3697356"/>
            <a:ext cx="2017644" cy="2017643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Placeholder 8" descr="Logo&#10;&#10;Description automatically generated">
            <a:extLst>
              <a:ext uri="{FF2B5EF4-FFF2-40B4-BE49-F238E27FC236}">
                <a16:creationId xmlns:a16="http://schemas.microsoft.com/office/drawing/2014/main" id="{DB48B0A4-E65F-422A-BB66-1C63268E8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3" r="26583"/>
          <a:stretch>
            <a:fillRect/>
          </a:stretch>
        </p:blipFill>
        <p:spPr/>
      </p:pic>
      <p:pic>
        <p:nvPicPr>
          <p:cNvPr id="18" name="Picture Placeholder 17" descr="Logo&#10;&#10;Description automatically generated">
            <a:extLst>
              <a:ext uri="{FF2B5EF4-FFF2-40B4-BE49-F238E27FC236}">
                <a16:creationId xmlns:a16="http://schemas.microsoft.com/office/drawing/2014/main" id="{0862C4DA-D465-4D14-8B7C-3903DFDB80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7" r="32167"/>
          <a:stretch>
            <a:fillRect/>
          </a:stretch>
        </p:blipFill>
        <p:spPr/>
      </p:pic>
      <p:pic>
        <p:nvPicPr>
          <p:cNvPr id="7" name="Picture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5E47B644-AD0F-437C-8A48-0F4C5320C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5111"/>
          <a:stretch>
            <a:fillRect/>
          </a:stretch>
        </p:blipFill>
        <p:spPr/>
      </p:pic>
      <p:pic>
        <p:nvPicPr>
          <p:cNvPr id="11" name="Picture Placeholder 10" descr="A picture containing text, sign, clipart, pointing&#10;&#10;Description automatically generated">
            <a:extLst>
              <a:ext uri="{FF2B5EF4-FFF2-40B4-BE49-F238E27FC236}">
                <a16:creationId xmlns:a16="http://schemas.microsoft.com/office/drawing/2014/main" id="{59F76BF7-0898-4A84-A265-3A569E3FA8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943"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442" y="891446"/>
            <a:ext cx="11363111" cy="588220"/>
          </a:xfrm>
        </p:spPr>
        <p:txBody>
          <a:bodyPr/>
          <a:lstStyle/>
          <a:p>
            <a:r>
              <a:rPr lang="en-ID" sz="2800" dirty="0">
                <a:solidFill>
                  <a:schemeClr val="tx1"/>
                </a:solidFill>
              </a:rPr>
              <a:t>Data Science?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Wat </a:t>
            </a:r>
            <a:r>
              <a:rPr lang="en-ID" dirty="0" err="1"/>
              <a:t>zijn</a:t>
            </a:r>
            <a:r>
              <a:rPr lang="en-ID" dirty="0"/>
              <a:t> de </a:t>
            </a:r>
            <a:r>
              <a:rPr lang="en-ID" dirty="0" err="1"/>
              <a:t>meeste</a:t>
            </a:r>
            <a:r>
              <a:rPr lang="en-ID" dirty="0"/>
              <a:t> </a:t>
            </a:r>
            <a:r>
              <a:rPr lang="en-ID" dirty="0" err="1"/>
              <a:t>gebruikte</a:t>
            </a:r>
            <a:r>
              <a:rPr lang="en-ID" dirty="0"/>
              <a:t> tools </a:t>
            </a:r>
            <a:r>
              <a:rPr lang="en-ID" dirty="0" err="1"/>
              <a:t>voor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DB015F-9622-4E3D-86B6-27F2BA59A2E0}"/>
              </a:ext>
            </a:extLst>
          </p:cNvPr>
          <p:cNvSpPr txBox="1"/>
          <p:nvPr/>
        </p:nvSpPr>
        <p:spPr>
          <a:xfrm>
            <a:off x="3523557" y="1845412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MATLAB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2398F8-0289-44F3-9AA3-95CCF4C25595}"/>
              </a:ext>
            </a:extLst>
          </p:cNvPr>
          <p:cNvSpPr txBox="1"/>
          <p:nvPr/>
        </p:nvSpPr>
        <p:spPr>
          <a:xfrm>
            <a:off x="3360660" y="2129374"/>
            <a:ext cx="1435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Simulate functions</a:t>
            </a:r>
            <a:endParaRPr lang="id-ID" sz="1200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DBDB0F-76C4-4C3B-B621-A1208967C98E}"/>
              </a:ext>
            </a:extLst>
          </p:cNvPr>
          <p:cNvSpPr/>
          <p:nvPr/>
        </p:nvSpPr>
        <p:spPr>
          <a:xfrm>
            <a:off x="3069534" y="2406373"/>
            <a:ext cx="2017642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Neurale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netwerken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wazige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logica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simuleren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 Je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kan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de graphics library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gebruiken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om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krachtige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visualisaties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cre</a:t>
            </a:r>
            <a:r>
              <a:rPr lang="en-US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ëeren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D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52164-53E9-4E69-AAB1-0AF2679FC783}"/>
              </a:ext>
            </a:extLst>
          </p:cNvPr>
          <p:cNvSpPr txBox="1"/>
          <p:nvPr/>
        </p:nvSpPr>
        <p:spPr>
          <a:xfrm>
            <a:off x="7715043" y="1845412"/>
            <a:ext cx="797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Excel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85F4-B394-4204-ACEC-B154A018D879}"/>
              </a:ext>
            </a:extLst>
          </p:cNvPr>
          <p:cNvSpPr txBox="1"/>
          <p:nvPr/>
        </p:nvSpPr>
        <p:spPr>
          <a:xfrm>
            <a:off x="7569490" y="2129374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Spreadsheets</a:t>
            </a:r>
            <a:endParaRPr lang="id-ID" sz="1200" dirty="0">
              <a:solidFill>
                <a:schemeClr val="accent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B3E26-A937-42AB-995A-76268FCA9BB7}"/>
              </a:ext>
            </a:extLst>
          </p:cNvPr>
          <p:cNvSpPr/>
          <p:nvPr/>
        </p:nvSpPr>
        <p:spPr>
          <a:xfrm>
            <a:off x="7104822" y="2406373"/>
            <a:ext cx="2017642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Voor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om data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processeren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visualiseren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complexe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calculaties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kunnen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uitberekenen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96E50C-71DE-47DB-A43F-7E5E61DFEF89}"/>
              </a:ext>
            </a:extLst>
          </p:cNvPr>
          <p:cNvSpPr txBox="1"/>
          <p:nvPr/>
        </p:nvSpPr>
        <p:spPr>
          <a:xfrm>
            <a:off x="730505" y="3791419"/>
            <a:ext cx="2408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Python met </a:t>
            </a:r>
          </a:p>
          <a:p>
            <a:pPr algn="ctr"/>
            <a:r>
              <a:rPr lang="en-US" sz="1600" spc="300" dirty="0" err="1">
                <a:latin typeface="+mj-lt"/>
                <a:cs typeface="Poppins" panose="02000000000000000000" pitchFamily="2" charset="0"/>
              </a:rPr>
              <a:t>Jupyter</a:t>
            </a:r>
            <a:r>
              <a:rPr lang="en-US" sz="1600" spc="300" dirty="0">
                <a:latin typeface="+mj-lt"/>
                <a:cs typeface="Poppins" panose="02000000000000000000" pitchFamily="2" charset="0"/>
              </a:rPr>
              <a:t> Notebooks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8C90C3-0B4C-4FF3-8B1F-715068F21535}"/>
              </a:ext>
            </a:extLst>
          </p:cNvPr>
          <p:cNvSpPr txBox="1"/>
          <p:nvPr/>
        </p:nvSpPr>
        <p:spPr>
          <a:xfrm>
            <a:off x="1311324" y="4566459"/>
            <a:ext cx="1498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Notebook interface</a:t>
            </a:r>
            <a:endParaRPr lang="id-ID" sz="12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D0154C-6229-43DA-9517-2D0A13EA93BC}"/>
              </a:ext>
            </a:extLst>
          </p:cNvPr>
          <p:cNvSpPr txBox="1"/>
          <p:nvPr/>
        </p:nvSpPr>
        <p:spPr>
          <a:xfrm>
            <a:off x="5649404" y="3872108"/>
            <a:ext cx="89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 err="1">
                <a:latin typeface="+mj-lt"/>
                <a:cs typeface="Poppins" panose="02000000000000000000" pitchFamily="2" charset="0"/>
              </a:rPr>
              <a:t>BigML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2450E-3073-4000-8941-3575DAA9AC88}"/>
              </a:ext>
            </a:extLst>
          </p:cNvPr>
          <p:cNvSpPr txBox="1"/>
          <p:nvPr/>
        </p:nvSpPr>
        <p:spPr>
          <a:xfrm>
            <a:off x="5394143" y="4156070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Cloud-based MLA</a:t>
            </a:r>
            <a:endParaRPr lang="id-ID" sz="1200" dirty="0">
              <a:solidFill>
                <a:schemeClr val="accent3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5D5CE8-8751-47D8-B2CE-903144CC106F}"/>
              </a:ext>
            </a:extLst>
          </p:cNvPr>
          <p:cNvSpPr/>
          <p:nvPr/>
        </p:nvSpPr>
        <p:spPr>
          <a:xfrm>
            <a:off x="5087180" y="4433069"/>
            <a:ext cx="2017642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Cloud-based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ontwikkelomgeving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voor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het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verwerken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van Machine learning </a:t>
            </a: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Algoritme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93CAFA-E71E-4BEC-B10E-1492A9D29EDC}"/>
              </a:ext>
            </a:extLst>
          </p:cNvPr>
          <p:cNvSpPr txBox="1"/>
          <p:nvPr/>
        </p:nvSpPr>
        <p:spPr>
          <a:xfrm>
            <a:off x="9359282" y="3872108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latin typeface="+mj-lt"/>
                <a:cs typeface="Poppins" panose="02000000000000000000" pitchFamily="2" charset="0"/>
              </a:rPr>
              <a:t>RapidMiner</a:t>
            </a:r>
            <a:endParaRPr lang="id-ID" sz="1600" spc="3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9DCE81-C6BC-4F0A-B55D-1DAF1D359DCF}"/>
              </a:ext>
            </a:extLst>
          </p:cNvPr>
          <p:cNvSpPr txBox="1"/>
          <p:nvPr/>
        </p:nvSpPr>
        <p:spPr>
          <a:xfrm>
            <a:off x="9162717" y="4167707"/>
            <a:ext cx="22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Data science software platform</a:t>
            </a:r>
            <a:endParaRPr lang="id-ID" sz="1200" dirty="0">
              <a:solidFill>
                <a:schemeClr val="accent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30EB94B-D3D3-42A4-8DAD-F274912464F4}"/>
              </a:ext>
            </a:extLst>
          </p:cNvPr>
          <p:cNvSpPr/>
          <p:nvPr/>
        </p:nvSpPr>
        <p:spPr>
          <a:xfrm>
            <a:off x="9122463" y="4433069"/>
            <a:ext cx="2527669" cy="1584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en-ID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Een</a:t>
            </a:r>
            <a:r>
              <a:rPr lang="en-ID" sz="1100" dirty="0">
                <a:ea typeface="Open Sans" panose="020B0606030504020204" pitchFamily="34" charset="0"/>
                <a:cs typeface="Open Sans" panose="020B0606030504020204" pitchFamily="34" charset="0"/>
              </a:rPr>
              <a:t> data science</a:t>
            </a:r>
            <a:r>
              <a:rPr lang="nl-NL" sz="1100" dirty="0"/>
              <a:t>software platform dat een geïntegreerde omgeving biedt voor data voorbereiding, machine learning, </a:t>
            </a:r>
            <a:r>
              <a:rPr lang="nl-NL" sz="1100" dirty="0" err="1"/>
              <a:t>deep</a:t>
            </a:r>
            <a:r>
              <a:rPr lang="nl-NL" sz="1100" dirty="0"/>
              <a:t> learning, </a:t>
            </a:r>
            <a:r>
              <a:rPr lang="nl-NL" sz="1100" dirty="0" err="1"/>
              <a:t>text</a:t>
            </a:r>
            <a:r>
              <a:rPr lang="nl-NL" sz="1100" dirty="0"/>
              <a:t> </a:t>
            </a:r>
            <a:r>
              <a:rPr lang="nl-NL" sz="1100" dirty="0" err="1"/>
              <a:t>mining</a:t>
            </a:r>
            <a:r>
              <a:rPr lang="nl-NL" sz="1100" dirty="0"/>
              <a:t> en voorspellende statistiek.</a:t>
            </a:r>
          </a:p>
          <a:p>
            <a:pPr algn="ctr">
              <a:lnSpc>
                <a:spcPct val="150000"/>
              </a:lnSpc>
              <a:buClr>
                <a:schemeClr val="accent6"/>
              </a:buClr>
            </a:pPr>
            <a:endParaRPr lang="en-US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DE2B07-F891-4EA5-A24D-0CFAAAE03BF2}"/>
              </a:ext>
            </a:extLst>
          </p:cNvPr>
          <p:cNvSpPr/>
          <p:nvPr/>
        </p:nvSpPr>
        <p:spPr>
          <a:xfrm>
            <a:off x="1051891" y="4838406"/>
            <a:ext cx="2017642" cy="82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nl-NL" sz="1100" dirty="0"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nl-NL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  <a:r>
              <a:rPr lang="nl-NL" sz="1100" dirty="0">
                <a:ea typeface="Open Sans" panose="020B0606030504020204" pitchFamily="34" charset="0"/>
                <a:cs typeface="Open Sans" panose="020B0606030504020204" pitchFamily="34" charset="0"/>
              </a:rPr>
              <a:t> met Python, gemakkelijk in een notebook weergave.</a:t>
            </a:r>
            <a:endParaRPr lang="en-ID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Tijdelijke aanduiding voor afbeelding 5">
            <a:extLst>
              <a:ext uri="{FF2B5EF4-FFF2-40B4-BE49-F238E27FC236}">
                <a16:creationId xmlns:a16="http://schemas.microsoft.com/office/drawing/2014/main" id="{396108AA-6C2B-438D-BBA8-5FAB20BEB95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1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5" grpId="0"/>
          <p:bldP spid="56" grpId="0"/>
          <p:bldP spid="57" grpId="0"/>
          <p:bldP spid="58" grpId="0"/>
          <p:bldP spid="59" grpId="0"/>
          <p:bldP spid="60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5" grpId="0"/>
          <p:bldP spid="56" grpId="0"/>
          <p:bldP spid="57" grpId="0"/>
          <p:bldP spid="58" grpId="0"/>
          <p:bldP spid="59" grpId="0"/>
          <p:bldP spid="6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Eigenschappen</a:t>
            </a:r>
            <a:r>
              <a:rPr lang="en-ID" dirty="0"/>
              <a:t> van </a:t>
            </a:r>
            <a:r>
              <a:rPr lang="en-ID" dirty="0" err="1"/>
              <a:t>een</a:t>
            </a:r>
            <a:r>
              <a:rPr lang="en-ID" dirty="0"/>
              <a:t> tool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Waarom</a:t>
            </a:r>
            <a:r>
              <a:rPr lang="en-ID" dirty="0"/>
              <a:t> </a:t>
            </a:r>
            <a:r>
              <a:rPr lang="en-ID" dirty="0" err="1"/>
              <a:t>een</a:t>
            </a:r>
            <a:r>
              <a:rPr lang="en-ID" dirty="0"/>
              <a:t> </a:t>
            </a:r>
            <a:r>
              <a:rPr lang="en-ID" dirty="0" err="1"/>
              <a:t>bepaalde</a:t>
            </a:r>
            <a:r>
              <a:rPr lang="en-ID" dirty="0"/>
              <a:t> tool </a:t>
            </a:r>
            <a:r>
              <a:rPr lang="en-ID" dirty="0" err="1"/>
              <a:t>gebruiken</a:t>
            </a:r>
            <a:r>
              <a:rPr lang="en-ID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57E84-F833-42B2-A3BB-0983D684D482}"/>
              </a:ext>
            </a:extLst>
          </p:cNvPr>
          <p:cNvSpPr txBox="1"/>
          <p:nvPr/>
        </p:nvSpPr>
        <p:spPr>
          <a:xfrm>
            <a:off x="649236" y="2296789"/>
            <a:ext cx="1443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dirty="0">
                <a:solidFill>
                  <a:schemeClr val="accent1"/>
                </a:solidFill>
                <a:latin typeface="+mj-lt"/>
                <a:cs typeface="Poppins" panose="02000000000000000000" pitchFamily="2" charset="0"/>
              </a:rPr>
              <a:t>01</a:t>
            </a:r>
            <a:endParaRPr lang="id-ID" sz="8800" b="1" dirty="0">
              <a:solidFill>
                <a:schemeClr val="accent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52E24-A22E-414E-9568-F01B01ABD5E4}"/>
              </a:ext>
            </a:extLst>
          </p:cNvPr>
          <p:cNvSpPr txBox="1"/>
          <p:nvPr/>
        </p:nvSpPr>
        <p:spPr>
          <a:xfrm>
            <a:off x="647653" y="3574062"/>
            <a:ext cx="232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Open-source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2BF2A3-D971-4DC4-9623-A322A6F1FC6D}"/>
              </a:ext>
            </a:extLst>
          </p:cNvPr>
          <p:cNvSpPr/>
          <p:nvPr/>
        </p:nvSpPr>
        <p:spPr>
          <a:xfrm>
            <a:off x="649236" y="3870271"/>
            <a:ext cx="2611318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Als het product kosten-efficiënt is. Het product moet wel binnen het budget vallen, maar open-source is de </a:t>
            </a:r>
            <a:r>
              <a:rPr lang="nl-NL" sz="11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to</a:t>
            </a: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-go oplossing daarvoor.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A7737-E4AE-40D6-B931-8AC107C01C51}"/>
              </a:ext>
            </a:extLst>
          </p:cNvPr>
          <p:cNvSpPr txBox="1"/>
          <p:nvPr/>
        </p:nvSpPr>
        <p:spPr>
          <a:xfrm>
            <a:off x="3484104" y="2296789"/>
            <a:ext cx="15648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dirty="0">
                <a:solidFill>
                  <a:schemeClr val="accent2"/>
                </a:solidFill>
                <a:latin typeface="+mj-lt"/>
                <a:cs typeface="Poppins" panose="02000000000000000000" pitchFamily="2" charset="0"/>
              </a:rPr>
              <a:t>02</a:t>
            </a:r>
            <a:endParaRPr lang="id-ID" sz="8800" b="1" dirty="0">
              <a:solidFill>
                <a:schemeClr val="accent2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CC97C-3D60-4605-B49D-76A7CBAB3036}"/>
              </a:ext>
            </a:extLst>
          </p:cNvPr>
          <p:cNvSpPr txBox="1"/>
          <p:nvPr/>
        </p:nvSpPr>
        <p:spPr>
          <a:xfrm>
            <a:off x="3482521" y="3574062"/>
            <a:ext cx="2111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latin typeface="+mj-lt"/>
                <a:cs typeface="Poppins" panose="02000000000000000000" pitchFamily="2" charset="0"/>
              </a:rPr>
              <a:t>Gebruiksvriendelijke</a:t>
            </a:r>
            <a:r>
              <a:rPr lang="en-ID" sz="1600" dirty="0">
                <a:latin typeface="+mj-lt"/>
                <a:cs typeface="Poppins" panose="02000000000000000000" pitchFamily="2" charset="0"/>
              </a:rPr>
              <a:t> UI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487647-187A-4C9C-A508-07FDA9DF432C}"/>
              </a:ext>
            </a:extLst>
          </p:cNvPr>
          <p:cNvSpPr/>
          <p:nvPr/>
        </p:nvSpPr>
        <p:spPr>
          <a:xfrm>
            <a:off x="3484104" y="3870271"/>
            <a:ext cx="2611318" cy="82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Een gebruiksvriendelijke UI zorgt voor rust en een snelle connectie met een bepaald tool.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DF38-F1A3-4863-A200-68E64460EA36}"/>
              </a:ext>
            </a:extLst>
          </p:cNvPr>
          <p:cNvSpPr txBox="1"/>
          <p:nvPr/>
        </p:nvSpPr>
        <p:spPr>
          <a:xfrm>
            <a:off x="6339316" y="2296789"/>
            <a:ext cx="1608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dirty="0">
                <a:solidFill>
                  <a:schemeClr val="accent3"/>
                </a:solidFill>
                <a:latin typeface="+mj-lt"/>
                <a:cs typeface="Poppins" panose="02000000000000000000" pitchFamily="2" charset="0"/>
              </a:rPr>
              <a:t>03</a:t>
            </a:r>
            <a:endParaRPr lang="id-ID" sz="8800" b="1" dirty="0">
              <a:solidFill>
                <a:schemeClr val="accent3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8F35A1-E410-4385-BCD2-7DC435AD7588}"/>
              </a:ext>
            </a:extLst>
          </p:cNvPr>
          <p:cNvSpPr txBox="1"/>
          <p:nvPr/>
        </p:nvSpPr>
        <p:spPr>
          <a:xfrm>
            <a:off x="6337733" y="3574062"/>
            <a:ext cx="851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+mj-lt"/>
                <a:cs typeface="Poppins" panose="02000000000000000000" pitchFamily="2" charset="0"/>
              </a:rPr>
              <a:t>Support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C9C8B-F58C-4697-AA9E-A86F9A899835}"/>
              </a:ext>
            </a:extLst>
          </p:cNvPr>
          <p:cNvSpPr/>
          <p:nvPr/>
        </p:nvSpPr>
        <p:spPr>
          <a:xfrm>
            <a:off x="6339316" y="3870271"/>
            <a:ext cx="2611318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Er moet wel genoeg support zijn voor als je eens ergens tegen aan loopt.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8A86-2FE9-4556-83BD-60465507457E}"/>
              </a:ext>
            </a:extLst>
          </p:cNvPr>
          <p:cNvSpPr txBox="1"/>
          <p:nvPr/>
        </p:nvSpPr>
        <p:spPr>
          <a:xfrm>
            <a:off x="9167066" y="2296789"/>
            <a:ext cx="1693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dirty="0">
                <a:solidFill>
                  <a:schemeClr val="accent4"/>
                </a:solidFill>
                <a:latin typeface="+mj-lt"/>
                <a:cs typeface="Poppins" panose="02000000000000000000" pitchFamily="2" charset="0"/>
              </a:rPr>
              <a:t>04</a:t>
            </a:r>
            <a:endParaRPr lang="id-ID" sz="8800" b="1" dirty="0">
              <a:solidFill>
                <a:schemeClr val="accent4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CAD410-FCB5-4B72-A979-2C72D5FACAC7}"/>
              </a:ext>
            </a:extLst>
          </p:cNvPr>
          <p:cNvSpPr txBox="1"/>
          <p:nvPr/>
        </p:nvSpPr>
        <p:spPr>
          <a:xfrm>
            <a:off x="9165483" y="3574062"/>
            <a:ext cx="1893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+mj-lt"/>
                <a:cs typeface="Poppins" panose="02000000000000000000" pitchFamily="2" charset="0"/>
              </a:rPr>
              <a:t>Actieve update </a:t>
            </a:r>
            <a:r>
              <a:rPr lang="nl-NL" sz="1600" dirty="0" err="1">
                <a:latin typeface="+mj-lt"/>
                <a:cs typeface="Poppins" panose="02000000000000000000" pitchFamily="2" charset="0"/>
              </a:rPr>
              <a:t>cycle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FBAE11-365C-4767-A97A-17267C194509}"/>
              </a:ext>
            </a:extLst>
          </p:cNvPr>
          <p:cNvSpPr/>
          <p:nvPr/>
        </p:nvSpPr>
        <p:spPr>
          <a:xfrm>
            <a:off x="9167066" y="3870271"/>
            <a:ext cx="2611318" cy="56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 tool moet wel up-to-date zijn met de huidige wensen van gebruikers.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1AA9E336-CEC2-4023-8E93-E02A386911B4}"/>
              </a:ext>
            </a:extLst>
          </p:cNvPr>
          <p:cNvSpPr txBox="1"/>
          <p:nvPr/>
        </p:nvSpPr>
        <p:spPr>
          <a:xfrm>
            <a:off x="5255899" y="4223445"/>
            <a:ext cx="1329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dirty="0">
                <a:solidFill>
                  <a:srgbClr val="C00000"/>
                </a:solidFill>
                <a:latin typeface="+mj-lt"/>
                <a:cs typeface="Poppins" panose="02000000000000000000" pitchFamily="2" charset="0"/>
              </a:rPr>
              <a:t>05</a:t>
            </a:r>
            <a:endParaRPr lang="id-ID" sz="8800" b="1" dirty="0">
              <a:solidFill>
                <a:srgbClr val="C00000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4FCEEC2F-968E-4AB4-AA4B-CCFF5F7310ED}"/>
              </a:ext>
            </a:extLst>
          </p:cNvPr>
          <p:cNvSpPr txBox="1"/>
          <p:nvPr/>
        </p:nvSpPr>
        <p:spPr>
          <a:xfrm>
            <a:off x="5254316" y="5500718"/>
            <a:ext cx="164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latin typeface="+mj-lt"/>
                <a:cs typeface="Poppins" panose="02000000000000000000" pitchFamily="2" charset="0"/>
              </a:rPr>
              <a:t>Programmeertaal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65893916-7516-47FE-99B2-5DC0DD618C9A}"/>
              </a:ext>
            </a:extLst>
          </p:cNvPr>
          <p:cNvSpPr/>
          <p:nvPr/>
        </p:nvSpPr>
        <p:spPr>
          <a:xfrm>
            <a:off x="5255899" y="5796927"/>
            <a:ext cx="2611318" cy="1076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Je werkt natuurlijk het liefst met een programmeertaal waar je al wat van weet en graag gebruikt (in mijn geval, Python </a:t>
            </a: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rPr>
              <a:t> </a:t>
            </a:r>
            <a:r>
              <a:rPr lang="nl-NL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id-ID" sz="11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30" grpId="0"/>
          <p:bldP spid="31" grpId="0"/>
          <p:bldP spid="32" grpId="0"/>
          <p:bldP spid="33" grpId="0"/>
          <p:bldP spid="34" grpId="0"/>
          <p:bldP spid="26" grpId="0"/>
          <p:bldP spid="27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30" grpId="0"/>
          <p:bldP spid="31" grpId="0"/>
          <p:bldP spid="32" grpId="0"/>
          <p:bldP spid="33" grpId="0"/>
          <p:bldP spid="34" grpId="0"/>
          <p:bldP spid="26" grpId="0"/>
          <p:bldP spid="27" grpId="0"/>
          <p:bldP spid="3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EBC031-A690-4500-80D0-AD01B50574EF}"/>
              </a:ext>
            </a:extLst>
          </p:cNvPr>
          <p:cNvSpPr/>
          <p:nvPr/>
        </p:nvSpPr>
        <p:spPr>
          <a:xfrm>
            <a:off x="647635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EB15F8-2C95-41F2-A0BD-99F0293C294E}"/>
              </a:ext>
            </a:extLst>
          </p:cNvPr>
          <p:cNvSpPr/>
          <p:nvPr/>
        </p:nvSpPr>
        <p:spPr>
          <a:xfrm>
            <a:off x="9359904" y="1941758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3A9109F-A31A-470B-8F4D-435F1B555229}"/>
              </a:ext>
            </a:extLst>
          </p:cNvPr>
          <p:cNvSpPr/>
          <p:nvPr/>
        </p:nvSpPr>
        <p:spPr>
          <a:xfrm>
            <a:off x="9359904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A135861-A9BB-482E-B603-EFAF21DC2EB2}"/>
              </a:ext>
            </a:extLst>
          </p:cNvPr>
          <p:cNvSpPr/>
          <p:nvPr/>
        </p:nvSpPr>
        <p:spPr>
          <a:xfrm>
            <a:off x="6476353" y="-601629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A187F9-A2B5-4CB7-8516-5F1CA0DCBDB6}"/>
              </a:ext>
            </a:extLst>
          </p:cNvPr>
          <p:cNvSpPr/>
          <p:nvPr/>
        </p:nvSpPr>
        <p:spPr>
          <a:xfrm>
            <a:off x="9359904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2C4789-C453-4749-8143-186ADC09335E}"/>
              </a:ext>
            </a:extLst>
          </p:cNvPr>
          <p:cNvSpPr/>
          <p:nvPr/>
        </p:nvSpPr>
        <p:spPr>
          <a:xfrm>
            <a:off x="6476353" y="4485143"/>
            <a:ext cx="2832096" cy="296911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Werkzaamheden</a:t>
            </a:r>
            <a:r>
              <a:rPr lang="en-ID" dirty="0"/>
              <a:t> van </a:t>
            </a:r>
            <a:r>
              <a:rPr lang="en-ID" dirty="0" err="1"/>
              <a:t>een</a:t>
            </a:r>
            <a:r>
              <a:rPr lang="en-ID" dirty="0"/>
              <a:t> data scientist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Wat </a:t>
            </a:r>
            <a:r>
              <a:rPr lang="en-ID" dirty="0" err="1"/>
              <a:t>doet</a:t>
            </a:r>
            <a:r>
              <a:rPr lang="en-ID" dirty="0"/>
              <a:t> </a:t>
            </a:r>
            <a:r>
              <a:rPr lang="en-ID" dirty="0" err="1"/>
              <a:t>een</a:t>
            </a:r>
            <a:r>
              <a:rPr lang="en-ID" dirty="0"/>
              <a:t> data scientist?</a:t>
            </a: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E9227B7B-868C-4D1E-A99A-65B052AE60F4}"/>
              </a:ext>
            </a:extLst>
          </p:cNvPr>
          <p:cNvSpPr txBox="1"/>
          <p:nvPr/>
        </p:nvSpPr>
        <p:spPr>
          <a:xfrm>
            <a:off x="254182" y="1420886"/>
            <a:ext cx="6038092" cy="532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Zoeken naar kansen en mogelijkheden in een aanzienlijke hoeveelheid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Opschonen en verwerken van ruwe data tot bruikbare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Correleren van verschillende soorten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Detecteren van onregelmatigheden in data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Identificeren van vragen vanuit de bedrijfsvoering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Herkennen van patronen in ‘big data’, om hiervoor een voorspellend algoritme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(zelflerend wiskundig model) te ontwikkelen – ook wel ‘machine learning’ genoemd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Analyseren en selecteren van de beste statistische methodologie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(bijvoorbeeld regressie, cluster analyse, </a:t>
            </a:r>
            <a:r>
              <a:rPr lang="nl-NL" altLang="nl-NL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trees) voor het oplossen van vragen vanuit de bedrijfsvoering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Inzetten van voorspellende algoritmes ten behoeve van de besluitvorming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Beschrijven en visualiseren van ontdekte inzichten en voorspellingen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Rapporteren en delen van gegenereerde inzichten en kennis met het management en andere betrokkenen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Onderzoeken en ontwikkelen van mogelijkheden om nog meer uit bestaande data te halen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Beheren en optimaliseren van datastromen en data-analyses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Opstellen, aansturen en/of trainen van een data </a:t>
            </a:r>
            <a:r>
              <a:rPr lang="nl-NL" altLang="nl-NL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lang="nl-NL" altLang="nl-NL" sz="1200" dirty="0">
                <a:latin typeface="Segoe UI" panose="020B0502040204020203" pitchFamily="34" charset="0"/>
                <a:cs typeface="Segoe UI" panose="020B0502040204020203" pitchFamily="34" charset="0"/>
              </a:rPr>
              <a:t> team</a:t>
            </a:r>
            <a:endParaRPr lang="nl-NL" altLang="nl-NL" sz="28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6"/>
              </a:buClr>
            </a:pPr>
            <a:endParaRPr lang="en-ID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Placeholder 3" descr="A picture containing shape&#10;&#10;Description automatically generated">
            <a:extLst>
              <a:ext uri="{FF2B5EF4-FFF2-40B4-BE49-F238E27FC236}">
                <a16:creationId xmlns:a16="http://schemas.microsoft.com/office/drawing/2014/main" id="{B68AFB37-6A1A-43B2-9D14-A50A72F712D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4" r="269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8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11846</TotalTime>
  <Words>486</Words>
  <Application>Microsoft Office PowerPoint</Application>
  <PresentationFormat>Breedbeeld</PresentationFormat>
  <Paragraphs>60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Open Sans</vt:lpstr>
      <vt:lpstr>Poppins</vt:lpstr>
      <vt:lpstr>Segoe UI</vt:lpstr>
      <vt:lpstr>Office Theme</vt:lpstr>
      <vt:lpstr>Custom Design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Yi Sun</cp:lastModifiedBy>
  <cp:revision>104</cp:revision>
  <dcterms:created xsi:type="dcterms:W3CDTF">2016-11-04T05:31:34Z</dcterms:created>
  <dcterms:modified xsi:type="dcterms:W3CDTF">2021-03-01T13:12:22Z</dcterms:modified>
</cp:coreProperties>
</file>