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0" r:id="rId4"/>
    <p:sldId id="271" r:id="rId5"/>
    <p:sldId id="257" r:id="rId6"/>
    <p:sldId id="258" r:id="rId7"/>
    <p:sldId id="259" r:id="rId8"/>
    <p:sldId id="266" r:id="rId9"/>
    <p:sldId id="272" r:id="rId10"/>
    <p:sldId id="273" r:id="rId11"/>
    <p:sldId id="274" r:id="rId12"/>
    <p:sldId id="27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32" autoAdjust="0"/>
  </p:normalViewPr>
  <p:slideViewPr>
    <p:cSldViewPr>
      <p:cViewPr varScale="1">
        <p:scale>
          <a:sx n="67" d="100"/>
          <a:sy n="67" d="100"/>
        </p:scale>
        <p:origin x="-9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7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07/02/2008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428736"/>
            <a:ext cx="7851648" cy="142876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Desarrollo de un sistema de información geográfica participativo basado en AJAX y el estándar Web </a:t>
            </a:r>
            <a:r>
              <a:rPr lang="es-ES" sz="3200" dirty="0" err="1" smtClean="0"/>
              <a:t>Map</a:t>
            </a:r>
            <a:r>
              <a:rPr lang="es-ES" sz="3200" dirty="0" smtClean="0"/>
              <a:t> </a:t>
            </a:r>
            <a:r>
              <a:rPr lang="es-ES" sz="3200" dirty="0" err="1" smtClean="0"/>
              <a:t>Service</a:t>
            </a:r>
            <a:r>
              <a:rPr lang="es-ES" sz="3200" dirty="0" smtClean="0"/>
              <a:t> (WMS)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72" y="4786322"/>
            <a:ext cx="7854696" cy="1857388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 smtClean="0"/>
              <a:t>Ingeniería Informática</a:t>
            </a:r>
          </a:p>
          <a:p>
            <a:pPr algn="ctr"/>
            <a:r>
              <a:rPr lang="es-ES" dirty="0" smtClean="0"/>
              <a:t>AUTOR: Jesús Ángel Pérez-Roca Fernández</a:t>
            </a:r>
          </a:p>
          <a:p>
            <a:pPr algn="ctr"/>
            <a:r>
              <a:rPr lang="es-ES" dirty="0" smtClean="0"/>
              <a:t>TUTOR: Miguel Ángel Rodríguez </a:t>
            </a:r>
            <a:r>
              <a:rPr lang="es-ES" dirty="0" err="1" smtClean="0"/>
              <a:t>Luaces</a:t>
            </a:r>
            <a:endParaRPr lang="es-ES" dirty="0" smtClean="0"/>
          </a:p>
          <a:p>
            <a:pPr algn="ctr"/>
            <a:r>
              <a:rPr lang="es-ES" dirty="0" smtClean="0"/>
              <a:t>Febrero 2008</a:t>
            </a:r>
          </a:p>
        </p:txBody>
      </p:sp>
      <p:pic>
        <p:nvPicPr>
          <p:cNvPr id="4" name="3 Imagen" descr="ud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071810"/>
            <a:ext cx="28575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Usabilidad</a:t>
            </a:r>
          </a:p>
          <a:p>
            <a:pPr lvl="1"/>
            <a:r>
              <a:rPr lang="es-ES" dirty="0" smtClean="0"/>
              <a:t>Selector de zona geográfica</a:t>
            </a:r>
          </a:p>
          <a:p>
            <a:pPr lvl="2"/>
            <a:r>
              <a:rPr lang="es-ES" dirty="0" smtClean="0"/>
              <a:t>Creación de mapas</a:t>
            </a:r>
          </a:p>
          <a:p>
            <a:pPr lvl="2"/>
            <a:r>
              <a:rPr lang="es-ES" dirty="0" smtClean="0"/>
              <a:t>Búsqueda de mapas por zona geográfica</a:t>
            </a:r>
          </a:p>
          <a:p>
            <a:pPr lvl="2"/>
            <a:r>
              <a:rPr lang="es-ES" dirty="0" smtClean="0"/>
              <a:t>Búsqueda de puntos de interés por zona geográfica</a:t>
            </a:r>
          </a:p>
          <a:p>
            <a:pPr lvl="1"/>
            <a:r>
              <a:rPr lang="es-ES" dirty="0" smtClean="0"/>
              <a:t>Editor HTML en </a:t>
            </a:r>
            <a:r>
              <a:rPr lang="es-ES" dirty="0" err="1" smtClean="0"/>
              <a:t>JavaScript</a:t>
            </a:r>
            <a:endParaRPr lang="es-ES" dirty="0" smtClean="0"/>
          </a:p>
          <a:p>
            <a:pPr lvl="2"/>
            <a:r>
              <a:rPr lang="es-ES" dirty="0" smtClean="0"/>
              <a:t>Introducir información en formato HTML en los puntos de interés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Mapa dividido en celdas</a:t>
            </a:r>
          </a:p>
          <a:p>
            <a:pPr lvl="1"/>
            <a:r>
              <a:rPr lang="es-ES" dirty="0" smtClean="0"/>
              <a:t>En lugar de ser sólo una imagen el mapa se divide en múltiples celdas que conforman la imagen final</a:t>
            </a:r>
          </a:p>
          <a:p>
            <a:pPr lvl="1"/>
            <a:r>
              <a:rPr lang="es-ES" dirty="0" smtClean="0"/>
              <a:t>Peticiones simultáneas que permiten una rapidez de respuesta mayor</a:t>
            </a:r>
          </a:p>
          <a:p>
            <a:pPr lvl="1"/>
            <a:r>
              <a:rPr lang="es-ES" dirty="0" smtClean="0"/>
              <a:t>Configurable por medio de un fichero </a:t>
            </a:r>
            <a:r>
              <a:rPr lang="es-ES" dirty="0" err="1" smtClean="0"/>
              <a:t>JavaScript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 (y 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Tecnología AJAX</a:t>
            </a:r>
          </a:p>
          <a:p>
            <a:pPr lvl="1"/>
            <a:r>
              <a:rPr lang="es-ES" dirty="0" smtClean="0"/>
              <a:t>En el tratamiento de las operaciones relacionadas con la visualización de los mapas</a:t>
            </a:r>
          </a:p>
          <a:p>
            <a:pPr lvl="1"/>
            <a:r>
              <a:rPr lang="es-ES" dirty="0" smtClean="0"/>
              <a:t>Las operaciones se realizan en el navegador del cliente</a:t>
            </a:r>
          </a:p>
          <a:p>
            <a:pPr lvl="1"/>
            <a:r>
              <a:rPr lang="es-ES" dirty="0" smtClean="0"/>
              <a:t>Mayor rapidez de respuesta al no tener que comunicarse con el servidor de aplicaciones 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571744"/>
            <a:ext cx="7772400" cy="1362456"/>
          </a:xfrm>
        </p:spPr>
        <p:txBody>
          <a:bodyPr/>
          <a:lstStyle/>
          <a:p>
            <a:pPr algn="ctr"/>
            <a:r>
              <a:rPr lang="es-ES" dirty="0" smtClean="0"/>
              <a:t>Demostración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Todos los objetivos que se planteaban al principio del proyecto se consiguieron, algunos incluso de una forma más eficaz que la inicialmente planificada.</a:t>
            </a:r>
          </a:p>
          <a:p>
            <a:r>
              <a:rPr lang="es-ES" dirty="0" smtClean="0"/>
              <a:t>Futuras mejoras:</a:t>
            </a:r>
          </a:p>
          <a:p>
            <a:pPr lvl="1"/>
            <a:r>
              <a:rPr lang="es-ES" dirty="0" smtClean="0"/>
              <a:t>Creación de una aplicación de administración</a:t>
            </a:r>
          </a:p>
          <a:p>
            <a:pPr lvl="1"/>
            <a:r>
              <a:rPr lang="es-ES" dirty="0" smtClean="0"/>
              <a:t>Internacionalización de la aplicación</a:t>
            </a:r>
          </a:p>
          <a:p>
            <a:pPr lvl="1"/>
            <a:r>
              <a:rPr lang="es-ES" dirty="0" smtClean="0"/>
              <a:t>Internacionalización de la base de datos</a:t>
            </a:r>
          </a:p>
          <a:p>
            <a:pPr lvl="1"/>
            <a:r>
              <a:rPr lang="es-ES" dirty="0" smtClean="0"/>
              <a:t>Mejora del rendimiento</a:t>
            </a:r>
          </a:p>
          <a:p>
            <a:pPr lvl="1"/>
            <a:r>
              <a:rPr lang="es-ES" dirty="0" smtClean="0"/>
              <a:t>Añadir nuevas funcionalidades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57356" y="2714620"/>
            <a:ext cx="5929354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3"/>
                </a:solidFill>
              </a:rPr>
              <a:t>Muchas gracias por su atención</a:t>
            </a:r>
            <a:endParaRPr lang="es-ES" sz="5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Motivación</a:t>
            </a:r>
          </a:p>
          <a:p>
            <a:pPr lvl="1"/>
            <a:r>
              <a:rPr lang="es-ES" dirty="0" smtClean="0"/>
              <a:t>Objetivos</a:t>
            </a:r>
          </a:p>
          <a:p>
            <a:r>
              <a:rPr lang="es-ES" dirty="0" smtClean="0"/>
              <a:t>Conceptos básicos</a:t>
            </a:r>
          </a:p>
          <a:p>
            <a:r>
              <a:rPr lang="es-ES" dirty="0" smtClean="0"/>
              <a:t>Funcionalidad</a:t>
            </a:r>
          </a:p>
          <a:p>
            <a:r>
              <a:rPr lang="es-ES" dirty="0" smtClean="0"/>
              <a:t>Demostración</a:t>
            </a:r>
          </a:p>
          <a:p>
            <a:r>
              <a:rPr lang="es-ES" dirty="0" smtClean="0"/>
              <a:t>Conclusiones y trabajo futuro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Motivación (I)</a:t>
            </a:r>
          </a:p>
          <a:p>
            <a:pPr lvl="1"/>
            <a:r>
              <a:rPr lang="es-ES" dirty="0" smtClean="0"/>
              <a:t>Cada vez se comparte más información geográfica</a:t>
            </a:r>
          </a:p>
          <a:p>
            <a:pPr lvl="2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endParaRPr lang="es-ES" dirty="0" smtClean="0"/>
          </a:p>
          <a:p>
            <a:pPr lvl="3"/>
            <a:r>
              <a:rPr lang="es-ES" dirty="0" smtClean="0"/>
              <a:t>API para la creación y personalización de mapas</a:t>
            </a:r>
          </a:p>
          <a:p>
            <a:pPr lvl="2"/>
            <a:r>
              <a:rPr lang="es-ES" dirty="0" smtClean="0"/>
              <a:t>Servidores WMS</a:t>
            </a:r>
          </a:p>
          <a:p>
            <a:pPr lvl="3"/>
            <a:r>
              <a:rPr lang="es-ES" dirty="0" smtClean="0"/>
              <a:t>SITGA (Sistema de Información Territorial de Galicia)</a:t>
            </a:r>
          </a:p>
          <a:p>
            <a:pPr lvl="3"/>
            <a:r>
              <a:rPr lang="es-ES" dirty="0" smtClean="0"/>
              <a:t>SIXPAC (</a:t>
            </a:r>
            <a:r>
              <a:rPr lang="es-ES" dirty="0" smtClean="0"/>
              <a:t>Sistema </a:t>
            </a:r>
            <a:r>
              <a:rPr lang="es-ES" dirty="0" smtClean="0"/>
              <a:t>de Información </a:t>
            </a:r>
            <a:r>
              <a:rPr lang="es-ES" dirty="0" err="1" smtClean="0"/>
              <a:t>Xeográfica</a:t>
            </a:r>
            <a:r>
              <a:rPr lang="es-ES" dirty="0" smtClean="0"/>
              <a:t> de Parcelas Agrarias)</a:t>
            </a:r>
          </a:p>
          <a:p>
            <a:pPr lvl="3"/>
            <a:r>
              <a:rPr lang="es-ES" dirty="0" smtClean="0"/>
              <a:t>Catastro</a:t>
            </a:r>
          </a:p>
          <a:p>
            <a:pPr lvl="3"/>
            <a:r>
              <a:rPr lang="es-ES" dirty="0" smtClean="0"/>
              <a:t>NASA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Motivación (y II)</a:t>
            </a:r>
          </a:p>
          <a:p>
            <a:pPr lvl="1"/>
            <a:r>
              <a:rPr lang="es-ES" dirty="0" smtClean="0"/>
              <a:t>La llamada Web 2.0 se basa en la participación y la creación de redes sociales</a:t>
            </a:r>
          </a:p>
          <a:p>
            <a:pPr lvl="1"/>
            <a:r>
              <a:rPr lang="es-ES" dirty="0" smtClean="0"/>
              <a:t>Multitud de comunidades en las que los usuarios comparten datos de distinta índole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 </a:t>
            </a:r>
            <a:r>
              <a:rPr lang="es-ES" dirty="0" err="1" smtClean="0"/>
              <a:t>Flickr</a:t>
            </a:r>
            <a:endParaRPr lang="es-ES" dirty="0" smtClean="0"/>
          </a:p>
          <a:p>
            <a:pPr lvl="2"/>
            <a:r>
              <a:rPr lang="es-ES" dirty="0" smtClean="0"/>
              <a:t> </a:t>
            </a:r>
            <a:r>
              <a:rPr lang="es-ES" dirty="0" err="1" smtClean="0"/>
              <a:t>Wikipedia</a:t>
            </a:r>
            <a:endParaRPr lang="es-ES" dirty="0" smtClean="0"/>
          </a:p>
          <a:p>
            <a:pPr lvl="2"/>
            <a:r>
              <a:rPr lang="es-ES" dirty="0" smtClean="0"/>
              <a:t> </a:t>
            </a:r>
            <a:r>
              <a:rPr lang="es-ES" dirty="0" err="1" smtClean="0"/>
              <a:t>YouTube</a:t>
            </a:r>
            <a:endParaRPr lang="es-ES" dirty="0" smtClean="0"/>
          </a:p>
          <a:p>
            <a:pPr lvl="2"/>
            <a:r>
              <a:rPr lang="es-ES" dirty="0" smtClean="0"/>
              <a:t>etc.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 principal</a:t>
            </a:r>
          </a:p>
          <a:p>
            <a:pPr lvl="1"/>
            <a:r>
              <a:rPr lang="es-ES" dirty="0" smtClean="0"/>
              <a:t>Creación de una aplicación web participativa que permita que:</a:t>
            </a:r>
          </a:p>
          <a:p>
            <a:pPr lvl="2"/>
            <a:r>
              <a:rPr lang="es-ES" dirty="0" smtClean="0"/>
              <a:t>Los usuarios registrados puedan </a:t>
            </a:r>
            <a:r>
              <a:rPr lang="es-ES" b="1" dirty="0" smtClean="0"/>
              <a:t>crear sus mapas personalizados</a:t>
            </a:r>
            <a:r>
              <a:rPr lang="es-ES" dirty="0" smtClean="0"/>
              <a:t> a partir de la información obtenida de servidores WMS ajenos.</a:t>
            </a:r>
          </a:p>
          <a:p>
            <a:pPr lvl="2"/>
            <a:r>
              <a:rPr lang="es-ES" dirty="0" smtClean="0"/>
              <a:t>Los usuarios registrados puedan  </a:t>
            </a:r>
            <a:r>
              <a:rPr lang="es-ES" b="1" dirty="0" smtClean="0"/>
              <a:t>añadir puntos de información </a:t>
            </a:r>
            <a:r>
              <a:rPr lang="es-ES" dirty="0" smtClean="0"/>
              <a:t>a dichos mapas que puedan ser visualizados por los demás usuarios que lo deseen.</a:t>
            </a:r>
          </a:p>
          <a:p>
            <a:pPr lvl="2"/>
            <a:r>
              <a:rPr lang="es-ES" dirty="0" smtClean="0"/>
              <a:t>Un usuario que no esté registrado pueda </a:t>
            </a:r>
            <a:r>
              <a:rPr lang="es-ES" b="1" dirty="0" smtClean="0"/>
              <a:t>buscar y visualizar los objetos </a:t>
            </a:r>
            <a:r>
              <a:rPr lang="es-ES" dirty="0" smtClean="0"/>
              <a:t>creados por los usuarios registrados.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(y 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 secundarios</a:t>
            </a:r>
          </a:p>
          <a:p>
            <a:pPr lvl="1"/>
            <a:r>
              <a:rPr lang="es-ES" dirty="0" smtClean="0"/>
              <a:t>Modelado según el paradigma de la orientación a objetos</a:t>
            </a:r>
          </a:p>
          <a:p>
            <a:pPr lvl="1"/>
            <a:r>
              <a:rPr lang="es-ES" dirty="0" smtClean="0"/>
              <a:t>Utilización de patrones de diseño</a:t>
            </a:r>
          </a:p>
          <a:p>
            <a:pPr lvl="1"/>
            <a:r>
              <a:rPr lang="es-ES" dirty="0" smtClean="0"/>
              <a:t>Persistencia</a:t>
            </a:r>
          </a:p>
          <a:p>
            <a:pPr lvl="1"/>
            <a:r>
              <a:rPr lang="es-ES" dirty="0" smtClean="0"/>
              <a:t>Capacidad de funcionamiento distribuido</a:t>
            </a:r>
          </a:p>
          <a:p>
            <a:pPr lvl="1"/>
            <a:r>
              <a:rPr lang="es-ES" dirty="0" smtClean="0"/>
              <a:t>Posibilidad de accesos concurrentes y escalabilidad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Arquitectura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C:\Files\Universidad\Proyecto\Presentación\ConceptosBasic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09850"/>
            <a:ext cx="7439025" cy="424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WMSs</a:t>
            </a:r>
            <a:r>
              <a:rPr lang="es-ES" dirty="0" smtClean="0"/>
              <a:t> y Mapas</a:t>
            </a:r>
          </a:p>
          <a:p>
            <a:pPr lvl="1"/>
            <a:r>
              <a:rPr lang="es-ES" dirty="0" smtClean="0"/>
              <a:t>Los usuarios registrados pueden crear, modificar o borrar tanto mapas como servidores WMS</a:t>
            </a:r>
          </a:p>
          <a:p>
            <a:pPr lvl="1"/>
            <a:r>
              <a:rPr lang="es-ES" dirty="0" smtClean="0"/>
              <a:t>Hay diversos métodos de búsqueda</a:t>
            </a:r>
          </a:p>
          <a:p>
            <a:pPr lvl="2"/>
            <a:r>
              <a:rPr lang="es-ES" dirty="0" smtClean="0"/>
              <a:t>Listar  todos o buscar por nombre para los servidores WMS</a:t>
            </a:r>
          </a:p>
          <a:p>
            <a:pPr lvl="2"/>
            <a:r>
              <a:rPr lang="es-ES" dirty="0" smtClean="0"/>
              <a:t>Listar  todos, buscar por nombre, por etiquetas o por zona geográfica para los mapas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puntos de interés</a:t>
            </a:r>
          </a:p>
          <a:p>
            <a:pPr lvl="1"/>
            <a:r>
              <a:rPr lang="es-ES" dirty="0" smtClean="0"/>
              <a:t>Los usuarios registrados pueden crear, modificar o borrar puntos de interés</a:t>
            </a:r>
          </a:p>
          <a:p>
            <a:pPr lvl="1"/>
            <a:r>
              <a:rPr lang="es-ES" dirty="0" smtClean="0"/>
              <a:t>Hay diversos métodos de búsqueda</a:t>
            </a:r>
          </a:p>
          <a:p>
            <a:pPr lvl="2"/>
            <a:r>
              <a:rPr lang="es-ES" dirty="0" smtClean="0"/>
              <a:t>Listar  todos, buscar por nombre, por etiquetas o por zona geográfica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4F8F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1171</TotalTime>
  <Words>534</Words>
  <PresentationFormat>Presentación en pantalla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Desarrollo de un sistema de información geográfica participativo basado en AJAX y el estándar Web Map Service (WMS)</vt:lpstr>
      <vt:lpstr>Índice</vt:lpstr>
      <vt:lpstr>Introducción (I)</vt:lpstr>
      <vt:lpstr>Introducción (II)</vt:lpstr>
      <vt:lpstr>Introducción (III)</vt:lpstr>
      <vt:lpstr>Introducción (y IV)</vt:lpstr>
      <vt:lpstr>Conceptos básicos</vt:lpstr>
      <vt:lpstr>Funcionalidad (I)</vt:lpstr>
      <vt:lpstr>Funcionalidad (II)</vt:lpstr>
      <vt:lpstr>Funcionalidad (III)</vt:lpstr>
      <vt:lpstr>Funcionalidad (IV)</vt:lpstr>
      <vt:lpstr>Funcionalidad (y V)</vt:lpstr>
      <vt:lpstr>Demostración</vt:lpstr>
      <vt:lpstr>Conclusiones y trabajo futuro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información geográfica participativo basado en AJAX y el estándar Web Map Service (WMS)</dc:title>
  <cp:lastModifiedBy>Jesús Ángel Pérez-Roca Fernández</cp:lastModifiedBy>
  <cp:revision>36</cp:revision>
  <dcterms:modified xsi:type="dcterms:W3CDTF">2008-02-07T20:51:18Z</dcterms:modified>
</cp:coreProperties>
</file>