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presProps.xml" ContentType="application/vnd.openxmlformats-officedocument.presentationml.pres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Click to edit Master text styles</a:t>
            </a:r>
            <a:endParaRPr/>
          </a:p>
          <a:p>
            <a:pPr lvl="1">
              <a:defRPr/>
            </a:pPr>
            <a:r>
              <a:rPr lang="es-ES"/>
              <a:t>Second level</a:t>
            </a:r>
            <a:endParaRPr/>
          </a:p>
          <a:p>
            <a:pPr lvl="2">
              <a:defRPr/>
            </a:pPr>
            <a:r>
              <a:rPr lang="es-ES"/>
              <a:t>Third level</a:t>
            </a:r>
            <a:endParaRPr/>
          </a:p>
          <a:p>
            <a:pPr lvl="3">
              <a:defRPr/>
            </a:pPr>
            <a:r>
              <a:rPr lang="es-ES"/>
              <a:t>Fourth level</a:t>
            </a:r>
            <a:endParaRPr/>
          </a:p>
          <a:p>
            <a:pPr lvl="4">
              <a:defRPr/>
            </a:pPr>
            <a:r>
              <a:rPr lang="es-E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C14D7D-4FF4-62A8-1CF3-6D4D867436F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F92E53-E4A4-41D6-EBA5-DD0E9BD77B9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06A461-64C1-8AC7-64F8-6E772C3F63F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51D19C-FCAA-EA37-9A8D-7D38BBCC2624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994686-392A-845D-C5FE-8F537581884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BFD3AE0-59C6-3DA7-3606-A40384BB1FD7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90C6A84-8C58-73E4-39A6-6111EE05A7A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8BB9DF-ACED-2BFF-A194-7BA493CF279C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 userDrawn="1">
            <p:ph type="ctrTitle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 userDrawn="1">
            <p:ph type="subTitle" idx="1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grpSp>
        <p:nvGrpSpPr>
          <p:cNvPr id="313" name="Группа 312"/>
          <p:cNvGrpSpPr/>
          <p:nvPr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383" name="Группа 382"/>
            <p:cNvGrpSpPr/>
            <p:nvPr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432" name="Прямоугольник 43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433" name="Группа 432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434" name="Прямоугольник 433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5" name="Прямоугольник 434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436" name="Прямоугольник 435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437" name="Прямоугольник 43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38" name="Прямоугольник 43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39" name="Прямоугольник 43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40" name="Прямоугольник 43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41" name="Прямоугольник 44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42" name="Прямоугольник 44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4" name="Группа 383"/>
            <p:cNvGrpSpPr/>
            <p:nvPr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421" name="Прямоугольник 420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422" name="Группа 421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23" name="Прямоугольник 422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24" name="Прямоугольник 423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425" name="Прямоугольник 424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6" name="Прямоугольник 425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427" name="Прямоугольник 426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28" name="Прямоугольник 427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9" name="Прямоугольник 428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430" name="Прямоугольник 429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431" name="Прямоугольник 430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5" name="Группа 384"/>
            <p:cNvGrpSpPr/>
            <p:nvPr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410" name="Прямоугольник 40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411" name="Группа 410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412" name="Прямоугольник 411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413" name="Прямоугольник 412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414" name="Прямоугольник 413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15" name="Прямоугольник 41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6" name="Прямоугольник 41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7" name="Прямоугольник 41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18" name="Прямоугольник 41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9" name="Прямоугольник 41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0" name="Прямоугольник 419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6" name="Группа 385"/>
            <p:cNvGrpSpPr/>
            <p:nvPr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399" name="Прямоугольник 39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00" name="Группа 39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01" name="Прямоугольник 40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2" name="Прямоугольник 40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03" name="Прямоугольник 40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04" name="Прямоугольник 40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405" name="Прямоугольник 40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406" name="Прямоугольник 40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07" name="Прямоугольник 40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408" name="Прямоугольник 40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409" name="Прямоугольник 40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87" name="Группа 386"/>
            <p:cNvGrpSpPr/>
            <p:nvPr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388" name="Прямоугольник 38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89" name="Группа 38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390" name="Прямоугольник 38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391" name="Прямоугольник 39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392" name="Прямоугольник 39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393" name="Прямоугольник 39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394" name="Прямоугольник 39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395" name="Прямоугольник 39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396" name="Прямоугольник 39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397" name="Прямоугольник 39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98" name="Прямоугольник 39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5" name="Группа 4"/>
          <p:cNvGrpSpPr/>
          <p:nvPr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464" name="Прямоугольник 463"/>
            <p:cNvSpPr/>
            <p:nvPr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65" name="Прямоугольник 464"/>
            <p:cNvSpPr/>
            <p:nvPr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466" name="Прямоугольник 465"/>
            <p:cNvSpPr/>
            <p:nvPr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67" name="Прямоугольник 466"/>
            <p:cNvSpPr/>
            <p:nvPr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68" name="Прямоугольник 467"/>
            <p:cNvSpPr/>
            <p:nvPr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469" name="Прямоугольник 468"/>
            <p:cNvSpPr/>
            <p:nvPr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470" name="Прямоугольник 469"/>
            <p:cNvSpPr/>
            <p:nvPr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471" name="Прямоугольник 470"/>
            <p:cNvSpPr/>
            <p:nvPr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472" name="Прямоугольник 471"/>
            <p:cNvSpPr/>
            <p:nvPr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73" name="Прямоугольник 472"/>
            <p:cNvSpPr/>
            <p:nvPr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474" name="Прямоугольник 473"/>
            <p:cNvSpPr/>
            <p:nvPr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475" name="Прямоугольник 474"/>
            <p:cNvSpPr/>
            <p:nvPr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476" name="Прямоугольник 475"/>
            <p:cNvSpPr/>
            <p:nvPr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477" name="Прямоугольник 476"/>
            <p:cNvSpPr/>
            <p:nvPr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478" name="Прямоугольник 477"/>
            <p:cNvSpPr/>
            <p:nvPr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79" name="Прямоугольник 478"/>
            <p:cNvSpPr/>
            <p:nvPr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480" name="Прямоугольник 479"/>
            <p:cNvSpPr/>
            <p:nvPr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481" name="Прямоугольник 480"/>
            <p:cNvSpPr/>
            <p:nvPr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482" name="Прямоугольник 481"/>
            <p:cNvSpPr/>
            <p:nvPr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483" name="Прямоугольник 482"/>
            <p:cNvSpPr/>
            <p:nvPr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484" name="Прямоугольник 483"/>
            <p:cNvSpPr/>
            <p:nvPr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485" name="Прямоугольник 484"/>
            <p:cNvSpPr/>
            <p:nvPr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486" name="Прямоугольник 485"/>
            <p:cNvSpPr/>
            <p:nvPr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14"/>
          <p:cNvSpPr>
            <a:spLocks noGrp="1"/>
          </p:cNvSpPr>
          <p:nvPr>
            <p:ph type="dt" sz="half" idx="10"/>
          </p:nvPr>
        </p:nvSpPr>
        <p:spPr bwMode="auto">
          <a:xfrm>
            <a:off x="607261" y="6109507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5" name="Нижний колонтитул 15"/>
          <p:cNvSpPr>
            <a:spLocks noGrp="1"/>
          </p:cNvSpPr>
          <p:nvPr>
            <p:ph type="ftr" sz="quarter" idx="11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1" name="Заголовок 10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0" name="Дата 9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1" name="Нижний колонтитул 10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" name="Номер слайда 2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/>
              <a:t>‹#›</a:t>
            </a:fld>
            <a:endParaRPr/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/>
              <a:t>Вставка рисунка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9" name="Дата 8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Прямоугольник 245"/>
          <p:cNvSpPr/>
          <p:nvPr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51" name="Прямоугольник 350"/>
          <p:cNvSpPr/>
          <p:nvPr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7" name="Group 6"/>
          <p:cNvGrpSpPr/>
          <p:nvPr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113" name="Группа 112"/>
            <p:cNvGrpSpPr/>
            <p:nvPr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6" name="Прямоугольник 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5" name="Группа 4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58" name="Прямоугольник 157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59" name="Прямоугольник 158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60" name="Прямоугольник 159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1" name="Прямоугольник 16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62" name="Прямоугольник 16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3" name="Прямоугольник 16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4" name="Прямоугольник 16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65" name="Прямоугольник 16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66" name="Прямоугольник 16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1" name="Группа 190"/>
            <p:cNvGrpSpPr/>
            <p:nvPr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192" name="Прямоугольник 191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93" name="Группа 192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94" name="Прямоугольник 193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195" name="Прямоугольник 194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196" name="Прямоугольник 195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97" name="Прямоугольник 196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98" name="Прямоугольник 197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99" name="Прямоугольник 198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00" name="Прямоугольник 199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01" name="Прямоугольник 200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2" name="Прямоугольник 201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03" name="Группа 202"/>
            <p:cNvGrpSpPr/>
            <p:nvPr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204" name="Прямоугольник 203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05" name="Группа 204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06" name="Прямоугольник 205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07" name="Прямоугольник 206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08" name="Прямоугольник 207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09" name="Прямоугольник 208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10" name="Прямоугольник 209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1" name="Прямоугольник 210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2" name="Прямоугольник 211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13" name="Прямоугольник 212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14" name="Прямоугольник 213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15" name="Группа 214"/>
            <p:cNvGrpSpPr/>
            <p:nvPr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216" name="Прямоугольник 215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17" name="Группа 216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18" name="Прямоугольник 217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19" name="Прямоугольник 218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20" name="Прямоугольник 219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21" name="Прямоугольник 220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22" name="Прямоугольник 221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23" name="Прямоугольник 222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24" name="Прямоугольник 223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25" name="Прямоугольник 224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26" name="Прямоугольник 225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7" name="Группа 226"/>
            <p:cNvGrpSpPr/>
            <p:nvPr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228" name="Прямоугольник 22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29" name="Группа 228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30" name="Прямоугольник 22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231" name="Прямоугольник 23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232" name="Прямоугольник 23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233" name="Прямоугольник 23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34" name="Прямоугольник 23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235" name="Прямоугольник 23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236" name="Прямоугольник 23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237" name="Прямоугольник 23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38" name="Прямоугольник 237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1" name="Группа 240"/>
            <p:cNvGrpSpPr/>
            <p:nvPr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290" name="Прямоугольник 289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291" name="Группа 290"/>
              <p:cNvGrpSpPr/>
              <p:nvPr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292" name="Прямоугольник 291"/>
                <p:cNvSpPr/>
                <p:nvPr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3" name="Прямоугольник 292"/>
                <p:cNvSpPr/>
                <p:nvPr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294" name="Прямоугольник 293"/>
                <p:cNvSpPr/>
                <p:nvPr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295" name="Прямоугольник 294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6" name="Прямоугольник 295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97" name="Прямоугольник 296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98" name="Прямоугольник 297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99" name="Прямоугольник 298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0" name="Прямоугольник 299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2" name="Группа 241"/>
            <p:cNvGrpSpPr/>
            <p:nvPr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279" name="Прямоугольник 278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80" name="Группа 279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81" name="Прямоугольник 280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2" name="Прямоугольник 281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83" name="Прямоугольник 282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4" name="Прямоугольник 283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85" name="Прямоугольник 284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86" name="Прямоугольник 285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7" name="Прямоугольник 286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88" name="Прямоугольник 287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89" name="Прямоугольник 288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3" name="Группа 242"/>
            <p:cNvGrpSpPr/>
            <p:nvPr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268" name="Прямоугольник 267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269" name="Группа 268"/>
              <p:cNvGrpSpPr/>
              <p:nvPr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270" name="Прямоугольник 269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271" name="Прямоугольник 270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272" name="Прямоугольник 271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273" name="Прямоугольник 272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274" name="Прямоугольник 273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5" name="Прямоугольник 274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76" name="Прямоугольник 275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77" name="Прямоугольник 276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78" name="Прямоугольник 277"/>
                <p:cNvSpPr/>
                <p:nvPr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44" name="Группа 243"/>
            <p:cNvGrpSpPr/>
            <p:nvPr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257" name="Прямоугольник 256"/>
              <p:cNvSpPr/>
              <p:nvPr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258" name="Группа 257"/>
              <p:cNvGrpSpPr/>
              <p:nvPr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9" name="Прямоугольник 258"/>
                <p:cNvSpPr/>
                <p:nvPr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260" name="Прямоугольник 259"/>
                <p:cNvSpPr/>
                <p:nvPr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261" name="Прямоугольник 260"/>
                <p:cNvSpPr/>
                <p:nvPr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262" name="Прямоугольник 261"/>
                <p:cNvSpPr/>
                <p:nvPr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263" name="Прямоугольник 262"/>
                <p:cNvSpPr/>
                <p:nvPr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64" name="Прямоугольник 263"/>
                <p:cNvSpPr/>
                <p:nvPr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65" name="Прямоугольник 264"/>
                <p:cNvSpPr/>
                <p:nvPr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266" name="Прямоугольник 265"/>
                <p:cNvSpPr/>
                <p:nvPr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267" name="Прямоугольник 266"/>
                <p:cNvSpPr/>
                <p:nvPr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" name="Group 3"/>
            <p:cNvGrpSpPr/>
            <p:nvPr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248" name="Прямоугольник 247"/>
              <p:cNvSpPr/>
              <p:nvPr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249" name="Прямоугольник 248"/>
              <p:cNvSpPr/>
              <p:nvPr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250" name="Прямоугольник 249"/>
              <p:cNvSpPr/>
              <p:nvPr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251" name="Прямоугольник 250"/>
              <p:cNvSpPr/>
              <p:nvPr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252" name="Прямоугольник 251"/>
              <p:cNvSpPr/>
              <p:nvPr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253" name="Прямоугольник 252"/>
              <p:cNvSpPr/>
              <p:nvPr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254" name="Прямоугольник 253"/>
              <p:cNvSpPr/>
              <p:nvPr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255" name="Прямоугольник 254"/>
              <p:cNvSpPr/>
              <p:nvPr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256" name="Прямоугольник 255"/>
              <p:cNvSpPr/>
              <p:nvPr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352" name="Группа 351"/>
            <p:cNvGrpSpPr/>
            <p:nvPr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354" name="Прямоугольник 353"/>
              <p:cNvSpPr/>
              <p:nvPr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355" name="Прямоугольник 354"/>
              <p:cNvSpPr/>
              <p:nvPr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357" name="Прямоугольник 356"/>
              <p:cNvSpPr/>
              <p:nvPr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58" name="Прямоугольник 357"/>
              <p:cNvSpPr/>
              <p:nvPr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360" name="Прямоугольник 359"/>
              <p:cNvSpPr/>
              <p:nvPr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361" name="Прямоугольник 360"/>
              <p:cNvSpPr/>
              <p:nvPr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483" name="Прямоугольник 482"/>
          <p:cNvSpPr/>
          <p:nvPr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88" name="Прямоугольник 487"/>
          <p:cNvSpPr/>
          <p:nvPr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89" name="Прямоугольник 488"/>
          <p:cNvSpPr/>
          <p:nvPr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90" name="Прямоугольник 489"/>
          <p:cNvSpPr/>
          <p:nvPr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72" name="Прямоугольник 471"/>
          <p:cNvSpPr/>
          <p:nvPr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77" name="Прямоугольник 476"/>
          <p:cNvSpPr/>
          <p:nvPr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78" name="Прямоугольник 477"/>
          <p:cNvSpPr/>
          <p:nvPr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79" name="Прямоугольник 478"/>
          <p:cNvSpPr/>
          <p:nvPr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61" name="Прямоугольник 460"/>
          <p:cNvSpPr/>
          <p:nvPr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66" name="Прямоугольник 465"/>
          <p:cNvSpPr/>
          <p:nvPr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67" name="Прямоугольник 466"/>
          <p:cNvSpPr/>
          <p:nvPr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68" name="Прямоугольник 467"/>
          <p:cNvSpPr/>
          <p:nvPr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450" name="Прямоугольник 449"/>
          <p:cNvSpPr/>
          <p:nvPr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455" name="Прямоугольник 454"/>
          <p:cNvSpPr/>
          <p:nvPr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456" name="Прямоугольник 455"/>
          <p:cNvSpPr/>
          <p:nvPr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57" name="Прямоугольник 456"/>
          <p:cNvSpPr/>
          <p:nvPr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39" name="Прямоугольник 438"/>
          <p:cNvSpPr/>
          <p:nvPr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44" name="Прямоугольник 443"/>
          <p:cNvSpPr/>
          <p:nvPr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445" name="Прямоугольник 444"/>
          <p:cNvSpPr/>
          <p:nvPr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446" name="Прямоугольник 445"/>
          <p:cNvSpPr/>
          <p:nvPr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423" name="Прямоугольник 422"/>
          <p:cNvSpPr/>
          <p:nvPr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428" name="Прямоугольник 427"/>
          <p:cNvSpPr/>
          <p:nvPr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429" name="Прямоугольник 428"/>
          <p:cNvSpPr/>
          <p:nvPr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430" name="Прямоугольник 429"/>
          <p:cNvSpPr/>
          <p:nvPr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412" name="Прямоугольник 411"/>
          <p:cNvSpPr/>
          <p:nvPr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417" name="Прямоугольник 416"/>
          <p:cNvSpPr/>
          <p:nvPr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418" name="Прямоугольник 417"/>
          <p:cNvSpPr/>
          <p:nvPr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419" name="Прямоугольник 418"/>
          <p:cNvSpPr/>
          <p:nvPr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401" name="Прямоугольник 400"/>
          <p:cNvSpPr/>
          <p:nvPr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406" name="Прямоугольник 405"/>
          <p:cNvSpPr/>
          <p:nvPr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407" name="Прямоугольник 406"/>
          <p:cNvSpPr/>
          <p:nvPr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408" name="Прямоугольник 407"/>
          <p:cNvSpPr/>
          <p:nvPr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390" name="Прямоугольник 389"/>
          <p:cNvSpPr/>
          <p:nvPr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395" name="Прямоугольник 394"/>
          <p:cNvSpPr/>
          <p:nvPr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396" name="Прямоугольник 395"/>
          <p:cNvSpPr/>
          <p:nvPr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97" name="Прямоугольник 396"/>
          <p:cNvSpPr/>
          <p:nvPr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79" name="Прямоугольник 378"/>
          <p:cNvSpPr/>
          <p:nvPr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384" name="Прямоугольник 383"/>
          <p:cNvSpPr/>
          <p:nvPr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385" name="Прямоугольник 384"/>
          <p:cNvSpPr/>
          <p:nvPr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386" name="Прямоугольник 385"/>
          <p:cNvSpPr/>
          <p:nvPr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366" name="Прямоугольник 365"/>
          <p:cNvSpPr/>
          <p:nvPr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370" name="Прямоугольник 369"/>
          <p:cNvSpPr/>
          <p:nvPr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371" name="Прямоугольник 370"/>
          <p:cNvSpPr/>
          <p:nvPr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3" name="Текст 2"/>
          <p:cNvSpPr>
            <a:spLocks noGrp="1"/>
          </p:cNvSpPr>
          <p:nvPr userDrawn="1">
            <p:ph type="body" idx="1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 userDrawn="1">
            <p:ph type="title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54" name="Номер слайда 5"/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/>
              <a:t>‹#›</a:t>
            </a:fld>
            <a:endParaRPr/>
          </a:p>
        </p:txBody>
      </p:sp>
      <p:sp>
        <p:nvSpPr>
          <p:cNvPr id="151" name="Дата 3"/>
          <p:cNvSpPr>
            <a:spLocks noGrp="1"/>
          </p:cNvSpPr>
          <p:nvPr userDrawn="1">
            <p:ph type="dt" sz="half" idx="2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/>
              <a:t>26.12.2019</a:t>
            </a:fld>
            <a:endParaRPr/>
          </a:p>
        </p:txBody>
      </p:sp>
      <p:sp>
        <p:nvSpPr>
          <p:cNvPr id="152" name="Нижний колонтитул 4"/>
          <p:cNvSpPr>
            <a:spLocks noGrp="1"/>
          </p:cNvSpPr>
          <p:nvPr userDrawn="1">
            <p:ph type="ftr" sz="quarter" idx="3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s-ES"/>
              <a:t>Sistema de ventilación por detección de CO</a:t>
            </a:r>
            <a:r>
              <a:rPr lang="es-ES" baseline="-25000"/>
              <a:t>2</a:t>
            </a:r>
            <a:endParaRPr baseline="-25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Jesús Carrascosa Carro</a:t>
            </a:r>
            <a:endParaRPr/>
          </a:p>
          <a:p>
            <a:pPr>
              <a:defRPr/>
            </a:pPr>
            <a:r>
              <a:rPr/>
              <a:t>Imane Aalouane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164934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Componentes Hardware.</a:t>
            </a:r>
            <a:endParaRPr/>
          </a:p>
        </p:txBody>
      </p:sp>
      <p:sp>
        <p:nvSpPr>
          <p:cNvPr id="148739515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ESP-WROOM-32 NODEMCU.</a:t>
            </a:r>
            <a:endParaRPr/>
          </a:p>
          <a:p>
            <a:pPr>
              <a:defRPr/>
            </a:pPr>
            <a:r>
              <a:rPr/>
              <a:t> Slimbook ProX15 como servidor.</a:t>
            </a:r>
            <a:endParaRPr/>
          </a:p>
          <a:p>
            <a:pPr>
              <a:defRPr/>
            </a:pPr>
            <a:r>
              <a:rPr/>
              <a:t>Sensor de calidad del aire MQ-135.</a:t>
            </a:r>
            <a:endParaRPr/>
          </a:p>
          <a:p>
            <a:pPr>
              <a:defRPr/>
            </a:pPr>
            <a:r>
              <a:rPr/>
              <a:t>Relé KY-019.</a:t>
            </a:r>
            <a:endParaRPr/>
          </a:p>
          <a:p>
            <a:pPr>
              <a:defRPr/>
            </a:pPr>
            <a:r>
              <a:rPr/>
              <a:t>Un montón de cables DuPont.</a:t>
            </a:r>
            <a:endParaRPr/>
          </a:p>
          <a:p>
            <a:pPr>
              <a:defRPr/>
            </a:pPr>
            <a:r>
              <a:rPr/>
              <a:t>2 Protoboards.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446715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Componentes software </a:t>
            </a:r>
            <a:endParaRPr/>
          </a:p>
        </p:txBody>
      </p:sp>
      <p:sp>
        <p:nvSpPr>
          <p:cNvPr id="1800541547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Se han empleado principalmente  las siguientes tecnologías:</a:t>
            </a:r>
            <a:endParaRPr/>
          </a:p>
          <a:p>
            <a:pPr>
              <a:defRPr/>
            </a:pPr>
            <a:r>
              <a:rPr/>
              <a:t>Vert.x</a:t>
            </a:r>
            <a:endParaRPr/>
          </a:p>
          <a:p>
            <a:pPr>
              <a:defRPr/>
            </a:pPr>
            <a:r>
              <a:rPr/>
              <a:t>MQTT.</a:t>
            </a:r>
            <a:endParaRPr/>
          </a:p>
          <a:p>
            <a:pPr>
              <a:defRPr/>
            </a:pPr>
            <a:r>
              <a:rPr/>
              <a:t>API REST.</a:t>
            </a:r>
            <a:endParaRPr/>
          </a:p>
          <a:p>
            <a:pPr>
              <a:defRPr/>
            </a:pPr>
            <a:r>
              <a:rPr/>
              <a:t>Eclipse Enterprise IDE para la programación del backend.</a:t>
            </a:r>
            <a:endParaRPr/>
          </a:p>
          <a:p>
            <a:pPr>
              <a:defRPr/>
            </a:pPr>
            <a:r>
              <a:rPr/>
              <a:t>Platform.io para la programación de los ESP32.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848547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¿Por qué? </a:t>
            </a:r>
            <a:endParaRPr/>
          </a:p>
        </p:txBody>
      </p:sp>
      <p:sp>
        <p:nvSpPr>
          <p:cNvPr id="18587877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 Las personas  generan C02 como subproducto de la respiración de forma más o menos constante.</a:t>
            </a:r>
            <a:endParaRPr/>
          </a:p>
          <a:p>
            <a:pPr>
              <a:defRPr/>
            </a:pPr>
            <a:r>
              <a:rPr/>
              <a:t>En lugares cerrados donde no suele haber una buena ventilación, el C02 tiende a acumularse. Esto junto a la facilidad de obtener las mediciones de C02 hace que sea uno de los indicadores más accesibles para la calidad de la ventilación.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834506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Usos</a:t>
            </a:r>
            <a:endParaRPr/>
          </a:p>
        </p:txBody>
      </p:sp>
      <p:pic>
        <p:nvPicPr>
          <p:cNvPr id="1332379088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4509487" y="1365428"/>
            <a:ext cx="3084078" cy="4608513"/>
          </a:xfrm>
          <a:prstGeom prst="rect">
            <a:avLst/>
          </a:prstGeom>
        </p:spPr>
      </p:pic>
      <p:sp>
        <p:nvSpPr>
          <p:cNvPr id="597616215" name=""/>
          <p:cNvSpPr txBox="1"/>
          <p:nvPr/>
        </p:nvSpPr>
        <p:spPr bwMode="auto">
          <a:xfrm flipH="0" flipV="0">
            <a:off x="9327916" y="5516562"/>
            <a:ext cx="2784426" cy="914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Foto: Eduardo Ruiz Mondragón. CC-BY-SA 4.0</a:t>
            </a:r>
            <a:endParaRPr/>
          </a:p>
          <a:p>
            <a:pPr>
              <a:defRPr/>
            </a:pPr>
            <a:r>
              <a:rPr/>
              <a:t>International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321518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Usos </a:t>
            </a:r>
            <a:endParaRPr/>
          </a:p>
        </p:txBody>
      </p:sp>
      <p:pic>
        <p:nvPicPr>
          <p:cNvPr id="74872740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2133864" y="1508514"/>
            <a:ext cx="8215312" cy="41076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76710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Usos</a:t>
            </a:r>
            <a:endParaRPr/>
          </a:p>
        </p:txBody>
      </p:sp>
      <p:pic>
        <p:nvPicPr>
          <p:cNvPr id="912631962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3695732" y="1340767"/>
            <a:ext cx="4800534" cy="4608513"/>
          </a:xfrm>
          <a:prstGeom prst="rect">
            <a:avLst/>
          </a:prstGeom>
        </p:spPr>
      </p:pic>
      <p:sp>
        <p:nvSpPr>
          <p:cNvPr id="1490905482" name=""/>
          <p:cNvSpPr txBox="1"/>
          <p:nvPr/>
        </p:nvSpPr>
        <p:spPr bwMode="auto">
          <a:xfrm flipH="0" flipV="0">
            <a:off x="9539583" y="5860520"/>
            <a:ext cx="2597058" cy="640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Foto: Ralf Roletschek,</a:t>
            </a:r>
            <a:endParaRPr/>
          </a:p>
          <a:p>
            <a:pPr>
              <a:defRPr/>
            </a:pPr>
            <a:r>
              <a:rPr/>
              <a:t>CC-BY-NC-ND 3.0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65521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Funcionamiento General</a:t>
            </a:r>
            <a:endParaRPr/>
          </a:p>
        </p:txBody>
      </p:sp>
      <p:sp>
        <p:nvSpPr>
          <p:cNvPr id="148824471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438080" indent="-438080">
              <a:buFont typeface="Arial"/>
              <a:buAutoNum type="arabicPeriod"/>
              <a:defRPr/>
            </a:pPr>
            <a:r>
              <a:rPr/>
              <a:t>Los sensores de forma periódica envían mediciones al servidor.</a:t>
            </a:r>
            <a:endParaRPr/>
          </a:p>
          <a:p>
            <a:pPr marL="438080" indent="-438080">
              <a:buFont typeface="Arial"/>
              <a:buAutoNum type="arabicPeriod"/>
              <a:defRPr/>
            </a:pPr>
            <a:r>
              <a:rPr/>
              <a:t>El servidor comprueba al recibir los valores que las últimas mediciones de los sensores de un mismo grupo estén por debajo de un umbral determinado.</a:t>
            </a:r>
            <a:endParaRPr/>
          </a:p>
          <a:p>
            <a:pPr marL="838130" lvl="1" indent="-438080">
              <a:buFont typeface="Arial"/>
              <a:buAutoNum type="arabicPeriod"/>
              <a:defRPr/>
            </a:pPr>
            <a:r>
              <a:rPr/>
              <a:t>Si lo supera, activa todos los relés(ventiladores) de todos los actuadores pertenecientes al mismo grupo.</a:t>
            </a:r>
            <a:endParaRPr/>
          </a:p>
          <a:p>
            <a:pPr marL="838130" lvl="1" indent="-438080">
              <a:buFont typeface="Arial"/>
              <a:buAutoNum type="arabicPeriod"/>
              <a:defRPr/>
            </a:pPr>
            <a:r>
              <a:rPr/>
              <a:t>En caso contrario, manda la orden de apagado a los actuadores.</a:t>
            </a:r>
            <a:endParaRPr/>
          </a:p>
          <a:p>
            <a:pPr marL="438080" indent="-438080">
              <a:buFont typeface="Arial"/>
              <a:buAutoNum type="arabicPeriod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03548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Estado actual del proyecto</a:t>
            </a:r>
            <a:endParaRPr/>
          </a:p>
        </p:txBody>
      </p:sp>
      <p:sp>
        <p:nvSpPr>
          <p:cNvPr id="185159369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sz="3600"/>
              <a:t>API Rest</a:t>
            </a:r>
            <a:r>
              <a:rPr sz="3600">
                <a:solidFill>
                  <a:srgbClr val="92D050"/>
                </a:solidFill>
              </a:rPr>
              <a:t> </a:t>
            </a:r>
            <a:r>
              <a:rPr sz="3600" b="0" i="0" u="none">
                <a:solidFill>
                  <a:srgbClr val="92D050"/>
                </a:solidFill>
                <a:latin typeface="Times New Roman"/>
                <a:ea typeface="Times New Roman"/>
                <a:cs typeface="Times New Roman"/>
              </a:rPr>
              <a:t>✓</a:t>
            </a:r>
            <a:endParaRPr sz="3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BBDD</a:t>
            </a:r>
            <a:r>
              <a:rPr lang="es-ES" sz="3600" b="0" i="0" u="none" strike="noStrike" cap="none" spc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</a:rPr>
              <a:t>✓</a:t>
            </a:r>
            <a:endParaRPr sz="3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MQTT</a:t>
            </a:r>
            <a:r>
              <a:rPr lang="es-ES" sz="3600" b="0" i="0" u="none" strike="noStrike" cap="none" spc="0">
                <a:solidFill>
                  <a:srgbClr val="92D050"/>
                </a:solidFill>
                <a:latin typeface="Times New Roman"/>
                <a:ea typeface="Times New Roman"/>
                <a:cs typeface="Times New Roman"/>
              </a:rPr>
              <a:t>✓</a:t>
            </a:r>
            <a:endParaRPr sz="3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Firmware </a:t>
            </a:r>
            <a:r>
              <a:rPr sz="36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✗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ctr">
              <a:defRPr/>
            </a:pP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defRPr/>
            </a:pP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Классическая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ONLYOFFICE/8.0.1.31</Application>
  <DocSecurity>0</DocSecurity>
  <PresentationFormat>Widescreen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DAD</dc:title>
  <dc:subject/>
  <dc:creator>Jesús Carrascosa Carro</dc:creator>
  <cp:keywords/>
  <dc:description/>
  <dc:identifier/>
  <dc:language/>
  <cp:lastModifiedBy/>
  <cp:revision>7</cp:revision>
  <dcterms:modified xsi:type="dcterms:W3CDTF">2024-05-21T08:51:35Z</dcterms:modified>
  <cp:category/>
  <cp:contentStatus/>
  <cp:version/>
</cp:coreProperties>
</file>