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7"/>
  </p:notesMasterIdLst>
  <p:sldIdLst>
    <p:sldId id="260" r:id="rId2"/>
    <p:sldId id="261" r:id="rId3"/>
    <p:sldId id="262" r:id="rId4"/>
    <p:sldId id="271" r:id="rId5"/>
    <p:sldId id="263" r:id="rId6"/>
  </p:sldIdLst>
  <p:sldSz cx="9906000" cy="6858000" type="A4"/>
  <p:notesSz cx="6858000" cy="9144000"/>
  <p:embeddedFontLst>
    <p:embeddedFont>
      <p:font typeface="나눔고딕" panose="020D0604000000000000" pitchFamily="50" charset="-127"/>
      <p:regular r:id="rId8"/>
      <p:bold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C2D5A3"/>
    <a:srgbClr val="FDD9A9"/>
    <a:srgbClr val="FAA332"/>
    <a:srgbClr val="1D9A78"/>
    <a:srgbClr val="4EDEB8"/>
    <a:srgbClr val="D2F6ED"/>
    <a:srgbClr val="B5F1E1"/>
    <a:srgbClr val="F2803A"/>
    <a:srgbClr val="1E41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89085" autoAdjust="0"/>
  </p:normalViewPr>
  <p:slideViewPr>
    <p:cSldViewPr>
      <p:cViewPr varScale="1">
        <p:scale>
          <a:sx n="70" d="100"/>
          <a:sy n="70" d="100"/>
        </p:scale>
        <p:origin x="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37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3A384-DE72-4BF1-871B-1B0AC281FF0C}" type="datetimeFigureOut">
              <a:rPr lang="ko-KR" altLang="en-US" smtClean="0"/>
              <a:t>2019-04-20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1591E-F24B-4F2C-A613-48960D79F8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5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489" y="1122363"/>
            <a:ext cx="9198591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6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 userDrawn="1"/>
        </p:nvSpPr>
        <p:spPr>
          <a:xfrm>
            <a:off x="448500" y="946828"/>
            <a:ext cx="9009000" cy="750169"/>
          </a:xfrm>
          <a:prstGeom prst="roundRect">
            <a:avLst>
              <a:gd name="adj" fmla="val 10078"/>
            </a:avLst>
          </a:prstGeom>
          <a:noFill/>
          <a:ln w="3175">
            <a:solidFill>
              <a:srgbClr val="FBD06D">
                <a:alpha val="5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207368"/>
            <a:ext cx="9504000" cy="52091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453254" y="982981"/>
            <a:ext cx="9005171" cy="677863"/>
          </a:xfrm>
        </p:spPr>
        <p:txBody>
          <a:bodyPr anchor="ctr"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12" indent="0">
              <a:buNone/>
              <a:defRPr/>
            </a:lvl2pPr>
            <a:lvl3pPr marL="914423" indent="0">
              <a:buNone/>
              <a:defRPr/>
            </a:lvl3pPr>
            <a:lvl4pPr marL="1371634" indent="0">
              <a:buNone/>
              <a:defRPr/>
            </a:lvl4pPr>
            <a:lvl5pPr marL="1828846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89322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  <p15:guide id="2" pos="347">
          <p15:clr>
            <a:srgbClr val="A4A3A4"/>
          </p15:clr>
        </p15:guide>
        <p15:guide id="3" pos="7333">
          <p15:clr>
            <a:srgbClr val="A4A3A4"/>
          </p15:clr>
        </p15:guide>
        <p15:guide id="4" pos="5632">
          <p15:clr>
            <a:srgbClr val="A4A3A4"/>
          </p15:clr>
        </p15:guide>
        <p15:guide id="5" pos="2048">
          <p15:clr>
            <a:srgbClr val="A4A3A4"/>
          </p15:clr>
        </p15:guide>
        <p15:guide id="6" pos="257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1344">
          <p15:clr>
            <a:srgbClr val="A4A3A4"/>
          </p15:clr>
        </p15:guide>
        <p15:guide id="9" orient="horz" pos="1570">
          <p15:clr>
            <a:srgbClr val="A4A3A4"/>
          </p15:clr>
        </p15:guide>
        <p15:guide id="10" orient="horz" pos="3838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3749">
          <p15:clr>
            <a:srgbClr val="A4A3A4"/>
          </p15:clr>
        </p15:guide>
        <p15:guide id="13" pos="3931">
          <p15:clr>
            <a:srgbClr val="A4A3A4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제목 10"/>
          <p:cNvSpPr>
            <a:spLocks noGrp="1"/>
          </p:cNvSpPr>
          <p:nvPr>
            <p:ph type="title"/>
          </p:nvPr>
        </p:nvSpPr>
        <p:spPr>
          <a:xfrm>
            <a:off x="201001" y="207368"/>
            <a:ext cx="9504000" cy="52091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8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87775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440" userDrawn="1">
          <p15:clr>
            <a:srgbClr val="A4A3A4"/>
          </p15:clr>
        </p15:guide>
        <p15:guide id="2" pos="308" userDrawn="1">
          <p15:clr>
            <a:srgbClr val="A4A3A4"/>
          </p15:clr>
        </p15:guide>
        <p15:guide id="3" pos="7333">
          <p15:clr>
            <a:srgbClr val="A4A3A4"/>
          </p15:clr>
        </p15:guide>
        <p15:guide id="4" pos="6114" userDrawn="1">
          <p15:clr>
            <a:srgbClr val="A4A3A4"/>
          </p15:clr>
        </p15:guide>
        <p15:guide id="5" pos="3120" userDrawn="1">
          <p15:clr>
            <a:srgbClr val="A4A3A4"/>
          </p15:clr>
        </p15:guide>
        <p15:guide id="6" pos="126" userDrawn="1">
          <p15:clr>
            <a:srgbClr val="A4A3A4"/>
          </p15:clr>
        </p15:guide>
        <p15:guide id="7" pos="7423">
          <p15:clr>
            <a:srgbClr val="A4A3A4"/>
          </p15:clr>
        </p15:guide>
        <p15:guide id="8" orient="horz" pos="799" userDrawn="1">
          <p15:clr>
            <a:srgbClr val="A4A3A4"/>
          </p15:clr>
        </p15:guide>
        <p15:guide id="9" orient="horz" pos="1480" userDrawn="1">
          <p15:clr>
            <a:srgbClr val="A4A3A4"/>
          </p15:clr>
        </p15:guide>
        <p15:guide id="11" orient="horz" pos="2160" userDrawn="1">
          <p15:clr>
            <a:srgbClr val="A4A3A4"/>
          </p15:clr>
        </p15:guide>
        <p15:guide id="12" pos="3749">
          <p15:clr>
            <a:srgbClr val="A4A3A4"/>
          </p15:clr>
        </p15:guide>
        <p15:guide id="13" pos="3931">
          <p15:clr>
            <a:srgbClr val="A4A3A4"/>
          </p15:clr>
        </p15:guide>
        <p15:guide id="15" orient="horz" pos="2840" userDrawn="1">
          <p15:clr>
            <a:srgbClr val="FBAE40"/>
          </p15:clr>
        </p15:guide>
        <p15:guide id="17" orient="horz" pos="3521" userDrawn="1">
          <p15:clr>
            <a:srgbClr val="FBAE40"/>
          </p15:clr>
        </p15:guide>
        <p15:guide id="18" pos="217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rgbClr val="4454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831712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/>
          <p:nvPr userDrawn="1"/>
        </p:nvSpPr>
        <p:spPr>
          <a:xfrm>
            <a:off x="0" y="6440326"/>
            <a:ext cx="9906000" cy="41767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Rectangle 8"/>
          <p:cNvSpPr/>
          <p:nvPr userDrawn="1"/>
        </p:nvSpPr>
        <p:spPr>
          <a:xfrm>
            <a:off x="0" y="6361386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697637"/>
            <a:ext cx="9906000" cy="705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Oval 63"/>
          <p:cNvSpPr/>
          <p:nvPr userDrawn="1"/>
        </p:nvSpPr>
        <p:spPr>
          <a:xfrm>
            <a:off x="4772025" y="6471858"/>
            <a:ext cx="358280" cy="358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38575" y="6471858"/>
            <a:ext cx="2228850" cy="3566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506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7193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476C6-C82F-42BB-B3B6-C26B68931769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68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5" r:id="rId3"/>
    <p:sldLayoutId id="2147483674" r:id="rId4"/>
    <p:sldLayoutId id="2147483673" r:id="rId5"/>
    <p:sldLayoutId id="2147483688" r:id="rId6"/>
  </p:sldLayoutIdLst>
  <p:hf hdr="0" ftr="0" dt="0"/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프로그래밍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1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1176241"/>
            <a:ext cx="8270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/>
              <a:t>프로그래밍 언어는 컴퓨터와 사람이 소통할 수 있는 언어</a:t>
            </a:r>
            <a:endParaRPr lang="en-US" altLang="ko-KR" sz="2400" dirty="0"/>
          </a:p>
        </p:txBody>
      </p:sp>
      <p:sp>
        <p:nvSpPr>
          <p:cNvPr id="5" name="Oval 60"/>
          <p:cNvSpPr/>
          <p:nvPr/>
        </p:nvSpPr>
        <p:spPr>
          <a:xfrm>
            <a:off x="263419" y="1325012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1795871"/>
            <a:ext cx="9144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/>
              <a:t>사람이 컴퓨터에게 어떤 명령을 실행시킬 목적으로 설계되어서 컴퓨터와 의사소통을 할 수 있도록 해주는 언어</a:t>
            </a:r>
            <a:endParaRPr lang="en-US" altLang="ko-KR" sz="2400" dirty="0"/>
          </a:p>
        </p:txBody>
      </p:sp>
      <p:sp>
        <p:nvSpPr>
          <p:cNvPr id="9" name="Oval 60"/>
          <p:cNvSpPr/>
          <p:nvPr/>
        </p:nvSpPr>
        <p:spPr>
          <a:xfrm>
            <a:off x="263419" y="1944642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212141" y="2764220"/>
            <a:ext cx="4826470" cy="3353416"/>
            <a:chOff x="2500302" y="2852936"/>
            <a:chExt cx="4826470" cy="3353416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25988" y="3335668"/>
              <a:ext cx="1232534" cy="862018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5988" y="5351896"/>
              <a:ext cx="1209849" cy="854456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3549" y="4347563"/>
              <a:ext cx="1217411" cy="854456"/>
            </a:xfrm>
            <a:prstGeom prst="rect">
              <a:avLst/>
            </a:prstGeom>
          </p:spPr>
        </p:pic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9265" y="5449937"/>
              <a:ext cx="580267" cy="65382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7725" y="4284664"/>
              <a:ext cx="527217" cy="105443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6233" y="3365633"/>
              <a:ext cx="1170204" cy="787937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5050235" y="4590125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vs.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00302" y="2852936"/>
              <a:ext cx="2299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사람이 사용하는 언어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35897" y="2852936"/>
              <a:ext cx="17908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프로그래밍 언어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20606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1.1. </a:t>
            </a:r>
            <a:r>
              <a:rPr lang="ko-KR" altLang="en-US" dirty="0" smtClean="0"/>
              <a:t>저급 프로그래밍 언어와 고급 프로그래밍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2" y="971759"/>
            <a:ext cx="82708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0070C0"/>
                </a:solidFill>
              </a:rPr>
              <a:t>저급 프로그래밍 </a:t>
            </a:r>
            <a:r>
              <a:rPr lang="ko-KR" altLang="en-US" sz="2400" dirty="0" smtClean="0">
                <a:solidFill>
                  <a:srgbClr val="0070C0"/>
                </a:solidFill>
              </a:rPr>
              <a:t>언어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사람보다 </a:t>
            </a:r>
            <a:r>
              <a:rPr lang="ko-KR" altLang="en-US" sz="2000" dirty="0"/>
              <a:t>컴퓨터가 이해하기 쉽게 작성된 프로그래밍 </a:t>
            </a:r>
            <a:r>
              <a:rPr lang="ko-KR" altLang="en-US" sz="2000" dirty="0" smtClean="0"/>
              <a:t>언어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기계어</a:t>
            </a:r>
            <a:r>
              <a:rPr lang="en-US" altLang="ko-KR" sz="2000" dirty="0"/>
              <a:t>, </a:t>
            </a:r>
            <a:r>
              <a:rPr lang="ko-KR" altLang="en-US" sz="2000" dirty="0"/>
              <a:t>어셈블리어</a:t>
            </a:r>
          </a:p>
          <a:p>
            <a:pPr fontAlgn="base"/>
            <a:endParaRPr lang="en-US" altLang="ko-KR" sz="2000" dirty="0"/>
          </a:p>
        </p:txBody>
      </p:sp>
      <p:sp>
        <p:nvSpPr>
          <p:cNvPr id="5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2" y="4410978"/>
            <a:ext cx="914457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>
                <a:solidFill>
                  <a:srgbClr val="1D9A78"/>
                </a:solidFill>
              </a:rPr>
              <a:t>고급 프로그래밍 </a:t>
            </a:r>
            <a:r>
              <a:rPr lang="ko-KR" altLang="en-US" sz="2400" dirty="0" smtClean="0">
                <a:solidFill>
                  <a:srgbClr val="1D9A78"/>
                </a:solidFill>
              </a:rPr>
              <a:t>언어</a:t>
            </a:r>
            <a:endParaRPr lang="en-US" altLang="ko-KR" sz="2400" dirty="0" smtClean="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사람이 </a:t>
            </a:r>
            <a:r>
              <a:rPr lang="ko-KR" altLang="en-US" sz="2000" dirty="0"/>
              <a:t>사용하기 편하도록 직관적인 표현으로 작성된 </a:t>
            </a:r>
            <a:r>
              <a:rPr lang="ko-KR" altLang="en-US" sz="2000" dirty="0" smtClean="0"/>
              <a:t>언어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대부분 </a:t>
            </a:r>
            <a:r>
              <a:rPr lang="ko-KR" altLang="en-US" sz="2000" dirty="0"/>
              <a:t>개발자들이 사용하고 있는 </a:t>
            </a:r>
            <a:r>
              <a:rPr lang="ko-KR" altLang="en-US" sz="2000" dirty="0" smtClean="0"/>
              <a:t>언어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파이썬</a:t>
            </a:r>
            <a:r>
              <a:rPr lang="en-US" altLang="ko-KR" sz="2000" dirty="0"/>
              <a:t>, </a:t>
            </a:r>
            <a:r>
              <a:rPr lang="ko-KR" altLang="en-US" sz="2000" dirty="0"/>
              <a:t>자바</a:t>
            </a:r>
            <a:r>
              <a:rPr lang="en-US" altLang="ko-KR" sz="2000" dirty="0"/>
              <a:t>, C</a:t>
            </a:r>
            <a:r>
              <a:rPr lang="ko-KR" altLang="en-US" sz="2000" dirty="0"/>
              <a:t>언어 등</a:t>
            </a:r>
          </a:p>
          <a:p>
            <a:pPr fontAlgn="base"/>
            <a:endParaRPr lang="en-US" altLang="ko-KR" sz="2000" dirty="0"/>
          </a:p>
        </p:txBody>
      </p:sp>
      <p:sp>
        <p:nvSpPr>
          <p:cNvPr id="7" name="Oval 60"/>
          <p:cNvSpPr/>
          <p:nvPr/>
        </p:nvSpPr>
        <p:spPr>
          <a:xfrm>
            <a:off x="263419" y="4559749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836" y="1713223"/>
            <a:ext cx="5981700" cy="10572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872" y="2747508"/>
            <a:ext cx="5962650" cy="16192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872" y="5802108"/>
            <a:ext cx="5972175" cy="44767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468178" y="2394204"/>
            <a:ext cx="1246448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기계어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467205" y="4002267"/>
            <a:ext cx="1247421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>
                <a:solidFill>
                  <a:srgbClr val="0070C0"/>
                </a:solidFill>
              </a:rPr>
              <a:t>어셈블리어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467205" y="5859780"/>
            <a:ext cx="1247422" cy="352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1D9A78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ko-KR" altLang="en-US" sz="1600" dirty="0" smtClean="0">
                <a:solidFill>
                  <a:srgbClr val="1D9A78"/>
                </a:solidFill>
              </a:rPr>
              <a:t>파이썬</a:t>
            </a:r>
            <a:endParaRPr lang="ko-KR" altLang="en-US" sz="1600" dirty="0">
              <a:solidFill>
                <a:srgbClr val="1D9A7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96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13" grpId="0" animBg="1"/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컴파일 언어와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9941" y="971759"/>
            <a:ext cx="921603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0070C0"/>
                </a:solidFill>
              </a:rPr>
              <a:t>컴파일 언어</a:t>
            </a:r>
            <a:endParaRPr lang="en-US" altLang="ko-KR" sz="2400" dirty="0" smtClean="0">
              <a:solidFill>
                <a:srgbClr val="0070C0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원시 </a:t>
            </a:r>
            <a:r>
              <a:rPr lang="ko-KR" altLang="en-US" sz="2000" dirty="0"/>
              <a:t>소스코드를 컴파일이라는 과정을 통해 기계어로 번역한 파일을 만들고 이 파일을 통해 실행시키는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 과정이 오래 걸리고 실행시키는 컴퓨팅 환경에 영향을 많이 받지만 실행 시 컴파일 된 실행 파일만 있으면 프로그램을 실행시킬 수 있으며 매우 빠른 속도로 실행되는 장점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C, C++ </a:t>
            </a:r>
            <a:r>
              <a:rPr lang="ko-KR" altLang="en-US" sz="2000" dirty="0" smtClean="0"/>
              <a:t>등</a:t>
            </a:r>
            <a:endParaRPr lang="en-US" altLang="ko-KR" sz="2000" dirty="0"/>
          </a:p>
        </p:txBody>
      </p:sp>
      <p:sp>
        <p:nvSpPr>
          <p:cNvPr id="7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584848" y="2695627"/>
            <a:ext cx="5524950" cy="1080121"/>
            <a:chOff x="3748530" y="2204863"/>
            <a:chExt cx="5524950" cy="1080121"/>
          </a:xfrm>
        </p:grpSpPr>
        <p:sp>
          <p:nvSpPr>
            <p:cNvPr id="9" name="직사각형 8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소스코드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7136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실행파일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10" idx="1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8049344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>
              <a:off x="7401272" y="3068960"/>
              <a:ext cx="648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>
            <a:xfrm>
              <a:off x="5574901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4962833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컴파일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725308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7113240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더블클릭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89941" y="3831341"/>
            <a:ext cx="9216033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D9A78"/>
                </a:solidFill>
              </a:rPr>
              <a:t>인터프리터 언어</a:t>
            </a:r>
            <a:endParaRPr lang="en-US" altLang="ko-KR" sz="2400" dirty="0" smtClean="0">
              <a:solidFill>
                <a:srgbClr val="1D9A78"/>
              </a:solidFill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인터프리터</a:t>
            </a:r>
            <a:r>
              <a:rPr lang="en-US" altLang="ko-KR" sz="2000" dirty="0"/>
              <a:t>(</a:t>
            </a:r>
            <a:r>
              <a:rPr lang="ko-KR" altLang="en-US" sz="2000" dirty="0"/>
              <a:t>해석기</a:t>
            </a:r>
            <a:r>
              <a:rPr lang="en-US" altLang="ko-KR" sz="2000" dirty="0"/>
              <a:t>)</a:t>
            </a:r>
            <a:r>
              <a:rPr lang="ko-KR" altLang="en-US" sz="2000" dirty="0"/>
              <a:t>에 의해 원시 소스코드를 한 줄씩 읽어 실행하는 언어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컴파일 언어보다 더 느리게 실행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코드를 빠르게 테스트해 볼 수 있고</a:t>
            </a:r>
            <a:r>
              <a:rPr lang="en-US" altLang="ko-KR" sz="2000" dirty="0"/>
              <a:t>, </a:t>
            </a:r>
            <a:r>
              <a:rPr lang="ko-KR" altLang="en-US" sz="2000" dirty="0"/>
              <a:t>프로그래밍을 대화식으로 할 수 있기 때문에 교육용으로 사용되는 경우가 많음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/>
              <a:t>Python, JavaScript, </a:t>
            </a:r>
            <a:r>
              <a:rPr lang="en-US" altLang="ko-KR" sz="2000" dirty="0" smtClean="0"/>
              <a:t>R </a:t>
            </a:r>
            <a:r>
              <a:rPr lang="ko-KR" altLang="en-US" sz="2000" dirty="0"/>
              <a:t>등</a:t>
            </a:r>
          </a:p>
        </p:txBody>
      </p:sp>
      <p:sp>
        <p:nvSpPr>
          <p:cNvPr id="19" name="Oval 60"/>
          <p:cNvSpPr/>
          <p:nvPr/>
        </p:nvSpPr>
        <p:spPr>
          <a:xfrm>
            <a:off x="263419" y="3980112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5480159" y="5229199"/>
            <a:ext cx="3649305" cy="1080121"/>
            <a:chOff x="3748530" y="2204863"/>
            <a:chExt cx="3649305" cy="1080121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1D9A78"/>
                  </a:solidFill>
                </a:rPr>
                <a:t>소스코드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1D9A78"/>
                  </a:solidFill>
                </a:rPr>
                <a:t>실행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611076" y="263691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204863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1D9A78"/>
                  </a:solidFill>
                </a:rPr>
                <a:t>인터프리팅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0210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1.2. </a:t>
            </a:r>
            <a:r>
              <a:rPr lang="ko-KR" altLang="en-US" dirty="0" smtClean="0"/>
              <a:t>컴파일 언어와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인터프리터 언어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89941" y="971759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2400" dirty="0" smtClean="0">
                <a:solidFill>
                  <a:srgbClr val="0070C0"/>
                </a:solidFill>
              </a:rPr>
              <a:t>C</a:t>
            </a:r>
            <a:r>
              <a:rPr lang="ko-KR" altLang="en-US" sz="2400" dirty="0" smtClean="0">
                <a:solidFill>
                  <a:srgbClr val="0070C0"/>
                </a:solidFill>
              </a:rPr>
              <a:t>언어 예</a:t>
            </a:r>
            <a:endParaRPr lang="en-US" altLang="ko-KR" sz="2400" dirty="0" smtClean="0">
              <a:solidFill>
                <a:srgbClr val="0070C0"/>
              </a:solidFill>
            </a:endParaRPr>
          </a:p>
        </p:txBody>
      </p:sp>
      <p:sp>
        <p:nvSpPr>
          <p:cNvPr id="7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928664" y="1136837"/>
            <a:ext cx="5524950" cy="1080121"/>
            <a:chOff x="3748530" y="2204863"/>
            <a:chExt cx="5524950" cy="1080121"/>
          </a:xfrm>
        </p:grpSpPr>
        <p:sp>
          <p:nvSpPr>
            <p:cNvPr id="9" name="직사각형 8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소스코드</a:t>
              </a:r>
              <a:endParaRPr lang="ko-KR" altLang="en-US">
                <a:solidFill>
                  <a:srgbClr val="0070C0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177136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실행파일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직선 화살표 연결선 10"/>
            <p:cNvCxnSpPr>
              <a:stCxn id="9" idx="3"/>
              <a:endCxn id="10" idx="1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12" name="직사각형 11"/>
            <p:cNvSpPr/>
            <p:nvPr/>
          </p:nvSpPr>
          <p:spPr>
            <a:xfrm>
              <a:off x="8049344" y="2852936"/>
              <a:ext cx="1224136" cy="43204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0070C0"/>
                  </a:solidFill>
                </a:rPr>
                <a:t>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3" name="직선 화살표 연결선 12"/>
            <p:cNvCxnSpPr>
              <a:stCxn id="10" idx="3"/>
              <a:endCxn id="12" idx="1"/>
            </p:cNvCxnSpPr>
            <p:nvPr/>
          </p:nvCxnSpPr>
          <p:spPr>
            <a:xfrm>
              <a:off x="7401272" y="3068960"/>
              <a:ext cx="648072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headEnd type="none" w="med" len="med"/>
              <a:tailEnd type="triangle"/>
            </a:ln>
            <a:effectLst/>
          </p:spPr>
        </p:cxnSp>
        <p:cxnSp>
          <p:nvCxnSpPr>
            <p:cNvPr id="14" name="직선 화살표 연결선 13"/>
            <p:cNvCxnSpPr/>
            <p:nvPr/>
          </p:nvCxnSpPr>
          <p:spPr>
            <a:xfrm>
              <a:off x="5574901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5" name="직사각형 14"/>
            <p:cNvSpPr/>
            <p:nvPr/>
          </p:nvSpPr>
          <p:spPr>
            <a:xfrm>
              <a:off x="4962833" y="2204863"/>
              <a:ext cx="1224136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0070C0"/>
                  </a:solidFill>
                </a:rPr>
                <a:t>컴파일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16" name="직선 화살표 연결선 15"/>
            <p:cNvCxnSpPr/>
            <p:nvPr/>
          </p:nvCxnSpPr>
          <p:spPr>
            <a:xfrm>
              <a:off x="7725308" y="2636912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17" name="직사각형 16"/>
            <p:cNvSpPr/>
            <p:nvPr/>
          </p:nvSpPr>
          <p:spPr>
            <a:xfrm>
              <a:off x="6916881" y="2204863"/>
              <a:ext cx="1607279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0070C0"/>
                  </a:solidFill>
                </a:rPr>
                <a:t>exe </a:t>
              </a:r>
              <a:r>
                <a:rPr lang="ko-KR" altLang="en-US" dirty="0" smtClean="0">
                  <a:solidFill>
                    <a:srgbClr val="0070C0"/>
                  </a:solidFill>
                </a:rPr>
                <a:t>파일 실행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456310" y="3705587"/>
            <a:ext cx="92160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>
                <a:solidFill>
                  <a:srgbClr val="1D9A78"/>
                </a:solidFill>
              </a:rPr>
              <a:t>파이썬 예</a:t>
            </a:r>
            <a:endParaRPr lang="en-US" altLang="ko-KR" sz="2400" dirty="0" smtClean="0">
              <a:solidFill>
                <a:srgbClr val="1D9A78"/>
              </a:solidFill>
            </a:endParaRPr>
          </a:p>
        </p:txBody>
      </p:sp>
      <p:sp>
        <p:nvSpPr>
          <p:cNvPr id="19" name="Oval 60"/>
          <p:cNvSpPr/>
          <p:nvPr/>
        </p:nvSpPr>
        <p:spPr>
          <a:xfrm>
            <a:off x="229788" y="3854358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3375120" y="3526009"/>
            <a:ext cx="3649305" cy="1080121"/>
            <a:chOff x="3748530" y="2204863"/>
            <a:chExt cx="3649305" cy="1080121"/>
          </a:xfrm>
        </p:grpSpPr>
        <p:sp>
          <p:nvSpPr>
            <p:cNvPr id="21" name="직사각형 20"/>
            <p:cNvSpPr/>
            <p:nvPr/>
          </p:nvSpPr>
          <p:spPr>
            <a:xfrm>
              <a:off x="3748530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1D9A78"/>
                  </a:solidFill>
                </a:rPr>
                <a:t>소스코드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2" name="직선 화살표 연결선 21"/>
            <p:cNvCxnSpPr>
              <a:stCxn id="21" idx="3"/>
            </p:cNvCxnSpPr>
            <p:nvPr/>
          </p:nvCxnSpPr>
          <p:spPr>
            <a:xfrm>
              <a:off x="4972666" y="3068960"/>
              <a:ext cx="1204470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1D9A78"/>
              </a:solidFill>
              <a:prstDash val="solid"/>
              <a:headEnd type="none" w="med" len="med"/>
              <a:tailEnd type="arrow" w="med" len="med"/>
            </a:ln>
            <a:effectLst/>
          </p:spPr>
        </p:cxnSp>
        <p:sp>
          <p:nvSpPr>
            <p:cNvPr id="23" name="직사각형 22"/>
            <p:cNvSpPr/>
            <p:nvPr/>
          </p:nvSpPr>
          <p:spPr>
            <a:xfrm>
              <a:off x="6173699" y="2852936"/>
              <a:ext cx="1224136" cy="43204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1D9A78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>
                  <a:solidFill>
                    <a:srgbClr val="1D9A78"/>
                  </a:solidFill>
                </a:rPr>
                <a:t>실행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5611076" y="2636911"/>
              <a:ext cx="0" cy="432048"/>
            </a:xfrm>
            <a:prstGeom prst="straightConnector1">
              <a:avLst/>
            </a:prstGeom>
            <a:noFill/>
            <a:ln w="19050" cap="flat" cmpd="sng" algn="ctr">
              <a:solidFill>
                <a:srgbClr val="0066FF"/>
              </a:solidFill>
              <a:prstDash val="sysDash"/>
              <a:headEnd type="none" w="med" len="med"/>
              <a:tailEnd type="triangle"/>
            </a:ln>
            <a:effectLst/>
          </p:spPr>
        </p:cxnSp>
        <p:sp>
          <p:nvSpPr>
            <p:cNvPr id="25" name="직사각형 24"/>
            <p:cNvSpPr/>
            <p:nvPr/>
          </p:nvSpPr>
          <p:spPr>
            <a:xfrm>
              <a:off x="4841906" y="2204863"/>
              <a:ext cx="1538340" cy="432048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rgbClr val="1D9A78"/>
                  </a:solidFill>
                </a:rPr>
                <a:t>인터프리팅</a:t>
              </a:r>
              <a:endParaRPr lang="ko-KR" altLang="en-US" dirty="0">
                <a:solidFill>
                  <a:srgbClr val="1D9A78"/>
                </a:solidFill>
              </a:endParaRPr>
            </a:p>
          </p:txBody>
        </p:sp>
      </p:grpSp>
      <p:sp>
        <p:nvSpPr>
          <p:cNvPr id="4" name="직사각형 3"/>
          <p:cNvSpPr/>
          <p:nvPr/>
        </p:nvSpPr>
        <p:spPr>
          <a:xfrm>
            <a:off x="824717" y="2315973"/>
            <a:ext cx="27161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r>
              <a:rPr lang="ko-KR" altLang="en-US" dirty="0" err="1" smtClean="0"/>
              <a:t>void</a:t>
            </a:r>
            <a:r>
              <a:rPr lang="ko-KR" altLang="en-US" dirty="0" smtClean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 smtClean="0"/>
              <a:t>    </a:t>
            </a:r>
            <a:r>
              <a:rPr lang="ko-KR" altLang="en-US" dirty="0" err="1" smtClean="0"/>
              <a:t>printf</a:t>
            </a:r>
            <a:r>
              <a:rPr lang="ko-KR" altLang="en-US" dirty="0"/>
              <a:t>("</a:t>
            </a:r>
            <a:r>
              <a:rPr lang="ko-KR" altLang="en-US" dirty="0" err="1"/>
              <a:t>Hello</a:t>
            </a:r>
            <a:r>
              <a:rPr lang="ko-KR" altLang="en-US" dirty="0"/>
              <a:t> World");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2719266" y="904493"/>
            <a:ext cx="25429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C:\&gt;cl </a:t>
            </a:r>
            <a:r>
              <a:rPr lang="en-US" altLang="ko-KR" dirty="0" err="1" smtClean="0"/>
              <a:t>helloworld.c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43666" t="55099" r="25543" b="29216"/>
          <a:stretch/>
        </p:blipFill>
        <p:spPr>
          <a:xfrm>
            <a:off x="3702097" y="2342668"/>
            <a:ext cx="2249441" cy="72008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rcRect l="1033" t="83381" r="74325" b="1701"/>
          <a:stretch/>
        </p:blipFill>
        <p:spPr>
          <a:xfrm>
            <a:off x="6273975" y="2362931"/>
            <a:ext cx="1800200" cy="684876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l="1250" t="9221" r="3674" b="54704"/>
          <a:stretch/>
        </p:blipFill>
        <p:spPr>
          <a:xfrm>
            <a:off x="1480050" y="4672481"/>
            <a:ext cx="6945899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0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8" grpId="0"/>
      <p:bldP spid="19" grpId="0" animBg="1"/>
      <p:bldP spid="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1.3. </a:t>
            </a:r>
            <a:r>
              <a:rPr lang="ko-KR" altLang="en-US" dirty="0" smtClean="0"/>
              <a:t>프로그래밍 언어에서 </a:t>
            </a:r>
            <a:r>
              <a:rPr lang="ko-KR" altLang="en-US" dirty="0" err="1" smtClean="0"/>
              <a:t>자료형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B1476C6-C82F-42BB-B3B6-C26B6893176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89941" y="971759"/>
            <a:ext cx="92160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/>
              <a:t>변수</a:t>
            </a:r>
            <a:r>
              <a:rPr lang="en-US" altLang="ko-KR" sz="2400" dirty="0" smtClean="0"/>
              <a:t>(Variable)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자료를 저장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프로그램이 실행되는 동안 변할 수 있는 값을 저장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/>
              <a:t>변수를 만들 때 변수에 저장해야 할 자료의 유형</a:t>
            </a:r>
            <a:r>
              <a:rPr lang="en-US" altLang="ko-KR" sz="2000" dirty="0"/>
              <a:t>(Data Type, </a:t>
            </a:r>
            <a:r>
              <a:rPr lang="ko-KR" altLang="en-US" sz="2000" dirty="0"/>
              <a:t>데이터 타입</a:t>
            </a:r>
            <a:r>
              <a:rPr lang="en-US" altLang="ko-KR" sz="2000" dirty="0"/>
              <a:t>)</a:t>
            </a:r>
            <a:r>
              <a:rPr lang="ko-KR" altLang="en-US" sz="2000" dirty="0"/>
              <a:t>을 정해놓고 사용하는 언어와 그렇지 않고 사용하는 </a:t>
            </a:r>
            <a:r>
              <a:rPr lang="ko-KR" altLang="en-US" sz="2000" dirty="0" smtClean="0"/>
              <a:t>언어가 있음</a:t>
            </a:r>
            <a:endParaRPr lang="en-US" altLang="ko-KR" sz="2000" dirty="0"/>
          </a:p>
        </p:txBody>
      </p:sp>
      <p:sp>
        <p:nvSpPr>
          <p:cNvPr id="5" name="Oval 60"/>
          <p:cNvSpPr/>
          <p:nvPr/>
        </p:nvSpPr>
        <p:spPr>
          <a:xfrm>
            <a:off x="263419" y="1120530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89941" y="2873153"/>
            <a:ext cx="9216033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/>
              <a:t>자료의 유형을 선언하는 언어</a:t>
            </a:r>
            <a:endParaRPr lang="en-US" altLang="ko-KR" sz="24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JAVA, C, C++, C#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변수들이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가져야 할 자료의 유형을 지정함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자료의 유형에 따라 변수가 가져야 할 값의 범위와 유형이 다름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ex)</a:t>
            </a:r>
            <a:r>
              <a:rPr lang="en-US" altLang="ko-KR" sz="2000" dirty="0" smtClean="0">
                <a:solidFill>
                  <a:srgbClr val="FF0000"/>
                </a:solidFill>
              </a:rPr>
              <a:t> </a:t>
            </a:r>
            <a:r>
              <a:rPr lang="en-US" altLang="ko-KR" sz="2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2000" dirty="0" smtClean="0"/>
              <a:t> data = 20</a:t>
            </a:r>
            <a:endParaRPr lang="en-US" altLang="ko-KR" sz="2000" dirty="0"/>
          </a:p>
        </p:txBody>
      </p:sp>
      <p:sp>
        <p:nvSpPr>
          <p:cNvPr id="7" name="Oval 60"/>
          <p:cNvSpPr/>
          <p:nvPr/>
        </p:nvSpPr>
        <p:spPr>
          <a:xfrm>
            <a:off x="263419" y="3021924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89941" y="4774547"/>
            <a:ext cx="92160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2400" dirty="0" smtClean="0"/>
              <a:t>자료의 유형을 선언하지 않는 언어</a:t>
            </a:r>
            <a:endParaRPr lang="en-US" altLang="ko-KR" sz="24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Python, R, JavaScript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ko-KR" altLang="en-US" sz="2000" dirty="0" smtClean="0"/>
              <a:t>변수들이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가져야 할 자료의 유형을 지정하지 않음</a:t>
            </a:r>
            <a:endParaRPr lang="en-US" altLang="ko-KR" sz="2000" dirty="0" smtClean="0"/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ex) data = 20</a:t>
            </a:r>
          </a:p>
        </p:txBody>
      </p:sp>
      <p:sp>
        <p:nvSpPr>
          <p:cNvPr id="9" name="Oval 60"/>
          <p:cNvSpPr/>
          <p:nvPr/>
        </p:nvSpPr>
        <p:spPr>
          <a:xfrm>
            <a:off x="263419" y="4923318"/>
            <a:ext cx="164121" cy="164121"/>
          </a:xfrm>
          <a:prstGeom prst="ellipse">
            <a:avLst/>
          </a:prstGeom>
          <a:solidFill>
            <a:srgbClr val="FAA3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/>
      <p:bldP spid="9" grpId="0" animBg="1"/>
    </p:bld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6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9050">
          <a:solidFill>
            <a:srgbClr val="FF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</TotalTime>
  <Words>328</Words>
  <Application>Microsoft Office PowerPoint</Application>
  <PresentationFormat>A4 용지(210x297mm)</PresentationFormat>
  <Paragraphs>70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나눔고딕</vt:lpstr>
      <vt:lpstr>Arial</vt:lpstr>
      <vt:lpstr>맑은 고딕</vt:lpstr>
      <vt:lpstr>1_Office 테마</vt:lpstr>
      <vt:lpstr>1. 프로그래밍 언어</vt:lpstr>
      <vt:lpstr>1.1. 저급 프로그래밍 언어와 고급 프로그래밍 언어</vt:lpstr>
      <vt:lpstr>1.2. 컴파일 언어와 인터프리터 언어</vt:lpstr>
      <vt:lpstr>1.2. 컴파일 언어와 인터프리터 언어</vt:lpstr>
      <vt:lpstr>1.3. 프로그래밍 언어에서 자료형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허진경</dc:creator>
  <cp:lastModifiedBy>JK</cp:lastModifiedBy>
  <cp:revision>55</cp:revision>
  <dcterms:created xsi:type="dcterms:W3CDTF">2019-04-14T14:47:30Z</dcterms:created>
  <dcterms:modified xsi:type="dcterms:W3CDTF">2019-04-20T02:45:45Z</dcterms:modified>
</cp:coreProperties>
</file>