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46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7" r:id="rId2"/>
    <p:sldId id="311" r:id="rId3"/>
    <p:sldId id="299" r:id="rId4"/>
    <p:sldId id="302" r:id="rId5"/>
    <p:sldId id="291" r:id="rId6"/>
    <p:sldId id="300" r:id="rId7"/>
    <p:sldId id="322" r:id="rId8"/>
    <p:sldId id="266" r:id="rId9"/>
    <p:sldId id="308" r:id="rId10"/>
    <p:sldId id="310" r:id="rId11"/>
    <p:sldId id="309" r:id="rId12"/>
    <p:sldId id="312" r:id="rId13"/>
    <p:sldId id="323" r:id="rId14"/>
    <p:sldId id="324" r:id="rId15"/>
    <p:sldId id="314" r:id="rId16"/>
    <p:sldId id="325" r:id="rId17"/>
    <p:sldId id="315" r:id="rId18"/>
    <p:sldId id="316" r:id="rId19"/>
    <p:sldId id="317" r:id="rId20"/>
    <p:sldId id="319" r:id="rId21"/>
    <p:sldId id="320" r:id="rId22"/>
    <p:sldId id="321" r:id="rId23"/>
    <p:sldId id="270" r:id="rId24"/>
    <p:sldId id="267" r:id="rId25"/>
    <p:sldId id="326" r:id="rId26"/>
    <p:sldId id="327" r:id="rId27"/>
    <p:sldId id="328" r:id="rId28"/>
    <p:sldId id="329" r:id="rId29"/>
    <p:sldId id="330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>
      <p:cViewPr varScale="1">
        <p:scale>
          <a:sx n="108" d="100"/>
          <a:sy n="108" d="100"/>
        </p:scale>
        <p:origin x="70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F8E68-09F3-4FA7-93D3-08C5E3F3937C}" type="datetimeFigureOut">
              <a:rPr lang="ko-KR" altLang="en-US" smtClean="0"/>
              <a:t>2025-09-11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A19C55-6BFC-45A1-ACEF-0288BB567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78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44E82-AD65-42BB-B312-B9DFF8D9ECC9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0672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0E005-1D09-448F-947A-F67866A2B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048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0E005-1D09-448F-947A-F67866A2B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981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0E005-1D09-448F-947A-F67866A2B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907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68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제목 11"/>
          <p:cNvSpPr>
            <a:spLocks noGrp="1"/>
          </p:cNvSpPr>
          <p:nvPr>
            <p:ph type="title"/>
          </p:nvPr>
        </p:nvSpPr>
        <p:spPr>
          <a:xfrm>
            <a:off x="113460" y="0"/>
            <a:ext cx="10972800" cy="768666"/>
          </a:xfrm>
        </p:spPr>
        <p:txBody>
          <a:bodyPr>
            <a:normAutofit/>
          </a:bodyPr>
          <a:lstStyle>
            <a:lvl1pPr algn="l">
              <a:defRPr sz="35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717904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-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448800" y="6492876"/>
            <a:ext cx="2743200" cy="365125"/>
          </a:xfrm>
        </p:spPr>
        <p:txBody>
          <a:bodyPr/>
          <a:lstStyle>
            <a:lvl1pPr>
              <a:defRPr>
                <a:latin typeface="나눔고딕코딩" pitchFamily="49" charset="-127"/>
                <a:ea typeface="나눔고딕코딩" pitchFamily="49" charset="-127"/>
              </a:defRPr>
            </a:lvl1pPr>
          </a:lstStyle>
          <a:p>
            <a:fld id="{677B4CE8-CFCC-4E02-A94F-5915E6BB20E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6047" y="197324"/>
            <a:ext cx="3091552" cy="378565"/>
          </a:xfrm>
          <a:noFill/>
          <a:ln w="9525">
            <a:noFill/>
            <a:miter lim="800000"/>
            <a:headEnd/>
            <a:tailEnd/>
          </a:ln>
        </p:spPr>
        <p:txBody>
          <a:bodyPr vert="horz" wrap="none" lIns="45720" tIns="22860" rIns="45720" bIns="22860" rtlCol="0" anchor="ctr">
            <a:spAutoFit/>
          </a:bodyPr>
          <a:lstStyle>
            <a:lvl1pPr marL="0" algn="l" defTabSz="1450904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 spc="-200">
                <a:solidFill>
                  <a:schemeClr val="bg1"/>
                </a:solidFill>
                <a:latin typeface="나눔고딕코딩" pitchFamily="49" charset="-127"/>
                <a:ea typeface="나눔고딕코딩" pitchFamily="49" charset="-127"/>
                <a:cs typeface="나눔고딕코딩" pitchFamily="49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sz="quarter" idx="13"/>
          </p:nvPr>
        </p:nvSpPr>
        <p:spPr>
          <a:xfrm>
            <a:off x="582613" y="1055690"/>
            <a:ext cx="10988675" cy="4967287"/>
          </a:xfrm>
        </p:spPr>
        <p:txBody>
          <a:bodyPr>
            <a:normAutofit/>
          </a:bodyPr>
          <a:lstStyle>
            <a:lvl1pPr>
              <a:defRPr sz="2400">
                <a:latin typeface="나눔고딕코딩" pitchFamily="49" charset="-127"/>
                <a:ea typeface="나눔고딕코딩" pitchFamily="49" charset="-127"/>
              </a:defRPr>
            </a:lvl1pPr>
            <a:lvl2pPr>
              <a:defRPr sz="2000">
                <a:latin typeface="나눔고딕코딩" pitchFamily="49" charset="-127"/>
                <a:ea typeface="나눔고딕코딩" pitchFamily="49" charset="-127"/>
              </a:defRPr>
            </a:lvl2pPr>
            <a:lvl3pPr>
              <a:defRPr sz="1867">
                <a:latin typeface="나눔고딕코딩" pitchFamily="49" charset="-127"/>
                <a:ea typeface="나눔고딕코딩" pitchFamily="49" charset="-127"/>
              </a:defRPr>
            </a:lvl3pPr>
            <a:lvl4pPr>
              <a:defRPr sz="1600">
                <a:latin typeface="나눔고딕코딩" pitchFamily="49" charset="-127"/>
                <a:ea typeface="나눔고딕코딩" pitchFamily="49" charset="-127"/>
              </a:defRPr>
            </a:lvl4pPr>
            <a:lvl5pPr>
              <a:defRPr sz="1600">
                <a:latin typeface="나눔고딕코딩" pitchFamily="49" charset="-127"/>
                <a:ea typeface="나눔고딕코딩" pitchFamily="49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5"/>
          <p:cNvSpPr/>
          <p:nvPr userDrawn="1"/>
        </p:nvSpPr>
        <p:spPr>
          <a:xfrm>
            <a:off x="0" y="1"/>
            <a:ext cx="12192000" cy="709448"/>
          </a:xfrm>
          <a:prstGeom prst="rect">
            <a:avLst/>
          </a:prstGeom>
          <a:gradFill>
            <a:gsLst>
              <a:gs pos="0">
                <a:srgbClr val="475066"/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320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/>
          <a:stretch/>
        </p:blipFill>
        <p:spPr>
          <a:xfrm>
            <a:off x="11647322" y="143085"/>
            <a:ext cx="420885" cy="472440"/>
          </a:xfrm>
          <a:prstGeom prst="rect">
            <a:avLst/>
          </a:prstGeom>
        </p:spPr>
      </p:pic>
      <p:grpSp>
        <p:nvGrpSpPr>
          <p:cNvPr id="13" name="그룹 12"/>
          <p:cNvGrpSpPr/>
          <p:nvPr userDrawn="1"/>
        </p:nvGrpSpPr>
        <p:grpSpPr>
          <a:xfrm>
            <a:off x="173228" y="63931"/>
            <a:ext cx="576000" cy="576000"/>
            <a:chOff x="8602532" y="808522"/>
            <a:chExt cx="2257218" cy="2257218"/>
          </a:xfrm>
        </p:grpSpPr>
        <p:sp>
          <p:nvSpPr>
            <p:cNvPr id="14" name="타원 13"/>
            <p:cNvSpPr/>
            <p:nvPr/>
          </p:nvSpPr>
          <p:spPr>
            <a:xfrm>
              <a:off x="8602532" y="808522"/>
              <a:ext cx="2257218" cy="2257218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933"/>
            </a:p>
          </p:txBody>
        </p:sp>
        <p:sp>
          <p:nvSpPr>
            <p:cNvPr id="15" name="타원 14"/>
            <p:cNvSpPr/>
            <p:nvPr/>
          </p:nvSpPr>
          <p:spPr>
            <a:xfrm>
              <a:off x="8881946" y="1087937"/>
              <a:ext cx="1698392" cy="169839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933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Ⅱ</a:t>
              </a:r>
              <a:endParaRPr lang="ko-KR" altLang="en-US" sz="293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7978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0E005-1D09-448F-947A-F67866A2B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66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0E005-1D09-448F-947A-F67866A2B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744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0E005-1D09-448F-947A-F67866A2B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079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0E005-1D09-448F-947A-F67866A2B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673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0E005-1D09-448F-947A-F67866A2B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846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0E005-1D09-448F-947A-F67866A2B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756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0E005-1D09-448F-947A-F67866A2B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903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0E005-1D09-448F-947A-F67866A2B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588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0E005-1D09-448F-947A-F67866A2B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491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file:///\\192.168.0.244" TargetMode="External"/><Relationship Id="rId3" Type="http://schemas.openxmlformats.org/officeDocument/2006/relationships/hyperlink" Target="mailto:yisy0703@naver.com" TargetMode="External"/><Relationship Id="rId7" Type="http://schemas.openxmlformats.org/officeDocument/2006/relationships/hyperlink" Target="file:///\\192.168.0.5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file:///\\aaa" TargetMode="External"/><Relationship Id="rId5" Type="http://schemas.openxmlformats.org/officeDocument/2006/relationships/hyperlink" Target="https://zrr.kr/eTi7Ms" TargetMode="External"/><Relationship Id="rId10" Type="http://schemas.openxmlformats.org/officeDocument/2006/relationships/image" Target="../media/image4.png"/><Relationship Id="rId4" Type="http://schemas.openxmlformats.org/officeDocument/2006/relationships/hyperlink" Target="https://github.com/yisy0/ai" TargetMode="External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9.jpg"/><Relationship Id="rId4" Type="http://schemas.openxmlformats.org/officeDocument/2006/relationships/image" Target="../media/image38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jp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hyperlink" Target="https://tiobe.com/tiobe-index" TargetMode="Externa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" TargetMode="External"/><Relationship Id="rId2" Type="http://schemas.openxmlformats.org/officeDocument/2006/relationships/hyperlink" Target="https://www.google.com/chrome/browser" TargetMode="Externa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mailto:comlec0703@gmail.com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911424" y="968274"/>
            <a:ext cx="9841194" cy="638559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dirty="0">
                <a:latin typeface="-윤고딕350" pitchFamily="18" charset="-127"/>
                <a:ea typeface="-윤고딕350" pitchFamily="18" charset="-127"/>
              </a:rPr>
              <a:t>(K-</a:t>
            </a:r>
            <a:r>
              <a:rPr lang="ko-KR" altLang="en-US" sz="3600" dirty="0">
                <a:latin typeface="-윤고딕350" pitchFamily="18" charset="-127"/>
                <a:ea typeface="-윤고딕350" pitchFamily="18" charset="-127"/>
              </a:rPr>
              <a:t>디지털트레이닝</a:t>
            </a:r>
            <a:r>
              <a:rPr lang="en-US" altLang="ko-KR" sz="3600" dirty="0">
                <a:latin typeface="-윤고딕350" pitchFamily="18" charset="-127"/>
                <a:ea typeface="-윤고딕350" pitchFamily="18" charset="-127"/>
              </a:rPr>
              <a:t>) </a:t>
            </a:r>
          </a:p>
          <a:p>
            <a:pPr algn="ctr">
              <a:lnSpc>
                <a:spcPct val="150000"/>
              </a:lnSpc>
            </a:pPr>
            <a:r>
              <a:rPr lang="ko-KR" altLang="en-US" sz="3600" dirty="0">
                <a:latin typeface="-윤고딕350" pitchFamily="18" charset="-127"/>
                <a:ea typeface="-윤고딕350" pitchFamily="18" charset="-127"/>
              </a:rPr>
              <a:t>기업맞춤형 </a:t>
            </a:r>
            <a:r>
              <a:rPr lang="en-US" altLang="ko-KR" sz="3600" dirty="0">
                <a:latin typeface="-윤고딕350" pitchFamily="18" charset="-127"/>
                <a:ea typeface="-윤고딕350" pitchFamily="18" charset="-127"/>
              </a:rPr>
              <a:t>AI-X </a:t>
            </a:r>
            <a:r>
              <a:rPr lang="ko-KR" altLang="en-US" sz="3600" dirty="0" err="1">
                <a:latin typeface="-윤고딕350" pitchFamily="18" charset="-127"/>
                <a:ea typeface="-윤고딕350" pitchFamily="18" charset="-127"/>
              </a:rPr>
              <a:t>융복합</a:t>
            </a:r>
            <a:r>
              <a:rPr lang="ko-KR" altLang="en-US" sz="3600" dirty="0">
                <a:latin typeface="-윤고딕350" pitchFamily="18" charset="-127"/>
                <a:ea typeface="-윤고딕350" pitchFamily="18" charset="-127"/>
              </a:rPr>
              <a:t> 인재 양성과정</a:t>
            </a:r>
            <a:endParaRPr lang="en-US" altLang="ko-KR" sz="700" dirty="0">
              <a:latin typeface="-윤고딕350" pitchFamily="18" charset="-127"/>
              <a:ea typeface="-윤고딕350" pitchFamily="18" charset="-127"/>
            </a:endParaRPr>
          </a:p>
          <a:p>
            <a:pPr marL="571500" indent="-571500" algn="r">
              <a:lnSpc>
                <a:spcPct val="150000"/>
              </a:lnSpc>
              <a:buFontTx/>
              <a:buChar char="-"/>
            </a:pPr>
            <a:r>
              <a:rPr lang="ko-KR" altLang="en-US" sz="3200" dirty="0">
                <a:latin typeface="-윤고딕330" pitchFamily="18" charset="-127"/>
                <a:ea typeface="-윤고딕330" pitchFamily="18" charset="-127"/>
              </a:rPr>
              <a:t>이 소 영 </a:t>
            </a:r>
            <a:r>
              <a:rPr lang="ko-KR" altLang="en-US" sz="2400" dirty="0">
                <a:latin typeface="-윤고딕330" pitchFamily="18" charset="-127"/>
                <a:ea typeface="-윤고딕330" pitchFamily="18" charset="-127"/>
              </a:rPr>
              <a:t>강사</a:t>
            </a:r>
            <a:endParaRPr lang="en-US" altLang="ko-KR" sz="3200" dirty="0">
              <a:latin typeface="-윤고딕330" pitchFamily="18" charset="-127"/>
              <a:ea typeface="-윤고딕330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2800" dirty="0">
                <a:latin typeface="Abadi" panose="020B0604020202020204"/>
                <a:ea typeface="HY엽서M" panose="02030600000101010101" pitchFamily="18" charset="-127"/>
                <a:hlinkClick r:id="rId3"/>
              </a:rPr>
              <a:t>yisy0703@naver.com</a:t>
            </a:r>
            <a:endParaRPr lang="en-US" altLang="ko-KR" sz="2800" dirty="0">
              <a:latin typeface="Abadi" panose="020B0604020202020204"/>
              <a:ea typeface="HY엽서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2800" dirty="0">
                <a:latin typeface="Abadi" panose="020B0604020202020204"/>
                <a:ea typeface="HY엽서M" panose="02030600000101010101" pitchFamily="18" charset="-127"/>
                <a:hlinkClick r:id="rId4"/>
              </a:rPr>
              <a:t>https://github.com/yisy0/ai</a:t>
            </a:r>
            <a:r>
              <a:rPr lang="en-US" altLang="ko-KR" sz="2800" dirty="0">
                <a:latin typeface="Abadi" panose="020B0604020202020204"/>
                <a:ea typeface="HY엽서M" panose="02030600000101010101" pitchFamily="18" charset="-127"/>
              </a:rPr>
              <a:t> (source, </a:t>
            </a:r>
            <a:r>
              <a:rPr lang="en-US" altLang="ko-KR" sz="2800" dirty="0" err="1">
                <a:latin typeface="Abadi" panose="020B0604020202020204"/>
                <a:ea typeface="HY엽서M" panose="02030600000101010101" pitchFamily="18" charset="-127"/>
              </a:rPr>
              <a:t>lecNote</a:t>
            </a:r>
            <a:r>
              <a:rPr lang="en-US" altLang="ko-KR" sz="2800" dirty="0">
                <a:latin typeface="Abadi" panose="020B0604020202020204"/>
                <a:ea typeface="HY엽서M" panose="02030600000101010101" pitchFamily="18" charset="-127"/>
              </a:rPr>
              <a:t>)</a:t>
            </a:r>
          </a:p>
          <a:p>
            <a:pPr algn="r">
              <a:lnSpc>
                <a:spcPct val="150000"/>
              </a:lnSpc>
            </a:pPr>
            <a:r>
              <a:rPr lang="en-US" altLang="ko-KR" sz="2800" dirty="0">
                <a:latin typeface="Abadi" panose="020B0604020202020204"/>
                <a:hlinkClick r:id="rId5"/>
              </a:rPr>
              <a:t>https://zrr.kr/eTi7Ms</a:t>
            </a:r>
            <a:r>
              <a:rPr lang="en-US" altLang="ko-KR" sz="2800" dirty="0">
                <a:latin typeface="Abadi" panose="020B0604020202020204"/>
              </a:rPr>
              <a:t> (downloads)</a:t>
            </a:r>
            <a:endParaRPr lang="en-US" altLang="ko-KR" sz="2800" dirty="0">
              <a:latin typeface="Abadi" panose="020B0604020202020204"/>
              <a:hlinkClick r:id="rId6" action="ppaction://hlinkfile"/>
            </a:endParaRPr>
          </a:p>
          <a:p>
            <a:pPr algn="r">
              <a:lnSpc>
                <a:spcPct val="150000"/>
              </a:lnSpc>
            </a:pPr>
            <a:r>
              <a:rPr lang="en-US" altLang="ko-KR" sz="2800" dirty="0">
                <a:latin typeface="+mn-ea"/>
                <a:hlinkClick r:id="rId7" action="ppaction://hlinkfile"/>
              </a:rPr>
              <a:t>\\192.168.0.52</a:t>
            </a:r>
            <a:r>
              <a:rPr lang="en-US" altLang="ko-KR" sz="2800" dirty="0">
                <a:latin typeface="+mn-ea"/>
              </a:rPr>
              <a:t> </a:t>
            </a:r>
          </a:p>
          <a:p>
            <a:pPr algn="r">
              <a:lnSpc>
                <a:spcPct val="150000"/>
              </a:lnSpc>
            </a:pPr>
            <a:r>
              <a:rPr lang="en-US" altLang="ko-KR" sz="2800" dirty="0">
                <a:latin typeface="+mn-ea"/>
                <a:ea typeface="HY엽서M" panose="02030600000101010101" pitchFamily="18" charset="-127"/>
                <a:hlinkClick r:id="rId8" action="ppaction://hlinkfile"/>
              </a:rPr>
              <a:t>\\192.168.0.244</a:t>
            </a:r>
            <a:endParaRPr lang="en-US" altLang="ko-KR" sz="2800" dirty="0">
              <a:latin typeface="+mn-ea"/>
              <a:ea typeface="HY엽서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endParaRPr lang="en-US" altLang="ko-KR" sz="3200" dirty="0">
              <a:latin typeface="Abadi" panose="020B0604020202020204" pitchFamily="34" charset="0"/>
              <a:ea typeface="HY엽서M" panose="0203060000010101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127448" y="716232"/>
            <a:ext cx="8470560" cy="501602"/>
            <a:chOff x="0" y="391194"/>
            <a:chExt cx="8470560" cy="501602"/>
          </a:xfrm>
        </p:grpSpPr>
        <p:sp>
          <p:nvSpPr>
            <p:cNvPr id="20" name="직사각형 19"/>
            <p:cNvSpPr/>
            <p:nvPr/>
          </p:nvSpPr>
          <p:spPr>
            <a:xfrm>
              <a:off x="0" y="500042"/>
              <a:ext cx="8143900" cy="71438"/>
            </a:xfrm>
            <a:prstGeom prst="rect">
              <a:avLst/>
            </a:prstGeom>
            <a:gradFill flip="none" rotWithShape="1">
              <a:gsLst>
                <a:gs pos="100000">
                  <a:srgbClr val="F8B91C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이등변 삼각형 20"/>
            <p:cNvSpPr/>
            <p:nvPr/>
          </p:nvSpPr>
          <p:spPr>
            <a:xfrm rot="4938091" flipV="1">
              <a:off x="7175547" y="-402217"/>
              <a:ext cx="501602" cy="208842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" name="그룹 21"/>
          <p:cNvGrpSpPr/>
          <p:nvPr/>
        </p:nvGrpSpPr>
        <p:grpSpPr>
          <a:xfrm flipH="1" flipV="1">
            <a:off x="2423592" y="2403583"/>
            <a:ext cx="8470560" cy="501602"/>
            <a:chOff x="0" y="391194"/>
            <a:chExt cx="8470560" cy="501602"/>
          </a:xfrm>
        </p:grpSpPr>
        <p:sp>
          <p:nvSpPr>
            <p:cNvPr id="23" name="직사각형 22"/>
            <p:cNvSpPr/>
            <p:nvPr/>
          </p:nvSpPr>
          <p:spPr>
            <a:xfrm>
              <a:off x="0" y="500042"/>
              <a:ext cx="8143900" cy="71438"/>
            </a:xfrm>
            <a:prstGeom prst="rect">
              <a:avLst/>
            </a:prstGeom>
            <a:gradFill flip="none" rotWithShape="1">
              <a:gsLst>
                <a:gs pos="100000">
                  <a:srgbClr val="F8B91C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이등변 삼각형 23"/>
            <p:cNvSpPr/>
            <p:nvPr/>
          </p:nvSpPr>
          <p:spPr>
            <a:xfrm rot="4938091" flipV="1">
              <a:off x="7175547" y="-402217"/>
              <a:ext cx="501602" cy="208842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9866" y="265846"/>
            <a:ext cx="700791" cy="388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40" b="37535"/>
          <a:stretch/>
        </p:blipFill>
        <p:spPr>
          <a:xfrm>
            <a:off x="1919536" y="316204"/>
            <a:ext cx="1113225" cy="27380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55640" y="326384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㈜한국능률협회컨설팅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737600" y="5834990"/>
            <a:ext cx="2844800" cy="365125"/>
          </a:xfrm>
        </p:spPr>
        <p:txBody>
          <a:bodyPr/>
          <a:lstStyle/>
          <a:p>
            <a:fld id="{E070E005-1D09-448F-947A-F67866A2B699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6755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 과정을 마치면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grpSp>
        <p:nvGrpSpPr>
          <p:cNvPr id="3" name="object 10"/>
          <p:cNvGrpSpPr/>
          <p:nvPr/>
        </p:nvGrpSpPr>
        <p:grpSpPr>
          <a:xfrm>
            <a:off x="1343472" y="836712"/>
            <a:ext cx="9906000" cy="5716905"/>
            <a:chOff x="0" y="693419"/>
            <a:chExt cx="9906000" cy="5716905"/>
          </a:xfrm>
        </p:grpSpPr>
        <p:pic>
          <p:nvPicPr>
            <p:cNvPr id="4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93419"/>
              <a:ext cx="9906000" cy="5716524"/>
            </a:xfrm>
            <a:prstGeom prst="rect">
              <a:avLst/>
            </a:prstGeom>
          </p:spPr>
        </p:pic>
        <p:pic>
          <p:nvPicPr>
            <p:cNvPr id="5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05711" y="1170431"/>
              <a:ext cx="7165086" cy="39463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6805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 과정을 마치면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grpSp>
        <p:nvGrpSpPr>
          <p:cNvPr id="3" name="object 10"/>
          <p:cNvGrpSpPr/>
          <p:nvPr/>
        </p:nvGrpSpPr>
        <p:grpSpPr>
          <a:xfrm>
            <a:off x="1325879" y="1033888"/>
            <a:ext cx="9525001" cy="5190736"/>
            <a:chOff x="182879" y="1033887"/>
            <a:chExt cx="9525001" cy="5190736"/>
          </a:xfrm>
        </p:grpSpPr>
        <p:pic>
          <p:nvPicPr>
            <p:cNvPr id="4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2879" y="1033887"/>
              <a:ext cx="4456478" cy="5190736"/>
            </a:xfrm>
            <a:prstGeom prst="rect">
              <a:avLst/>
            </a:prstGeom>
          </p:spPr>
        </p:pic>
        <p:pic>
          <p:nvPicPr>
            <p:cNvPr id="5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74335" y="1085087"/>
              <a:ext cx="4059936" cy="3048000"/>
            </a:xfrm>
            <a:prstGeom prst="rect">
              <a:avLst/>
            </a:prstGeom>
          </p:spPr>
        </p:pic>
        <p:sp>
          <p:nvSpPr>
            <p:cNvPr id="6" name="object 13"/>
            <p:cNvSpPr/>
            <p:nvPr/>
          </p:nvSpPr>
          <p:spPr>
            <a:xfrm>
              <a:off x="4969764" y="1080515"/>
              <a:ext cx="4069079" cy="3057525"/>
            </a:xfrm>
            <a:custGeom>
              <a:avLst/>
              <a:gdLst/>
              <a:ahLst/>
              <a:cxnLst/>
              <a:rect l="l" t="t" r="r" b="b"/>
              <a:pathLst>
                <a:path w="4069079" h="3057525">
                  <a:moveTo>
                    <a:pt x="0" y="3057143"/>
                  </a:moveTo>
                  <a:lnTo>
                    <a:pt x="4069080" y="3057143"/>
                  </a:lnTo>
                  <a:lnTo>
                    <a:pt x="4069080" y="0"/>
                  </a:lnTo>
                  <a:lnTo>
                    <a:pt x="0" y="0"/>
                  </a:lnTo>
                  <a:lnTo>
                    <a:pt x="0" y="3057143"/>
                  </a:lnTo>
                  <a:close/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74335" y="4244339"/>
              <a:ext cx="3334512" cy="1856232"/>
            </a:xfrm>
            <a:prstGeom prst="rect">
              <a:avLst/>
            </a:prstGeom>
          </p:spPr>
        </p:pic>
        <p:sp>
          <p:nvSpPr>
            <p:cNvPr id="8" name="object 16"/>
            <p:cNvSpPr/>
            <p:nvPr/>
          </p:nvSpPr>
          <p:spPr>
            <a:xfrm>
              <a:off x="4969764" y="4239767"/>
              <a:ext cx="3343910" cy="1865630"/>
            </a:xfrm>
            <a:custGeom>
              <a:avLst/>
              <a:gdLst/>
              <a:ahLst/>
              <a:cxnLst/>
              <a:rect l="l" t="t" r="r" b="b"/>
              <a:pathLst>
                <a:path w="3343909" h="1865629">
                  <a:moveTo>
                    <a:pt x="0" y="1865375"/>
                  </a:moveTo>
                  <a:lnTo>
                    <a:pt x="3343655" y="1865375"/>
                  </a:lnTo>
                  <a:lnTo>
                    <a:pt x="3343655" y="0"/>
                  </a:lnTo>
                  <a:lnTo>
                    <a:pt x="0" y="0"/>
                  </a:lnTo>
                  <a:lnTo>
                    <a:pt x="0" y="1865375"/>
                  </a:lnTo>
                  <a:close/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97268" y="3095244"/>
              <a:ext cx="2610612" cy="2999231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 rot="20717083">
            <a:off x="1755547" y="2696721"/>
            <a:ext cx="83840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b="1" dirty="0">
                <a:solidFill>
                  <a:srgbClr val="FF0000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시각 인지 시스템</a:t>
            </a:r>
          </a:p>
        </p:txBody>
      </p:sp>
    </p:spTree>
    <p:extLst>
      <p:ext uri="{BB962C8B-B14F-4D97-AF65-F5344CB8AC3E}">
        <p14:creationId xmlns:p14="http://schemas.microsoft.com/office/powerpoint/2010/main" val="2468995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컴퓨터 프로그래밍이란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0" y="1124744"/>
            <a:ext cx="3816424" cy="41490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03512" y="429309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컴퓨터</a:t>
            </a:r>
          </a:p>
        </p:txBody>
      </p:sp>
      <p:sp>
        <p:nvSpPr>
          <p:cNvPr id="5" name="십자형 4"/>
          <p:cNvSpPr/>
          <p:nvPr/>
        </p:nvSpPr>
        <p:spPr>
          <a:xfrm>
            <a:off x="4737594" y="2816932"/>
            <a:ext cx="683880" cy="648072"/>
          </a:xfrm>
          <a:prstGeom prst="plus">
            <a:avLst>
              <a:gd name="adj" fmla="val 37115"/>
            </a:avLst>
          </a:prstGeom>
          <a:solidFill>
            <a:schemeClr val="bg1">
              <a:lumMod val="75000"/>
            </a:schemeClr>
          </a:solidFill>
          <a:ln w="635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200" dirty="0" err="1"/>
          </a:p>
        </p:txBody>
      </p:sp>
      <p:sp>
        <p:nvSpPr>
          <p:cNvPr id="6" name="직사각형 5"/>
          <p:cNvSpPr/>
          <p:nvPr/>
        </p:nvSpPr>
        <p:spPr>
          <a:xfrm>
            <a:off x="5469319" y="1916832"/>
            <a:ext cx="222455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latin typeface="맑은 고딕 (본문)"/>
              </a:rPr>
              <a:t>C</a:t>
            </a:r>
          </a:p>
          <a:p>
            <a:pPr algn="ctr"/>
            <a:r>
              <a:rPr lang="en-US" altLang="ko-KR" sz="2800" b="1" dirty="0">
                <a:latin typeface="맑은 고딕 (본문)"/>
              </a:rPr>
              <a:t>C++</a:t>
            </a:r>
          </a:p>
          <a:p>
            <a:pPr algn="ctr"/>
            <a:r>
              <a:rPr lang="en-US" altLang="ko-KR" sz="2800" b="1" dirty="0">
                <a:latin typeface="맑은 고딕 (본문)"/>
              </a:rPr>
              <a:t>Java</a:t>
            </a:r>
          </a:p>
          <a:p>
            <a:pPr algn="ctr"/>
            <a:r>
              <a:rPr lang="en-US" altLang="ko-KR" sz="2800" b="1" dirty="0">
                <a:latin typeface="맑은 고딕 (본문)"/>
              </a:rPr>
              <a:t>Python</a:t>
            </a:r>
          </a:p>
          <a:p>
            <a:pPr algn="ctr"/>
            <a:r>
              <a:rPr lang="en-US" altLang="ko-KR" sz="2800" b="1" dirty="0">
                <a:latin typeface="맑은 고딕 (본문)"/>
              </a:rPr>
              <a:t>JavaScript</a:t>
            </a:r>
          </a:p>
          <a:p>
            <a:pPr algn="ctr"/>
            <a:r>
              <a:rPr lang="en-US" altLang="ko-KR" sz="2800" b="1" dirty="0">
                <a:latin typeface="맑은 고딕 (본문)"/>
              </a:rPr>
              <a:t>…</a:t>
            </a:r>
          </a:p>
          <a:p>
            <a:pPr algn="ctr"/>
            <a:r>
              <a:rPr lang="ko-KR" altLang="en-US" sz="2800" b="1" dirty="0">
                <a:latin typeface="맑은 고딕 (본문)"/>
              </a:rPr>
              <a:t>언어</a:t>
            </a:r>
          </a:p>
        </p:txBody>
      </p:sp>
      <p:sp>
        <p:nvSpPr>
          <p:cNvPr id="9" name="등호 8"/>
          <p:cNvSpPr/>
          <p:nvPr/>
        </p:nvSpPr>
        <p:spPr>
          <a:xfrm>
            <a:off x="7693873" y="2852936"/>
            <a:ext cx="658356" cy="576064"/>
          </a:xfrm>
          <a:prstGeom prst="mathEqual">
            <a:avLst/>
          </a:prstGeom>
          <a:solidFill>
            <a:schemeClr val="bg1">
              <a:lumMod val="75000"/>
            </a:schemeClr>
          </a:solidFill>
          <a:ln w="635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200" dirty="0" err="1"/>
          </a:p>
        </p:txBody>
      </p:sp>
      <p:sp>
        <p:nvSpPr>
          <p:cNvPr id="10" name="직사각형 9"/>
          <p:cNvSpPr/>
          <p:nvPr/>
        </p:nvSpPr>
        <p:spPr>
          <a:xfrm>
            <a:off x="8415869" y="1479845"/>
            <a:ext cx="318388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dirty="0"/>
              <a:t>프로그래밍언어를 </a:t>
            </a:r>
            <a:endParaRPr lang="en-US" altLang="ko-KR" sz="2800" dirty="0"/>
          </a:p>
          <a:p>
            <a:pPr algn="ctr"/>
            <a:endParaRPr lang="en-US" altLang="ko-KR" sz="2800" dirty="0"/>
          </a:p>
          <a:p>
            <a:pPr algn="ctr"/>
            <a:r>
              <a:rPr lang="ko-KR" altLang="en-US" sz="2800" dirty="0"/>
              <a:t>이용해서</a:t>
            </a:r>
            <a:endParaRPr lang="en-US" altLang="ko-KR" sz="2800" dirty="0"/>
          </a:p>
          <a:p>
            <a:pPr algn="ctr"/>
            <a:r>
              <a:rPr lang="ko-KR" altLang="en-US" sz="2800" dirty="0"/>
              <a:t> </a:t>
            </a:r>
            <a:endParaRPr lang="en-US" altLang="ko-KR" sz="2800" dirty="0"/>
          </a:p>
          <a:p>
            <a:pPr algn="ctr"/>
            <a:r>
              <a:rPr lang="ko-KR" altLang="en-US" sz="2800" dirty="0"/>
              <a:t>프로그램을 </a:t>
            </a:r>
            <a:endParaRPr lang="en-US" altLang="ko-KR" sz="2800" dirty="0"/>
          </a:p>
          <a:p>
            <a:pPr algn="ctr"/>
            <a:endParaRPr lang="en-US" altLang="ko-KR" sz="2800" dirty="0"/>
          </a:p>
          <a:p>
            <a:pPr algn="ctr"/>
            <a:r>
              <a:rPr lang="ko-KR" altLang="en-US" sz="2800" dirty="0"/>
              <a:t>만드는 </a:t>
            </a:r>
            <a:endParaRPr lang="en-US" altLang="ko-KR" sz="2800" dirty="0"/>
          </a:p>
          <a:p>
            <a:pPr algn="ctr"/>
            <a:endParaRPr lang="en-US" altLang="ko-KR" sz="2800" dirty="0"/>
          </a:p>
          <a:p>
            <a:pPr algn="ctr"/>
            <a:r>
              <a:rPr lang="ko-KR" altLang="en-US" sz="2800" dirty="0"/>
              <a:t>행위</a:t>
            </a:r>
          </a:p>
        </p:txBody>
      </p:sp>
    </p:spTree>
    <p:extLst>
      <p:ext uri="{BB962C8B-B14F-4D97-AF65-F5344CB8AC3E}">
        <p14:creationId xmlns:p14="http://schemas.microsoft.com/office/powerpoint/2010/main" val="1209423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201001" y="207368"/>
            <a:ext cx="9504000" cy="520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5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프로그래밍 언어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055440" y="1225194"/>
            <a:ext cx="82708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400" dirty="0"/>
              <a:t>프로그래밍 언어는 컴퓨터와 사람이 소통할 수 있는 언어</a:t>
            </a:r>
            <a:endParaRPr lang="en-US" altLang="ko-KR" sz="2400" dirty="0"/>
          </a:p>
        </p:txBody>
      </p:sp>
      <p:sp>
        <p:nvSpPr>
          <p:cNvPr id="5" name="Oval 60"/>
          <p:cNvSpPr/>
          <p:nvPr/>
        </p:nvSpPr>
        <p:spPr>
          <a:xfrm>
            <a:off x="828917" y="1373965"/>
            <a:ext cx="164121" cy="164121"/>
          </a:xfrm>
          <a:prstGeom prst="ellipse">
            <a:avLst/>
          </a:prstGeom>
          <a:solidFill>
            <a:srgbClr val="FAA3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055440" y="1844824"/>
            <a:ext cx="91445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400" dirty="0"/>
              <a:t>사람이 컴퓨터에게 어떤 명령을 실행시킬 목적으로 설계되어서 컴퓨터와 의사소통을 할 수 있도록 해주는 언어</a:t>
            </a:r>
            <a:endParaRPr lang="en-US" altLang="ko-KR" sz="2400" dirty="0"/>
          </a:p>
        </p:txBody>
      </p:sp>
      <p:sp>
        <p:nvSpPr>
          <p:cNvPr id="7" name="Oval 60"/>
          <p:cNvSpPr/>
          <p:nvPr/>
        </p:nvSpPr>
        <p:spPr>
          <a:xfrm>
            <a:off x="828917" y="1993595"/>
            <a:ext cx="164121" cy="164121"/>
          </a:xfrm>
          <a:prstGeom prst="ellipse">
            <a:avLst/>
          </a:prstGeom>
          <a:solidFill>
            <a:srgbClr val="FAA3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2777639" y="2813173"/>
            <a:ext cx="4826470" cy="3353416"/>
            <a:chOff x="2500302" y="2852936"/>
            <a:chExt cx="4826470" cy="3353416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25988" y="3335668"/>
              <a:ext cx="1232534" cy="862018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25988" y="5351896"/>
              <a:ext cx="1209849" cy="854456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33549" y="4347563"/>
              <a:ext cx="1217411" cy="854456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9265" y="5449937"/>
              <a:ext cx="580267" cy="653822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7725" y="4284664"/>
              <a:ext cx="527217" cy="1054434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6233" y="3365633"/>
              <a:ext cx="1170204" cy="787937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5050235" y="4590125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vs.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00302" y="2852936"/>
              <a:ext cx="2299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사람이 사용하는 언어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535897" y="2852936"/>
              <a:ext cx="17908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프로그래밍 언어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523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저급 프로그래밍 언어와 고급 프로그래밍 언어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89942" y="971759"/>
            <a:ext cx="827086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400" dirty="0">
                <a:solidFill>
                  <a:srgbClr val="0070C0"/>
                </a:solidFill>
              </a:rPr>
              <a:t>저급 프로그래밍 언어</a:t>
            </a:r>
            <a:endParaRPr lang="en-US" altLang="ko-KR" sz="2400" dirty="0">
              <a:solidFill>
                <a:srgbClr val="0070C0"/>
              </a:solidFill>
            </a:endParaRP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ko-KR" altLang="en-US" sz="2000" dirty="0"/>
              <a:t>사람보다 컴퓨터가 이해하기 쉽게 작성된 프로그래밍 언어</a:t>
            </a:r>
            <a:endParaRPr lang="en-US" altLang="ko-KR" sz="20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ko-KR" altLang="en-US" sz="2000" dirty="0"/>
              <a:t>기계어</a:t>
            </a:r>
            <a:r>
              <a:rPr lang="en-US" altLang="ko-KR" sz="2000" dirty="0"/>
              <a:t>, </a:t>
            </a:r>
            <a:r>
              <a:rPr lang="ko-KR" altLang="en-US" sz="2000" dirty="0"/>
              <a:t>어셈블리어</a:t>
            </a:r>
          </a:p>
          <a:p>
            <a:pPr fontAlgn="base"/>
            <a:endParaRPr lang="en-US" altLang="ko-KR" sz="2000" dirty="0"/>
          </a:p>
        </p:txBody>
      </p:sp>
      <p:sp>
        <p:nvSpPr>
          <p:cNvPr id="13" name="Oval 60"/>
          <p:cNvSpPr/>
          <p:nvPr/>
        </p:nvSpPr>
        <p:spPr>
          <a:xfrm>
            <a:off x="263419" y="1120530"/>
            <a:ext cx="164121" cy="164121"/>
          </a:xfrm>
          <a:prstGeom prst="ellipse">
            <a:avLst/>
          </a:prstGeom>
          <a:solidFill>
            <a:srgbClr val="FAA3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89942" y="4410978"/>
            <a:ext cx="914457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400" dirty="0">
                <a:solidFill>
                  <a:srgbClr val="1D9A78"/>
                </a:solidFill>
              </a:rPr>
              <a:t>고급 프로그래밍 언어</a:t>
            </a:r>
            <a:endParaRPr lang="en-US" altLang="ko-KR" sz="2400" dirty="0">
              <a:solidFill>
                <a:srgbClr val="1D9A78"/>
              </a:solidFill>
            </a:endParaRP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ko-KR" altLang="en-US" sz="2000" dirty="0"/>
              <a:t>사람이 사용하기 편하도록 직관적인 표현으로 작성된 언어</a:t>
            </a:r>
            <a:endParaRPr lang="en-US" altLang="ko-KR" sz="20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ko-KR" altLang="en-US" sz="2000" dirty="0"/>
              <a:t>대부분 개발자들이 사용하고 있는 언어</a:t>
            </a:r>
            <a:endParaRPr lang="en-US" altLang="ko-KR" sz="20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ko-KR" altLang="en-US" sz="2000" dirty="0"/>
              <a:t>파이썬</a:t>
            </a:r>
            <a:r>
              <a:rPr lang="en-US" altLang="ko-KR" sz="2000" dirty="0"/>
              <a:t>, </a:t>
            </a:r>
            <a:r>
              <a:rPr lang="ko-KR" altLang="en-US" sz="2000" dirty="0"/>
              <a:t>자바</a:t>
            </a:r>
            <a:r>
              <a:rPr lang="en-US" altLang="ko-KR" sz="2000" dirty="0"/>
              <a:t>, C</a:t>
            </a:r>
            <a:r>
              <a:rPr lang="ko-KR" altLang="en-US" sz="2000" dirty="0"/>
              <a:t>언어 등</a:t>
            </a:r>
          </a:p>
          <a:p>
            <a:pPr fontAlgn="base"/>
            <a:endParaRPr lang="en-US" altLang="ko-KR" sz="2000" dirty="0"/>
          </a:p>
        </p:txBody>
      </p:sp>
      <p:sp>
        <p:nvSpPr>
          <p:cNvPr id="15" name="Oval 60"/>
          <p:cNvSpPr/>
          <p:nvPr/>
        </p:nvSpPr>
        <p:spPr>
          <a:xfrm>
            <a:off x="263419" y="4559749"/>
            <a:ext cx="164121" cy="164121"/>
          </a:xfrm>
          <a:prstGeom prst="ellipse">
            <a:avLst/>
          </a:prstGeom>
          <a:solidFill>
            <a:srgbClr val="FAA3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5159896" y="1757443"/>
            <a:ext cx="5981700" cy="2653535"/>
            <a:chOff x="3795836" y="1713223"/>
            <a:chExt cx="5981700" cy="2653535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95836" y="1713223"/>
              <a:ext cx="5981700" cy="1057275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00872" y="2747508"/>
              <a:ext cx="5962650" cy="161925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8468178" y="2394204"/>
              <a:ext cx="1246448" cy="3385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rgbClr val="0070C0"/>
                  </a:solidFill>
                </a:rPr>
                <a:t>기계어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467205" y="4002267"/>
              <a:ext cx="1247421" cy="3385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rgbClr val="0070C0"/>
                  </a:solidFill>
                </a:rPr>
                <a:t>어셈블리어</a:t>
              </a: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155407" y="5806390"/>
            <a:ext cx="5972175" cy="447675"/>
            <a:chOff x="3800872" y="5802108"/>
            <a:chExt cx="5972175" cy="447675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00872" y="5802108"/>
              <a:ext cx="5972175" cy="447675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8467205" y="5859780"/>
              <a:ext cx="1247422" cy="3526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1D9A78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ko-KR" altLang="en-US" sz="1600" dirty="0">
                  <a:solidFill>
                    <a:srgbClr val="1D9A78"/>
                  </a:solidFill>
                </a:rPr>
                <a:t>파이썬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952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027" y="768666"/>
            <a:ext cx="4451733" cy="25041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컴퓨터 프로그래밍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7139" y="2196442"/>
            <a:ext cx="4376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>
                <a:solidFill>
                  <a:srgbClr val="0000FF"/>
                </a:solidFill>
              </a:rPr>
              <a:t>System.out.println</a:t>
            </a:r>
            <a:r>
              <a:rPr lang="en-US" altLang="ko-KR" sz="2800" dirty="0">
                <a:solidFill>
                  <a:srgbClr val="0000FF"/>
                </a:solidFill>
              </a:rPr>
              <a:t>(2);</a:t>
            </a:r>
          </a:p>
          <a:p>
            <a:r>
              <a:rPr lang="en-US" altLang="ko-KR" sz="2800" dirty="0" err="1">
                <a:solidFill>
                  <a:srgbClr val="0000FF"/>
                </a:solidFill>
              </a:rPr>
              <a:t>System.out.println</a:t>
            </a:r>
            <a:r>
              <a:rPr lang="en-US" altLang="ko-KR" sz="2800" dirty="0">
                <a:solidFill>
                  <a:srgbClr val="0000FF"/>
                </a:solidFill>
              </a:rPr>
              <a:t>(‘Hello’);</a:t>
            </a:r>
          </a:p>
          <a:p>
            <a:pPr algn="ctr"/>
            <a:r>
              <a:rPr lang="en-US" altLang="ko-KR" sz="2800" dirty="0">
                <a:solidFill>
                  <a:srgbClr val="0000FF"/>
                </a:solidFill>
              </a:rPr>
              <a:t>…</a:t>
            </a:r>
          </a:p>
          <a:p>
            <a:pPr algn="ctr"/>
            <a:endParaRPr lang="en-US" altLang="ko-KR" sz="2800" dirty="0">
              <a:solidFill>
                <a:srgbClr val="0000FF"/>
              </a:solidFill>
            </a:endParaRPr>
          </a:p>
          <a:p>
            <a:pPr algn="ctr"/>
            <a:endParaRPr lang="en-US" altLang="ko-KR" sz="2800" dirty="0">
              <a:solidFill>
                <a:srgbClr val="0000FF"/>
              </a:solidFill>
            </a:endParaRPr>
          </a:p>
          <a:p>
            <a:pPr algn="ctr"/>
            <a:r>
              <a:rPr lang="ko-KR" altLang="en-US" sz="2800" dirty="0">
                <a:solidFill>
                  <a:srgbClr val="0000FF"/>
                </a:solidFill>
              </a:rPr>
              <a:t>컴퓨터 프로그래밍 소스</a:t>
            </a:r>
          </a:p>
        </p:txBody>
      </p:sp>
      <p:sp>
        <p:nvSpPr>
          <p:cNvPr id="3" name="1/2 액자 2"/>
          <p:cNvSpPr/>
          <p:nvPr/>
        </p:nvSpPr>
        <p:spPr>
          <a:xfrm rot="8173494">
            <a:off x="5177181" y="2095542"/>
            <a:ext cx="630192" cy="645027"/>
          </a:xfrm>
          <a:prstGeom prst="halfFrame">
            <a:avLst/>
          </a:prstGeom>
          <a:solidFill>
            <a:schemeClr val="bg1">
              <a:lumMod val="75000"/>
            </a:schemeClr>
          </a:solidFill>
          <a:ln w="635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200" dirty="0" err="1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64965" y="3356993"/>
            <a:ext cx="5024132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컴파일러 결과</a:t>
            </a:r>
            <a:endParaRPr lang="en-US" altLang="ko-KR" sz="2800" dirty="0"/>
          </a:p>
          <a:p>
            <a:pPr algn="ctr"/>
            <a:r>
              <a:rPr lang="en-US" altLang="ko-KR" sz="2800" dirty="0"/>
              <a:t>(</a:t>
            </a:r>
            <a:r>
              <a:rPr lang="ko-KR" altLang="en-US" sz="2800" dirty="0"/>
              <a:t>프로그래밍</a:t>
            </a:r>
            <a:r>
              <a:rPr lang="en-US" altLang="ko-KR" sz="2800" dirty="0"/>
              <a:t>)</a:t>
            </a:r>
          </a:p>
          <a:p>
            <a:endParaRPr lang="en-US" altLang="ko-KR" sz="2800" dirty="0"/>
          </a:p>
          <a:p>
            <a:pPr algn="ctr"/>
            <a:r>
              <a:rPr lang="en-US" altLang="ko-KR" sz="2800" dirty="0"/>
              <a:t>0101 0010 1010 1000 </a:t>
            </a:r>
          </a:p>
          <a:p>
            <a:pPr algn="ctr"/>
            <a:r>
              <a:rPr lang="en-US" altLang="ko-KR" sz="2800" dirty="0"/>
              <a:t>0000 0101 1011 1010</a:t>
            </a:r>
          </a:p>
          <a:p>
            <a:pPr algn="ctr"/>
            <a:r>
              <a:rPr lang="en-US" altLang="ko-KR" sz="2800" dirty="0"/>
              <a:t>…</a:t>
            </a:r>
          </a:p>
          <a:p>
            <a:pPr algn="ctr"/>
            <a:r>
              <a:rPr lang="ko-KR" altLang="en-US" sz="2800" dirty="0"/>
              <a:t>컴퓨터가 이해할 수 있는 형태</a:t>
            </a:r>
            <a:endParaRPr lang="en-US" altLang="ko-KR" sz="2800" dirty="0"/>
          </a:p>
        </p:txBody>
      </p:sp>
      <p:sp>
        <p:nvSpPr>
          <p:cNvPr id="13" name="1/2 액자 12"/>
          <p:cNvSpPr/>
          <p:nvPr/>
        </p:nvSpPr>
        <p:spPr>
          <a:xfrm rot="8173494">
            <a:off x="5204875" y="3305325"/>
            <a:ext cx="630192" cy="645027"/>
          </a:xfrm>
          <a:prstGeom prst="halfFrame">
            <a:avLst/>
          </a:prstGeom>
          <a:solidFill>
            <a:schemeClr val="bg1">
              <a:lumMod val="75000"/>
            </a:schemeClr>
          </a:solidFill>
          <a:ln w="635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200" dirty="0" err="1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23957" y="2545894"/>
            <a:ext cx="198002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컴파일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algn="ctr"/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or</a:t>
            </a:r>
          </a:p>
          <a:p>
            <a:pPr algn="ctr"/>
            <a:r>
              <a:rPr lang="ko-KR" altLang="en-US" sz="2800" dirty="0" err="1">
                <a:solidFill>
                  <a:schemeClr val="bg1">
                    <a:lumMod val="5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인터프리팅</a:t>
            </a:r>
            <a:endParaRPr lang="ko-KR" altLang="en-US" sz="2800" dirty="0">
              <a:solidFill>
                <a:schemeClr val="bg1">
                  <a:lumMod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9" name="1/2 액자 8"/>
          <p:cNvSpPr/>
          <p:nvPr/>
        </p:nvSpPr>
        <p:spPr>
          <a:xfrm rot="8173494">
            <a:off x="5204875" y="4082259"/>
            <a:ext cx="630192" cy="645027"/>
          </a:xfrm>
          <a:prstGeom prst="halfFrame">
            <a:avLst/>
          </a:prstGeom>
          <a:solidFill>
            <a:schemeClr val="bg1">
              <a:lumMod val="75000"/>
            </a:schemeClr>
          </a:solidFill>
          <a:ln w="635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2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693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컴파일 언어와</a:t>
            </a:r>
            <a:r>
              <a:rPr lang="en-US" altLang="ko-KR" dirty="0"/>
              <a:t> </a:t>
            </a:r>
            <a:r>
              <a:rPr lang="ko-KR" altLang="en-US" dirty="0"/>
              <a:t>인터프리터 언어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27448" y="1052736"/>
            <a:ext cx="921603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400" dirty="0">
                <a:solidFill>
                  <a:srgbClr val="0070C0"/>
                </a:solidFill>
              </a:rPr>
              <a:t>컴파일 언어</a:t>
            </a:r>
            <a:endParaRPr lang="en-US" altLang="ko-KR" sz="2400" dirty="0">
              <a:solidFill>
                <a:srgbClr val="0070C0"/>
              </a:solidFill>
            </a:endParaRP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ko-KR" altLang="en-US" sz="2000" dirty="0"/>
              <a:t>원시 소스코드를 컴파일이라는 과정을 통해 기계어로 번역한 파일을 만들고 이 파일을 통해 실행시키는 언어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ko-KR" altLang="en-US" sz="2000" dirty="0"/>
              <a:t>컴파일 과정이 오래 걸리고 실행시키는 컴퓨팅 환경에 영향을 많이 받지만 실행 시 컴파일 된 실행 파일만 있으면 프로그램을 실행시킬 수 있으며 매우 빠른 속도로 실행되는 장점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altLang="ko-KR" sz="2000" dirty="0"/>
              <a:t>C, C++ </a:t>
            </a:r>
            <a:r>
              <a:rPr lang="ko-KR" altLang="en-US" sz="2000" dirty="0"/>
              <a:t>등</a:t>
            </a:r>
            <a:endParaRPr lang="en-US" altLang="ko-KR" sz="2000" dirty="0"/>
          </a:p>
        </p:txBody>
      </p:sp>
      <p:sp>
        <p:nvSpPr>
          <p:cNvPr id="4" name="Oval 60"/>
          <p:cNvSpPr/>
          <p:nvPr/>
        </p:nvSpPr>
        <p:spPr>
          <a:xfrm>
            <a:off x="900926" y="1201507"/>
            <a:ext cx="164121" cy="164121"/>
          </a:xfrm>
          <a:prstGeom prst="ellipse">
            <a:avLst/>
          </a:prstGeom>
          <a:solidFill>
            <a:srgbClr val="FAA3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5447928" y="2724185"/>
            <a:ext cx="5524950" cy="1080121"/>
            <a:chOff x="3748530" y="2204863"/>
            <a:chExt cx="5524950" cy="1080121"/>
          </a:xfrm>
        </p:grpSpPr>
        <p:sp>
          <p:nvSpPr>
            <p:cNvPr id="6" name="직사각형 5"/>
            <p:cNvSpPr/>
            <p:nvPr/>
          </p:nvSpPr>
          <p:spPr>
            <a:xfrm>
              <a:off x="3748530" y="2852936"/>
              <a:ext cx="1224136" cy="4320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rgbClr val="0070C0"/>
                  </a:solidFill>
                </a:rPr>
                <a:t>소스코드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177136" y="2852936"/>
              <a:ext cx="1224136" cy="4320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0070C0"/>
                  </a:solidFill>
                </a:rPr>
                <a:t>실행파일</a:t>
              </a:r>
            </a:p>
          </p:txBody>
        </p:sp>
        <p:cxnSp>
          <p:nvCxnSpPr>
            <p:cNvPr id="8" name="직선 화살표 연결선 7"/>
            <p:cNvCxnSpPr>
              <a:stCxn id="6" idx="3"/>
              <a:endCxn id="7" idx="1"/>
            </p:cNvCxnSpPr>
            <p:nvPr/>
          </p:nvCxnSpPr>
          <p:spPr>
            <a:xfrm>
              <a:off x="4972666" y="3068960"/>
              <a:ext cx="1204470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9" name="직사각형 8"/>
            <p:cNvSpPr/>
            <p:nvPr/>
          </p:nvSpPr>
          <p:spPr>
            <a:xfrm>
              <a:off x="8049344" y="2852936"/>
              <a:ext cx="1224136" cy="4320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rgbClr val="0070C0"/>
                  </a:solidFill>
                </a:rPr>
                <a:t>실행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직선 화살표 연결선 9"/>
            <p:cNvCxnSpPr>
              <a:stCxn id="7" idx="3"/>
              <a:endCxn id="9" idx="1"/>
            </p:cNvCxnSpPr>
            <p:nvPr/>
          </p:nvCxnSpPr>
          <p:spPr>
            <a:xfrm>
              <a:off x="7401272" y="3068960"/>
              <a:ext cx="648072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headEnd type="none" w="med" len="med"/>
              <a:tailEnd type="triangle"/>
            </a:ln>
            <a:effectLst/>
          </p:spPr>
        </p:cxnSp>
        <p:cxnSp>
          <p:nvCxnSpPr>
            <p:cNvPr id="11" name="직선 화살표 연결선 10"/>
            <p:cNvCxnSpPr/>
            <p:nvPr/>
          </p:nvCxnSpPr>
          <p:spPr>
            <a:xfrm>
              <a:off x="5574901" y="2636912"/>
              <a:ext cx="0" cy="432048"/>
            </a:xfrm>
            <a:prstGeom prst="straightConnector1">
              <a:avLst/>
            </a:prstGeom>
            <a:noFill/>
            <a:ln w="19050" cap="flat" cmpd="sng" algn="ctr">
              <a:solidFill>
                <a:srgbClr val="0066FF"/>
              </a:solidFill>
              <a:prstDash val="sysDash"/>
              <a:headEnd type="none" w="med" len="med"/>
              <a:tailEnd type="triangle"/>
            </a:ln>
            <a:effectLst/>
          </p:spPr>
        </p:cxnSp>
        <p:sp>
          <p:nvSpPr>
            <p:cNvPr id="12" name="직사각형 11"/>
            <p:cNvSpPr/>
            <p:nvPr/>
          </p:nvSpPr>
          <p:spPr>
            <a:xfrm>
              <a:off x="4962833" y="2204863"/>
              <a:ext cx="1224136" cy="43204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0070C0"/>
                  </a:solidFill>
                </a:rPr>
                <a:t>컴파일</a:t>
              </a:r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7725308" y="2636912"/>
              <a:ext cx="0" cy="432048"/>
            </a:xfrm>
            <a:prstGeom prst="straightConnector1">
              <a:avLst/>
            </a:prstGeom>
            <a:noFill/>
            <a:ln w="19050" cap="flat" cmpd="sng" algn="ctr">
              <a:solidFill>
                <a:srgbClr val="0066FF"/>
              </a:solidFill>
              <a:prstDash val="sysDash"/>
              <a:headEnd type="none" w="med" len="med"/>
              <a:tailEnd type="triangle"/>
            </a:ln>
            <a:effectLst/>
          </p:spPr>
        </p:cxnSp>
        <p:sp>
          <p:nvSpPr>
            <p:cNvPr id="14" name="직사각형 13"/>
            <p:cNvSpPr/>
            <p:nvPr/>
          </p:nvSpPr>
          <p:spPr>
            <a:xfrm>
              <a:off x="7113240" y="2204863"/>
              <a:ext cx="1224136" cy="43204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0070C0"/>
                  </a:solidFill>
                </a:rPr>
                <a:t>더블클릭</a:t>
              </a: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1127448" y="3912318"/>
            <a:ext cx="9216033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400" dirty="0">
                <a:solidFill>
                  <a:srgbClr val="1D9A78"/>
                </a:solidFill>
              </a:rPr>
              <a:t>인터프리터 언어</a:t>
            </a:r>
            <a:endParaRPr lang="en-US" altLang="ko-KR" sz="2400" dirty="0">
              <a:solidFill>
                <a:srgbClr val="1D9A78"/>
              </a:solidFill>
            </a:endParaRP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ko-KR" altLang="en-US" sz="2000" dirty="0"/>
              <a:t>인터프리터</a:t>
            </a:r>
            <a:r>
              <a:rPr lang="en-US" altLang="ko-KR" sz="2000" dirty="0"/>
              <a:t>(</a:t>
            </a:r>
            <a:r>
              <a:rPr lang="ko-KR" altLang="en-US" sz="2000" dirty="0"/>
              <a:t>해석기</a:t>
            </a:r>
            <a:r>
              <a:rPr lang="en-US" altLang="ko-KR" sz="2000" dirty="0"/>
              <a:t>)</a:t>
            </a:r>
            <a:r>
              <a:rPr lang="ko-KR" altLang="en-US" sz="2000" dirty="0"/>
              <a:t>에 의해 원시 소스코드를 한 줄씩 읽어 실행하는 언어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ko-KR" altLang="en-US" sz="2000" dirty="0"/>
              <a:t>컴파일 언어보다 더 느리게 실행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ko-KR" altLang="en-US" sz="2000" dirty="0"/>
              <a:t>코드를 빠르게 테스트해 볼 수 있고</a:t>
            </a:r>
            <a:r>
              <a:rPr lang="en-US" altLang="ko-KR" sz="2000" dirty="0"/>
              <a:t>, </a:t>
            </a:r>
            <a:r>
              <a:rPr lang="ko-KR" altLang="en-US" sz="2000" dirty="0"/>
              <a:t>프로그래밍을 대화식으로 할 수 있기 때문에 교육용으로 사용되는 경우가 많음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altLang="ko-KR" sz="2000" dirty="0"/>
              <a:t>Python, JavaScript, R </a:t>
            </a:r>
            <a:r>
              <a:rPr lang="ko-KR" altLang="en-US" sz="2000" dirty="0"/>
              <a:t>등</a:t>
            </a:r>
          </a:p>
        </p:txBody>
      </p:sp>
      <p:sp>
        <p:nvSpPr>
          <p:cNvPr id="16" name="Oval 60"/>
          <p:cNvSpPr/>
          <p:nvPr/>
        </p:nvSpPr>
        <p:spPr>
          <a:xfrm>
            <a:off x="900926" y="4061089"/>
            <a:ext cx="164121" cy="164121"/>
          </a:xfrm>
          <a:prstGeom prst="ellipse">
            <a:avLst/>
          </a:prstGeom>
          <a:solidFill>
            <a:srgbClr val="FAA3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6387469" y="5372805"/>
            <a:ext cx="3649305" cy="1080121"/>
            <a:chOff x="3748530" y="2204863"/>
            <a:chExt cx="3649305" cy="1080121"/>
          </a:xfrm>
        </p:grpSpPr>
        <p:sp>
          <p:nvSpPr>
            <p:cNvPr id="18" name="직사각형 17"/>
            <p:cNvSpPr/>
            <p:nvPr/>
          </p:nvSpPr>
          <p:spPr>
            <a:xfrm>
              <a:off x="3748530" y="2852936"/>
              <a:ext cx="1224136" cy="43204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1D9A7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1D9A78"/>
                  </a:solidFill>
                </a:rPr>
                <a:t>소스코드</a:t>
              </a:r>
            </a:p>
          </p:txBody>
        </p:sp>
        <p:cxnSp>
          <p:nvCxnSpPr>
            <p:cNvPr id="19" name="직선 화살표 연결선 18"/>
            <p:cNvCxnSpPr>
              <a:stCxn id="18" idx="3"/>
            </p:cNvCxnSpPr>
            <p:nvPr/>
          </p:nvCxnSpPr>
          <p:spPr>
            <a:xfrm>
              <a:off x="4972666" y="3068960"/>
              <a:ext cx="1204470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1D9A78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20" name="직사각형 19"/>
            <p:cNvSpPr/>
            <p:nvPr/>
          </p:nvSpPr>
          <p:spPr>
            <a:xfrm>
              <a:off x="6173699" y="2852936"/>
              <a:ext cx="1224136" cy="43204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1D9A7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rgbClr val="1D9A78"/>
                  </a:solidFill>
                </a:rPr>
                <a:t>실행</a:t>
              </a:r>
              <a:endParaRPr lang="ko-KR" altLang="en-US" dirty="0">
                <a:solidFill>
                  <a:srgbClr val="1D9A78"/>
                </a:solidFill>
              </a:endParaRPr>
            </a:p>
          </p:txBody>
        </p:sp>
        <p:cxnSp>
          <p:nvCxnSpPr>
            <p:cNvPr id="21" name="직선 화살표 연결선 20"/>
            <p:cNvCxnSpPr/>
            <p:nvPr/>
          </p:nvCxnSpPr>
          <p:spPr>
            <a:xfrm>
              <a:off x="5611076" y="2636911"/>
              <a:ext cx="0" cy="432048"/>
            </a:xfrm>
            <a:prstGeom prst="straightConnector1">
              <a:avLst/>
            </a:prstGeom>
            <a:noFill/>
            <a:ln w="19050" cap="flat" cmpd="sng" algn="ctr">
              <a:solidFill>
                <a:srgbClr val="0066FF"/>
              </a:solidFill>
              <a:prstDash val="sysDash"/>
              <a:headEnd type="none" w="med" len="med"/>
              <a:tailEnd type="triangle"/>
            </a:ln>
            <a:effectLst/>
          </p:spPr>
        </p:cxnSp>
        <p:sp>
          <p:nvSpPr>
            <p:cNvPr id="22" name="직사각형 21"/>
            <p:cNvSpPr/>
            <p:nvPr/>
          </p:nvSpPr>
          <p:spPr>
            <a:xfrm>
              <a:off x="4841906" y="2204863"/>
              <a:ext cx="1538340" cy="43204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rgbClr val="1D9A78"/>
                  </a:solidFill>
                </a:rPr>
                <a:t>인터프리팅</a:t>
              </a:r>
              <a:endParaRPr lang="ko-KR" altLang="en-US" dirty="0">
                <a:solidFill>
                  <a:srgbClr val="1D9A7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3281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15" grpId="0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5360" y="1377196"/>
            <a:ext cx="10972800" cy="76866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/>
              <a:t>CPU </a:t>
            </a:r>
            <a:r>
              <a:rPr lang="ko-KR" altLang="en-US" dirty="0"/>
              <a:t>종속적인 언어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2450914" y="2960948"/>
            <a:ext cx="2664296" cy="1656184"/>
            <a:chOff x="755576" y="1772816"/>
            <a:chExt cx="2664296" cy="1656184"/>
          </a:xfrm>
        </p:grpSpPr>
        <p:sp>
          <p:nvSpPr>
            <p:cNvPr id="3" name="직사각형 2"/>
            <p:cNvSpPr/>
            <p:nvPr/>
          </p:nvSpPr>
          <p:spPr>
            <a:xfrm>
              <a:off x="755576" y="1772816"/>
              <a:ext cx="2664296" cy="16561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3200" dirty="0"/>
                <a:t>Intel </a:t>
              </a:r>
              <a:r>
                <a:rPr lang="ko-KR" altLang="en-US" sz="3200" dirty="0"/>
                <a:t>사 </a:t>
              </a:r>
              <a:r>
                <a:rPr lang="en-US" altLang="ko-KR" sz="3200" dirty="0"/>
                <a:t>CPU</a:t>
              </a:r>
              <a:endParaRPr lang="ko-KR" altLang="en-US" sz="3200" dirty="0" err="1"/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4888" y="2398466"/>
              <a:ext cx="1185672" cy="880872"/>
            </a:xfrm>
            <a:prstGeom prst="rect">
              <a:avLst/>
            </a:prstGeom>
          </p:spPr>
        </p:pic>
      </p:grpSp>
      <p:sp>
        <p:nvSpPr>
          <p:cNvPr id="16" name="TextBox 15"/>
          <p:cNvSpPr txBox="1"/>
          <p:nvPr/>
        </p:nvSpPr>
        <p:spPr>
          <a:xfrm>
            <a:off x="2407367" y="4644350"/>
            <a:ext cx="27329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어셈블리 </a:t>
            </a:r>
            <a:r>
              <a:rPr lang="en-US" altLang="ko-KR" sz="3000" dirty="0"/>
              <a:t>PG A</a:t>
            </a:r>
            <a:endParaRPr lang="ko-KR" altLang="en-US" sz="30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6699386" y="2960948"/>
            <a:ext cx="2664296" cy="1683402"/>
            <a:chOff x="5220072" y="1772816"/>
            <a:chExt cx="2664296" cy="1683402"/>
          </a:xfrm>
        </p:grpSpPr>
        <p:sp>
          <p:nvSpPr>
            <p:cNvPr id="10" name="직사각형 9"/>
            <p:cNvSpPr/>
            <p:nvPr/>
          </p:nvSpPr>
          <p:spPr>
            <a:xfrm>
              <a:off x="5220072" y="1772816"/>
              <a:ext cx="2664296" cy="16561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3200" dirty="0"/>
                <a:t>AMD</a:t>
              </a:r>
              <a:r>
                <a:rPr lang="ko-KR" altLang="en-US" sz="3200" dirty="0"/>
                <a:t>사 </a:t>
              </a:r>
              <a:r>
                <a:rPr lang="en-US" altLang="ko-KR" sz="3200" dirty="0"/>
                <a:t>CPU</a:t>
              </a:r>
              <a:endParaRPr lang="ko-KR" altLang="en-US" sz="3200" dirty="0" err="1"/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4352" y="2221587"/>
              <a:ext cx="2195736" cy="1234631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6483362" y="4644350"/>
            <a:ext cx="46405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FF0000"/>
                </a:solidFill>
              </a:rPr>
              <a:t>어셈블리 </a:t>
            </a:r>
            <a:r>
              <a:rPr lang="en-US" altLang="ko-KR" sz="3000" dirty="0">
                <a:solidFill>
                  <a:srgbClr val="FF0000"/>
                </a:solidFill>
              </a:rPr>
              <a:t>PG A (</a:t>
            </a:r>
            <a:r>
              <a:rPr lang="ko-KR" altLang="en-US" sz="3000" dirty="0" err="1">
                <a:solidFill>
                  <a:srgbClr val="FF0000"/>
                </a:solidFill>
              </a:rPr>
              <a:t>탑재불가</a:t>
            </a:r>
            <a:r>
              <a:rPr lang="en-US" altLang="ko-KR" sz="3000" dirty="0">
                <a:solidFill>
                  <a:srgbClr val="FF0000"/>
                </a:solidFill>
              </a:rPr>
              <a:t>)</a:t>
            </a:r>
            <a:endParaRPr lang="ko-KR" altLang="en-US" sz="3000" dirty="0">
              <a:solidFill>
                <a:srgbClr val="FF0000"/>
              </a:solidFill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155340" y="0"/>
            <a:ext cx="10972800" cy="7686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5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어떤 언어를 해야 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9271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6724" y="1585093"/>
            <a:ext cx="10972800" cy="768666"/>
          </a:xfrm>
        </p:spPr>
        <p:txBody>
          <a:bodyPr/>
          <a:lstStyle/>
          <a:p>
            <a:r>
              <a:rPr lang="en-US" altLang="ko-KR" dirty="0"/>
              <a:t>CPU </a:t>
            </a:r>
            <a:r>
              <a:rPr lang="ko-KR" altLang="en-US" dirty="0"/>
              <a:t>독립적인 언어，</a:t>
            </a:r>
            <a:r>
              <a:rPr lang="en-US" altLang="ko-KR" dirty="0"/>
              <a:t> OS </a:t>
            </a:r>
            <a:r>
              <a:rPr lang="ko-KR" altLang="en-US" dirty="0"/>
              <a:t>종속적인 언어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5033120" y="2852935"/>
            <a:ext cx="2664296" cy="1368152"/>
            <a:chOff x="5220072" y="1772816"/>
            <a:chExt cx="2664296" cy="1683402"/>
          </a:xfrm>
        </p:grpSpPr>
        <p:sp>
          <p:nvSpPr>
            <p:cNvPr id="10" name="직사각형 9"/>
            <p:cNvSpPr/>
            <p:nvPr/>
          </p:nvSpPr>
          <p:spPr>
            <a:xfrm>
              <a:off x="5220072" y="1772816"/>
              <a:ext cx="2664296" cy="16561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3200" dirty="0"/>
                <a:t>AMD</a:t>
              </a:r>
              <a:r>
                <a:rPr lang="ko-KR" altLang="en-US" sz="3200" dirty="0"/>
                <a:t>사 </a:t>
              </a:r>
              <a:r>
                <a:rPr lang="en-US" altLang="ko-KR" sz="3200" dirty="0"/>
                <a:t>CPU</a:t>
              </a:r>
              <a:endParaRPr lang="ko-KR" altLang="en-US" sz="3200" dirty="0" err="1"/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4352" y="2221587"/>
              <a:ext cx="2195736" cy="1234631"/>
            </a:xfrm>
            <a:prstGeom prst="rect">
              <a:avLst/>
            </a:prstGeom>
          </p:spPr>
        </p:pic>
      </p:grpSp>
      <p:grpSp>
        <p:nvGrpSpPr>
          <p:cNvPr id="14" name="그룹 13"/>
          <p:cNvGrpSpPr/>
          <p:nvPr/>
        </p:nvGrpSpPr>
        <p:grpSpPr>
          <a:xfrm>
            <a:off x="1487488" y="2852936"/>
            <a:ext cx="2664296" cy="1346031"/>
            <a:chOff x="755576" y="1772816"/>
            <a:chExt cx="2664296" cy="1656184"/>
          </a:xfrm>
        </p:grpSpPr>
        <p:sp>
          <p:nvSpPr>
            <p:cNvPr id="3" name="직사각형 2"/>
            <p:cNvSpPr/>
            <p:nvPr/>
          </p:nvSpPr>
          <p:spPr>
            <a:xfrm>
              <a:off x="755576" y="1772816"/>
              <a:ext cx="2664296" cy="16561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3200" dirty="0"/>
                <a:t>Intel </a:t>
              </a:r>
              <a:r>
                <a:rPr lang="ko-KR" altLang="en-US" sz="3200" dirty="0"/>
                <a:t>사 </a:t>
              </a:r>
              <a:r>
                <a:rPr lang="en-US" altLang="ko-KR" sz="3200" dirty="0"/>
                <a:t>CPU</a:t>
              </a:r>
              <a:endParaRPr lang="ko-KR" altLang="en-US" sz="3200" dirty="0" err="1"/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4888" y="2398466"/>
              <a:ext cx="1185672" cy="880872"/>
            </a:xfrm>
            <a:prstGeom prst="rect">
              <a:avLst/>
            </a:prstGeom>
          </p:spPr>
        </p:pic>
      </p:grpSp>
      <p:sp>
        <p:nvSpPr>
          <p:cNvPr id="11" name="직사각형 10"/>
          <p:cNvSpPr/>
          <p:nvPr/>
        </p:nvSpPr>
        <p:spPr>
          <a:xfrm>
            <a:off x="1432720" y="4065635"/>
            <a:ext cx="2844824" cy="94648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/>
              <a:t>OS (Windows)</a:t>
            </a:r>
            <a:endParaRPr lang="ko-KR" altLang="en-US" sz="2500" dirty="0"/>
          </a:p>
        </p:txBody>
      </p:sp>
      <p:sp>
        <p:nvSpPr>
          <p:cNvPr id="17" name="직사각형 16"/>
          <p:cNvSpPr/>
          <p:nvPr/>
        </p:nvSpPr>
        <p:spPr>
          <a:xfrm>
            <a:off x="4961112" y="4077330"/>
            <a:ext cx="2791072" cy="94648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/>
              <a:t>OS (Windows)</a:t>
            </a:r>
            <a:endParaRPr lang="ko-KR" altLang="en-US" sz="2500" dirty="0"/>
          </a:p>
        </p:txBody>
      </p:sp>
      <p:sp>
        <p:nvSpPr>
          <p:cNvPr id="21" name="TextBox 20"/>
          <p:cNvSpPr txBox="1"/>
          <p:nvPr/>
        </p:nvSpPr>
        <p:spPr>
          <a:xfrm>
            <a:off x="1857623" y="5010372"/>
            <a:ext cx="1817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/>
              <a:t>a.c</a:t>
            </a:r>
            <a:r>
              <a:rPr lang="en-US" altLang="ko-KR" sz="2400" dirty="0"/>
              <a:t> -&gt; a.exe</a:t>
            </a:r>
            <a:endParaRPr lang="ko-KR" alt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5267400" y="5032295"/>
            <a:ext cx="1817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/>
              <a:t>a.c</a:t>
            </a:r>
            <a:r>
              <a:rPr lang="en-US" altLang="ko-KR" sz="2400" dirty="0"/>
              <a:t> -&gt; a.exe</a:t>
            </a:r>
            <a:endParaRPr lang="ko-KR" altLang="en-US" sz="2400" dirty="0"/>
          </a:p>
        </p:txBody>
      </p:sp>
      <p:grpSp>
        <p:nvGrpSpPr>
          <p:cNvPr id="4" name="그룹 3"/>
          <p:cNvGrpSpPr/>
          <p:nvPr/>
        </p:nvGrpSpPr>
        <p:grpSpPr>
          <a:xfrm>
            <a:off x="8400256" y="2852935"/>
            <a:ext cx="3446445" cy="2651660"/>
            <a:chOff x="8166992" y="1267842"/>
            <a:chExt cx="3446445" cy="2651660"/>
          </a:xfrm>
        </p:grpSpPr>
        <p:grpSp>
          <p:nvGrpSpPr>
            <p:cNvPr id="18" name="그룹 17"/>
            <p:cNvGrpSpPr/>
            <p:nvPr/>
          </p:nvGrpSpPr>
          <p:grpSpPr>
            <a:xfrm>
              <a:off x="8292752" y="1267842"/>
              <a:ext cx="2664296" cy="1346031"/>
              <a:chOff x="755576" y="1772816"/>
              <a:chExt cx="2664296" cy="1656184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755576" y="1772816"/>
                <a:ext cx="2664296" cy="165618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63500">
                <a:noFill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3200" dirty="0"/>
                  <a:t>Intel </a:t>
                </a:r>
                <a:r>
                  <a:rPr lang="ko-KR" altLang="en-US" sz="3200" dirty="0"/>
                  <a:t>사 </a:t>
                </a:r>
                <a:r>
                  <a:rPr lang="en-US" altLang="ko-KR" sz="3200" dirty="0"/>
                  <a:t>CPU</a:t>
                </a:r>
                <a:endParaRPr lang="ko-KR" altLang="en-US" sz="3200" dirty="0" err="1"/>
              </a:p>
            </p:txBody>
          </p:sp>
          <p:pic>
            <p:nvPicPr>
              <p:cNvPr id="20" name="그림 1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94888" y="2398466"/>
                <a:ext cx="1185672" cy="880872"/>
              </a:xfrm>
              <a:prstGeom prst="rect">
                <a:avLst/>
              </a:prstGeom>
            </p:spPr>
          </p:pic>
        </p:grpSp>
        <p:sp>
          <p:nvSpPr>
            <p:cNvPr id="12" name="직사각형 11"/>
            <p:cNvSpPr/>
            <p:nvPr/>
          </p:nvSpPr>
          <p:spPr>
            <a:xfrm>
              <a:off x="8166992" y="2492238"/>
              <a:ext cx="2969568" cy="94648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/>
                <a:t>OS (</a:t>
              </a:r>
              <a:r>
                <a:rPr lang="en-US" altLang="ko-KR" sz="2500" dirty="0" err="1"/>
                <a:t>MacOS</a:t>
              </a:r>
              <a:r>
                <a:rPr lang="en-US" altLang="ko-KR" sz="2500" dirty="0"/>
                <a:t>)</a:t>
              </a:r>
              <a:endParaRPr lang="ko-KR" altLang="en-US" sz="25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456162" y="3457837"/>
              <a:ext cx="31572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err="1">
                  <a:solidFill>
                    <a:srgbClr val="FF0000"/>
                  </a:solidFill>
                </a:rPr>
                <a:t>a.c</a:t>
              </a:r>
              <a:r>
                <a:rPr lang="en-US" altLang="ko-KR" sz="2400" dirty="0">
                  <a:solidFill>
                    <a:srgbClr val="FF0000"/>
                  </a:solidFill>
                </a:rPr>
                <a:t> -&gt; a.exe </a:t>
              </a:r>
              <a:r>
                <a:rPr lang="ko-KR" altLang="en-US" sz="2400" dirty="0" err="1">
                  <a:solidFill>
                    <a:srgbClr val="FF0000"/>
                  </a:solidFill>
                </a:rPr>
                <a:t>탑재불가</a:t>
              </a:r>
              <a:endParaRPr lang="ko-KR" alt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4" name="제목 1"/>
          <p:cNvSpPr txBox="1">
            <a:spLocks/>
          </p:cNvSpPr>
          <p:nvPr/>
        </p:nvSpPr>
        <p:spPr>
          <a:xfrm>
            <a:off x="155340" y="0"/>
            <a:ext cx="10972800" cy="7686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5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어떤 언어를 해야 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908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5468" y="1116124"/>
            <a:ext cx="10972800" cy="768666"/>
          </a:xfrm>
        </p:spPr>
        <p:txBody>
          <a:bodyPr/>
          <a:lstStyle/>
          <a:p>
            <a:r>
              <a:rPr lang="en-US" altLang="ko-KR" dirty="0"/>
              <a:t>OS </a:t>
            </a:r>
            <a:r>
              <a:rPr lang="ko-KR" altLang="en-US" dirty="0"/>
              <a:t>독립적인 언어</a:t>
            </a:r>
            <a:r>
              <a:rPr lang="en-US" altLang="ko-KR" dirty="0"/>
              <a:t>(=</a:t>
            </a:r>
            <a:r>
              <a:rPr lang="ko-KR" altLang="en-US" dirty="0"/>
              <a:t>플랫폼 독립적인 언어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4727848" y="2816932"/>
            <a:ext cx="2664296" cy="1368152"/>
            <a:chOff x="5220072" y="1772816"/>
            <a:chExt cx="2664296" cy="1683402"/>
          </a:xfrm>
        </p:grpSpPr>
        <p:sp>
          <p:nvSpPr>
            <p:cNvPr id="10" name="직사각형 9"/>
            <p:cNvSpPr/>
            <p:nvPr/>
          </p:nvSpPr>
          <p:spPr>
            <a:xfrm>
              <a:off x="5220072" y="1772816"/>
              <a:ext cx="2664296" cy="16561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3200" dirty="0"/>
                <a:t>AMD</a:t>
              </a:r>
              <a:r>
                <a:rPr lang="ko-KR" altLang="en-US" sz="3200" dirty="0"/>
                <a:t>사 </a:t>
              </a:r>
              <a:r>
                <a:rPr lang="en-US" altLang="ko-KR" sz="3200" dirty="0"/>
                <a:t>CPU</a:t>
              </a:r>
              <a:endParaRPr lang="ko-KR" altLang="en-US" sz="3200" dirty="0" err="1"/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4352" y="2221587"/>
              <a:ext cx="2195736" cy="1234631"/>
            </a:xfrm>
            <a:prstGeom prst="rect">
              <a:avLst/>
            </a:prstGeom>
          </p:spPr>
        </p:pic>
      </p:grpSp>
      <p:grpSp>
        <p:nvGrpSpPr>
          <p:cNvPr id="14" name="그룹 13"/>
          <p:cNvGrpSpPr/>
          <p:nvPr/>
        </p:nvGrpSpPr>
        <p:grpSpPr>
          <a:xfrm>
            <a:off x="909312" y="2816933"/>
            <a:ext cx="2664296" cy="1346031"/>
            <a:chOff x="755576" y="1772816"/>
            <a:chExt cx="2664296" cy="1656184"/>
          </a:xfrm>
        </p:grpSpPr>
        <p:sp>
          <p:nvSpPr>
            <p:cNvPr id="3" name="직사각형 2"/>
            <p:cNvSpPr/>
            <p:nvPr/>
          </p:nvSpPr>
          <p:spPr>
            <a:xfrm>
              <a:off x="755576" y="1772816"/>
              <a:ext cx="2664296" cy="16561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3200" dirty="0"/>
                <a:t>Intel </a:t>
              </a:r>
              <a:r>
                <a:rPr lang="ko-KR" altLang="en-US" sz="3200" dirty="0"/>
                <a:t>사 </a:t>
              </a:r>
              <a:r>
                <a:rPr lang="en-US" altLang="ko-KR" sz="3200" dirty="0"/>
                <a:t>CPU</a:t>
              </a:r>
              <a:endParaRPr lang="ko-KR" altLang="en-US" sz="3200" dirty="0" err="1"/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4888" y="2398466"/>
              <a:ext cx="1185672" cy="880872"/>
            </a:xfrm>
            <a:prstGeom prst="rect">
              <a:avLst/>
            </a:prstGeom>
          </p:spPr>
        </p:pic>
      </p:grpSp>
      <p:grpSp>
        <p:nvGrpSpPr>
          <p:cNvPr id="18" name="그룹 17"/>
          <p:cNvGrpSpPr/>
          <p:nvPr/>
        </p:nvGrpSpPr>
        <p:grpSpPr>
          <a:xfrm>
            <a:off x="8739928" y="2816932"/>
            <a:ext cx="2664296" cy="1346031"/>
            <a:chOff x="755576" y="1772816"/>
            <a:chExt cx="2664296" cy="1656184"/>
          </a:xfrm>
        </p:grpSpPr>
        <p:sp>
          <p:nvSpPr>
            <p:cNvPr id="19" name="직사각형 18"/>
            <p:cNvSpPr/>
            <p:nvPr/>
          </p:nvSpPr>
          <p:spPr>
            <a:xfrm>
              <a:off x="755576" y="1772816"/>
              <a:ext cx="2664296" cy="16561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3200" dirty="0"/>
                <a:t>Intel </a:t>
              </a:r>
              <a:r>
                <a:rPr lang="ko-KR" altLang="en-US" sz="3200" dirty="0"/>
                <a:t>사 </a:t>
              </a:r>
              <a:r>
                <a:rPr lang="en-US" altLang="ko-KR" sz="3200" dirty="0"/>
                <a:t>CPU</a:t>
              </a:r>
              <a:endParaRPr lang="ko-KR" altLang="en-US" sz="3200" dirty="0" err="1"/>
            </a:p>
          </p:txBody>
        </p: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4888" y="2398466"/>
              <a:ext cx="1185672" cy="880872"/>
            </a:xfrm>
            <a:prstGeom prst="rect">
              <a:avLst/>
            </a:prstGeom>
          </p:spPr>
        </p:pic>
      </p:grpSp>
      <p:sp>
        <p:nvSpPr>
          <p:cNvPr id="11" name="직사각형 10"/>
          <p:cNvSpPr/>
          <p:nvPr/>
        </p:nvSpPr>
        <p:spPr>
          <a:xfrm>
            <a:off x="854544" y="4029632"/>
            <a:ext cx="2844824" cy="94648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/>
              <a:t>OS (Windows)</a:t>
            </a:r>
            <a:endParaRPr lang="ko-KR" altLang="en-US" sz="2500" dirty="0"/>
          </a:p>
        </p:txBody>
      </p:sp>
      <p:sp>
        <p:nvSpPr>
          <p:cNvPr id="12" name="직사각형 11"/>
          <p:cNvSpPr/>
          <p:nvPr/>
        </p:nvSpPr>
        <p:spPr>
          <a:xfrm>
            <a:off x="8614168" y="4041328"/>
            <a:ext cx="2969568" cy="94648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/>
              <a:t>OS (</a:t>
            </a:r>
            <a:r>
              <a:rPr lang="en-US" altLang="ko-KR" sz="2500" dirty="0" err="1"/>
              <a:t>MacOS</a:t>
            </a:r>
            <a:r>
              <a:rPr lang="en-US" altLang="ko-KR" sz="2500" dirty="0"/>
              <a:t>)</a:t>
            </a:r>
            <a:endParaRPr lang="ko-KR" altLang="en-US" sz="2500" dirty="0"/>
          </a:p>
        </p:txBody>
      </p:sp>
      <p:sp>
        <p:nvSpPr>
          <p:cNvPr id="17" name="직사각형 16"/>
          <p:cNvSpPr/>
          <p:nvPr/>
        </p:nvSpPr>
        <p:spPr>
          <a:xfrm>
            <a:off x="4655840" y="4041327"/>
            <a:ext cx="2791072" cy="94648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/>
              <a:t>OS (Windows)</a:t>
            </a:r>
            <a:endParaRPr lang="ko-KR" altLang="en-US" sz="2500" dirty="0"/>
          </a:p>
        </p:txBody>
      </p:sp>
      <p:sp>
        <p:nvSpPr>
          <p:cNvPr id="24" name="직사각형 23"/>
          <p:cNvSpPr/>
          <p:nvPr/>
        </p:nvSpPr>
        <p:spPr>
          <a:xfrm>
            <a:off x="422496" y="4997140"/>
            <a:ext cx="3584121" cy="36266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Windows</a:t>
            </a:r>
            <a:r>
              <a:rPr lang="ko-KR" altLang="en-US" sz="2000" dirty="0"/>
              <a:t>용 </a:t>
            </a:r>
            <a:r>
              <a:rPr lang="ko-KR" altLang="en-US" sz="2000" dirty="0" err="1"/>
              <a:t>가상머신</a:t>
            </a:r>
            <a:r>
              <a:rPr lang="en-US" altLang="ko-KR" sz="2000" dirty="0"/>
              <a:t>(JVM)</a:t>
            </a:r>
            <a:endParaRPr lang="ko-KR" altLang="en-US" sz="2000" dirty="0"/>
          </a:p>
        </p:txBody>
      </p:sp>
      <p:sp>
        <p:nvSpPr>
          <p:cNvPr id="25" name="직사각형 24"/>
          <p:cNvSpPr/>
          <p:nvPr/>
        </p:nvSpPr>
        <p:spPr>
          <a:xfrm>
            <a:off x="4382936" y="4997140"/>
            <a:ext cx="3584121" cy="36266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Windows</a:t>
            </a:r>
            <a:r>
              <a:rPr lang="ko-KR" altLang="en-US" sz="2000" dirty="0"/>
              <a:t>용 </a:t>
            </a:r>
            <a:r>
              <a:rPr lang="ko-KR" altLang="en-US" sz="2000" dirty="0" err="1"/>
              <a:t>가상머신</a:t>
            </a:r>
            <a:r>
              <a:rPr lang="en-US" altLang="ko-KR" sz="2000" dirty="0"/>
              <a:t>(JVM)</a:t>
            </a:r>
            <a:endParaRPr lang="ko-KR" altLang="en-US" sz="2000" dirty="0"/>
          </a:p>
        </p:txBody>
      </p:sp>
      <p:sp>
        <p:nvSpPr>
          <p:cNvPr id="26" name="직사각형 25"/>
          <p:cNvSpPr/>
          <p:nvPr/>
        </p:nvSpPr>
        <p:spPr>
          <a:xfrm>
            <a:off x="8369659" y="4978090"/>
            <a:ext cx="3584121" cy="36266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/>
              <a:t>MacOS</a:t>
            </a:r>
            <a:r>
              <a:rPr lang="ko-KR" altLang="en-US" sz="2000" dirty="0"/>
              <a:t>용 </a:t>
            </a:r>
            <a:r>
              <a:rPr lang="ko-KR" altLang="en-US" sz="2000" dirty="0" err="1"/>
              <a:t>가상머신</a:t>
            </a:r>
            <a:r>
              <a:rPr lang="en-US" altLang="ko-KR" sz="2000" dirty="0"/>
              <a:t>(JVM)</a:t>
            </a:r>
            <a:endParaRPr lang="ko-KR" alt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1142576" y="5433958"/>
            <a:ext cx="23891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a.java -&gt; </a:t>
            </a:r>
            <a:r>
              <a:rPr lang="en-US" altLang="ko-KR" sz="2400" dirty="0" err="1"/>
              <a:t>a.class</a:t>
            </a:r>
            <a:endParaRPr lang="en-US" altLang="ko-KR" sz="2400" dirty="0"/>
          </a:p>
          <a:p>
            <a:r>
              <a:rPr lang="en-US" altLang="ko-KR" sz="2400" dirty="0"/>
              <a:t>a.py</a:t>
            </a:r>
            <a:endParaRPr lang="ko-KR" alt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4830112" y="5433958"/>
            <a:ext cx="24200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a.java -&gt; </a:t>
            </a:r>
            <a:r>
              <a:rPr lang="en-US" altLang="ko-KR" sz="2400" dirty="0" err="1"/>
              <a:t>a.class</a:t>
            </a:r>
            <a:endParaRPr lang="en-US" altLang="ko-KR" sz="2400" dirty="0"/>
          </a:p>
          <a:p>
            <a:r>
              <a:rPr lang="en-US" altLang="ko-KR" sz="2400" dirty="0"/>
              <a:t>a.py</a:t>
            </a:r>
            <a:endParaRPr lang="ko-KR" alt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8984138" y="5324886"/>
            <a:ext cx="24200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a.java -&gt; </a:t>
            </a:r>
            <a:r>
              <a:rPr lang="en-US" altLang="ko-KR" sz="2400" dirty="0" err="1"/>
              <a:t>a.class</a:t>
            </a:r>
            <a:endParaRPr lang="en-US" altLang="ko-KR" sz="2400" dirty="0"/>
          </a:p>
          <a:p>
            <a:r>
              <a:rPr lang="en-US" altLang="ko-KR" sz="2400" dirty="0"/>
              <a:t>a.py</a:t>
            </a:r>
            <a:endParaRPr lang="ko-KR" altLang="en-US" sz="2400" dirty="0"/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155340" y="0"/>
            <a:ext cx="10972800" cy="7686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5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어떤 언어를 해야 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2680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" y="-83127"/>
            <a:ext cx="12192000" cy="911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33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0110" y="1344727"/>
            <a:ext cx="4286063" cy="4924963"/>
          </a:xfrm>
          <a:prstGeom prst="rect">
            <a:avLst/>
          </a:prstGeom>
          <a:blipFill dpi="0" rotWithShape="1">
            <a:blip r:embed="rId2">
              <a:alphaModFix amt="23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grpSp>
        <p:nvGrpSpPr>
          <p:cNvPr id="4" name="그룹 3"/>
          <p:cNvGrpSpPr/>
          <p:nvPr/>
        </p:nvGrpSpPr>
        <p:grpSpPr>
          <a:xfrm>
            <a:off x="5015880" y="372577"/>
            <a:ext cx="6630415" cy="6077252"/>
            <a:chOff x="3650327" y="460013"/>
            <a:chExt cx="4972811" cy="4557939"/>
          </a:xfrm>
        </p:grpSpPr>
        <p:sp>
          <p:nvSpPr>
            <p:cNvPr id="151" name="모서리가 둥근 직사각형 150"/>
            <p:cNvSpPr/>
            <p:nvPr/>
          </p:nvSpPr>
          <p:spPr>
            <a:xfrm>
              <a:off x="3650327" y="1649777"/>
              <a:ext cx="1068860" cy="278027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52" name="모서리가 둥근 직사각형 151"/>
            <p:cNvSpPr/>
            <p:nvPr/>
          </p:nvSpPr>
          <p:spPr>
            <a:xfrm>
              <a:off x="3650327" y="2643055"/>
              <a:ext cx="1068860" cy="278027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53" name="모서리가 둥근 직사각형 152"/>
            <p:cNvSpPr/>
            <p:nvPr/>
          </p:nvSpPr>
          <p:spPr>
            <a:xfrm>
              <a:off x="3650327" y="3601984"/>
              <a:ext cx="1068860" cy="278027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54" name="모서리가 둥근 직사각형 153"/>
            <p:cNvSpPr/>
            <p:nvPr/>
          </p:nvSpPr>
          <p:spPr>
            <a:xfrm>
              <a:off x="3650327" y="4368738"/>
              <a:ext cx="1068860" cy="278027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50" name="모서리가 둥근 직사각형 149"/>
            <p:cNvSpPr/>
            <p:nvPr/>
          </p:nvSpPr>
          <p:spPr>
            <a:xfrm>
              <a:off x="3650327" y="689863"/>
              <a:ext cx="1068860" cy="278027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87" name="TextBox 2"/>
            <p:cNvSpPr txBox="1">
              <a:spLocks noChangeArrowheads="1"/>
            </p:cNvSpPr>
            <p:nvPr/>
          </p:nvSpPr>
          <p:spPr bwMode="auto">
            <a:xfrm>
              <a:off x="3945708" y="1712559"/>
              <a:ext cx="502541" cy="138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kumimoji="0" lang="ko-KR" altLang="en-US" sz="1200" b="1" dirty="0">
                  <a:solidFill>
                    <a:srgbClr val="000000"/>
                  </a:solidFill>
                  <a:latin typeface="+mn-ea"/>
                  <a:ea typeface="+mn-ea"/>
                </a:rPr>
                <a:t>학술활동 </a:t>
              </a:r>
            </a:p>
          </p:txBody>
        </p:sp>
        <p:sp>
          <p:nvSpPr>
            <p:cNvPr id="92" name="TextBox 2"/>
            <p:cNvSpPr txBox="1">
              <a:spLocks noChangeArrowheads="1"/>
            </p:cNvSpPr>
            <p:nvPr/>
          </p:nvSpPr>
          <p:spPr bwMode="auto">
            <a:xfrm>
              <a:off x="3966141" y="2699123"/>
              <a:ext cx="461665" cy="166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lnSpc>
                  <a:spcPct val="120000"/>
                </a:lnSpc>
              </a:pPr>
              <a:r>
                <a:rPr kumimoji="0" lang="ko-KR" altLang="en-US" sz="1200" b="1" dirty="0">
                  <a:solidFill>
                    <a:srgbClr val="000000"/>
                  </a:solidFill>
                  <a:latin typeface="+mn-ea"/>
                  <a:ea typeface="+mn-ea"/>
                </a:rPr>
                <a:t>자격사항</a:t>
              </a:r>
            </a:p>
          </p:txBody>
        </p:sp>
        <p:sp>
          <p:nvSpPr>
            <p:cNvPr id="97" name="TextBox 2"/>
            <p:cNvSpPr txBox="1">
              <a:spLocks noChangeArrowheads="1"/>
            </p:cNvSpPr>
            <p:nvPr/>
          </p:nvSpPr>
          <p:spPr bwMode="auto">
            <a:xfrm>
              <a:off x="3966144" y="3663926"/>
              <a:ext cx="461665" cy="138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kumimoji="0" lang="ko-KR" altLang="en-US" sz="1200" b="1" dirty="0">
                  <a:solidFill>
                    <a:srgbClr val="000000"/>
                  </a:solidFill>
                  <a:latin typeface="+mn-ea"/>
                  <a:ea typeface="+mn-ea"/>
                </a:rPr>
                <a:t>교육경력</a:t>
              </a:r>
            </a:p>
          </p:txBody>
        </p:sp>
        <p:sp>
          <p:nvSpPr>
            <p:cNvPr id="102" name="TextBox 2"/>
            <p:cNvSpPr txBox="1">
              <a:spLocks noChangeArrowheads="1"/>
            </p:cNvSpPr>
            <p:nvPr/>
          </p:nvSpPr>
          <p:spPr bwMode="auto">
            <a:xfrm>
              <a:off x="3966149" y="4431503"/>
              <a:ext cx="461665" cy="138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kumimoji="0" lang="ko-KR" altLang="en-US" sz="1200" b="1" dirty="0">
                  <a:solidFill>
                    <a:srgbClr val="000000"/>
                  </a:solidFill>
                  <a:latin typeface="+mn-ea"/>
                  <a:ea typeface="+mn-ea"/>
                </a:rPr>
                <a:t>지원직종</a:t>
              </a:r>
            </a:p>
          </p:txBody>
        </p:sp>
        <p:sp>
          <p:nvSpPr>
            <p:cNvPr id="107" name="TextBox 2"/>
            <p:cNvSpPr txBox="1">
              <a:spLocks noChangeArrowheads="1"/>
            </p:cNvSpPr>
            <p:nvPr/>
          </p:nvSpPr>
          <p:spPr bwMode="auto">
            <a:xfrm>
              <a:off x="3966146" y="757865"/>
              <a:ext cx="461665" cy="138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kumimoji="0" lang="ko-KR" altLang="en-US" sz="1200" b="1" dirty="0">
                  <a:solidFill>
                    <a:srgbClr val="000000"/>
                  </a:solidFill>
                  <a:latin typeface="+mn-ea"/>
                  <a:ea typeface="+mn-ea"/>
                </a:rPr>
                <a:t>학력사항</a:t>
              </a:r>
            </a:p>
          </p:txBody>
        </p:sp>
        <p:sp>
          <p:nvSpPr>
            <p:cNvPr id="108" name="Rectangle 106"/>
            <p:cNvSpPr>
              <a:spLocks noChangeArrowheads="1"/>
            </p:cNvSpPr>
            <p:nvPr/>
          </p:nvSpPr>
          <p:spPr bwMode="auto">
            <a:xfrm rot="10800000">
              <a:off x="4816526" y="501034"/>
              <a:ext cx="3806612" cy="565905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10800000"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 sz="200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11" name="Rectangle 106"/>
            <p:cNvSpPr>
              <a:spLocks noChangeArrowheads="1"/>
            </p:cNvSpPr>
            <p:nvPr/>
          </p:nvSpPr>
          <p:spPr bwMode="auto">
            <a:xfrm rot="10800000">
              <a:off x="4816523" y="1212273"/>
              <a:ext cx="3770245" cy="1058486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10800000"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 sz="200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12" name="Rectangle 106"/>
            <p:cNvSpPr>
              <a:spLocks noChangeArrowheads="1"/>
            </p:cNvSpPr>
            <p:nvPr/>
          </p:nvSpPr>
          <p:spPr bwMode="auto">
            <a:xfrm rot="10800000">
              <a:off x="5320373" y="1303329"/>
              <a:ext cx="2331990" cy="29978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 sz="200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13" name="Rectangle 106"/>
            <p:cNvSpPr>
              <a:spLocks noChangeArrowheads="1"/>
            </p:cNvSpPr>
            <p:nvPr/>
          </p:nvSpPr>
          <p:spPr bwMode="auto">
            <a:xfrm rot="10800000">
              <a:off x="4816528" y="1515807"/>
              <a:ext cx="1616720" cy="44599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 sz="200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14" name="Rectangle 106"/>
            <p:cNvSpPr>
              <a:spLocks noChangeArrowheads="1"/>
            </p:cNvSpPr>
            <p:nvPr/>
          </p:nvSpPr>
          <p:spPr bwMode="auto">
            <a:xfrm rot="10800000">
              <a:off x="4816526" y="2424350"/>
              <a:ext cx="3770244" cy="819321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10800000"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 sz="200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15" name="Rectangle 106"/>
            <p:cNvSpPr>
              <a:spLocks noChangeArrowheads="1"/>
            </p:cNvSpPr>
            <p:nvPr/>
          </p:nvSpPr>
          <p:spPr bwMode="auto">
            <a:xfrm rot="10800000">
              <a:off x="5320373" y="2424354"/>
              <a:ext cx="2331990" cy="29978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 sz="200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17" name="Rectangle 106"/>
            <p:cNvSpPr>
              <a:spLocks noChangeArrowheads="1"/>
            </p:cNvSpPr>
            <p:nvPr/>
          </p:nvSpPr>
          <p:spPr bwMode="auto">
            <a:xfrm rot="10800000">
              <a:off x="4816524" y="3336981"/>
              <a:ext cx="3770243" cy="748581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10800000"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 sz="200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20" name="Rectangle 106"/>
            <p:cNvSpPr>
              <a:spLocks noChangeArrowheads="1"/>
            </p:cNvSpPr>
            <p:nvPr/>
          </p:nvSpPr>
          <p:spPr bwMode="auto">
            <a:xfrm rot="10800000">
              <a:off x="4816526" y="4245566"/>
              <a:ext cx="3770242" cy="515866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10800000"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 sz="200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pic>
          <p:nvPicPr>
            <p:cNvPr id="123" name="Picture 241" descr="악세사리"/>
            <p:cNvPicPr>
              <a:picLocks noChangeAspect="1" noChangeArrowheads="1"/>
            </p:cNvPicPr>
            <p:nvPr/>
          </p:nvPicPr>
          <p:blipFill>
            <a:blip r:embed="rId3" cstate="print">
              <a:lum brigh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528" y="2383331"/>
              <a:ext cx="63112" cy="562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4" name="Picture 242" descr="악세사리"/>
            <p:cNvPicPr>
              <a:picLocks noChangeAspect="1" noChangeArrowheads="1"/>
            </p:cNvPicPr>
            <p:nvPr/>
          </p:nvPicPr>
          <p:blipFill>
            <a:blip r:embed="rId3" cstate="print">
              <a:lum brigh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528" y="1262306"/>
              <a:ext cx="63112" cy="562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5" name="Picture 243" descr="악세사리"/>
            <p:cNvPicPr>
              <a:picLocks noChangeAspect="1" noChangeArrowheads="1"/>
            </p:cNvPicPr>
            <p:nvPr/>
          </p:nvPicPr>
          <p:blipFill>
            <a:blip r:embed="rId3" cstate="print">
              <a:lum brigh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528" y="460013"/>
              <a:ext cx="63112" cy="562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6" name="Picture 244" descr="악세사리"/>
            <p:cNvPicPr>
              <a:picLocks noChangeAspect="1" noChangeArrowheads="1"/>
            </p:cNvPicPr>
            <p:nvPr/>
          </p:nvPicPr>
          <p:blipFill>
            <a:blip r:embed="rId3" cstate="print">
              <a:lum brigh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528" y="3243672"/>
              <a:ext cx="63112" cy="562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7" name="Picture 245" descr="악세사리"/>
            <p:cNvPicPr>
              <a:picLocks noChangeAspect="1" noChangeArrowheads="1"/>
            </p:cNvPicPr>
            <p:nvPr/>
          </p:nvPicPr>
          <p:blipFill>
            <a:blip r:embed="rId3" cstate="print">
              <a:lum brigh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528" y="4184914"/>
              <a:ext cx="63112" cy="562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8" name="직사각형 4"/>
            <p:cNvSpPr>
              <a:spLocks noChangeArrowheads="1"/>
            </p:cNvSpPr>
            <p:nvPr/>
          </p:nvSpPr>
          <p:spPr bwMode="auto">
            <a:xfrm>
              <a:off x="5000605" y="524689"/>
              <a:ext cx="2153172" cy="500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92075" indent="-92075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228594" indent="-228594">
                <a:lnSpc>
                  <a:spcPct val="130000"/>
                </a:lnSpc>
                <a:spcBef>
                  <a:spcPct val="20000"/>
                </a:spcBef>
                <a:buClr>
                  <a:srgbClr val="2098B0"/>
                </a:buClr>
                <a:buFontTx/>
                <a:buChar char="-"/>
              </a:pPr>
              <a:r>
                <a:rPr lang="ko-KR" altLang="en-US" sz="1067" dirty="0">
                  <a:solidFill>
                    <a:srgbClr val="000000"/>
                  </a:solidFill>
                  <a:latin typeface="맑은 고딕 (본문)"/>
                  <a:ea typeface="+mn-ea"/>
                </a:rPr>
                <a:t>디지털 경영 박사 수여 </a:t>
              </a:r>
              <a:r>
                <a:rPr lang="en-US" altLang="ko-KR" sz="1067" dirty="0">
                  <a:solidFill>
                    <a:srgbClr val="000000"/>
                  </a:solidFill>
                  <a:latin typeface="맑은 고딕 (본문)"/>
                  <a:ea typeface="+mn-ea"/>
                </a:rPr>
                <a:t>(</a:t>
              </a:r>
              <a:r>
                <a:rPr lang="ko-KR" altLang="en-US" sz="1067" dirty="0">
                  <a:solidFill>
                    <a:srgbClr val="000000"/>
                  </a:solidFill>
                  <a:latin typeface="맑은 고딕 (본문)"/>
                  <a:ea typeface="+mn-ea"/>
                </a:rPr>
                <a:t>숭실대학교</a:t>
              </a:r>
              <a:r>
                <a:rPr lang="en-US" altLang="ko-KR" sz="1067" dirty="0">
                  <a:solidFill>
                    <a:srgbClr val="000000"/>
                  </a:solidFill>
                  <a:latin typeface="맑은 고딕 (본문)"/>
                  <a:ea typeface="+mn-ea"/>
                </a:rPr>
                <a:t>)</a:t>
              </a:r>
            </a:p>
            <a:p>
              <a:pPr marL="228594" indent="-228594">
                <a:lnSpc>
                  <a:spcPct val="130000"/>
                </a:lnSpc>
                <a:spcBef>
                  <a:spcPct val="20000"/>
                </a:spcBef>
                <a:buClr>
                  <a:srgbClr val="2098B0"/>
                </a:buClr>
                <a:buFontTx/>
                <a:buChar char="-"/>
              </a:pPr>
              <a:r>
                <a:rPr lang="ko-KR" altLang="en-US" sz="1067" dirty="0">
                  <a:latin typeface="+mn-ea"/>
                  <a:ea typeface="+mn-ea"/>
                </a:rPr>
                <a:t>소프트웨어공학</a:t>
              </a:r>
              <a:r>
                <a:rPr lang="ko-KR" altLang="en-US" sz="1067" dirty="0">
                  <a:solidFill>
                    <a:srgbClr val="000000"/>
                  </a:solidFill>
                  <a:latin typeface="+mn-ea"/>
                  <a:ea typeface="+mn-ea"/>
                </a:rPr>
                <a:t> 석사 수여</a:t>
              </a:r>
              <a:r>
                <a:rPr lang="en-US" altLang="ko-KR" sz="1067" dirty="0">
                  <a:solidFill>
                    <a:srgbClr val="000000"/>
                  </a:solidFill>
                  <a:latin typeface="+mn-ea"/>
                  <a:ea typeface="+mn-ea"/>
                </a:rPr>
                <a:t>(</a:t>
              </a:r>
              <a:r>
                <a:rPr lang="ko-KR" altLang="en-US" sz="1067" dirty="0">
                  <a:solidFill>
                    <a:srgbClr val="000000"/>
                  </a:solidFill>
                  <a:latin typeface="+mn-ea"/>
                  <a:ea typeface="+mn-ea"/>
                </a:rPr>
                <a:t>광운대학교</a:t>
              </a:r>
              <a:r>
                <a:rPr lang="en-US" altLang="ko-KR" sz="1067" dirty="0">
                  <a:solidFill>
                    <a:srgbClr val="000000"/>
                  </a:solidFill>
                  <a:latin typeface="+mn-ea"/>
                  <a:ea typeface="+mn-ea"/>
                </a:rPr>
                <a:t>)</a:t>
              </a:r>
            </a:p>
          </p:txBody>
        </p:sp>
        <p:sp>
          <p:nvSpPr>
            <p:cNvPr id="129" name="Text Box 73"/>
            <p:cNvSpPr txBox="1">
              <a:spLocks noChangeArrowheads="1"/>
            </p:cNvSpPr>
            <p:nvPr/>
          </p:nvSpPr>
          <p:spPr bwMode="auto">
            <a:xfrm>
              <a:off x="8062943" y="688574"/>
              <a:ext cx="371737" cy="5770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0" lang="en-US" altLang="ko-KR" sz="4400" dirty="0">
                  <a:solidFill>
                    <a:srgbClr val="FFFFFF"/>
                  </a:solidFill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130" name="Text Box 141"/>
            <p:cNvSpPr txBox="1">
              <a:spLocks noChangeArrowheads="1"/>
            </p:cNvSpPr>
            <p:nvPr/>
          </p:nvSpPr>
          <p:spPr bwMode="auto">
            <a:xfrm>
              <a:off x="8062943" y="1936569"/>
              <a:ext cx="371737" cy="5770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0" lang="en-US" altLang="ko-KR" sz="4400" dirty="0">
                  <a:solidFill>
                    <a:srgbClr val="FFFFFF"/>
                  </a:solidFill>
                  <a:latin typeface="+mn-ea"/>
                  <a:ea typeface="+mn-ea"/>
                </a:rPr>
                <a:t>2</a:t>
              </a:r>
            </a:p>
          </p:txBody>
        </p:sp>
        <p:sp>
          <p:nvSpPr>
            <p:cNvPr id="131" name="Text Box 154"/>
            <p:cNvSpPr txBox="1">
              <a:spLocks noChangeArrowheads="1"/>
            </p:cNvSpPr>
            <p:nvPr/>
          </p:nvSpPr>
          <p:spPr bwMode="auto">
            <a:xfrm>
              <a:off x="8062943" y="2759900"/>
              <a:ext cx="371737" cy="5770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0" lang="en-US" altLang="ko-KR" sz="4400">
                  <a:solidFill>
                    <a:srgbClr val="FFFFFF"/>
                  </a:solidFill>
                  <a:latin typeface="+mn-ea"/>
                  <a:ea typeface="+mn-ea"/>
                </a:rPr>
                <a:t>3</a:t>
              </a:r>
            </a:p>
          </p:txBody>
        </p:sp>
        <p:sp>
          <p:nvSpPr>
            <p:cNvPr id="132" name="Text Box 167"/>
            <p:cNvSpPr txBox="1">
              <a:spLocks noChangeArrowheads="1"/>
            </p:cNvSpPr>
            <p:nvPr/>
          </p:nvSpPr>
          <p:spPr bwMode="auto">
            <a:xfrm>
              <a:off x="8062943" y="3706363"/>
              <a:ext cx="371737" cy="5770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0" lang="en-US" altLang="ko-KR" sz="4400">
                  <a:solidFill>
                    <a:srgbClr val="FFFFFF"/>
                  </a:solidFill>
                  <a:latin typeface="+mn-ea"/>
                  <a:ea typeface="+mn-ea"/>
                </a:rPr>
                <a:t>4</a:t>
              </a:r>
            </a:p>
          </p:txBody>
        </p:sp>
        <p:sp>
          <p:nvSpPr>
            <p:cNvPr id="133" name="Text Box 180"/>
            <p:cNvSpPr txBox="1">
              <a:spLocks noChangeArrowheads="1"/>
            </p:cNvSpPr>
            <p:nvPr/>
          </p:nvSpPr>
          <p:spPr bwMode="auto">
            <a:xfrm>
              <a:off x="8062943" y="4440871"/>
              <a:ext cx="371737" cy="5770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0" lang="en-US" altLang="ko-KR" sz="4400" dirty="0">
                  <a:solidFill>
                    <a:srgbClr val="FFFFFF"/>
                  </a:solidFill>
                  <a:latin typeface="+mn-ea"/>
                  <a:ea typeface="+mn-ea"/>
                </a:rPr>
                <a:t>5</a:t>
              </a:r>
            </a:p>
          </p:txBody>
        </p:sp>
        <p:sp>
          <p:nvSpPr>
            <p:cNvPr id="134" name="직사각형 4"/>
            <p:cNvSpPr>
              <a:spLocks noChangeArrowheads="1"/>
            </p:cNvSpPr>
            <p:nvPr/>
          </p:nvSpPr>
          <p:spPr bwMode="auto">
            <a:xfrm>
              <a:off x="4825248" y="1303328"/>
              <a:ext cx="3600405" cy="919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92075" indent="-92075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indent="0">
                <a:spcBef>
                  <a:spcPct val="20000"/>
                </a:spcBef>
                <a:buClr>
                  <a:srgbClr val="2098B0"/>
                </a:buClr>
              </a:pPr>
              <a:r>
                <a:rPr lang="en-US" altLang="ko-KR" sz="1067" dirty="0">
                  <a:latin typeface="+mn-ea"/>
                </a:rPr>
                <a:t>- A Case Study on the Motivational Effects of Platform System based </a:t>
              </a:r>
            </a:p>
            <a:p>
              <a:pPr marL="0" indent="0">
                <a:spcBef>
                  <a:spcPct val="20000"/>
                </a:spcBef>
                <a:buClr>
                  <a:srgbClr val="2098B0"/>
                </a:buClr>
              </a:pPr>
              <a:r>
                <a:rPr lang="en-US" altLang="ko-KR" sz="1067" dirty="0">
                  <a:latin typeface="+mn-ea"/>
                </a:rPr>
                <a:t>Hardware Startup on Open Innovation</a:t>
              </a:r>
              <a:r>
                <a:rPr lang="en-US" altLang="ko-KR" sz="1067" dirty="0">
                  <a:latin typeface="+mn-ea"/>
                  <a:ea typeface="+mn-ea"/>
                </a:rPr>
                <a:t>(SOItemC&amp;KCW2015 </a:t>
              </a:r>
              <a:r>
                <a:rPr lang="ko-KR" altLang="en-US" sz="1067" dirty="0">
                  <a:latin typeface="+mn-ea"/>
                  <a:ea typeface="+mn-ea"/>
                </a:rPr>
                <a:t>국제학회</a:t>
              </a:r>
              <a:r>
                <a:rPr lang="en-US" altLang="ko-KR" sz="1067" dirty="0">
                  <a:latin typeface="+mn-ea"/>
                  <a:ea typeface="+mn-ea"/>
                </a:rPr>
                <a:t>, </a:t>
              </a:r>
              <a:r>
                <a:rPr lang="ko-KR" altLang="en-US" sz="1067" dirty="0">
                  <a:latin typeface="+mn-ea"/>
                  <a:ea typeface="+mn-ea"/>
                </a:rPr>
                <a:t>제</a:t>
              </a:r>
              <a:r>
                <a:rPr lang="en-US" altLang="ko-KR" sz="1067" dirty="0">
                  <a:latin typeface="+mn-ea"/>
                  <a:ea typeface="+mn-ea"/>
                </a:rPr>
                <a:t>1</a:t>
              </a:r>
              <a:r>
                <a:rPr lang="ko-KR" altLang="en-US" sz="1067" dirty="0">
                  <a:latin typeface="+mn-ea"/>
                  <a:ea typeface="+mn-ea"/>
                </a:rPr>
                <a:t>저자</a:t>
              </a:r>
              <a:r>
                <a:rPr lang="en-US" altLang="ko-KR" sz="1067" dirty="0">
                  <a:latin typeface="+mn-ea"/>
                  <a:ea typeface="+mn-ea"/>
                </a:rPr>
                <a:t>)</a:t>
              </a:r>
            </a:p>
            <a:p>
              <a:pPr eaLnBrk="1" hangingPunct="1">
                <a:spcBef>
                  <a:spcPct val="20000"/>
                </a:spcBef>
                <a:buClr>
                  <a:srgbClr val="2098B0"/>
                </a:buClr>
              </a:pPr>
              <a:r>
                <a:rPr lang="en-US" altLang="ko-KR" sz="1067" dirty="0">
                  <a:latin typeface="+mn-ea"/>
                  <a:ea typeface="+mn-ea"/>
                </a:rPr>
                <a:t>- </a:t>
              </a:r>
              <a:r>
                <a:rPr lang="ko-KR" altLang="en-US" sz="1067" dirty="0" err="1">
                  <a:latin typeface="+mn-ea"/>
                  <a:ea typeface="+mn-ea"/>
                </a:rPr>
                <a:t>앱스토어</a:t>
              </a:r>
              <a:r>
                <a:rPr lang="ko-KR" altLang="en-US" sz="1067" dirty="0">
                  <a:latin typeface="+mn-ea"/>
                  <a:ea typeface="+mn-ea"/>
                </a:rPr>
                <a:t> 사용자의 지각된 특성이 보안강화의도에 미치는 영향에 관한 연구</a:t>
              </a:r>
              <a:endParaRPr lang="en-US" altLang="ko-KR" sz="1067" dirty="0">
                <a:latin typeface="+mn-ea"/>
                <a:ea typeface="+mn-ea"/>
              </a:endParaRPr>
            </a:p>
            <a:p>
              <a:pPr eaLnBrk="1" hangingPunct="1">
                <a:spcBef>
                  <a:spcPct val="20000"/>
                </a:spcBef>
                <a:buClr>
                  <a:srgbClr val="2098B0"/>
                </a:buClr>
              </a:pPr>
              <a:r>
                <a:rPr lang="en-US" altLang="ko-KR" sz="1067" dirty="0">
                  <a:latin typeface="+mn-ea"/>
                  <a:ea typeface="+mn-ea"/>
                </a:rPr>
                <a:t>(</a:t>
              </a:r>
              <a:r>
                <a:rPr lang="ko-KR" altLang="en-US" sz="1067" dirty="0">
                  <a:latin typeface="+mn-ea"/>
                  <a:ea typeface="+mn-ea"/>
                </a:rPr>
                <a:t>한국서비스경영학회</a:t>
              </a:r>
              <a:r>
                <a:rPr lang="en-US" altLang="ko-KR" sz="1067" dirty="0">
                  <a:latin typeface="+mn-ea"/>
                  <a:ea typeface="+mn-ea"/>
                </a:rPr>
                <a:t>, </a:t>
              </a:r>
              <a:r>
                <a:rPr lang="ko-KR" altLang="en-US" sz="1067" dirty="0">
                  <a:latin typeface="+mn-ea"/>
                  <a:ea typeface="+mn-ea"/>
                </a:rPr>
                <a:t>제</a:t>
              </a:r>
              <a:r>
                <a:rPr lang="en-US" altLang="ko-KR" sz="1067" dirty="0">
                  <a:latin typeface="+mn-ea"/>
                  <a:ea typeface="+mn-ea"/>
                </a:rPr>
                <a:t>1</a:t>
              </a:r>
              <a:r>
                <a:rPr lang="ko-KR" altLang="en-US" sz="1067" dirty="0">
                  <a:latin typeface="+mn-ea"/>
                  <a:ea typeface="+mn-ea"/>
                </a:rPr>
                <a:t>저자</a:t>
              </a:r>
              <a:r>
                <a:rPr lang="en-US" altLang="ko-KR" sz="1067" dirty="0">
                  <a:latin typeface="+mn-ea"/>
                  <a:ea typeface="+mn-ea"/>
                </a:rPr>
                <a:t>)</a:t>
              </a:r>
            </a:p>
            <a:p>
              <a:pPr marL="0" indent="0">
                <a:spcBef>
                  <a:spcPct val="20000"/>
                </a:spcBef>
                <a:buClr>
                  <a:srgbClr val="2098B0"/>
                </a:buClr>
              </a:pPr>
              <a:r>
                <a:rPr lang="en-US" altLang="ko-KR" sz="1067" dirty="0">
                  <a:latin typeface="+mn-ea"/>
                  <a:ea typeface="+mn-ea"/>
                </a:rPr>
                <a:t>- </a:t>
              </a:r>
              <a:r>
                <a:rPr lang="ko-KR" altLang="en-US" sz="1067" dirty="0">
                  <a:latin typeface="+mn-ea"/>
                  <a:ea typeface="+mn-ea"/>
                </a:rPr>
                <a:t>국내 </a:t>
              </a:r>
              <a:r>
                <a:rPr lang="en-US" altLang="ko-KR" sz="1067" dirty="0">
                  <a:latin typeface="+mn-ea"/>
                  <a:ea typeface="+mn-ea"/>
                </a:rPr>
                <a:t>IT </a:t>
              </a:r>
              <a:r>
                <a:rPr lang="ko-KR" altLang="en-US" sz="1067" dirty="0">
                  <a:latin typeface="+mn-ea"/>
                  <a:ea typeface="+mn-ea"/>
                </a:rPr>
                <a:t>관련 업계의 데이터 기밀성 정책의 현황 및 인식에 대한 연구</a:t>
              </a:r>
              <a:endParaRPr lang="en-US" altLang="ko-KR" sz="1067" dirty="0">
                <a:latin typeface="+mn-ea"/>
                <a:ea typeface="+mn-ea"/>
              </a:endParaRPr>
            </a:p>
            <a:p>
              <a:pPr marL="0" indent="0">
                <a:spcBef>
                  <a:spcPct val="20000"/>
                </a:spcBef>
                <a:buClr>
                  <a:srgbClr val="2098B0"/>
                </a:buClr>
              </a:pPr>
              <a:r>
                <a:rPr lang="en-US" altLang="ko-KR" sz="1067" dirty="0">
                  <a:latin typeface="+mn-ea"/>
                  <a:ea typeface="+mn-ea"/>
                </a:rPr>
                <a:t>(</a:t>
              </a:r>
              <a:r>
                <a:rPr lang="ko-KR" altLang="en-US" sz="1067" dirty="0">
                  <a:latin typeface="+mn-ea"/>
                  <a:ea typeface="+mn-ea"/>
                </a:rPr>
                <a:t>경영정보학회</a:t>
              </a:r>
              <a:r>
                <a:rPr lang="en-US" altLang="ko-KR" sz="1067" dirty="0">
                  <a:latin typeface="+mn-ea"/>
                  <a:ea typeface="+mn-ea"/>
                </a:rPr>
                <a:t>, </a:t>
              </a:r>
              <a:r>
                <a:rPr lang="ko-KR" altLang="en-US" sz="1067" dirty="0">
                  <a:latin typeface="+mn-ea"/>
                  <a:ea typeface="+mn-ea"/>
                </a:rPr>
                <a:t>제</a:t>
              </a:r>
              <a:r>
                <a:rPr lang="en-US" altLang="ko-KR" sz="1067" dirty="0">
                  <a:latin typeface="+mn-ea"/>
                  <a:ea typeface="+mn-ea"/>
                </a:rPr>
                <a:t>1</a:t>
              </a:r>
              <a:r>
                <a:rPr lang="ko-KR" altLang="en-US" sz="1067" dirty="0">
                  <a:latin typeface="+mn-ea"/>
                  <a:ea typeface="+mn-ea"/>
                </a:rPr>
                <a:t>저자</a:t>
              </a:r>
              <a:r>
                <a:rPr lang="en-US" altLang="ko-KR" sz="1067" dirty="0">
                  <a:latin typeface="+mn-ea"/>
                  <a:ea typeface="+mn-ea"/>
                </a:rPr>
                <a:t>)</a:t>
              </a:r>
              <a:endParaRPr lang="ko-KR" altLang="en-US" sz="1067" dirty="0">
                <a:latin typeface="+mn-ea"/>
                <a:ea typeface="+mn-ea"/>
              </a:endParaRPr>
            </a:p>
          </p:txBody>
        </p:sp>
        <p:sp>
          <p:nvSpPr>
            <p:cNvPr id="135" name="직사각형 4"/>
            <p:cNvSpPr>
              <a:spLocks noChangeArrowheads="1"/>
            </p:cNvSpPr>
            <p:nvPr/>
          </p:nvSpPr>
          <p:spPr bwMode="auto">
            <a:xfrm>
              <a:off x="4879189" y="2485259"/>
              <a:ext cx="3479440" cy="68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92075" indent="-92075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228594" indent="-228594">
                <a:lnSpc>
                  <a:spcPct val="130000"/>
                </a:lnSpc>
                <a:spcBef>
                  <a:spcPct val="20000"/>
                </a:spcBef>
                <a:buClr>
                  <a:srgbClr val="2098B0"/>
                </a:buClr>
                <a:buFontTx/>
                <a:buChar char="-"/>
              </a:pPr>
              <a:r>
                <a:rPr lang="ko-KR" altLang="en-US" sz="1067" dirty="0">
                  <a:solidFill>
                    <a:srgbClr val="000000"/>
                  </a:solidFill>
                  <a:latin typeface="+mn-ea"/>
                  <a:ea typeface="+mn-ea"/>
                </a:rPr>
                <a:t>국가공인 데이터 분석 </a:t>
              </a:r>
              <a:r>
                <a:rPr lang="ko-KR" altLang="en-US" sz="1067" dirty="0" err="1">
                  <a:solidFill>
                    <a:srgbClr val="000000"/>
                  </a:solidFill>
                  <a:latin typeface="+mn-ea"/>
                  <a:ea typeface="+mn-ea"/>
                </a:rPr>
                <a:t>준전문가</a:t>
              </a:r>
              <a:r>
                <a:rPr lang="ko-KR" altLang="en-US" sz="1067" dirty="0">
                  <a:solidFill>
                    <a:srgbClr val="000000"/>
                  </a:solidFill>
                  <a:latin typeface="+mn-ea"/>
                  <a:ea typeface="+mn-ea"/>
                </a:rPr>
                <a:t> 취득</a:t>
              </a:r>
              <a:r>
                <a:rPr lang="en-US" altLang="ko-KR" sz="1067" dirty="0">
                  <a:solidFill>
                    <a:srgbClr val="000000"/>
                  </a:solidFill>
                  <a:latin typeface="+mn-ea"/>
                  <a:ea typeface="+mn-ea"/>
                </a:rPr>
                <a:t>(</a:t>
              </a:r>
              <a:r>
                <a:rPr lang="ko-KR" altLang="en-US" sz="1067" dirty="0">
                  <a:solidFill>
                    <a:srgbClr val="000000"/>
                  </a:solidFill>
                  <a:latin typeface="+mn-ea"/>
                  <a:ea typeface="+mn-ea"/>
                </a:rPr>
                <a:t>발행처</a:t>
              </a:r>
              <a:r>
                <a:rPr lang="en-US" altLang="ko-KR" sz="1067" dirty="0">
                  <a:solidFill>
                    <a:srgbClr val="000000"/>
                  </a:solidFill>
                  <a:latin typeface="+mn-ea"/>
                  <a:ea typeface="+mn-ea"/>
                </a:rPr>
                <a:t>:</a:t>
              </a:r>
              <a:r>
                <a:rPr lang="ko-KR" altLang="en-US" sz="1067" dirty="0">
                  <a:solidFill>
                    <a:srgbClr val="000000"/>
                  </a:solidFill>
                  <a:latin typeface="+mn-ea"/>
                  <a:ea typeface="+mn-ea"/>
                </a:rPr>
                <a:t>한국데이터진흥원</a:t>
              </a:r>
              <a:r>
                <a:rPr lang="en-US" altLang="ko-KR" sz="1067" dirty="0">
                  <a:solidFill>
                    <a:srgbClr val="000000"/>
                  </a:solidFill>
                  <a:latin typeface="+mn-ea"/>
                  <a:ea typeface="+mn-ea"/>
                </a:rPr>
                <a:t>)</a:t>
              </a:r>
            </a:p>
            <a:p>
              <a:pPr marL="228594" indent="-228594">
                <a:lnSpc>
                  <a:spcPct val="130000"/>
                </a:lnSpc>
                <a:spcBef>
                  <a:spcPct val="20000"/>
                </a:spcBef>
                <a:buClr>
                  <a:srgbClr val="2098B0"/>
                </a:buClr>
                <a:buFontTx/>
                <a:buChar char="-"/>
              </a:pPr>
              <a:r>
                <a:rPr lang="ko-KR" altLang="en-US" sz="1067" dirty="0">
                  <a:solidFill>
                    <a:srgbClr val="000000"/>
                  </a:solidFill>
                  <a:latin typeface="+mn-ea"/>
                  <a:ea typeface="+mn-ea"/>
                </a:rPr>
                <a:t>정보처리기사 </a:t>
              </a:r>
              <a:r>
                <a:rPr lang="en-US" altLang="ko-KR" sz="1067" dirty="0">
                  <a:solidFill>
                    <a:srgbClr val="000000"/>
                  </a:solidFill>
                  <a:latin typeface="+mn-ea"/>
                  <a:ea typeface="+mn-ea"/>
                </a:rPr>
                <a:t>(</a:t>
              </a:r>
              <a:r>
                <a:rPr lang="ko-KR" altLang="en-US" sz="1067" dirty="0">
                  <a:solidFill>
                    <a:srgbClr val="000000"/>
                  </a:solidFill>
                  <a:latin typeface="+mn-ea"/>
                  <a:ea typeface="+mn-ea"/>
                </a:rPr>
                <a:t>발행처</a:t>
              </a:r>
              <a:r>
                <a:rPr lang="en-US" altLang="ko-KR" sz="1067" dirty="0">
                  <a:solidFill>
                    <a:srgbClr val="000000"/>
                  </a:solidFill>
                  <a:latin typeface="+mn-ea"/>
                  <a:ea typeface="+mn-ea"/>
                </a:rPr>
                <a:t>:</a:t>
              </a:r>
              <a:r>
                <a:rPr lang="ko-KR" altLang="en-US" sz="1067" dirty="0">
                  <a:solidFill>
                    <a:srgbClr val="000000"/>
                  </a:solidFill>
                  <a:latin typeface="+mn-ea"/>
                  <a:ea typeface="+mn-ea"/>
                </a:rPr>
                <a:t>한국산업인력공단</a:t>
              </a:r>
              <a:r>
                <a:rPr lang="en-US" altLang="ko-KR" sz="1067" dirty="0">
                  <a:solidFill>
                    <a:srgbClr val="000000"/>
                  </a:solidFill>
                  <a:latin typeface="+mn-ea"/>
                  <a:ea typeface="+mn-ea"/>
                </a:rPr>
                <a:t>)</a:t>
              </a:r>
            </a:p>
            <a:p>
              <a:pPr marL="228594" indent="-228594">
                <a:lnSpc>
                  <a:spcPct val="130000"/>
                </a:lnSpc>
                <a:spcBef>
                  <a:spcPct val="20000"/>
                </a:spcBef>
                <a:buClr>
                  <a:srgbClr val="2098B0"/>
                </a:buClr>
                <a:buFontTx/>
                <a:buChar char="-"/>
              </a:pPr>
              <a:r>
                <a:rPr lang="ko-KR" altLang="en-US" sz="1067" dirty="0">
                  <a:solidFill>
                    <a:srgbClr val="000000"/>
                  </a:solidFill>
                  <a:latin typeface="+mn-ea"/>
                  <a:ea typeface="+mn-ea"/>
                </a:rPr>
                <a:t>전자계산기 조직응용기사 </a:t>
              </a:r>
              <a:r>
                <a:rPr lang="en-US" altLang="ko-KR" sz="1067" dirty="0">
                  <a:solidFill>
                    <a:srgbClr val="000000"/>
                  </a:solidFill>
                  <a:latin typeface="+mn-ea"/>
                  <a:ea typeface="+mn-ea"/>
                </a:rPr>
                <a:t>(</a:t>
              </a:r>
              <a:r>
                <a:rPr lang="ko-KR" altLang="en-US" sz="1067" dirty="0">
                  <a:solidFill>
                    <a:srgbClr val="000000"/>
                  </a:solidFill>
                  <a:latin typeface="+mn-ea"/>
                  <a:ea typeface="+mn-ea"/>
                </a:rPr>
                <a:t>발행처</a:t>
              </a:r>
              <a:r>
                <a:rPr lang="en-US" altLang="ko-KR" sz="1067" dirty="0">
                  <a:solidFill>
                    <a:srgbClr val="000000"/>
                  </a:solidFill>
                  <a:latin typeface="+mn-ea"/>
                  <a:ea typeface="+mn-ea"/>
                </a:rPr>
                <a:t>:</a:t>
              </a:r>
              <a:r>
                <a:rPr lang="ko-KR" altLang="en-US" sz="1067" dirty="0">
                  <a:solidFill>
                    <a:srgbClr val="000000"/>
                  </a:solidFill>
                  <a:latin typeface="+mn-ea"/>
                  <a:ea typeface="+mn-ea"/>
                </a:rPr>
                <a:t>한국산업인력공단</a:t>
              </a:r>
              <a:r>
                <a:rPr lang="en-US" altLang="ko-KR" sz="1067" dirty="0">
                  <a:solidFill>
                    <a:srgbClr val="000000"/>
                  </a:solidFill>
                  <a:latin typeface="+mn-ea"/>
                  <a:ea typeface="+mn-ea"/>
                </a:rPr>
                <a:t>)</a:t>
              </a:r>
            </a:p>
            <a:p>
              <a:pPr marL="228594" indent="-228594">
                <a:lnSpc>
                  <a:spcPct val="130000"/>
                </a:lnSpc>
                <a:spcBef>
                  <a:spcPct val="20000"/>
                </a:spcBef>
                <a:buClr>
                  <a:srgbClr val="2098B0"/>
                </a:buClr>
                <a:buFontTx/>
                <a:buChar char="-"/>
              </a:pPr>
              <a:r>
                <a:rPr lang="ko-KR" altLang="en-US" sz="1067" dirty="0">
                  <a:solidFill>
                    <a:srgbClr val="000000"/>
                  </a:solidFill>
                  <a:latin typeface="+mn-ea"/>
                  <a:ea typeface="+mn-ea"/>
                </a:rPr>
                <a:t>직업훈련교사</a:t>
              </a:r>
              <a:endParaRPr lang="ko-KR" altLang="en-US" sz="1067" dirty="0">
                <a:solidFill>
                  <a:schemeClr val="accent5"/>
                </a:solidFill>
                <a:latin typeface="+mn-ea"/>
                <a:ea typeface="+mn-ea"/>
              </a:endParaRPr>
            </a:p>
          </p:txBody>
        </p:sp>
        <p:sp>
          <p:nvSpPr>
            <p:cNvPr id="136" name="직사각형 4"/>
            <p:cNvSpPr>
              <a:spLocks noChangeArrowheads="1"/>
            </p:cNvSpPr>
            <p:nvPr/>
          </p:nvSpPr>
          <p:spPr bwMode="auto">
            <a:xfrm>
              <a:off x="4785168" y="3359767"/>
              <a:ext cx="3779513" cy="720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92075" indent="-92075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171450" indent="-171450">
                <a:lnSpc>
                  <a:spcPct val="130000"/>
                </a:lnSpc>
                <a:spcBef>
                  <a:spcPct val="20000"/>
                </a:spcBef>
                <a:buClr>
                  <a:srgbClr val="2098B0"/>
                </a:buClr>
                <a:buFontTx/>
                <a:buChar char="-"/>
              </a:pPr>
              <a:r>
                <a:rPr lang="ko-KR" altLang="en-US" sz="1067" dirty="0" err="1">
                  <a:latin typeface="+mn-ea"/>
                </a:rPr>
                <a:t>더조은</a:t>
              </a:r>
              <a:r>
                <a:rPr lang="en-US" altLang="ko-KR" sz="1067" dirty="0">
                  <a:latin typeface="+mn-ea"/>
                </a:rPr>
                <a:t>IT</a:t>
              </a:r>
              <a:r>
                <a:rPr lang="ko-KR" altLang="en-US" sz="1067" dirty="0">
                  <a:latin typeface="+mn-ea"/>
                </a:rPr>
                <a:t>아카데미</a:t>
              </a:r>
              <a:r>
                <a:rPr lang="en-US" altLang="ko-KR" sz="1067" dirty="0">
                  <a:latin typeface="+mn-ea"/>
                </a:rPr>
                <a:t>, </a:t>
              </a:r>
              <a:r>
                <a:rPr lang="ko-KR" altLang="en-US" sz="1067" dirty="0">
                  <a:latin typeface="+mn-ea"/>
                </a:rPr>
                <a:t>메가 스터디 </a:t>
              </a:r>
              <a:r>
                <a:rPr lang="en-US" altLang="ko-KR" sz="1067" dirty="0">
                  <a:latin typeface="+mn-ea"/>
                </a:rPr>
                <a:t>IT </a:t>
              </a:r>
              <a:r>
                <a:rPr lang="ko-KR" altLang="en-US" sz="1067" dirty="0">
                  <a:latin typeface="+mn-ea"/>
                </a:rPr>
                <a:t>아카데미</a:t>
              </a:r>
              <a:endParaRPr lang="en-US" altLang="ko-KR" sz="1067" dirty="0">
                <a:latin typeface="+mn-ea"/>
              </a:endParaRPr>
            </a:p>
            <a:p>
              <a:pPr marL="0" indent="0">
                <a:lnSpc>
                  <a:spcPct val="130000"/>
                </a:lnSpc>
                <a:spcBef>
                  <a:spcPct val="20000"/>
                </a:spcBef>
                <a:buClr>
                  <a:srgbClr val="2098B0"/>
                </a:buClr>
              </a:pPr>
              <a:r>
                <a:rPr lang="en-US" altLang="ko-KR" sz="1067" dirty="0">
                  <a:latin typeface="+mn-ea"/>
                </a:rPr>
                <a:t>	AI, </a:t>
              </a:r>
              <a:r>
                <a:rPr lang="ko-KR" altLang="en-US" sz="1067" dirty="0" err="1">
                  <a:latin typeface="+mn-ea"/>
                </a:rPr>
                <a:t>딥러닝</a:t>
              </a:r>
              <a:r>
                <a:rPr lang="en-US" altLang="ko-KR" sz="1067" dirty="0">
                  <a:latin typeface="+mn-ea"/>
                </a:rPr>
                <a:t>, </a:t>
              </a:r>
              <a:r>
                <a:rPr lang="ko-KR" altLang="en-US" sz="1067" dirty="0">
                  <a:latin typeface="+mn-ea"/>
                </a:rPr>
                <a:t>빅데이터분석</a:t>
              </a:r>
              <a:r>
                <a:rPr lang="en-US" altLang="ko-KR" sz="1067" dirty="0">
                  <a:latin typeface="+mn-ea"/>
                </a:rPr>
                <a:t>, </a:t>
              </a:r>
              <a:r>
                <a:rPr lang="ko-KR" altLang="en-US" sz="1067" dirty="0">
                  <a:latin typeface="+mn-ea"/>
                </a:rPr>
                <a:t>웹프로그래밍</a:t>
              </a:r>
              <a:r>
                <a:rPr lang="en-US" altLang="ko-KR" sz="1067" dirty="0">
                  <a:latin typeface="+mn-ea"/>
                </a:rPr>
                <a:t>, </a:t>
              </a:r>
              <a:r>
                <a:rPr lang="ko-KR" altLang="en-US" sz="1067" dirty="0">
                  <a:latin typeface="+mn-ea"/>
                </a:rPr>
                <a:t>안드로이드 강의</a:t>
              </a:r>
              <a:endParaRPr lang="en-US" altLang="ko-KR" sz="1067" dirty="0">
                <a:solidFill>
                  <a:srgbClr val="000000"/>
                </a:solidFill>
                <a:latin typeface="+mn-ea"/>
              </a:endParaRPr>
            </a:p>
            <a:p>
              <a:pPr>
                <a:lnSpc>
                  <a:spcPct val="130000"/>
                </a:lnSpc>
                <a:spcBef>
                  <a:spcPct val="20000"/>
                </a:spcBef>
                <a:buClr>
                  <a:srgbClr val="2098B0"/>
                </a:buClr>
              </a:pPr>
              <a:r>
                <a:rPr lang="en-US" altLang="ko-KR" sz="1067" dirty="0">
                  <a:solidFill>
                    <a:srgbClr val="000000"/>
                  </a:solidFill>
                  <a:latin typeface="+mn-ea"/>
                </a:rPr>
                <a:t>- </a:t>
              </a:r>
              <a:r>
                <a:rPr lang="ko-KR" altLang="en-US" sz="1067" dirty="0">
                  <a:solidFill>
                    <a:srgbClr val="000000"/>
                  </a:solidFill>
                  <a:latin typeface="+mn-ea"/>
                </a:rPr>
                <a:t>중앙정보처리학원 </a:t>
              </a:r>
              <a:r>
                <a:rPr lang="en-US" altLang="ko-KR" sz="1067" dirty="0">
                  <a:solidFill>
                    <a:srgbClr val="000000"/>
                  </a:solidFill>
                  <a:latin typeface="+mn-ea"/>
                </a:rPr>
                <a:t>AI, </a:t>
              </a:r>
              <a:r>
                <a:rPr lang="ko-KR" altLang="en-US" sz="1067" dirty="0">
                  <a:solidFill>
                    <a:srgbClr val="000000"/>
                  </a:solidFill>
                  <a:latin typeface="+mn-ea"/>
                </a:rPr>
                <a:t>웹프로그래밍</a:t>
              </a:r>
              <a:endParaRPr lang="en-US" altLang="ko-KR" sz="1067" dirty="0">
                <a:solidFill>
                  <a:srgbClr val="000000"/>
                </a:solidFill>
                <a:latin typeface="+mn-ea"/>
              </a:endParaRPr>
            </a:p>
            <a:p>
              <a:pPr>
                <a:lnSpc>
                  <a:spcPct val="130000"/>
                </a:lnSpc>
                <a:spcBef>
                  <a:spcPct val="20000"/>
                </a:spcBef>
                <a:buClr>
                  <a:srgbClr val="2098B0"/>
                </a:buClr>
              </a:pPr>
              <a:r>
                <a:rPr lang="en-US" altLang="ko-KR" sz="1067" dirty="0">
                  <a:solidFill>
                    <a:srgbClr val="000000"/>
                  </a:solidFill>
                  <a:latin typeface="+mn-ea"/>
                </a:rPr>
                <a:t>- </a:t>
              </a:r>
              <a:r>
                <a:rPr lang="ko-KR" altLang="en-US" sz="1067" dirty="0">
                  <a:solidFill>
                    <a:srgbClr val="000000"/>
                  </a:solidFill>
                  <a:latin typeface="+mn-ea"/>
                </a:rPr>
                <a:t>한국외국어대학교</a:t>
              </a:r>
              <a:r>
                <a:rPr lang="en-US" altLang="ko-KR" sz="1067" dirty="0">
                  <a:solidFill>
                    <a:srgbClr val="000000"/>
                  </a:solidFill>
                  <a:latin typeface="+mn-ea"/>
                </a:rPr>
                <a:t>, </a:t>
              </a:r>
              <a:r>
                <a:rPr lang="ko-KR" altLang="en-US" sz="1067" dirty="0">
                  <a:solidFill>
                    <a:srgbClr val="000000"/>
                  </a:solidFill>
                  <a:latin typeface="+mn-ea"/>
                </a:rPr>
                <a:t>인덕대학교</a:t>
              </a:r>
              <a:r>
                <a:rPr lang="en-US" altLang="ko-KR" sz="1067" dirty="0">
                  <a:solidFill>
                    <a:srgbClr val="000000"/>
                  </a:solidFill>
                  <a:latin typeface="+mn-ea"/>
                </a:rPr>
                <a:t>, </a:t>
              </a:r>
              <a:r>
                <a:rPr lang="ko-KR" altLang="en-US" sz="1067" dirty="0">
                  <a:solidFill>
                    <a:srgbClr val="000000"/>
                  </a:solidFill>
                  <a:latin typeface="+mn-ea"/>
                </a:rPr>
                <a:t>동국대 전산원</a:t>
              </a:r>
              <a:r>
                <a:rPr lang="en-US" altLang="ko-KR" sz="1067" dirty="0">
                  <a:solidFill>
                    <a:srgbClr val="000000"/>
                  </a:solidFill>
                  <a:latin typeface="+mn-ea"/>
                </a:rPr>
                <a:t>, </a:t>
              </a:r>
              <a:r>
                <a:rPr lang="ko-KR" altLang="en-US" sz="1067" dirty="0" err="1">
                  <a:solidFill>
                    <a:srgbClr val="000000"/>
                  </a:solidFill>
                  <a:latin typeface="+mn-ea"/>
                </a:rPr>
                <a:t>연성대학교</a:t>
              </a:r>
              <a:r>
                <a:rPr lang="en-US" altLang="ko-KR" sz="1067" dirty="0">
                  <a:solidFill>
                    <a:srgbClr val="000000"/>
                  </a:solidFill>
                  <a:latin typeface="+mn-ea"/>
                </a:rPr>
                <a:t>, </a:t>
              </a:r>
              <a:r>
                <a:rPr lang="ko-KR" altLang="en-US" sz="1067" dirty="0" err="1">
                  <a:solidFill>
                    <a:srgbClr val="000000"/>
                  </a:solidFill>
                  <a:latin typeface="+mn-ea"/>
                </a:rPr>
                <a:t>인덕대</a:t>
              </a:r>
              <a:r>
                <a:rPr lang="ko-KR" altLang="en-US" sz="1067" dirty="0">
                  <a:solidFill>
                    <a:srgbClr val="000000"/>
                  </a:solidFill>
                  <a:latin typeface="+mn-ea"/>
                </a:rPr>
                <a:t> 등 다수</a:t>
              </a:r>
              <a:endParaRPr lang="en-US" altLang="ko-KR" sz="1067" dirty="0">
                <a:solidFill>
                  <a:schemeClr val="accent5"/>
                </a:solidFill>
                <a:latin typeface="+mn-ea"/>
              </a:endParaRPr>
            </a:p>
          </p:txBody>
        </p:sp>
        <p:sp>
          <p:nvSpPr>
            <p:cNvPr id="137" name="직사각형 4"/>
            <p:cNvSpPr>
              <a:spLocks noChangeArrowheads="1"/>
            </p:cNvSpPr>
            <p:nvPr/>
          </p:nvSpPr>
          <p:spPr bwMode="auto">
            <a:xfrm>
              <a:off x="4978701" y="4291153"/>
              <a:ext cx="2405080" cy="412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92075" indent="-92075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20000"/>
                </a:spcBef>
                <a:buClr>
                  <a:srgbClr val="2098B0"/>
                </a:buClr>
              </a:pPr>
              <a:r>
                <a:rPr lang="ko-KR" altLang="en-US" sz="1067" dirty="0">
                  <a:latin typeface="+mn-ea"/>
                  <a:ea typeface="+mn-ea"/>
                </a:rPr>
                <a:t>정보기술개발</a:t>
              </a:r>
              <a:r>
                <a:rPr lang="en-US" altLang="ko-KR" sz="1067" dirty="0">
                  <a:latin typeface="+mn-ea"/>
                  <a:ea typeface="+mn-ea"/>
                </a:rPr>
                <a:t>(</a:t>
              </a:r>
              <a:r>
                <a:rPr lang="ko-KR" altLang="en-US" sz="1067" dirty="0">
                  <a:latin typeface="+mn-ea"/>
                  <a:ea typeface="+mn-ea"/>
                </a:rPr>
                <a:t>인공지능</a:t>
              </a:r>
              <a:r>
                <a:rPr lang="en-US" altLang="ko-KR" sz="1067">
                  <a:latin typeface="+mn-ea"/>
                  <a:ea typeface="+mn-ea"/>
                </a:rPr>
                <a:t>)        </a:t>
              </a:r>
              <a:r>
                <a:rPr lang="ko-KR" altLang="en-US" sz="1067" dirty="0">
                  <a:latin typeface="+mn-ea"/>
                  <a:ea typeface="+mn-ea"/>
                </a:rPr>
                <a:t>정보기술운영</a:t>
              </a:r>
              <a:endParaRPr lang="en-US" altLang="ko-KR" sz="1067" dirty="0">
                <a:latin typeface="+mn-ea"/>
                <a:ea typeface="+mn-ea"/>
              </a:endParaRPr>
            </a:p>
            <a:p>
              <a:pPr eaLnBrk="1" hangingPunct="1">
                <a:lnSpc>
                  <a:spcPct val="130000"/>
                </a:lnSpc>
                <a:spcBef>
                  <a:spcPct val="20000"/>
                </a:spcBef>
                <a:buClr>
                  <a:srgbClr val="2098B0"/>
                </a:buClr>
              </a:pPr>
              <a:r>
                <a:rPr lang="ko-KR" altLang="en-US" sz="1067" dirty="0">
                  <a:latin typeface="+mn-ea"/>
                  <a:ea typeface="+mn-ea"/>
                </a:rPr>
                <a:t>정보기술저략</a:t>
              </a:r>
              <a:r>
                <a:rPr lang="en-US" altLang="ko-KR" sz="1067" dirty="0">
                  <a:latin typeface="+mn-ea"/>
                  <a:ea typeface="+mn-ea"/>
                </a:rPr>
                <a:t>,</a:t>
              </a:r>
              <a:r>
                <a:rPr lang="ko-KR" altLang="en-US" sz="1067" dirty="0">
                  <a:latin typeface="+mn-ea"/>
                  <a:ea typeface="+mn-ea"/>
                </a:rPr>
                <a:t>계획  문화콘텐츠제작</a:t>
              </a:r>
              <a:endParaRPr lang="en-US" altLang="ko-KR" sz="1067" dirty="0">
                <a:latin typeface="+mn-ea"/>
                <a:ea typeface="+mn-ea"/>
              </a:endParaRPr>
            </a:p>
          </p:txBody>
        </p:sp>
        <p:sp>
          <p:nvSpPr>
            <p:cNvPr id="138" name="Line 273"/>
            <p:cNvSpPr>
              <a:spLocks noChangeShapeType="1"/>
            </p:cNvSpPr>
            <p:nvPr/>
          </p:nvSpPr>
          <p:spPr bwMode="auto">
            <a:xfrm flipH="1">
              <a:off x="8271493" y="501035"/>
              <a:ext cx="293189" cy="24035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2000">
                <a:latin typeface="+mn-ea"/>
              </a:endParaRPr>
            </a:p>
          </p:txBody>
        </p:sp>
        <p:pic>
          <p:nvPicPr>
            <p:cNvPr id="141" name="Picture 293" descr="arroww"/>
            <p:cNvPicPr>
              <a:picLocks noChangeAspect="1" noChangeArrowheads="1"/>
            </p:cNvPicPr>
            <p:nvPr/>
          </p:nvPicPr>
          <p:blipFill>
            <a:blip r:embed="rId4" cstate="print">
              <a:lum contrast="-54000"/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6013" y="1099500"/>
              <a:ext cx="241929" cy="3639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2" name="Picture 293" descr="arroww"/>
            <p:cNvPicPr>
              <a:picLocks noChangeAspect="1" noChangeArrowheads="1"/>
            </p:cNvPicPr>
            <p:nvPr/>
          </p:nvPicPr>
          <p:blipFill>
            <a:blip r:embed="rId4" cstate="print">
              <a:lum contrast="-54000"/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6013" y="2108536"/>
              <a:ext cx="241929" cy="3639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" name="Picture 293" descr="arroww"/>
            <p:cNvPicPr>
              <a:picLocks noChangeAspect="1" noChangeArrowheads="1"/>
            </p:cNvPicPr>
            <p:nvPr/>
          </p:nvPicPr>
          <p:blipFill>
            <a:blip r:embed="rId4" cstate="print">
              <a:lum contrast="-54000"/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6013" y="3162010"/>
              <a:ext cx="241929" cy="3639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4" name="Picture 293" descr="arroww"/>
            <p:cNvPicPr>
              <a:picLocks noChangeAspect="1" noChangeArrowheads="1"/>
            </p:cNvPicPr>
            <p:nvPr/>
          </p:nvPicPr>
          <p:blipFill>
            <a:blip r:embed="rId4" cstate="print">
              <a:lum contrast="-54000"/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6013" y="3940752"/>
              <a:ext cx="241929" cy="3639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5" name="Line 286"/>
            <p:cNvSpPr>
              <a:spLocks noChangeShapeType="1"/>
            </p:cNvSpPr>
            <p:nvPr/>
          </p:nvSpPr>
          <p:spPr bwMode="auto">
            <a:xfrm flipH="1">
              <a:off x="8242812" y="1298070"/>
              <a:ext cx="321871" cy="35027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2000">
                <a:latin typeface="+mn-ea"/>
              </a:endParaRPr>
            </a:p>
          </p:txBody>
        </p:sp>
        <p:sp>
          <p:nvSpPr>
            <p:cNvPr id="146" name="Line 287"/>
            <p:cNvSpPr>
              <a:spLocks noChangeShapeType="1"/>
            </p:cNvSpPr>
            <p:nvPr/>
          </p:nvSpPr>
          <p:spPr bwMode="auto">
            <a:xfrm flipH="1">
              <a:off x="8242812" y="2424354"/>
              <a:ext cx="321871" cy="35027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2000">
                <a:latin typeface="+mn-ea"/>
              </a:endParaRPr>
            </a:p>
          </p:txBody>
        </p:sp>
        <p:sp>
          <p:nvSpPr>
            <p:cNvPr id="147" name="Line 288"/>
            <p:cNvSpPr>
              <a:spLocks noChangeShapeType="1"/>
            </p:cNvSpPr>
            <p:nvPr/>
          </p:nvSpPr>
          <p:spPr bwMode="auto">
            <a:xfrm flipH="1">
              <a:off x="8242812" y="3322518"/>
              <a:ext cx="321871" cy="35027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2000">
                <a:latin typeface="+mn-ea"/>
              </a:endParaRPr>
            </a:p>
          </p:txBody>
        </p:sp>
        <p:sp>
          <p:nvSpPr>
            <p:cNvPr id="148" name="Line 289"/>
            <p:cNvSpPr>
              <a:spLocks noChangeShapeType="1"/>
            </p:cNvSpPr>
            <p:nvPr/>
          </p:nvSpPr>
          <p:spPr bwMode="auto">
            <a:xfrm flipH="1">
              <a:off x="8242812" y="4222781"/>
              <a:ext cx="321871" cy="35027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2000">
                <a:latin typeface="+mn-ea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600254" y="5310525"/>
            <a:ext cx="1983565" cy="901516"/>
            <a:chOff x="1231257" y="4186768"/>
            <a:chExt cx="1487674" cy="676137"/>
          </a:xfrm>
        </p:grpSpPr>
        <p:sp>
          <p:nvSpPr>
            <p:cNvPr id="57" name="Rectangle 106"/>
            <p:cNvSpPr>
              <a:spLocks noChangeArrowheads="1"/>
            </p:cNvSpPr>
            <p:nvPr/>
          </p:nvSpPr>
          <p:spPr bwMode="auto">
            <a:xfrm rot="10800000">
              <a:off x="1231257" y="4186768"/>
              <a:ext cx="1487674" cy="676137"/>
            </a:xfrm>
            <a:prstGeom prst="roundRect">
              <a:avLst>
                <a:gd name="adj" fmla="val 10022"/>
              </a:avLst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10800000"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lnSpc>
                  <a:spcPct val="150000"/>
                </a:lnSpc>
              </a:pPr>
              <a:endParaRPr lang="ko-KR" altLang="en-US" sz="1200" dirty="0">
                <a:solidFill>
                  <a:srgbClr val="000000"/>
                </a:solidFill>
                <a:latin typeface="나눔고딕코딩" pitchFamily="49" charset="-127"/>
                <a:ea typeface="나눔고딕코딩" pitchFamily="49" charset="-127"/>
              </a:endParaRPr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1329488" y="4288639"/>
              <a:ext cx="1254471" cy="466675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667" b="1" dirty="0">
                  <a:latin typeface="나눔고딕코딩" pitchFamily="49" charset="-127"/>
                  <a:ea typeface="나눔고딕코딩" pitchFamily="49" charset="-127"/>
                </a:rPr>
                <a:t>이 소 영</a:t>
              </a:r>
            </a:p>
          </p:txBody>
        </p:sp>
      </p:grpSp>
      <p:sp>
        <p:nvSpPr>
          <p:cNvPr id="60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0058400" y="6492876"/>
            <a:ext cx="2133600" cy="365125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67" name="제목 31"/>
          <p:cNvSpPr txBox="1">
            <a:spLocks/>
          </p:cNvSpPr>
          <p:nvPr/>
        </p:nvSpPr>
        <p:spPr>
          <a:xfrm>
            <a:off x="303659" y="132752"/>
            <a:ext cx="2450671" cy="670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60960" tIns="30480" rIns="60960" bIns="30480" rtlCol="0" anchor="ctr">
            <a:spAutoFit/>
          </a:bodyPr>
          <a:lstStyle>
            <a:lvl1pPr marL="0" algn="l" defTabSz="145094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4000" b="1" kern="1200" spc="-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Open Sans" pitchFamily="34" charset="0"/>
              </a:defRPr>
            </a:lvl1pPr>
          </a:lstStyle>
          <a:p>
            <a:pPr defTabSz="1450904">
              <a:defRPr/>
            </a:pPr>
            <a:r>
              <a:rPr lang="ko-KR" altLang="en-US" sz="4400" dirty="0"/>
              <a:t>강사 소개</a:t>
            </a:r>
            <a:endParaRPr lang="en-US" altLang="ko-KR" sz="4400" dirty="0"/>
          </a:p>
        </p:txBody>
      </p:sp>
    </p:spTree>
    <p:extLst>
      <p:ext uri="{BB962C8B-B14F-4D97-AF65-F5344CB8AC3E}">
        <p14:creationId xmlns:p14="http://schemas.microsoft.com/office/powerpoint/2010/main" val="1174883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</a:t>
            </a:r>
            <a:r>
              <a:rPr lang="ko-KR" altLang="en-US" dirty="0"/>
              <a:t>웹 개발자 양성과정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36160" y="6063783"/>
            <a:ext cx="416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source : </a:t>
            </a:r>
            <a:r>
              <a:rPr lang="en-US" altLang="ko-KR" dirty="0">
                <a:hlinkClick r:id="rId2"/>
              </a:rPr>
              <a:t>https://tiobe.com/tiobe-index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980728"/>
            <a:ext cx="11016248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665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5648" t="31650" r="5980" b="17666"/>
          <a:stretch/>
        </p:blipFill>
        <p:spPr>
          <a:xfrm>
            <a:off x="695400" y="908720"/>
            <a:ext cx="10549172" cy="247920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5709" t="32126" r="7078" b="14893"/>
          <a:stretch/>
        </p:blipFill>
        <p:spPr>
          <a:xfrm>
            <a:off x="695400" y="3511203"/>
            <a:ext cx="10549172" cy="304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374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 rot="20965509">
            <a:off x="1271464" y="2780928"/>
            <a:ext cx="9582940" cy="7686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5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초보 개발자는 토끼와 거북이 중 거북이가 되자</a:t>
            </a:r>
          </a:p>
        </p:txBody>
      </p:sp>
    </p:spTree>
    <p:extLst>
      <p:ext uri="{BB962C8B-B14F-4D97-AF65-F5344CB8AC3E}">
        <p14:creationId xmlns:p14="http://schemas.microsoft.com/office/powerpoint/2010/main" val="25069246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56F11-0939-4879-ADC8-B5CF2A0F3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폴더 관리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1BDF6A-5148-4AC7-8505-0F84253F099B}"/>
              </a:ext>
            </a:extLst>
          </p:cNvPr>
          <p:cNvSpPr txBox="1"/>
          <p:nvPr/>
        </p:nvSpPr>
        <p:spPr>
          <a:xfrm>
            <a:off x="1127448" y="1196752"/>
            <a:ext cx="96490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160000">
              <a:lnSpc>
                <a:spcPct val="200000"/>
              </a:lnSpc>
            </a:pPr>
            <a:r>
              <a:rPr lang="en-US" altLang="ko-KR" sz="2400" dirty="0" err="1">
                <a:latin typeface="+mn-ea"/>
              </a:rPr>
              <a:t>ai</a:t>
            </a:r>
            <a:r>
              <a:rPr lang="en-US" altLang="ko-KR" sz="2400" dirty="0">
                <a:latin typeface="+mn-ea"/>
              </a:rPr>
              <a:t>\downloads : </a:t>
            </a:r>
            <a:r>
              <a:rPr lang="ko-KR" altLang="en-US" sz="2400" dirty="0">
                <a:latin typeface="+mn-ea"/>
              </a:rPr>
              <a:t>개발환경을 위한 다운로드 파일</a:t>
            </a:r>
            <a:endParaRPr lang="en-US" altLang="ko-KR" sz="2400" dirty="0">
              <a:latin typeface="+mn-ea"/>
            </a:endParaRPr>
          </a:p>
          <a:p>
            <a:pPr indent="-2160000">
              <a:lnSpc>
                <a:spcPct val="200000"/>
              </a:lnSpc>
            </a:pPr>
            <a:r>
              <a:rPr lang="en-US" altLang="ko-KR" sz="2400" dirty="0" err="1">
                <a:latin typeface="+mn-ea"/>
              </a:rPr>
              <a:t>ai</a:t>
            </a:r>
            <a:r>
              <a:rPr lang="en-US" altLang="ko-KR" sz="2400" dirty="0">
                <a:latin typeface="+mn-ea"/>
              </a:rPr>
              <a:t>\source : </a:t>
            </a:r>
            <a:r>
              <a:rPr lang="ko-KR" altLang="en-US" sz="2400" dirty="0">
                <a:latin typeface="+mn-ea"/>
              </a:rPr>
              <a:t>수업시간 개발 소스</a:t>
            </a:r>
            <a:endParaRPr lang="en-US" altLang="ko-KR" sz="2400" dirty="0">
              <a:latin typeface="+mn-ea"/>
            </a:endParaRPr>
          </a:p>
          <a:p>
            <a:pPr indent="-2160000">
              <a:lnSpc>
                <a:spcPct val="200000"/>
              </a:lnSpc>
            </a:pPr>
            <a:r>
              <a:rPr lang="en-US" altLang="ko-KR" sz="2400" dirty="0" err="1">
                <a:latin typeface="+mn-ea"/>
              </a:rPr>
              <a:t>ai</a:t>
            </a:r>
            <a:r>
              <a:rPr lang="en-US" altLang="ko-KR" sz="2400" dirty="0">
                <a:latin typeface="+mn-ea"/>
              </a:rPr>
              <a:t>\</a:t>
            </a:r>
            <a:r>
              <a:rPr lang="en-US" altLang="ko-KR" sz="2400" dirty="0" err="1">
                <a:latin typeface="+mn-ea"/>
              </a:rPr>
              <a:t>letNote</a:t>
            </a:r>
            <a:r>
              <a:rPr lang="ko-KR" altLang="en-US" sz="2400" dirty="0">
                <a:latin typeface="+mn-ea"/>
              </a:rPr>
              <a:t> </a:t>
            </a:r>
            <a:r>
              <a:rPr lang="en-US" altLang="ko-KR" sz="2400" dirty="0">
                <a:latin typeface="+mn-ea"/>
              </a:rPr>
              <a:t>: </a:t>
            </a:r>
            <a:r>
              <a:rPr lang="ko-KR" altLang="en-US" sz="2400" dirty="0">
                <a:latin typeface="+mn-ea"/>
              </a:rPr>
              <a:t>교안 노트</a:t>
            </a:r>
            <a:endParaRPr lang="en-US" altLang="ko-KR" sz="2400" dirty="0">
              <a:latin typeface="+mn-ea"/>
            </a:endParaRPr>
          </a:p>
          <a:p>
            <a:pPr indent="-2160000">
              <a:lnSpc>
                <a:spcPct val="200000"/>
              </a:lnSpc>
            </a:pPr>
            <a:r>
              <a:rPr lang="en-US" altLang="ko-KR" sz="2400" b="1" dirty="0" err="1">
                <a:solidFill>
                  <a:srgbClr val="FF0000"/>
                </a:solidFill>
                <a:latin typeface="+mn-ea"/>
              </a:rPr>
              <a:t>ai</a:t>
            </a:r>
            <a:r>
              <a:rPr lang="en-US" altLang="ko-KR" sz="2400" b="1" dirty="0">
                <a:solidFill>
                  <a:srgbClr val="FF0000"/>
                </a:solidFill>
                <a:latin typeface="+mn-ea"/>
              </a:rPr>
              <a:t>\note : </a:t>
            </a:r>
            <a:r>
              <a:rPr lang="ko-KR" altLang="en-US" sz="2400" b="1" dirty="0">
                <a:solidFill>
                  <a:srgbClr val="FF0000"/>
                </a:solidFill>
                <a:latin typeface="+mn-ea"/>
              </a:rPr>
              <a:t>그날 </a:t>
            </a:r>
            <a:r>
              <a:rPr lang="ko-KR" altLang="en-US" sz="2400" b="1" dirty="0" err="1">
                <a:solidFill>
                  <a:srgbClr val="FF0000"/>
                </a:solidFill>
                <a:latin typeface="+mn-ea"/>
              </a:rPr>
              <a:t>그날</a:t>
            </a:r>
            <a:r>
              <a:rPr lang="ko-KR" altLang="en-US" sz="2400" b="1" dirty="0">
                <a:solidFill>
                  <a:srgbClr val="FF0000"/>
                </a:solidFill>
                <a:latin typeface="+mn-ea"/>
              </a:rPr>
              <a:t> 수업한 내용을 </a:t>
            </a:r>
            <a:r>
              <a:rPr lang="en-US" altLang="ko-KR" sz="2400" b="1" dirty="0">
                <a:solidFill>
                  <a:srgbClr val="FF0000"/>
                </a:solidFill>
                <a:latin typeface="+mn-ea"/>
              </a:rPr>
              <a:t>10~20</a:t>
            </a:r>
            <a:r>
              <a:rPr lang="ko-KR" altLang="en-US" sz="2400" b="1" dirty="0">
                <a:solidFill>
                  <a:srgbClr val="FF0000"/>
                </a:solidFill>
                <a:latin typeface="+mn-ea"/>
              </a:rPr>
              <a:t>줄로 요약한 파일</a:t>
            </a:r>
            <a:endParaRPr lang="en-US" altLang="ko-KR" sz="2400" b="1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2400" dirty="0" err="1">
                <a:latin typeface="+mn-ea"/>
              </a:rPr>
              <a:t>ai</a:t>
            </a:r>
            <a:r>
              <a:rPr lang="en-US" altLang="ko-KR" sz="2400" dirty="0">
                <a:latin typeface="+mn-ea"/>
              </a:rPr>
              <a:t>\</a:t>
            </a:r>
            <a:r>
              <a:rPr lang="ko-KR" altLang="en-US" sz="2400" dirty="0">
                <a:latin typeface="+mn-ea"/>
              </a:rPr>
              <a:t>취업 </a:t>
            </a:r>
            <a:r>
              <a:rPr lang="en-US" altLang="ko-KR" sz="2400" dirty="0">
                <a:latin typeface="+mn-ea"/>
              </a:rPr>
              <a:t>: </a:t>
            </a:r>
            <a:r>
              <a:rPr lang="ko-KR" altLang="en-US" sz="2400" dirty="0">
                <a:latin typeface="+mn-ea"/>
              </a:rPr>
              <a:t>취업에 관련된 정보 및 이력서 포트폴리오</a:t>
            </a:r>
            <a:endParaRPr lang="en-US" altLang="ko-KR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61152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설치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55440" y="1124744"/>
            <a:ext cx="10801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2" indent="-342900">
              <a:lnSpc>
                <a:spcPct val="250000"/>
              </a:lnSpc>
              <a:buFont typeface="+mj-lt"/>
              <a:buAutoNum type="arabicPeriod"/>
            </a:pPr>
            <a:r>
              <a:rPr lang="en-US" altLang="ko-KR" sz="2000" dirty="0"/>
              <a:t>Chrome </a:t>
            </a:r>
            <a:r>
              <a:rPr lang="ko-KR" altLang="en-US" sz="2000" dirty="0"/>
              <a:t>브라우저 </a:t>
            </a:r>
            <a:r>
              <a:rPr lang="en-US" altLang="ko-KR" sz="2000" dirty="0">
                <a:hlinkClick r:id="rId2"/>
              </a:rPr>
              <a:t>https://www.google.com/chrome/browser</a:t>
            </a:r>
            <a:r>
              <a:rPr lang="en-US" altLang="ko-KR" sz="2000" dirty="0"/>
              <a:t> </a:t>
            </a:r>
          </a:p>
          <a:p>
            <a:pPr marL="342900" lvl="2" indent="-342900">
              <a:lnSpc>
                <a:spcPct val="250000"/>
              </a:lnSpc>
              <a:buFont typeface="+mj-lt"/>
              <a:buAutoNum type="arabicPeriod"/>
            </a:pP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>
                <a:hlinkClick r:id="rId3"/>
              </a:rPr>
              <a:t>https://git-scm.com</a:t>
            </a:r>
            <a:endParaRPr lang="en-US" altLang="ko-KR" dirty="0"/>
          </a:p>
          <a:p>
            <a:pPr marL="342900" lvl="2" indent="-342900">
              <a:lnSpc>
                <a:spcPct val="250000"/>
              </a:lnSpc>
              <a:buFont typeface="+mj-lt"/>
              <a:buAutoNum type="arabicPeriod"/>
            </a:pPr>
            <a:r>
              <a:rPr lang="ko-KR" altLang="en-US" dirty="0" err="1"/>
              <a:t>파이썬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607236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endParaRPr lang="ko-KR" alt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134262" y="1698447"/>
            <a:ext cx="3644900" cy="3441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75" dirty="0">
                <a:latin typeface="맑은 고딕"/>
                <a:cs typeface="맑은 고딕"/>
              </a:rPr>
              <a:t>1.내 </a:t>
            </a:r>
            <a:r>
              <a:rPr sz="3200" dirty="0">
                <a:latin typeface="맑은 고딕"/>
                <a:cs typeface="맑은 고딕"/>
              </a:rPr>
              <a:t>소스 코드</a:t>
            </a:r>
            <a:r>
              <a:rPr sz="3200" spc="-170" dirty="0">
                <a:latin typeface="맑은 고딕"/>
                <a:cs typeface="맑은 고딕"/>
              </a:rPr>
              <a:t> </a:t>
            </a:r>
            <a:r>
              <a:rPr sz="3200" spc="0" dirty="0">
                <a:latin typeface="맑은 고딕"/>
                <a:cs typeface="맑은 고딕"/>
              </a:rPr>
              <a:t>저장</a:t>
            </a:r>
            <a:endParaRPr sz="3200" dirty="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spc="50" dirty="0">
                <a:latin typeface="맑은 고딕"/>
                <a:cs typeface="맑은 고딕"/>
              </a:rPr>
              <a:t>2.버전 </a:t>
            </a:r>
            <a:r>
              <a:rPr sz="3200" dirty="0">
                <a:latin typeface="맑은 고딕"/>
                <a:cs typeface="맑은 고딕"/>
              </a:rPr>
              <a:t>관리</a:t>
            </a:r>
            <a:r>
              <a:rPr sz="3200" spc="-145" dirty="0">
                <a:latin typeface="맑은 고딕"/>
                <a:cs typeface="맑은 고딕"/>
              </a:rPr>
              <a:t> </a:t>
            </a:r>
            <a:r>
              <a:rPr sz="3200" dirty="0">
                <a:latin typeface="맑은 고딕"/>
                <a:cs typeface="맑은 고딕"/>
              </a:rPr>
              <a:t>도구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spc="50" dirty="0">
                <a:latin typeface="맑은 고딕"/>
                <a:cs typeface="맑은 고딕"/>
              </a:rPr>
              <a:t>3.소스 </a:t>
            </a:r>
            <a:r>
              <a:rPr sz="3200" dirty="0">
                <a:latin typeface="맑은 고딕"/>
                <a:cs typeface="맑은 고딕"/>
              </a:rPr>
              <a:t>코드</a:t>
            </a:r>
            <a:r>
              <a:rPr sz="3200" spc="-145" dirty="0">
                <a:latin typeface="맑은 고딕"/>
                <a:cs typeface="맑은 고딕"/>
              </a:rPr>
              <a:t> </a:t>
            </a:r>
            <a:r>
              <a:rPr sz="3200" dirty="0">
                <a:latin typeface="맑은 고딕"/>
                <a:cs typeface="맑은 고딕"/>
              </a:rPr>
              <a:t>공유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spc="50" dirty="0">
                <a:latin typeface="맑은 고딕"/>
                <a:cs typeface="맑은 고딕"/>
              </a:rPr>
              <a:t>4.협업</a:t>
            </a:r>
            <a:r>
              <a:rPr sz="3200" spc="-20" dirty="0">
                <a:latin typeface="맑은 고딕"/>
                <a:cs typeface="맑은 고딕"/>
              </a:rPr>
              <a:t> </a:t>
            </a:r>
            <a:r>
              <a:rPr sz="3200" dirty="0">
                <a:latin typeface="맑은 고딕"/>
                <a:cs typeface="맑은 고딕"/>
              </a:rPr>
              <a:t>공간</a:t>
            </a:r>
          </a:p>
        </p:txBody>
      </p:sp>
    </p:spTree>
    <p:extLst>
      <p:ext uri="{BB962C8B-B14F-4D97-AF65-F5344CB8AC3E}">
        <p14:creationId xmlns:p14="http://schemas.microsoft.com/office/powerpoint/2010/main" val="34592592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깃허브의</a:t>
            </a:r>
            <a:r>
              <a:rPr lang="ko-KR" altLang="en-US" dirty="0"/>
              <a:t> </a:t>
            </a:r>
            <a:r>
              <a:rPr lang="ko-KR" altLang="en-US" dirty="0" err="1"/>
              <a:t>레파지터리</a:t>
            </a:r>
            <a:r>
              <a:rPr lang="en-US" altLang="ko-KR" dirty="0"/>
              <a:t>(</a:t>
            </a:r>
            <a:r>
              <a:rPr lang="ko-KR" altLang="en-US" dirty="0" err="1"/>
              <a:t>원격저장소</a:t>
            </a:r>
            <a:r>
              <a:rPr lang="en-US" altLang="ko-KR" dirty="0"/>
              <a:t>) </a:t>
            </a:r>
            <a:r>
              <a:rPr lang="ko-KR" altLang="en-US" dirty="0"/>
              <a:t>생성하고</a:t>
            </a:r>
            <a:r>
              <a:rPr lang="ko-KR" altLang="en-US" spc="-155" dirty="0"/>
              <a:t> </a:t>
            </a:r>
            <a:r>
              <a:rPr lang="ko-KR" altLang="en-US" dirty="0"/>
              <a:t>올리기</a:t>
            </a:r>
          </a:p>
        </p:txBody>
      </p:sp>
      <p:sp>
        <p:nvSpPr>
          <p:cNvPr id="4" name="object 3"/>
          <p:cNvSpPr txBox="1"/>
          <p:nvPr/>
        </p:nvSpPr>
        <p:spPr>
          <a:xfrm>
            <a:off x="414019" y="938022"/>
            <a:ext cx="10725785" cy="496443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40"/>
              </a:spcBef>
              <a:buAutoNum type="arabicPeriod"/>
              <a:tabLst>
                <a:tab pos="356235" algn="l"/>
              </a:tabLst>
            </a:pPr>
            <a:r>
              <a:rPr sz="2400" spc="-10" dirty="0">
                <a:latin typeface="맑은 고딕"/>
                <a:cs typeface="맑은 고딕"/>
              </a:rPr>
              <a:t>http://www.github.com</a:t>
            </a:r>
            <a:r>
              <a:rPr lang="en-US" altLang="ko-KR" sz="2400" dirty="0">
                <a:latin typeface="맑은 고딕"/>
                <a:cs typeface="맑은 고딕"/>
              </a:rPr>
              <a:t> </a:t>
            </a:r>
            <a:r>
              <a:rPr lang="ko-KR" altLang="en-US" sz="2400" dirty="0">
                <a:latin typeface="맑은 고딕"/>
                <a:cs typeface="맑은 고딕"/>
              </a:rPr>
              <a:t>에</a:t>
            </a:r>
            <a:r>
              <a:rPr lang="en-US" altLang="ko-KR" sz="2400" dirty="0">
                <a:latin typeface="맑은 고딕"/>
                <a:cs typeface="맑은 고딕"/>
              </a:rPr>
              <a:t> </a:t>
            </a:r>
            <a:r>
              <a:rPr lang="ko-KR" altLang="en-US" sz="2400" dirty="0">
                <a:latin typeface="맑은 고딕"/>
                <a:cs typeface="맑은 고딕"/>
              </a:rPr>
              <a:t>가</a:t>
            </a:r>
            <a:r>
              <a:rPr sz="2400" dirty="0" err="1">
                <a:latin typeface="맑은 고딕"/>
                <a:cs typeface="맑은 고딕"/>
              </a:rPr>
              <a:t>입하기</a:t>
            </a:r>
            <a:r>
              <a:rPr sz="2400" dirty="0">
                <a:latin typeface="맑은 고딕"/>
                <a:cs typeface="맑은 고딕"/>
              </a:rPr>
              <a:t>(sign </a:t>
            </a:r>
            <a:r>
              <a:rPr sz="2400" spc="-5" dirty="0">
                <a:latin typeface="맑은 고딕"/>
                <a:cs typeface="맑은 고딕"/>
              </a:rPr>
              <a:t>up) </a:t>
            </a:r>
            <a:r>
              <a:rPr sz="2400" dirty="0">
                <a:latin typeface="맑은 고딕"/>
                <a:cs typeface="맑은 고딕"/>
              </a:rPr>
              <a:t>후 코드가 포함된 메일</a:t>
            </a:r>
            <a:r>
              <a:rPr sz="2400" spc="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확인</a:t>
            </a: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356235" algn="l"/>
              </a:tabLst>
            </a:pPr>
            <a:r>
              <a:rPr sz="2400" dirty="0">
                <a:latin typeface="맑은 고딕"/>
                <a:cs typeface="맑은 고딕"/>
              </a:rPr>
              <a:t>Sign </a:t>
            </a:r>
            <a:r>
              <a:rPr sz="2400" spc="-5" dirty="0">
                <a:latin typeface="맑은 고딕"/>
                <a:cs typeface="맑은 고딕"/>
              </a:rPr>
              <a:t>in</a:t>
            </a:r>
            <a:endParaRPr sz="2400" dirty="0">
              <a:latin typeface="맑은 고딕"/>
              <a:cs typeface="맑은 고딕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356235" algn="l"/>
              </a:tabLst>
            </a:pPr>
            <a:r>
              <a:rPr sz="2400" spc="-15" dirty="0">
                <a:latin typeface="맑은 고딕"/>
                <a:cs typeface="맑은 고딕"/>
              </a:rPr>
              <a:t>Create </a:t>
            </a:r>
            <a:r>
              <a:rPr sz="2400" dirty="0">
                <a:latin typeface="맑은 고딕"/>
                <a:cs typeface="맑은 고딕"/>
              </a:rPr>
              <a:t>repository(올릴</a:t>
            </a:r>
            <a:r>
              <a:rPr sz="2400" spc="1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공간명)</a:t>
            </a:r>
          </a:p>
          <a:p>
            <a:pPr marL="355600" marR="5080" indent="-342900">
              <a:lnSpc>
                <a:spcPct val="150000"/>
              </a:lnSpc>
              <a:buAutoNum type="arabicPeriod"/>
              <a:tabLst>
                <a:tab pos="356235" algn="l"/>
              </a:tabLst>
            </a:pPr>
            <a:r>
              <a:rPr sz="2400" dirty="0">
                <a:latin typeface="맑은 고딕"/>
                <a:cs typeface="맑은 고딕"/>
              </a:rPr>
              <a:t>소스를 내컴퓨터에서 </a:t>
            </a:r>
            <a:r>
              <a:rPr sz="2400" spc="-5" dirty="0">
                <a:latin typeface="맑은 고딕"/>
                <a:cs typeface="맑은 고딕"/>
              </a:rPr>
              <a:t>github </a:t>
            </a:r>
            <a:r>
              <a:rPr sz="2400" dirty="0">
                <a:latin typeface="맑은 고딕"/>
                <a:cs typeface="맑은 고딕"/>
              </a:rPr>
              <a:t>인터넷으로 올리고 </a:t>
            </a:r>
            <a:r>
              <a:rPr sz="2400" spc="-5" dirty="0">
                <a:latin typeface="맑은 고딕"/>
                <a:cs typeface="맑은 고딕"/>
              </a:rPr>
              <a:t>git </a:t>
            </a:r>
            <a:r>
              <a:rPr sz="2400" dirty="0">
                <a:latin typeface="맑은 고딕"/>
                <a:cs typeface="맑은 고딕"/>
              </a:rPr>
              <a:t>명령어를 사용하기 위해  </a:t>
            </a:r>
            <a:r>
              <a:rPr sz="2400" spc="-20" dirty="0">
                <a:latin typeface="맑은 고딕"/>
                <a:cs typeface="맑은 고딕"/>
              </a:rPr>
              <a:t>git-scm을 </a:t>
            </a:r>
            <a:r>
              <a:rPr sz="2400" spc="-5" dirty="0">
                <a:latin typeface="맑은 고딕"/>
                <a:cs typeface="맑은 고딕"/>
              </a:rPr>
              <a:t>다운받고 install </a:t>
            </a:r>
            <a:r>
              <a:rPr sz="2400" spc="-10" dirty="0">
                <a:latin typeface="맑은 고딕"/>
                <a:cs typeface="맑은 고딕"/>
              </a:rPr>
              <a:t>(</a:t>
            </a:r>
            <a:r>
              <a:rPr sz="24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맑은 고딕"/>
                <a:cs typeface="맑은 고딕"/>
                <a:hlinkClick r:id="rId2"/>
              </a:rPr>
              <a:t>https://git-scm.com/downloads</a:t>
            </a:r>
            <a:r>
              <a:rPr sz="2400" spc="25" dirty="0">
                <a:solidFill>
                  <a:srgbClr val="0000FF"/>
                </a:solidFill>
                <a:latin typeface="맑은 고딕"/>
                <a:cs typeface="맑은 고딕"/>
                <a:hlinkClick r:id="rId2"/>
              </a:rPr>
              <a:t> </a:t>
            </a:r>
            <a:r>
              <a:rPr sz="2400" dirty="0">
                <a:latin typeface="맑은 고딕"/>
                <a:cs typeface="맑은 고딕"/>
              </a:rPr>
              <a:t>)</a:t>
            </a: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356235" algn="l"/>
              </a:tabLst>
            </a:pPr>
            <a:r>
              <a:rPr sz="2400" spc="-5" dirty="0">
                <a:latin typeface="맑은 고딕"/>
                <a:cs typeface="맑은 고딕"/>
              </a:rPr>
              <a:t>Git Bash에서 git </a:t>
            </a:r>
            <a:r>
              <a:rPr sz="2400" dirty="0">
                <a:latin typeface="맑은 고딕"/>
                <a:cs typeface="맑은 고딕"/>
              </a:rPr>
              <a:t>환경</a:t>
            </a:r>
            <a:r>
              <a:rPr sz="2400" spc="1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설정</a:t>
            </a:r>
          </a:p>
          <a:p>
            <a:pPr marL="469900">
              <a:lnSpc>
                <a:spcPct val="100000"/>
              </a:lnSpc>
              <a:spcBef>
                <a:spcPts val="1440"/>
              </a:spcBef>
              <a:tabLst>
                <a:tab pos="5045710" algn="l"/>
              </a:tabLst>
            </a:pPr>
            <a:r>
              <a:rPr sz="2400" dirty="0">
                <a:latin typeface="맑은 고딕"/>
                <a:cs typeface="맑은 고딕"/>
              </a:rPr>
              <a:t>&gt; </a:t>
            </a:r>
            <a:r>
              <a:rPr sz="2400" spc="-5" dirty="0">
                <a:latin typeface="맑은 고딕"/>
                <a:cs typeface="맑은 고딕"/>
              </a:rPr>
              <a:t>git config</a:t>
            </a:r>
            <a:r>
              <a:rPr sz="2400" spc="60" dirty="0">
                <a:latin typeface="맑은 고딕"/>
                <a:cs typeface="맑은 고딕"/>
              </a:rPr>
              <a:t> </a:t>
            </a:r>
            <a:r>
              <a:rPr sz="2400" spc="-10" dirty="0">
                <a:latin typeface="맑은 고딕"/>
                <a:cs typeface="맑은 고딕"/>
              </a:rPr>
              <a:t>--global</a:t>
            </a:r>
            <a:r>
              <a:rPr sz="2400" spc="25" dirty="0">
                <a:latin typeface="맑은 고딕"/>
                <a:cs typeface="맑은 고딕"/>
              </a:rPr>
              <a:t> </a:t>
            </a:r>
            <a:r>
              <a:rPr sz="2400" spc="-30" dirty="0">
                <a:latin typeface="맑은 고딕"/>
                <a:cs typeface="맑은 고딕"/>
              </a:rPr>
              <a:t>user.name	</a:t>
            </a:r>
            <a:r>
              <a:rPr sz="2400" spc="-15" dirty="0">
                <a:latin typeface="맑은 고딕"/>
                <a:cs typeface="맑은 고딕"/>
              </a:rPr>
              <a:t>“</a:t>
            </a:r>
            <a:r>
              <a:rPr lang="en-US" sz="2400" spc="-15" dirty="0">
                <a:latin typeface="맑은 고딕"/>
                <a:cs typeface="맑은 고딕"/>
              </a:rPr>
              <a:t>yisy0</a:t>
            </a:r>
            <a:r>
              <a:rPr sz="2400" spc="-15" dirty="0">
                <a:latin typeface="맑은 고딕"/>
                <a:cs typeface="맑은 고딕"/>
              </a:rPr>
              <a:t>”</a:t>
            </a:r>
            <a:endParaRPr sz="2400" dirty="0">
              <a:latin typeface="맑은 고딕"/>
              <a:cs typeface="맑은 고딕"/>
            </a:endParaRPr>
          </a:p>
          <a:p>
            <a:pPr marL="469900">
              <a:lnSpc>
                <a:spcPct val="100000"/>
              </a:lnSpc>
              <a:spcBef>
                <a:spcPts val="1445"/>
              </a:spcBef>
            </a:pPr>
            <a:r>
              <a:rPr sz="2400" dirty="0">
                <a:latin typeface="맑은 고딕"/>
                <a:cs typeface="맑은 고딕"/>
              </a:rPr>
              <a:t>&gt; </a:t>
            </a:r>
            <a:r>
              <a:rPr sz="2400" spc="-5" dirty="0">
                <a:latin typeface="맑은 고딕"/>
                <a:cs typeface="맑은 고딕"/>
              </a:rPr>
              <a:t>git config </a:t>
            </a:r>
            <a:r>
              <a:rPr sz="2400" spc="-10" dirty="0">
                <a:latin typeface="맑은 고딕"/>
                <a:cs typeface="맑은 고딕"/>
              </a:rPr>
              <a:t>--global </a:t>
            </a:r>
            <a:r>
              <a:rPr sz="2400" spc="-25" dirty="0" err="1">
                <a:latin typeface="맑은 고딕"/>
                <a:cs typeface="맑은 고딕"/>
              </a:rPr>
              <a:t>user.email</a:t>
            </a:r>
            <a:r>
              <a:rPr sz="2400" spc="40" dirty="0">
                <a:latin typeface="맑은 고딕"/>
                <a:cs typeface="맑은 고딕"/>
              </a:rPr>
              <a:t> </a:t>
            </a:r>
            <a:r>
              <a:rPr sz="2400" spc="-10" dirty="0">
                <a:latin typeface="맑은 고딕"/>
                <a:cs typeface="맑은 고딕"/>
              </a:rPr>
              <a:t>“</a:t>
            </a:r>
            <a:r>
              <a:rPr lang="en-US" sz="2400" spc="-10" dirty="0">
                <a:latin typeface="맑은 고딕"/>
                <a:cs typeface="맑은 고딕"/>
                <a:hlinkClick r:id="rId3"/>
              </a:rPr>
              <a:t>yisy</a:t>
            </a:r>
            <a:r>
              <a:rPr sz="2400" spc="-10" dirty="0">
                <a:latin typeface="맑은 고딕"/>
                <a:cs typeface="맑은 고딕"/>
                <a:hlinkClick r:id="rId3"/>
              </a:rPr>
              <a:t>0703@</a:t>
            </a:r>
            <a:r>
              <a:rPr lang="en-US" sz="2400" spc="-10" dirty="0">
                <a:latin typeface="맑은 고딕"/>
                <a:cs typeface="맑은 고딕"/>
                <a:hlinkClick r:id="rId3"/>
              </a:rPr>
              <a:t>naver</a:t>
            </a:r>
            <a:r>
              <a:rPr sz="2400" spc="-10" dirty="0">
                <a:latin typeface="맑은 고딕"/>
                <a:cs typeface="맑은 고딕"/>
                <a:hlinkClick r:id="rId3"/>
              </a:rPr>
              <a:t>.com”</a:t>
            </a:r>
            <a:endParaRPr sz="2400" dirty="0">
              <a:latin typeface="맑은 고딕"/>
              <a:cs typeface="맑은 고딕"/>
            </a:endParaRPr>
          </a:p>
          <a:p>
            <a:pPr marL="4699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맑은 고딕"/>
                <a:cs typeface="맑은 고딕"/>
              </a:rPr>
              <a:t>&gt; </a:t>
            </a:r>
            <a:r>
              <a:rPr sz="2400" spc="-5" dirty="0">
                <a:latin typeface="맑은 고딕"/>
                <a:cs typeface="맑은 고딕"/>
              </a:rPr>
              <a:t>git config --list</a:t>
            </a:r>
            <a:r>
              <a:rPr sz="2400" spc="2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(확인)</a:t>
            </a:r>
          </a:p>
        </p:txBody>
      </p:sp>
    </p:spTree>
    <p:extLst>
      <p:ext uri="{BB962C8B-B14F-4D97-AF65-F5344CB8AC3E}">
        <p14:creationId xmlns:p14="http://schemas.microsoft.com/office/powerpoint/2010/main" val="42145976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깃허브의</a:t>
            </a:r>
            <a:r>
              <a:rPr lang="ko-KR" altLang="en-US" dirty="0"/>
              <a:t> </a:t>
            </a:r>
            <a:r>
              <a:rPr lang="ko-KR" altLang="en-US" dirty="0" err="1"/>
              <a:t>레파지터리</a:t>
            </a:r>
            <a:r>
              <a:rPr lang="en-US" altLang="ko-KR" dirty="0"/>
              <a:t>(</a:t>
            </a:r>
            <a:r>
              <a:rPr lang="ko-KR" altLang="en-US" dirty="0" err="1"/>
              <a:t>원격저장소</a:t>
            </a:r>
            <a:r>
              <a:rPr lang="en-US" altLang="ko-KR" dirty="0"/>
              <a:t>) </a:t>
            </a:r>
            <a:r>
              <a:rPr lang="ko-KR" altLang="en-US" dirty="0"/>
              <a:t>생성하고</a:t>
            </a:r>
            <a:r>
              <a:rPr lang="ko-KR" altLang="en-US" spc="-155" dirty="0"/>
              <a:t> </a:t>
            </a:r>
            <a:r>
              <a:rPr lang="ko-KR" altLang="en-US" dirty="0"/>
              <a:t>올리기</a:t>
            </a:r>
          </a:p>
        </p:txBody>
      </p:sp>
      <p:sp>
        <p:nvSpPr>
          <p:cNvPr id="4" name="object 3"/>
          <p:cNvSpPr txBox="1"/>
          <p:nvPr/>
        </p:nvSpPr>
        <p:spPr>
          <a:xfrm>
            <a:off x="192124" y="551333"/>
            <a:ext cx="11999875" cy="6261971"/>
          </a:xfrm>
          <a:prstGeom prst="rect">
            <a:avLst/>
          </a:prstGeom>
        </p:spPr>
        <p:txBody>
          <a:bodyPr vert="horz" wrap="square" lIns="0" tIns="1231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70"/>
              </a:spcBef>
              <a:tabLst>
                <a:tab pos="469900" algn="l"/>
              </a:tabLst>
            </a:pPr>
            <a:r>
              <a:rPr sz="2400" spc="-5" dirty="0">
                <a:latin typeface="맑은 고딕"/>
                <a:cs typeface="맑은 고딕"/>
              </a:rPr>
              <a:t>6.	</a:t>
            </a:r>
            <a:r>
              <a:rPr sz="2400" dirty="0">
                <a:latin typeface="맑은 고딕"/>
                <a:cs typeface="맑은 고딕"/>
              </a:rPr>
              <a:t>내 </a:t>
            </a:r>
            <a:r>
              <a:rPr sz="2400" spc="-5" dirty="0" err="1">
                <a:latin typeface="맑은 고딕"/>
                <a:cs typeface="맑은 고딕"/>
              </a:rPr>
              <a:t>pc의</a:t>
            </a:r>
            <a:r>
              <a:rPr sz="2400" spc="-5" dirty="0">
                <a:latin typeface="맑은 고딕"/>
                <a:cs typeface="맑은 고딕"/>
              </a:rPr>
              <a:t> </a:t>
            </a:r>
            <a:r>
              <a:rPr sz="2400" spc="-5" dirty="0" err="1">
                <a:latin typeface="맑은 고딕"/>
                <a:cs typeface="맑은 고딕"/>
              </a:rPr>
              <a:t>폴더에</a:t>
            </a:r>
            <a:r>
              <a:rPr sz="2400" spc="-5" dirty="0">
                <a:latin typeface="맑은 고딕"/>
                <a:cs typeface="맑은 고딕"/>
              </a:rPr>
              <a:t> 다음의 </a:t>
            </a:r>
            <a:r>
              <a:rPr sz="2400" dirty="0">
                <a:latin typeface="맑은 고딕"/>
                <a:cs typeface="맑은 고딕"/>
              </a:rPr>
              <a:t>파일</a:t>
            </a:r>
            <a:r>
              <a:rPr sz="2400" spc="5" dirty="0">
                <a:latin typeface="맑은 고딕"/>
                <a:cs typeface="맑은 고딕"/>
              </a:rPr>
              <a:t> </a:t>
            </a:r>
            <a:r>
              <a:rPr sz="2400" spc="-5" dirty="0">
                <a:latin typeface="맑은 고딕"/>
                <a:cs typeface="맑은 고딕"/>
              </a:rPr>
              <a:t>추가</a:t>
            </a:r>
            <a:endParaRPr sz="2400" dirty="0">
              <a:latin typeface="맑은 고딕"/>
              <a:cs typeface="맑은 고딕"/>
            </a:endParaRPr>
          </a:p>
          <a:p>
            <a:pPr marL="469900">
              <a:lnSpc>
                <a:spcPct val="100000"/>
              </a:lnSpc>
              <a:spcBef>
                <a:spcPts val="865"/>
              </a:spcBef>
            </a:pPr>
            <a:r>
              <a:rPr sz="2400" dirty="0">
                <a:latin typeface="맑은 고딕"/>
                <a:cs typeface="맑은 고딕"/>
              </a:rPr>
              <a:t>① </a:t>
            </a:r>
            <a:r>
              <a:rPr sz="2400" spc="-5" dirty="0">
                <a:latin typeface="맑은 고딕"/>
                <a:cs typeface="맑은 고딕"/>
              </a:rPr>
              <a:t>README.md (git</a:t>
            </a:r>
            <a:r>
              <a:rPr sz="2400" spc="-459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소개)</a:t>
            </a:r>
          </a:p>
          <a:p>
            <a:pPr marL="469900">
              <a:lnSpc>
                <a:spcPct val="100000"/>
              </a:lnSpc>
              <a:spcBef>
                <a:spcPts val="865"/>
              </a:spcBef>
            </a:pPr>
            <a:r>
              <a:rPr sz="2400" dirty="0">
                <a:latin typeface="맑은 고딕"/>
                <a:cs typeface="맑은 고딕"/>
              </a:rPr>
              <a:t>② </a:t>
            </a:r>
            <a:r>
              <a:rPr sz="2400" spc="-10" dirty="0">
                <a:latin typeface="맑은 고딕"/>
                <a:cs typeface="맑은 고딕"/>
              </a:rPr>
              <a:t>.gitignore </a:t>
            </a:r>
            <a:r>
              <a:rPr sz="2400" spc="-5" dirty="0">
                <a:latin typeface="맑은 고딕"/>
                <a:cs typeface="맑은 고딕"/>
              </a:rPr>
              <a:t>(git </a:t>
            </a:r>
            <a:r>
              <a:rPr sz="2400" dirty="0">
                <a:latin typeface="맑은 고딕"/>
                <a:cs typeface="맑은 고딕"/>
              </a:rPr>
              <a:t>공간에 올리지 않을 파일과 폴더</a:t>
            </a:r>
            <a:r>
              <a:rPr sz="2400" spc="-490" dirty="0">
                <a:latin typeface="맑은 고딕"/>
                <a:cs typeface="맑은 고딕"/>
              </a:rPr>
              <a:t> </a:t>
            </a:r>
            <a:r>
              <a:rPr sz="2400" dirty="0" err="1">
                <a:latin typeface="맑은 고딕"/>
                <a:cs typeface="맑은 고딕"/>
              </a:rPr>
              <a:t>리스트</a:t>
            </a:r>
            <a:r>
              <a:rPr sz="2400" dirty="0">
                <a:latin typeface="맑은 고딕"/>
                <a:cs typeface="맑은 고딕"/>
              </a:rPr>
              <a:t>)</a:t>
            </a:r>
            <a:r>
              <a:rPr lang="en-US" sz="2400" dirty="0">
                <a:latin typeface="맑은 고딕"/>
                <a:cs typeface="맑은 고딕"/>
              </a:rPr>
              <a:t> ex </a:t>
            </a:r>
            <a:r>
              <a:rPr lang="en-US" altLang="ko-KR" sz="2400" spc="-10" dirty="0"/>
              <a:t>(d</a:t>
            </a:r>
            <a:r>
              <a:rPr lang="en-US" altLang="ko-KR" sz="2400" spc="-10"/>
              <a:t>:/ai/.</a:t>
            </a:r>
            <a:r>
              <a:rPr lang="en-US" altLang="ko-KR" sz="2400" spc="-10" dirty="0" err="1"/>
              <a:t>gitignore</a:t>
            </a:r>
            <a:r>
              <a:rPr lang="en-US" altLang="ko-KR" sz="2400" spc="-10" dirty="0"/>
              <a:t>)</a:t>
            </a:r>
            <a:endParaRPr lang="en-US" altLang="ko-KR" sz="2400" dirty="0">
              <a:latin typeface="맑은 고딕"/>
            </a:endParaRPr>
          </a:p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lang="en-US" altLang="ko-KR" sz="2400" spc="-5" dirty="0"/>
              <a:t>7. </a:t>
            </a:r>
            <a:r>
              <a:rPr lang="en-US" altLang="ko-KR" sz="2400" spc="-5" dirty="0" err="1"/>
              <a:t>git</a:t>
            </a:r>
            <a:r>
              <a:rPr lang="en-US" altLang="ko-KR" sz="2400" spc="-5" dirty="0"/>
              <a:t> </a:t>
            </a:r>
            <a:r>
              <a:rPr lang="ko-KR" altLang="en-US" sz="2400" dirty="0"/>
              <a:t>공간에 자료</a:t>
            </a:r>
            <a:r>
              <a:rPr lang="ko-KR" altLang="en-US" sz="2400" spc="10" dirty="0"/>
              <a:t> </a:t>
            </a:r>
            <a:r>
              <a:rPr lang="ko-KR" altLang="en-US" sz="2400" dirty="0"/>
              <a:t>올리기</a:t>
            </a:r>
          </a:p>
          <a:p>
            <a:pPr marL="469900">
              <a:lnSpc>
                <a:spcPct val="100000"/>
              </a:lnSpc>
              <a:spcBef>
                <a:spcPts val="860"/>
              </a:spcBef>
            </a:pPr>
            <a:r>
              <a:rPr lang="en-US" altLang="ko-KR" sz="2400" dirty="0"/>
              <a:t>&gt; </a:t>
            </a:r>
            <a:r>
              <a:rPr lang="en-US" altLang="ko-KR" sz="2400" spc="-5" dirty="0" err="1"/>
              <a:t>git</a:t>
            </a:r>
            <a:r>
              <a:rPr lang="en-US" altLang="ko-KR" sz="2400" spc="-5" dirty="0"/>
              <a:t> </a:t>
            </a:r>
            <a:r>
              <a:rPr lang="en-US" altLang="ko-KR" sz="2400" spc="-5" dirty="0" err="1"/>
              <a:t>init</a:t>
            </a:r>
            <a:r>
              <a:rPr lang="ko-KR" altLang="en-US" sz="2400" spc="5" dirty="0"/>
              <a:t> </a:t>
            </a:r>
            <a:r>
              <a:rPr lang="en-US" altLang="ko-KR" sz="2400" dirty="0"/>
              <a:t>(</a:t>
            </a:r>
            <a:r>
              <a:rPr lang="ko-KR" altLang="en-US" sz="2400" dirty="0"/>
              <a:t>초기화</a:t>
            </a:r>
            <a:r>
              <a:rPr lang="en-US" altLang="ko-KR" sz="2400" dirty="0"/>
              <a:t>)</a:t>
            </a:r>
          </a:p>
          <a:p>
            <a:pPr marL="469900" lvl="1">
              <a:spcBef>
                <a:spcPts val="965"/>
              </a:spcBef>
            </a:pPr>
            <a:r>
              <a:rPr lang="en-US" altLang="ko-KR" sz="2400" dirty="0">
                <a:cs typeface="맑은 고딕"/>
              </a:rPr>
              <a:t>&gt; </a:t>
            </a:r>
            <a:r>
              <a:rPr lang="en-US" altLang="ko-KR" sz="2400" spc="-5" dirty="0" err="1">
                <a:cs typeface="맑은 고딕"/>
              </a:rPr>
              <a:t>git</a:t>
            </a:r>
            <a:r>
              <a:rPr lang="en-US" altLang="ko-KR" sz="2400" spc="-5" dirty="0">
                <a:cs typeface="맑은 고딕"/>
              </a:rPr>
              <a:t> add </a:t>
            </a:r>
            <a:r>
              <a:rPr lang="en-US" altLang="ko-KR" sz="2400" dirty="0">
                <a:cs typeface="맑은 고딕"/>
              </a:rPr>
              <a:t>. (</a:t>
            </a:r>
            <a:r>
              <a:rPr lang="ko-KR" altLang="en-US" sz="2400" dirty="0">
                <a:cs typeface="맑은 고딕"/>
              </a:rPr>
              <a:t>공유 </a:t>
            </a:r>
            <a:r>
              <a:rPr lang="ko-KR" altLang="en-US" sz="2400" spc="-5" dirty="0">
                <a:cs typeface="맑은 고딕"/>
              </a:rPr>
              <a:t>추가할 파일</a:t>
            </a:r>
            <a:r>
              <a:rPr lang="ko-KR" altLang="en-US" sz="2400" spc="50" dirty="0">
                <a:cs typeface="맑은 고딕"/>
              </a:rPr>
              <a:t> </a:t>
            </a:r>
            <a:r>
              <a:rPr lang="ko-KR" altLang="en-US" sz="2400" spc="-5" dirty="0">
                <a:cs typeface="맑은 고딕"/>
              </a:rPr>
              <a:t>더하기</a:t>
            </a:r>
            <a:r>
              <a:rPr lang="en-US" altLang="ko-KR" sz="2400" spc="-5" dirty="0">
                <a:cs typeface="맑은 고딕"/>
              </a:rPr>
              <a:t>)</a:t>
            </a:r>
            <a:endParaRPr lang="ko-KR" altLang="en-US" sz="2400" dirty="0">
              <a:cs typeface="맑은 고딕"/>
            </a:endParaRPr>
          </a:p>
          <a:p>
            <a:pPr marL="469900" lvl="1">
              <a:spcBef>
                <a:spcPts val="870"/>
              </a:spcBef>
            </a:pP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cs typeface="맑은 고딕"/>
              </a:rPr>
              <a:t>&gt; </a:t>
            </a:r>
            <a:r>
              <a:rPr lang="en-US" altLang="ko-KR" sz="2400" spc="-5" dirty="0" err="1">
                <a:solidFill>
                  <a:schemeClr val="bg1">
                    <a:lumMod val="65000"/>
                  </a:schemeClr>
                </a:solidFill>
                <a:cs typeface="맑은 고딕"/>
              </a:rPr>
              <a:t>git</a:t>
            </a:r>
            <a:r>
              <a:rPr lang="en-US" altLang="ko-KR" sz="2400" spc="-5" dirty="0">
                <a:solidFill>
                  <a:schemeClr val="bg1">
                    <a:lumMod val="65000"/>
                  </a:schemeClr>
                </a:solidFill>
                <a:cs typeface="맑은 고딕"/>
              </a:rPr>
              <a:t> status </a:t>
            </a: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cs typeface="맑은 고딕"/>
              </a:rPr>
              <a:t>(</a:t>
            </a: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  <a:cs typeface="맑은 고딕"/>
              </a:rPr>
              <a:t>상태 확인 </a:t>
            </a: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cs typeface="맑은 고딕"/>
              </a:rPr>
              <a:t>–</a:t>
            </a:r>
            <a:r>
              <a:rPr lang="ko-KR" altLang="en-US" sz="2400" spc="25" dirty="0">
                <a:solidFill>
                  <a:schemeClr val="bg1">
                    <a:lumMod val="65000"/>
                  </a:schemeClr>
                </a:solidFill>
                <a:cs typeface="맑은 고딕"/>
              </a:rPr>
              <a:t> </a:t>
            </a: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  <a:cs typeface="맑은 고딕"/>
              </a:rPr>
              <a:t>선택</a:t>
            </a: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cs typeface="맑은 고딕"/>
              </a:rPr>
              <a:t>)</a:t>
            </a:r>
            <a:endParaRPr lang="ko-KR" altLang="en-US" sz="2400" dirty="0">
              <a:solidFill>
                <a:schemeClr val="bg1">
                  <a:lumMod val="65000"/>
                </a:schemeClr>
              </a:solidFill>
              <a:cs typeface="맑은 고딕"/>
            </a:endParaRPr>
          </a:p>
          <a:p>
            <a:pPr marL="469900" lvl="1">
              <a:spcBef>
                <a:spcPts val="860"/>
              </a:spcBef>
            </a:pPr>
            <a:r>
              <a:rPr lang="en-US" altLang="ko-KR" sz="2400" dirty="0">
                <a:cs typeface="맑은 고딕"/>
              </a:rPr>
              <a:t>&gt; </a:t>
            </a:r>
            <a:r>
              <a:rPr lang="en-US" altLang="ko-KR" sz="2400" spc="-5" dirty="0" err="1">
                <a:cs typeface="맑은 고딕"/>
              </a:rPr>
              <a:t>git</a:t>
            </a:r>
            <a:r>
              <a:rPr lang="en-US" altLang="ko-KR" sz="2400" spc="-5" dirty="0">
                <a:cs typeface="맑은 고딕"/>
              </a:rPr>
              <a:t> </a:t>
            </a:r>
            <a:r>
              <a:rPr lang="en-US" altLang="ko-KR" sz="2400" dirty="0">
                <a:cs typeface="맑은 고딕"/>
              </a:rPr>
              <a:t>commit –m </a:t>
            </a:r>
            <a:r>
              <a:rPr lang="en-US" altLang="ko-KR" sz="2400" spc="-5" dirty="0">
                <a:cs typeface="맑은 고딕"/>
              </a:rPr>
              <a:t>“first </a:t>
            </a:r>
            <a:r>
              <a:rPr lang="en-US" altLang="ko-KR" sz="2400" dirty="0">
                <a:cs typeface="맑은 고딕"/>
              </a:rPr>
              <a:t>commit” (</a:t>
            </a:r>
            <a:r>
              <a:rPr lang="ko-KR" altLang="en-US" sz="2400" dirty="0" err="1">
                <a:cs typeface="맑은 고딕"/>
              </a:rPr>
              <a:t>히스토리</a:t>
            </a:r>
            <a:r>
              <a:rPr lang="ko-KR" altLang="en-US" sz="2400" dirty="0">
                <a:cs typeface="맑은 고딕"/>
              </a:rPr>
              <a:t> 버전</a:t>
            </a:r>
            <a:r>
              <a:rPr lang="ko-KR" altLang="en-US" sz="2400" spc="15" dirty="0">
                <a:cs typeface="맑은 고딕"/>
              </a:rPr>
              <a:t> </a:t>
            </a:r>
            <a:r>
              <a:rPr lang="ko-KR" altLang="en-US" sz="2400" dirty="0">
                <a:cs typeface="맑은 고딕"/>
              </a:rPr>
              <a:t>이름</a:t>
            </a:r>
            <a:r>
              <a:rPr lang="en-US" altLang="ko-KR" sz="2400" dirty="0">
                <a:cs typeface="맑은 고딕"/>
              </a:rPr>
              <a:t>)</a:t>
            </a:r>
          </a:p>
          <a:p>
            <a:pPr marL="469900" lvl="1">
              <a:spcBef>
                <a:spcPts val="869"/>
              </a:spcBef>
            </a:pPr>
            <a:r>
              <a:rPr lang="en-US" altLang="ko-KR" sz="2400" dirty="0">
                <a:cs typeface="맑은 고딕"/>
              </a:rPr>
              <a:t>&gt; </a:t>
            </a:r>
            <a:r>
              <a:rPr lang="en-US" altLang="ko-KR" sz="2400" spc="-5" dirty="0" err="1">
                <a:cs typeface="맑은 고딕"/>
              </a:rPr>
              <a:t>git</a:t>
            </a:r>
            <a:r>
              <a:rPr lang="en-US" altLang="ko-KR" sz="2400" spc="-5" dirty="0">
                <a:cs typeface="맑은 고딕"/>
              </a:rPr>
              <a:t> </a:t>
            </a:r>
            <a:r>
              <a:rPr lang="en-US" altLang="ko-KR" sz="2400" dirty="0">
                <a:cs typeface="맑은 고딕"/>
              </a:rPr>
              <a:t>branch –M main (branch </a:t>
            </a:r>
            <a:r>
              <a:rPr lang="ko-KR" altLang="en-US" sz="2400" dirty="0">
                <a:cs typeface="맑은 고딕"/>
              </a:rPr>
              <a:t>생성 </a:t>
            </a:r>
            <a:r>
              <a:rPr lang="en-US" altLang="ko-KR" sz="2400" dirty="0">
                <a:cs typeface="맑은 고딕"/>
              </a:rPr>
              <a:t>– branch </a:t>
            </a:r>
            <a:r>
              <a:rPr lang="ko-KR" altLang="en-US" sz="2400" dirty="0">
                <a:cs typeface="맑은 고딕"/>
              </a:rPr>
              <a:t>생성을 하지 않을 경우</a:t>
            </a:r>
            <a:r>
              <a:rPr lang="ko-KR" altLang="en-US" sz="2400" spc="-20" dirty="0">
                <a:cs typeface="맑은 고딕"/>
              </a:rPr>
              <a:t> </a:t>
            </a:r>
            <a:r>
              <a:rPr lang="en-US" altLang="ko-KR" sz="2400" spc="-5" dirty="0">
                <a:cs typeface="맑은 고딕"/>
              </a:rPr>
              <a:t>master</a:t>
            </a:r>
            <a:r>
              <a:rPr lang="ko-KR" altLang="en-US" sz="2400" spc="-5" dirty="0">
                <a:cs typeface="맑은 고딕"/>
              </a:rPr>
              <a:t>로</a:t>
            </a:r>
            <a:r>
              <a:rPr lang="en-US" altLang="ko-KR" sz="2400" spc="-5" dirty="0">
                <a:cs typeface="맑은 고딕"/>
              </a:rPr>
              <a:t>)</a:t>
            </a:r>
            <a:endParaRPr lang="ko-KR" altLang="en-US" sz="2400" dirty="0">
              <a:cs typeface="맑은 고딕"/>
            </a:endParaRPr>
          </a:p>
          <a:p>
            <a:pPr marL="469900" lvl="1">
              <a:spcBef>
                <a:spcPts val="865"/>
              </a:spcBef>
            </a:pPr>
            <a:r>
              <a:rPr lang="en-US" altLang="ko-KR" sz="2400" dirty="0">
                <a:cs typeface="맑은 고딕"/>
              </a:rPr>
              <a:t>&gt; </a:t>
            </a:r>
            <a:r>
              <a:rPr lang="en-US" altLang="ko-KR" sz="2400" spc="-5" dirty="0" err="1">
                <a:cs typeface="맑은 고딕"/>
              </a:rPr>
              <a:t>git</a:t>
            </a:r>
            <a:r>
              <a:rPr lang="en-US" altLang="ko-KR" sz="2400" spc="-5" dirty="0">
                <a:cs typeface="맑은 고딕"/>
              </a:rPr>
              <a:t> </a:t>
            </a:r>
            <a:r>
              <a:rPr lang="en-US" altLang="ko-KR" sz="2400" spc="-15" dirty="0">
                <a:cs typeface="맑은 고딕"/>
              </a:rPr>
              <a:t>remote </a:t>
            </a:r>
            <a:r>
              <a:rPr lang="en-US" altLang="ko-KR" sz="2400" spc="-5" dirty="0">
                <a:cs typeface="맑은 고딕"/>
              </a:rPr>
              <a:t>add origin </a:t>
            </a:r>
            <a:r>
              <a:rPr lang="ko-KR" altLang="en-US" sz="2400" dirty="0" err="1">
                <a:cs typeface="맑은 고딕"/>
              </a:rPr>
              <a:t>본인깃주소</a:t>
            </a:r>
            <a:r>
              <a:rPr lang="ko-KR" altLang="en-US" sz="2400" spc="80" dirty="0">
                <a:cs typeface="맑은 고딕"/>
              </a:rPr>
              <a:t> </a:t>
            </a:r>
            <a:r>
              <a:rPr lang="en-US" altLang="ko-KR" sz="2400" dirty="0">
                <a:cs typeface="맑은 고딕"/>
              </a:rPr>
              <a:t>(</a:t>
            </a:r>
            <a:r>
              <a:rPr lang="ko-KR" altLang="en-US" sz="2400" dirty="0">
                <a:cs typeface="맑은 고딕"/>
              </a:rPr>
              <a:t>연결고리</a:t>
            </a:r>
            <a:r>
              <a:rPr lang="en-US" altLang="ko-KR" sz="2400" dirty="0">
                <a:cs typeface="맑은 고딕"/>
              </a:rPr>
              <a:t>)</a:t>
            </a:r>
          </a:p>
          <a:p>
            <a:pPr marL="469900" lvl="1">
              <a:spcBef>
                <a:spcPts val="860"/>
              </a:spcBef>
            </a:pP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cs typeface="맑은 고딕"/>
              </a:rPr>
              <a:t>&gt; </a:t>
            </a:r>
            <a:r>
              <a:rPr lang="en-US" altLang="ko-KR" sz="2400" spc="-5" dirty="0" err="1">
                <a:solidFill>
                  <a:schemeClr val="bg1">
                    <a:lumMod val="65000"/>
                  </a:schemeClr>
                </a:solidFill>
                <a:cs typeface="맑은 고딕"/>
              </a:rPr>
              <a:t>git</a:t>
            </a:r>
            <a:r>
              <a:rPr lang="en-US" altLang="ko-KR" sz="2400" spc="-5" dirty="0">
                <a:solidFill>
                  <a:schemeClr val="bg1">
                    <a:lumMod val="65000"/>
                  </a:schemeClr>
                </a:solidFill>
                <a:cs typeface="맑은 고딕"/>
              </a:rPr>
              <a:t> </a:t>
            </a:r>
            <a:r>
              <a:rPr lang="en-US" altLang="ko-KR" sz="2400" spc="-15" dirty="0">
                <a:solidFill>
                  <a:schemeClr val="bg1">
                    <a:lumMod val="65000"/>
                  </a:schemeClr>
                </a:solidFill>
                <a:cs typeface="맑은 고딕"/>
              </a:rPr>
              <a:t>remote </a:t>
            </a: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cs typeface="맑은 고딕"/>
              </a:rPr>
              <a:t>–v (</a:t>
            </a: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  <a:cs typeface="맑은 고딕"/>
              </a:rPr>
              <a:t>확인 </a:t>
            </a: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cs typeface="맑은 고딕"/>
              </a:rPr>
              <a:t>–</a:t>
            </a:r>
            <a:r>
              <a:rPr lang="ko-KR" altLang="en-US" sz="2400" spc="50" dirty="0">
                <a:solidFill>
                  <a:schemeClr val="bg1">
                    <a:lumMod val="65000"/>
                  </a:schemeClr>
                </a:solidFill>
                <a:cs typeface="맑은 고딕"/>
              </a:rPr>
              <a:t> </a:t>
            </a: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  <a:cs typeface="맑은 고딕"/>
              </a:rPr>
              <a:t>선택</a:t>
            </a: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cs typeface="맑은 고딕"/>
              </a:rPr>
              <a:t>)</a:t>
            </a:r>
          </a:p>
          <a:p>
            <a:pPr marL="812800" lvl="1" indent="-342900">
              <a:spcBef>
                <a:spcPts val="870"/>
              </a:spcBef>
              <a:buFont typeface="Wingdings" panose="05000000000000000000" pitchFamily="2" charset="2"/>
              <a:buChar char="Ø"/>
            </a:pPr>
            <a:r>
              <a:rPr lang="en-US" altLang="ko-KR" sz="2400" spc="-5" dirty="0" err="1">
                <a:cs typeface="맑은 고딕"/>
              </a:rPr>
              <a:t>git</a:t>
            </a:r>
            <a:r>
              <a:rPr lang="en-US" altLang="ko-KR" sz="2400" spc="-5" dirty="0">
                <a:cs typeface="맑은 고딕"/>
              </a:rPr>
              <a:t> </a:t>
            </a:r>
            <a:r>
              <a:rPr lang="en-US" altLang="ko-KR" sz="2400" dirty="0">
                <a:cs typeface="맑은 고딕"/>
              </a:rPr>
              <a:t>push –u </a:t>
            </a:r>
            <a:r>
              <a:rPr lang="en-US" altLang="ko-KR" sz="2400" spc="-5" dirty="0">
                <a:cs typeface="맑은 고딕"/>
              </a:rPr>
              <a:t>origin </a:t>
            </a:r>
            <a:r>
              <a:rPr lang="en-US" altLang="ko-KR" sz="2400" dirty="0">
                <a:cs typeface="맑은 고딕"/>
              </a:rPr>
              <a:t>main </a:t>
            </a:r>
            <a:r>
              <a:rPr lang="en-US" altLang="ko-KR" sz="2000" dirty="0">
                <a:cs typeface="맑은 고딕"/>
              </a:rPr>
              <a:t>(branch</a:t>
            </a:r>
            <a:r>
              <a:rPr lang="ko-KR" altLang="en-US" sz="2000" dirty="0">
                <a:cs typeface="맑은 고딕"/>
              </a:rPr>
              <a:t>에 올리기 </a:t>
            </a:r>
            <a:r>
              <a:rPr lang="en-US" altLang="ko-KR" sz="2000" dirty="0">
                <a:cs typeface="맑은 고딕"/>
              </a:rPr>
              <a:t>branch</a:t>
            </a:r>
            <a:r>
              <a:rPr lang="ko-KR" altLang="en-US" sz="2000" dirty="0">
                <a:cs typeface="맑은 고딕"/>
              </a:rPr>
              <a:t>를 생성하지 않았다면</a:t>
            </a:r>
            <a:r>
              <a:rPr lang="ko-KR" altLang="en-US" sz="2000" spc="-40" dirty="0">
                <a:cs typeface="맑은 고딕"/>
              </a:rPr>
              <a:t> </a:t>
            </a:r>
            <a:r>
              <a:rPr lang="en-US" altLang="ko-KR" sz="2000" spc="-5" dirty="0">
                <a:cs typeface="맑은 고딕"/>
              </a:rPr>
              <a:t>master)</a:t>
            </a:r>
          </a:p>
          <a:p>
            <a:pPr marL="469900" lvl="1">
              <a:spcBef>
                <a:spcPts val="870"/>
              </a:spcBef>
            </a:pPr>
            <a:r>
              <a:rPr lang="en-US" altLang="ko-KR" sz="2000" b="1" dirty="0">
                <a:solidFill>
                  <a:srgbClr val="FF0000"/>
                </a:solidFill>
                <a:cs typeface="맑은 고딕"/>
              </a:rPr>
              <a:t>* </a:t>
            </a:r>
            <a:r>
              <a:rPr lang="ko-KR" altLang="en-US" sz="2000" b="1" dirty="0">
                <a:solidFill>
                  <a:srgbClr val="FF0000"/>
                </a:solidFill>
                <a:cs typeface="맑은 고딕"/>
              </a:rPr>
              <a:t>처음 </a:t>
            </a:r>
            <a:r>
              <a:rPr lang="en-US" altLang="ko-KR" sz="2000" b="1" dirty="0" err="1">
                <a:solidFill>
                  <a:srgbClr val="FF0000"/>
                </a:solidFill>
                <a:cs typeface="맑은 고딕"/>
              </a:rPr>
              <a:t>commi</a:t>
            </a:r>
            <a:r>
              <a:rPr lang="ko-KR" altLang="en-US" sz="2000" b="1" dirty="0">
                <a:solidFill>
                  <a:srgbClr val="FF0000"/>
                </a:solidFill>
                <a:cs typeface="맑은 고딕"/>
              </a:rPr>
              <a:t>의 경우만 인증 로그인 필요 </a:t>
            </a:r>
            <a:r>
              <a:rPr lang="en-US" altLang="ko-KR" sz="2000" b="1" dirty="0">
                <a:solidFill>
                  <a:srgbClr val="FF0000"/>
                </a:solidFill>
                <a:cs typeface="맑은 고딕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7843536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460" y="-30997"/>
            <a:ext cx="10972800" cy="768666"/>
          </a:xfrm>
        </p:spPr>
        <p:txBody>
          <a:bodyPr/>
          <a:lstStyle/>
          <a:p>
            <a:r>
              <a:rPr lang="ko-KR" altLang="en-US" dirty="0"/>
              <a:t>생성된</a:t>
            </a:r>
            <a:r>
              <a:rPr lang="en-US" altLang="ko-KR" dirty="0"/>
              <a:t> </a:t>
            </a:r>
            <a:r>
              <a:rPr lang="ko-KR" altLang="en-US" dirty="0"/>
              <a:t>리파지터리에 데이터 공유하기</a:t>
            </a:r>
          </a:p>
        </p:txBody>
      </p:sp>
      <p:sp>
        <p:nvSpPr>
          <p:cNvPr id="4" name="object 3"/>
          <p:cNvSpPr txBox="1"/>
          <p:nvPr/>
        </p:nvSpPr>
        <p:spPr>
          <a:xfrm>
            <a:off x="826247" y="980728"/>
            <a:ext cx="9547225" cy="4415155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535"/>
              </a:spcBef>
              <a:buAutoNum type="arabicPeriod" startAt="8"/>
              <a:tabLst>
                <a:tab pos="469265" algn="l"/>
                <a:tab pos="469900" algn="l"/>
              </a:tabLst>
            </a:pPr>
            <a:r>
              <a:rPr sz="2400" dirty="0">
                <a:latin typeface="맑은 고딕"/>
                <a:cs typeface="맑은 고딕"/>
              </a:rPr>
              <a:t>내 </a:t>
            </a:r>
            <a:r>
              <a:rPr sz="2400" spc="-5" dirty="0">
                <a:latin typeface="맑은 고딕"/>
                <a:cs typeface="맑은 고딕"/>
              </a:rPr>
              <a:t>pc와 git이 </a:t>
            </a:r>
            <a:r>
              <a:rPr sz="2400" dirty="0">
                <a:latin typeface="맑은 고딕"/>
                <a:cs typeface="맑은 고딕"/>
              </a:rPr>
              <a:t>동기화된 거 확인 후, 추가 파일 만든 후 추가</a:t>
            </a:r>
            <a:r>
              <a:rPr sz="2400" spc="-1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올리기</a:t>
            </a:r>
          </a:p>
          <a:p>
            <a:pPr marL="4699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맑은 고딕"/>
                <a:cs typeface="맑은 고딕"/>
              </a:rPr>
              <a:t>&gt; </a:t>
            </a:r>
            <a:r>
              <a:rPr sz="2400" spc="-5" dirty="0">
                <a:latin typeface="맑은 고딕"/>
                <a:cs typeface="맑은 고딕"/>
              </a:rPr>
              <a:t>git add</a:t>
            </a:r>
            <a:r>
              <a:rPr sz="2400" spc="2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.</a:t>
            </a:r>
          </a:p>
          <a:p>
            <a:pPr marL="4699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맑은 고딕"/>
                <a:cs typeface="맑은 고딕"/>
              </a:rPr>
              <a:t>&gt; </a:t>
            </a:r>
            <a:r>
              <a:rPr sz="2400" spc="-5" dirty="0">
                <a:latin typeface="맑은 고딕"/>
                <a:cs typeface="맑은 고딕"/>
              </a:rPr>
              <a:t>git </a:t>
            </a:r>
            <a:r>
              <a:rPr sz="2400" dirty="0">
                <a:latin typeface="맑은 고딕"/>
                <a:cs typeface="맑은 고딕"/>
              </a:rPr>
              <a:t>commit –m</a:t>
            </a:r>
            <a:r>
              <a:rPr sz="2400" spc="0" dirty="0">
                <a:latin typeface="맑은 고딕"/>
                <a:cs typeface="맑은 고딕"/>
              </a:rPr>
              <a:t> </a:t>
            </a:r>
            <a:r>
              <a:rPr sz="2400" spc="-15" dirty="0">
                <a:latin typeface="맑은 고딕"/>
                <a:cs typeface="맑은 고딕"/>
              </a:rPr>
              <a:t>“second”</a:t>
            </a:r>
            <a:endParaRPr sz="2400" dirty="0">
              <a:latin typeface="맑은 고딕"/>
              <a:cs typeface="맑은 고딕"/>
            </a:endParaRPr>
          </a:p>
          <a:p>
            <a:pPr marL="4699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맑은 고딕"/>
                <a:cs typeface="맑은 고딕"/>
              </a:rPr>
              <a:t>&gt; </a:t>
            </a:r>
            <a:r>
              <a:rPr sz="2400" spc="-5" dirty="0">
                <a:latin typeface="맑은 고딕"/>
                <a:cs typeface="맑은 고딕"/>
              </a:rPr>
              <a:t>git </a:t>
            </a:r>
            <a:r>
              <a:rPr sz="2400" dirty="0">
                <a:latin typeface="맑은 고딕"/>
                <a:cs typeface="맑은 고딕"/>
              </a:rPr>
              <a:t>push –u </a:t>
            </a:r>
            <a:r>
              <a:rPr sz="2400" spc="-5" dirty="0">
                <a:latin typeface="맑은 고딕"/>
                <a:cs typeface="맑은 고딕"/>
              </a:rPr>
              <a:t>origin</a:t>
            </a:r>
            <a:r>
              <a:rPr sz="2400" spc="1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main</a:t>
            </a:r>
          </a:p>
          <a:p>
            <a:pPr marL="355600" indent="-342900">
              <a:lnSpc>
                <a:spcPct val="100000"/>
              </a:lnSpc>
              <a:spcBef>
                <a:spcPts val="1445"/>
              </a:spcBef>
              <a:buAutoNum type="arabicPeriod" startAt="9"/>
              <a:tabLst>
                <a:tab pos="355600" algn="l"/>
              </a:tabLst>
            </a:pPr>
            <a:r>
              <a:rPr sz="2400" dirty="0">
                <a:latin typeface="맑은 고딕"/>
                <a:cs typeface="맑은 고딕"/>
              </a:rPr>
              <a:t>추가한 파일</a:t>
            </a:r>
            <a:r>
              <a:rPr sz="2400" spc="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수정</a:t>
            </a:r>
          </a:p>
          <a:p>
            <a:pPr marL="4699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맑은 고딕"/>
                <a:cs typeface="맑은 고딕"/>
              </a:rPr>
              <a:t>&gt; </a:t>
            </a:r>
            <a:r>
              <a:rPr sz="2400" spc="-5" dirty="0">
                <a:latin typeface="맑은 고딕"/>
                <a:cs typeface="맑은 고딕"/>
              </a:rPr>
              <a:t>git add</a:t>
            </a:r>
            <a:r>
              <a:rPr sz="2400" spc="1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.</a:t>
            </a:r>
          </a:p>
          <a:p>
            <a:pPr marL="4699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맑은 고딕"/>
                <a:cs typeface="맑은 고딕"/>
              </a:rPr>
              <a:t>&gt; </a:t>
            </a:r>
            <a:r>
              <a:rPr sz="2400" spc="-5" dirty="0">
                <a:latin typeface="맑은 고딕"/>
                <a:cs typeface="맑은 고딕"/>
              </a:rPr>
              <a:t>git </a:t>
            </a:r>
            <a:r>
              <a:rPr sz="2400" dirty="0">
                <a:latin typeface="맑은 고딕"/>
                <a:cs typeface="맑은 고딕"/>
              </a:rPr>
              <a:t>commit –m</a:t>
            </a:r>
            <a:r>
              <a:rPr sz="2400" spc="0" dirty="0">
                <a:latin typeface="맑은 고딕"/>
                <a:cs typeface="맑은 고딕"/>
              </a:rPr>
              <a:t> </a:t>
            </a:r>
            <a:r>
              <a:rPr sz="2400" spc="-10" dirty="0">
                <a:latin typeface="맑은 고딕"/>
                <a:cs typeface="맑은 고딕"/>
              </a:rPr>
              <a:t>“third”</a:t>
            </a:r>
            <a:endParaRPr sz="2400" dirty="0">
              <a:latin typeface="맑은 고딕"/>
              <a:cs typeface="맑은 고딕"/>
            </a:endParaRPr>
          </a:p>
          <a:p>
            <a:pPr marL="4699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맑은 고딕"/>
                <a:cs typeface="맑은 고딕"/>
              </a:rPr>
              <a:t>&gt; </a:t>
            </a:r>
            <a:r>
              <a:rPr sz="2400" spc="-5" dirty="0">
                <a:latin typeface="맑은 고딕"/>
                <a:cs typeface="맑은 고딕"/>
              </a:rPr>
              <a:t>git </a:t>
            </a:r>
            <a:r>
              <a:rPr sz="2400" dirty="0">
                <a:latin typeface="맑은 고딕"/>
                <a:cs typeface="맑은 고딕"/>
              </a:rPr>
              <a:t>push –u </a:t>
            </a:r>
            <a:r>
              <a:rPr sz="2400" spc="-5" dirty="0">
                <a:latin typeface="맑은 고딕"/>
                <a:cs typeface="맑은 고딕"/>
              </a:rPr>
              <a:t>origin</a:t>
            </a:r>
            <a:r>
              <a:rPr sz="2400" spc="1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2680404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460" y="-30997"/>
            <a:ext cx="10972800" cy="768666"/>
          </a:xfrm>
        </p:spPr>
        <p:txBody>
          <a:bodyPr/>
          <a:lstStyle/>
          <a:p>
            <a:r>
              <a:rPr lang="ko-KR" altLang="en-US" dirty="0"/>
              <a:t>생성된</a:t>
            </a:r>
            <a:r>
              <a:rPr lang="en-US" altLang="ko-KR" dirty="0"/>
              <a:t> </a:t>
            </a:r>
            <a:r>
              <a:rPr lang="ko-KR" altLang="en-US" dirty="0"/>
              <a:t>리파지터리에 데이터 공유하기</a:t>
            </a:r>
          </a:p>
        </p:txBody>
      </p:sp>
      <p:sp>
        <p:nvSpPr>
          <p:cNvPr id="5" name="object 3"/>
          <p:cNvSpPr txBox="1"/>
          <p:nvPr/>
        </p:nvSpPr>
        <p:spPr>
          <a:xfrm>
            <a:off x="774293" y="1099339"/>
            <a:ext cx="8637270" cy="4306570"/>
          </a:xfrm>
          <a:prstGeom prst="rect">
            <a:avLst/>
          </a:prstGeom>
        </p:spPr>
        <p:txBody>
          <a:bodyPr vert="horz" wrap="square" lIns="0" tIns="12319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70"/>
              </a:spcBef>
              <a:buAutoNum type="arabicPeriod" startAt="10"/>
              <a:tabLst>
                <a:tab pos="469900" algn="l"/>
              </a:tabLst>
            </a:pPr>
            <a:r>
              <a:rPr sz="2400" spc="-5" dirty="0">
                <a:latin typeface="맑은 고딕"/>
                <a:cs typeface="맑은 고딕"/>
              </a:rPr>
              <a:t>협업 (웹에서 수정하거나 </a:t>
            </a:r>
            <a:r>
              <a:rPr sz="2400" dirty="0">
                <a:latin typeface="맑은 고딕"/>
                <a:cs typeface="맑은 고딕"/>
              </a:rPr>
              <a:t>다른 </a:t>
            </a:r>
            <a:r>
              <a:rPr sz="2400" spc="-5" dirty="0">
                <a:latin typeface="맑은 고딕"/>
                <a:cs typeface="맑은 고딕"/>
              </a:rPr>
              <a:t>장소에서 수정 </a:t>
            </a:r>
            <a:r>
              <a:rPr sz="2400" dirty="0">
                <a:latin typeface="맑은 고딕"/>
                <a:cs typeface="맑은 고딕"/>
              </a:rPr>
              <a:t>후 pull</a:t>
            </a:r>
            <a:r>
              <a:rPr sz="2400" spc="15" dirty="0">
                <a:latin typeface="맑은 고딕"/>
                <a:cs typeface="맑은 고딕"/>
              </a:rPr>
              <a:t> </a:t>
            </a:r>
            <a:r>
              <a:rPr sz="2400" spc="-5" dirty="0">
                <a:latin typeface="맑은 고딕"/>
                <a:cs typeface="맑은 고딕"/>
              </a:rPr>
              <a:t>필수)</a:t>
            </a:r>
            <a:endParaRPr sz="2400" dirty="0">
              <a:latin typeface="맑은 고딕"/>
              <a:cs typeface="맑은 고딕"/>
            </a:endParaRPr>
          </a:p>
          <a:p>
            <a:pPr marL="469900">
              <a:lnSpc>
                <a:spcPct val="100000"/>
              </a:lnSpc>
              <a:spcBef>
                <a:spcPts val="865"/>
              </a:spcBef>
            </a:pPr>
            <a:r>
              <a:rPr sz="2400" dirty="0">
                <a:latin typeface="맑은 고딕"/>
                <a:cs typeface="맑은 고딕"/>
              </a:rPr>
              <a:t>&gt; </a:t>
            </a:r>
            <a:r>
              <a:rPr sz="2400" spc="-5" dirty="0">
                <a:latin typeface="맑은 고딕"/>
                <a:cs typeface="맑은 고딕"/>
              </a:rPr>
              <a:t>git </a:t>
            </a:r>
            <a:r>
              <a:rPr sz="2400" dirty="0">
                <a:latin typeface="맑은 고딕"/>
                <a:cs typeface="맑은 고딕"/>
              </a:rPr>
              <a:t>clone 주소 폴더이름 (다른 </a:t>
            </a:r>
            <a:r>
              <a:rPr sz="2400" spc="-5" dirty="0">
                <a:latin typeface="맑은 고딕"/>
                <a:cs typeface="맑은 고딕"/>
              </a:rPr>
              <a:t>pc에 git </a:t>
            </a:r>
            <a:r>
              <a:rPr sz="2400" dirty="0">
                <a:latin typeface="맑은 고딕"/>
                <a:cs typeface="맑은 고딕"/>
              </a:rPr>
              <a:t>내용 그대로</a:t>
            </a:r>
            <a:r>
              <a:rPr sz="2400" spc="-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받기)</a:t>
            </a:r>
          </a:p>
          <a:p>
            <a:pPr marL="812800" lvl="1" indent="-342900">
              <a:lnSpc>
                <a:spcPct val="100000"/>
              </a:lnSpc>
              <a:spcBef>
                <a:spcPts val="865"/>
              </a:spcBef>
              <a:buFont typeface="Wingdings"/>
              <a:buChar char=""/>
              <a:tabLst>
                <a:tab pos="813435" algn="l"/>
              </a:tabLst>
            </a:pPr>
            <a:r>
              <a:rPr sz="2400" spc="-5" dirty="0">
                <a:latin typeface="맑은 고딕"/>
                <a:cs typeface="맑은 고딕"/>
              </a:rPr>
              <a:t>git </a:t>
            </a:r>
            <a:r>
              <a:rPr sz="2400" dirty="0">
                <a:latin typeface="맑은 고딕"/>
                <a:cs typeface="맑은 고딕"/>
              </a:rPr>
              <a:t>pull </a:t>
            </a:r>
            <a:r>
              <a:rPr sz="2400" spc="-5" dirty="0">
                <a:latin typeface="맑은 고딕"/>
                <a:cs typeface="맑은 고딕"/>
              </a:rPr>
              <a:t>origin </a:t>
            </a:r>
            <a:r>
              <a:rPr sz="2400" dirty="0">
                <a:latin typeface="맑은 고딕"/>
                <a:cs typeface="맑은 고딕"/>
              </a:rPr>
              <a:t>main </a:t>
            </a:r>
            <a:r>
              <a:rPr sz="2400" spc="-5" dirty="0">
                <a:latin typeface="맑은 고딕"/>
                <a:cs typeface="맑은 고딕"/>
              </a:rPr>
              <a:t>(git </a:t>
            </a:r>
            <a:r>
              <a:rPr sz="2400" dirty="0">
                <a:latin typeface="맑은 고딕"/>
                <a:cs typeface="맑은 고딕"/>
              </a:rPr>
              <a:t>저장소와 내 </a:t>
            </a:r>
            <a:r>
              <a:rPr sz="2400" spc="-5" dirty="0">
                <a:latin typeface="맑은 고딕"/>
                <a:cs typeface="맑은 고딕"/>
              </a:rPr>
              <a:t>PC간</a:t>
            </a:r>
            <a:r>
              <a:rPr sz="2400" spc="1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동기화)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00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400" dirty="0">
                <a:latin typeface="맑은 고딕"/>
                <a:cs typeface="맑은 고딕"/>
              </a:rPr>
              <a:t>수정 후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00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맑은 고딕"/>
                <a:cs typeface="맑은 고딕"/>
              </a:rPr>
              <a:t>&gt; </a:t>
            </a:r>
            <a:r>
              <a:rPr sz="2400" spc="-5" dirty="0">
                <a:latin typeface="맑은 고딕"/>
                <a:cs typeface="맑은 고딕"/>
              </a:rPr>
              <a:t>git add</a:t>
            </a:r>
            <a:r>
              <a:rPr sz="2400" spc="3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.</a:t>
            </a:r>
          </a:p>
          <a:p>
            <a:pPr marL="469900">
              <a:lnSpc>
                <a:spcPct val="100000"/>
              </a:lnSpc>
              <a:spcBef>
                <a:spcPts val="865"/>
              </a:spcBef>
            </a:pPr>
            <a:r>
              <a:rPr sz="2400" dirty="0">
                <a:latin typeface="맑은 고딕"/>
                <a:cs typeface="맑은 고딕"/>
              </a:rPr>
              <a:t>&gt; </a:t>
            </a:r>
            <a:r>
              <a:rPr sz="2400" spc="-5" dirty="0">
                <a:latin typeface="맑은 고딕"/>
                <a:cs typeface="맑은 고딕"/>
              </a:rPr>
              <a:t>git </a:t>
            </a:r>
            <a:r>
              <a:rPr sz="2400" dirty="0">
                <a:latin typeface="맑은 고딕"/>
                <a:cs typeface="맑은 고딕"/>
              </a:rPr>
              <a:t>commit –m</a:t>
            </a:r>
            <a:r>
              <a:rPr sz="2400" spc="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“last”</a:t>
            </a:r>
          </a:p>
          <a:p>
            <a:pPr marL="469900">
              <a:lnSpc>
                <a:spcPct val="100000"/>
              </a:lnSpc>
              <a:spcBef>
                <a:spcPts val="865"/>
              </a:spcBef>
            </a:pPr>
            <a:r>
              <a:rPr sz="2400" dirty="0">
                <a:latin typeface="맑은 고딕"/>
                <a:cs typeface="맑은 고딕"/>
              </a:rPr>
              <a:t>&gt; </a:t>
            </a:r>
            <a:r>
              <a:rPr sz="2400" spc="-5" dirty="0">
                <a:latin typeface="맑은 고딕"/>
                <a:cs typeface="맑은 고딕"/>
              </a:rPr>
              <a:t>git </a:t>
            </a:r>
            <a:r>
              <a:rPr sz="2400" dirty="0">
                <a:latin typeface="맑은 고딕"/>
                <a:cs typeface="맑은 고딕"/>
              </a:rPr>
              <a:t>push </a:t>
            </a:r>
            <a:r>
              <a:rPr sz="2400" spc="-5" dirty="0">
                <a:latin typeface="맑은 고딕"/>
                <a:cs typeface="맑은 고딕"/>
              </a:rPr>
              <a:t>origin</a:t>
            </a:r>
            <a:r>
              <a:rPr sz="2400" dirty="0">
                <a:latin typeface="맑은 고딕"/>
                <a:cs typeface="맑은 고딕"/>
              </a:rPr>
              <a:t> main</a:t>
            </a:r>
          </a:p>
        </p:txBody>
      </p:sp>
    </p:spTree>
    <p:extLst>
      <p:ext uri="{BB962C8B-B14F-4D97-AF65-F5344CB8AC3E}">
        <p14:creationId xmlns:p14="http://schemas.microsoft.com/office/powerpoint/2010/main" val="1431387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AI </a:t>
            </a:r>
            <a:r>
              <a:rPr lang="ko-KR" altLang="en-US" dirty="0"/>
              <a:t>빅데이터의 속성 정리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EC6952-0DB5-42B8-8719-4A04A399988B}"/>
              </a:ext>
            </a:extLst>
          </p:cNvPr>
          <p:cNvSpPr txBox="1"/>
          <p:nvPr/>
        </p:nvSpPr>
        <p:spPr>
          <a:xfrm>
            <a:off x="6344550" y="1737995"/>
            <a:ext cx="1974697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기준 </a:t>
            </a:r>
            <a:r>
              <a:rPr lang="en-US" altLang="ko-KR" sz="1600" dirty="0"/>
              <a:t>: 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sz="1600" u="sng" dirty="0"/>
              <a:t>스키마가 유무</a:t>
            </a:r>
            <a:r>
              <a:rPr lang="en-US" altLang="ko-KR" sz="1600" u="sng" dirty="0"/>
              <a:t>?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sz="1600" u="sng" dirty="0"/>
              <a:t>연산가능 </a:t>
            </a:r>
            <a:r>
              <a:rPr lang="en-US" altLang="ko-KR" sz="1600" u="sng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EC6952-0DB5-42B8-8719-4A04A399988B}"/>
              </a:ext>
            </a:extLst>
          </p:cNvPr>
          <p:cNvSpPr txBox="1"/>
          <p:nvPr/>
        </p:nvSpPr>
        <p:spPr>
          <a:xfrm>
            <a:off x="1559383" y="2348880"/>
            <a:ext cx="2274072" cy="89255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① </a:t>
            </a:r>
            <a:r>
              <a:rPr lang="ko-KR" altLang="en-US" sz="1600" u="sng" dirty="0"/>
              <a:t>휴먼 데이터</a:t>
            </a:r>
            <a:endParaRPr lang="en-US" altLang="ko-KR" sz="1600" u="sng" dirty="0"/>
          </a:p>
          <a:p>
            <a:r>
              <a:rPr lang="en-US" altLang="ko-KR" sz="1200" dirty="0"/>
              <a:t>(ERP</a:t>
            </a:r>
            <a:r>
              <a:rPr lang="ko-KR" altLang="en-US" sz="1200" dirty="0"/>
              <a:t>그룹웨어</a:t>
            </a:r>
            <a:r>
              <a:rPr lang="en-US" altLang="ko-KR" sz="1200" dirty="0"/>
              <a:t>, CRM</a:t>
            </a:r>
            <a:r>
              <a:rPr lang="ko-KR" altLang="en-US" sz="1200" dirty="0"/>
              <a:t>고객데이터</a:t>
            </a:r>
            <a:r>
              <a:rPr lang="en-US" altLang="ko-KR" sz="1200" dirty="0"/>
              <a:t>, MES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제조시스템</a:t>
            </a:r>
            <a:r>
              <a:rPr lang="en-US" altLang="ko-KR" sz="1200" dirty="0"/>
              <a:t>, SCM</a:t>
            </a:r>
            <a:r>
              <a:rPr lang="ko-KR" altLang="en-US" sz="1200" dirty="0"/>
              <a:t>물류시스템</a:t>
            </a:r>
            <a:r>
              <a:rPr lang="en-US" altLang="ko-KR" sz="1200" dirty="0"/>
              <a:t>, VOC</a:t>
            </a:r>
            <a:r>
              <a:rPr lang="ko-KR" altLang="en-US" sz="1200" dirty="0"/>
              <a:t>고객센터 데이터</a:t>
            </a:r>
            <a:r>
              <a:rPr lang="en-US" altLang="ko-KR" sz="1200" dirty="0"/>
              <a:t>…)</a:t>
            </a:r>
            <a:endParaRPr lang="ko-KR" altLang="en-US" sz="1200" dirty="0"/>
          </a:p>
        </p:txBody>
      </p:sp>
      <p:sp>
        <p:nvSpPr>
          <p:cNvPr id="5" name="오각형 4"/>
          <p:cNvSpPr/>
          <p:nvPr/>
        </p:nvSpPr>
        <p:spPr>
          <a:xfrm>
            <a:off x="2279577" y="1013065"/>
            <a:ext cx="1553879" cy="816755"/>
          </a:xfrm>
          <a:prstGeom prst="homePlate">
            <a:avLst/>
          </a:prstGeom>
          <a:solidFill>
            <a:schemeClr val="accent3">
              <a:lumMod val="40000"/>
              <a:lumOff val="60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빅데이터 소스유형</a:t>
            </a:r>
          </a:p>
        </p:txBody>
      </p:sp>
      <p:sp>
        <p:nvSpPr>
          <p:cNvPr id="6" name="오각형 5"/>
          <p:cNvSpPr/>
          <p:nvPr/>
        </p:nvSpPr>
        <p:spPr>
          <a:xfrm>
            <a:off x="4439817" y="987295"/>
            <a:ext cx="1553879" cy="816755"/>
          </a:xfrm>
          <a:prstGeom prst="homePlate">
            <a:avLst/>
          </a:prstGeom>
          <a:solidFill>
            <a:schemeClr val="accent3">
              <a:lumMod val="40000"/>
              <a:lumOff val="60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활용방향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오각형 6"/>
          <p:cNvSpPr/>
          <p:nvPr/>
        </p:nvSpPr>
        <p:spPr>
          <a:xfrm>
            <a:off x="6600057" y="987294"/>
            <a:ext cx="1743257" cy="816755"/>
          </a:xfrm>
          <a:prstGeom prst="homePlate">
            <a:avLst/>
          </a:prstGeom>
          <a:solidFill>
            <a:schemeClr val="accent3">
              <a:lumMod val="40000"/>
              <a:lumOff val="60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데이터 형태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오각형 7"/>
          <p:cNvSpPr/>
          <p:nvPr/>
        </p:nvSpPr>
        <p:spPr>
          <a:xfrm>
            <a:off x="8832305" y="1013065"/>
            <a:ext cx="1671249" cy="816755"/>
          </a:xfrm>
          <a:prstGeom prst="homePlate">
            <a:avLst/>
          </a:prstGeom>
          <a:solidFill>
            <a:schemeClr val="accent3">
              <a:lumMod val="40000"/>
              <a:lumOff val="60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저장 소스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EC6952-0DB5-42B8-8719-4A04A399988B}"/>
              </a:ext>
            </a:extLst>
          </p:cNvPr>
          <p:cNvSpPr txBox="1"/>
          <p:nvPr/>
        </p:nvSpPr>
        <p:spPr>
          <a:xfrm>
            <a:off x="1580452" y="3417783"/>
            <a:ext cx="2274071" cy="1077218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② </a:t>
            </a:r>
            <a:r>
              <a:rPr lang="ko-KR" altLang="en-US" sz="1500" u="sng" dirty="0"/>
              <a:t>로그성시스템데이터</a:t>
            </a:r>
            <a:endParaRPr lang="en-US" altLang="ko-KR" sz="1500" u="sng" dirty="0"/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기계 </a:t>
            </a:r>
            <a:r>
              <a:rPr lang="en-US" altLang="ko-KR" sz="1200" dirty="0"/>
              <a:t>ex. </a:t>
            </a:r>
            <a:r>
              <a:rPr lang="ko-KR" altLang="en-US" sz="1200" dirty="0"/>
              <a:t>서버</a:t>
            </a:r>
            <a:r>
              <a:rPr lang="en-US" altLang="ko-KR" sz="1200" dirty="0"/>
              <a:t>, </a:t>
            </a:r>
            <a:r>
              <a:rPr lang="ko-KR" altLang="en-US" sz="1200" dirty="0"/>
              <a:t>방화벽</a:t>
            </a:r>
            <a:r>
              <a:rPr lang="en-US" altLang="ko-KR" sz="1200" dirty="0"/>
              <a:t>, </a:t>
            </a:r>
            <a:r>
              <a:rPr lang="ko-KR" altLang="en-US" sz="1200" dirty="0"/>
              <a:t>건물</a:t>
            </a:r>
            <a:r>
              <a:rPr lang="en-US" altLang="ko-KR" sz="1200" dirty="0"/>
              <a:t>(bams), </a:t>
            </a:r>
            <a:r>
              <a:rPr lang="ko-KR" altLang="en-US" sz="1200" dirty="0"/>
              <a:t>중장비</a:t>
            </a:r>
            <a:r>
              <a:rPr lang="en-US" altLang="ko-KR" sz="1200" dirty="0"/>
              <a:t>, </a:t>
            </a:r>
            <a:r>
              <a:rPr lang="ko-KR" altLang="en-US" sz="1200" dirty="0"/>
              <a:t>차량센서</a:t>
            </a:r>
            <a:r>
              <a:rPr lang="en-US" altLang="ko-KR" sz="1200" dirty="0"/>
              <a:t>, IoT, </a:t>
            </a:r>
            <a:r>
              <a:rPr lang="ko-KR" altLang="en-US" sz="1200" dirty="0"/>
              <a:t>스마트폰</a:t>
            </a:r>
            <a:r>
              <a:rPr lang="en-US" altLang="ko-KR" sz="1200" dirty="0"/>
              <a:t> </a:t>
            </a:r>
            <a:r>
              <a:rPr lang="ko-KR" altLang="en-US" sz="1200" dirty="0"/>
              <a:t>등으로부터</a:t>
            </a:r>
            <a:r>
              <a:rPr lang="en-US" altLang="ko-KR" sz="1200" dirty="0"/>
              <a:t> </a:t>
            </a:r>
            <a:r>
              <a:rPr lang="ko-KR" altLang="en-US" sz="1200" dirty="0"/>
              <a:t>나온 데이터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EC6952-0DB5-42B8-8719-4A04A399988B}"/>
              </a:ext>
            </a:extLst>
          </p:cNvPr>
          <p:cNvSpPr txBox="1"/>
          <p:nvPr/>
        </p:nvSpPr>
        <p:spPr>
          <a:xfrm>
            <a:off x="1580451" y="4838963"/>
            <a:ext cx="2253004" cy="707886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③ </a:t>
            </a:r>
            <a:r>
              <a:rPr lang="ko-KR" altLang="en-US" sz="1600" u="sng" dirty="0"/>
              <a:t>웹 데이터</a:t>
            </a:r>
            <a:endParaRPr lang="en-US" altLang="ko-KR" sz="1600" u="sng" dirty="0"/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기사 및 </a:t>
            </a:r>
            <a:r>
              <a:rPr lang="en-US" altLang="ko-KR" sz="1200" dirty="0"/>
              <a:t>sns</a:t>
            </a:r>
            <a:r>
              <a:rPr lang="ko-KR" altLang="en-US" sz="1200" dirty="0"/>
              <a:t> 그 외 다양한 웹데이터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grpSp>
        <p:nvGrpSpPr>
          <p:cNvPr id="31" name="그룹 30"/>
          <p:cNvGrpSpPr/>
          <p:nvPr/>
        </p:nvGrpSpPr>
        <p:grpSpPr>
          <a:xfrm>
            <a:off x="4079776" y="3203543"/>
            <a:ext cx="2376264" cy="887432"/>
            <a:chOff x="2555776" y="3621688"/>
            <a:chExt cx="2376264" cy="88743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EEC6952-0DB5-42B8-8719-4A04A399988B}"/>
                </a:ext>
              </a:extLst>
            </p:cNvPr>
            <p:cNvSpPr txBox="1"/>
            <p:nvPr/>
          </p:nvSpPr>
          <p:spPr>
            <a:xfrm>
              <a:off x="2627784" y="3678123"/>
              <a:ext cx="2304256" cy="830997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행태분석을 통한 타켓마케팅</a:t>
              </a:r>
              <a:r>
                <a:rPr lang="en-US" altLang="ko-KR" sz="1600" dirty="0"/>
                <a:t>, </a:t>
              </a:r>
              <a:r>
                <a:rPr lang="ko-KR" altLang="en-US" sz="1600" dirty="0"/>
                <a:t>미래예측</a:t>
              </a:r>
              <a:r>
                <a:rPr lang="en-US" altLang="ko-KR" sz="1600" dirty="0"/>
                <a:t>, </a:t>
              </a:r>
              <a:r>
                <a:rPr lang="ko-KR" altLang="en-US" sz="1600" dirty="0"/>
                <a:t>재난안전</a:t>
              </a:r>
              <a:r>
                <a:rPr lang="en-US" altLang="ko-KR" sz="1600" dirty="0"/>
                <a:t>, </a:t>
              </a:r>
              <a:r>
                <a:rPr lang="ko-KR" altLang="en-US" sz="1600" dirty="0"/>
                <a:t>이탈고객방지 </a:t>
              </a:r>
              <a:r>
                <a:rPr lang="en-US" altLang="ko-KR" sz="1600" dirty="0"/>
                <a:t>..</a:t>
              </a:r>
              <a:endParaRPr lang="ko-KR" altLang="en-US" sz="1200" dirty="0"/>
            </a:p>
          </p:txBody>
        </p:sp>
        <p:sp>
          <p:nvSpPr>
            <p:cNvPr id="15" name="뺄셈 기호 14"/>
            <p:cNvSpPr/>
            <p:nvPr/>
          </p:nvSpPr>
          <p:spPr>
            <a:xfrm>
              <a:off x="2555776" y="3621688"/>
              <a:ext cx="216024" cy="172472"/>
            </a:xfrm>
            <a:prstGeom prst="mathMinus">
              <a:avLst/>
            </a:prstGeom>
            <a:solidFill>
              <a:srgbClr val="FF0000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4079776" y="4227725"/>
            <a:ext cx="2376264" cy="727346"/>
            <a:chOff x="2555776" y="4645870"/>
            <a:chExt cx="2376264" cy="72734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EEC6952-0DB5-42B8-8719-4A04A399988B}"/>
                </a:ext>
              </a:extLst>
            </p:cNvPr>
            <p:cNvSpPr txBox="1"/>
            <p:nvPr/>
          </p:nvSpPr>
          <p:spPr>
            <a:xfrm>
              <a:off x="2627784" y="4788441"/>
              <a:ext cx="2304256" cy="584775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신상품개발</a:t>
              </a:r>
              <a:r>
                <a:rPr lang="en-US" altLang="ko-KR" sz="1600" dirty="0"/>
                <a:t>, </a:t>
              </a:r>
              <a:r>
                <a:rPr lang="ko-KR" altLang="en-US" sz="1600" dirty="0"/>
                <a:t>고객유치</a:t>
              </a:r>
              <a:r>
                <a:rPr lang="en-US" altLang="ko-KR" sz="1600" dirty="0"/>
                <a:t>,</a:t>
              </a:r>
            </a:p>
            <a:p>
              <a:r>
                <a:rPr lang="en-US" altLang="ko-KR" sz="1600" dirty="0"/>
                <a:t>(</a:t>
              </a:r>
              <a:r>
                <a:rPr lang="ko-KR" altLang="en-US" sz="1600" dirty="0"/>
                <a:t>분석과 전략이 함께</a:t>
              </a:r>
              <a:r>
                <a:rPr lang="en-US" altLang="ko-KR" sz="1600" dirty="0"/>
                <a:t>)</a:t>
              </a:r>
              <a:endParaRPr lang="ko-KR" altLang="en-US" sz="1200" dirty="0"/>
            </a:p>
          </p:txBody>
        </p:sp>
        <p:sp>
          <p:nvSpPr>
            <p:cNvPr id="16" name="덧셈 기호 15"/>
            <p:cNvSpPr/>
            <p:nvPr/>
          </p:nvSpPr>
          <p:spPr>
            <a:xfrm>
              <a:off x="2555776" y="4645870"/>
              <a:ext cx="216024" cy="203830"/>
            </a:xfrm>
            <a:prstGeom prst="mathPlus">
              <a:avLst/>
            </a:prstGeom>
            <a:solidFill>
              <a:srgbClr val="FF0000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4075797" y="2204864"/>
            <a:ext cx="2376264" cy="854132"/>
            <a:chOff x="2551797" y="2623009"/>
            <a:chExt cx="2376264" cy="85413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EEC6952-0DB5-42B8-8719-4A04A399988B}"/>
                </a:ext>
              </a:extLst>
            </p:cNvPr>
            <p:cNvSpPr txBox="1"/>
            <p:nvPr/>
          </p:nvSpPr>
          <p:spPr>
            <a:xfrm>
              <a:off x="2623805" y="2646144"/>
              <a:ext cx="2304256" cy="830997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현황파악</a:t>
              </a:r>
              <a:r>
                <a:rPr lang="en-US" altLang="ko-KR" sz="1600" dirty="0"/>
                <a:t>(</a:t>
              </a:r>
              <a:r>
                <a:rPr lang="ko-KR" altLang="en-US" sz="1600" dirty="0"/>
                <a:t>관계분석</a:t>
              </a:r>
              <a:r>
                <a:rPr lang="en-US" altLang="ko-KR" sz="1600" dirty="0"/>
                <a:t>, </a:t>
              </a:r>
              <a:r>
                <a:rPr lang="ko-KR" altLang="en-US" sz="1600" dirty="0"/>
                <a:t>문맥데이터분석의 </a:t>
              </a:r>
              <a:r>
                <a:rPr lang="ko-KR" altLang="en-US" sz="1600" dirty="0" err="1"/>
                <a:t>자연어처리</a:t>
              </a:r>
              <a:r>
                <a:rPr lang="en-US" altLang="ko-KR" sz="1600" dirty="0"/>
                <a:t>)</a:t>
              </a:r>
              <a:endParaRPr lang="ko-KR" altLang="en-US" sz="1200" dirty="0"/>
            </a:p>
          </p:txBody>
        </p:sp>
        <p:sp>
          <p:nvSpPr>
            <p:cNvPr id="18" name="타원 17"/>
            <p:cNvSpPr/>
            <p:nvPr/>
          </p:nvSpPr>
          <p:spPr>
            <a:xfrm>
              <a:off x="2551797" y="2623009"/>
              <a:ext cx="144016" cy="144016"/>
            </a:xfrm>
            <a:prstGeom prst="ellipse">
              <a:avLst/>
            </a:prstGeom>
            <a:solidFill>
              <a:srgbClr val="FF0000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EEC6952-0DB5-42B8-8719-4A04A399988B}"/>
              </a:ext>
            </a:extLst>
          </p:cNvPr>
          <p:cNvSpPr txBox="1"/>
          <p:nvPr/>
        </p:nvSpPr>
        <p:spPr>
          <a:xfrm>
            <a:off x="6723147" y="2603655"/>
            <a:ext cx="1254293" cy="33855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정형데이터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EC6952-0DB5-42B8-8719-4A04A399988B}"/>
              </a:ext>
            </a:extLst>
          </p:cNvPr>
          <p:cNvSpPr txBox="1"/>
          <p:nvPr/>
        </p:nvSpPr>
        <p:spPr>
          <a:xfrm>
            <a:off x="6723146" y="3558865"/>
            <a:ext cx="1533094" cy="83099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반정형데이터</a:t>
            </a:r>
            <a:endParaRPr lang="en-US" altLang="ko-KR" sz="1600" dirty="0"/>
          </a:p>
          <a:p>
            <a:r>
              <a:rPr lang="en-US" altLang="ko-KR" sz="1600" dirty="0"/>
              <a:t>(</a:t>
            </a:r>
            <a:r>
              <a:rPr lang="ko-KR" altLang="en-US" sz="1600" dirty="0"/>
              <a:t>로그</a:t>
            </a:r>
            <a:r>
              <a:rPr lang="en-US" altLang="ko-KR" sz="1600" dirty="0"/>
              <a:t> text, xml, json</a:t>
            </a:r>
            <a:r>
              <a:rPr lang="ko-KR" altLang="en-US" sz="1600" dirty="0"/>
              <a:t>파일</a:t>
            </a:r>
            <a:r>
              <a:rPr lang="en-US" altLang="ko-KR" sz="1600" dirty="0"/>
              <a:t>)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EC6952-0DB5-42B8-8719-4A04A399988B}"/>
              </a:ext>
            </a:extLst>
          </p:cNvPr>
          <p:cNvSpPr txBox="1"/>
          <p:nvPr/>
        </p:nvSpPr>
        <p:spPr>
          <a:xfrm>
            <a:off x="6723146" y="4931297"/>
            <a:ext cx="1533094" cy="83099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비정형데이터</a:t>
            </a:r>
            <a:endParaRPr lang="en-US" altLang="ko-KR" sz="1600" dirty="0"/>
          </a:p>
          <a:p>
            <a:r>
              <a:rPr lang="en-US" altLang="ko-KR" sz="1600" dirty="0"/>
              <a:t>(text, image, voice, video)</a:t>
            </a:r>
            <a:endParaRPr lang="ko-KR" altLang="en-US" sz="1200" dirty="0"/>
          </a:p>
        </p:txBody>
      </p:sp>
      <p:sp>
        <p:nvSpPr>
          <p:cNvPr id="22" name="구름 모양 설명선 21"/>
          <p:cNvSpPr/>
          <p:nvPr/>
        </p:nvSpPr>
        <p:spPr>
          <a:xfrm>
            <a:off x="6456040" y="6021288"/>
            <a:ext cx="4047513" cy="720080"/>
          </a:xfrm>
          <a:prstGeom prst="cloudCallout">
            <a:avLst>
              <a:gd name="adj1" fmla="val -2150"/>
              <a:gd name="adj2" fmla="val -152991"/>
            </a:avLst>
          </a:prstGeom>
          <a:solidFill>
            <a:srgbClr val="FFFF0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비정형데이터는 정형화 어플리케이션의 성능이 중요</a:t>
            </a:r>
            <a:r>
              <a:rPr lang="en-US" altLang="ko-KR" sz="1200" dirty="0">
                <a:solidFill>
                  <a:schemeClr val="tx1"/>
                </a:solidFill>
              </a:rPr>
              <a:t>(java, R, Python)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EEC6952-0DB5-42B8-8719-4A04A399988B}"/>
              </a:ext>
            </a:extLst>
          </p:cNvPr>
          <p:cNvSpPr txBox="1"/>
          <p:nvPr/>
        </p:nvSpPr>
        <p:spPr>
          <a:xfrm>
            <a:off x="8800752" y="2138704"/>
            <a:ext cx="1702800" cy="584775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RDBMS</a:t>
            </a:r>
          </a:p>
          <a:p>
            <a:r>
              <a:rPr lang="en-US" altLang="ko-KR" sz="1600" dirty="0"/>
              <a:t>(Oracle, MySQL)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EC6952-0DB5-42B8-8719-4A04A399988B}"/>
              </a:ext>
            </a:extLst>
          </p:cNvPr>
          <p:cNvSpPr txBox="1"/>
          <p:nvPr/>
        </p:nvSpPr>
        <p:spPr>
          <a:xfrm>
            <a:off x="8916296" y="3558865"/>
            <a:ext cx="1471712" cy="584775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csv, xml, </a:t>
            </a:r>
            <a:r>
              <a:rPr lang="en-US" altLang="ko-KR" sz="1600" dirty="0" err="1"/>
              <a:t>json</a:t>
            </a:r>
            <a:r>
              <a:rPr lang="en-US" altLang="ko-KR" sz="1600" dirty="0"/>
              <a:t>, txt </a:t>
            </a:r>
            <a:r>
              <a:rPr lang="ko-KR" altLang="en-US" sz="1600" dirty="0" err="1"/>
              <a:t>파일형태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EC6952-0DB5-42B8-8719-4A04A399988B}"/>
              </a:ext>
            </a:extLst>
          </p:cNvPr>
          <p:cNvSpPr txBox="1"/>
          <p:nvPr/>
        </p:nvSpPr>
        <p:spPr>
          <a:xfrm>
            <a:off x="8642232" y="4308740"/>
            <a:ext cx="1751704" cy="584775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하둡기반 </a:t>
            </a:r>
            <a:r>
              <a:rPr lang="en-US" altLang="ko-KR" sz="1600" dirty="0"/>
              <a:t>HBASE</a:t>
            </a:r>
          </a:p>
          <a:p>
            <a:r>
              <a:rPr lang="en-US" altLang="ko-KR" sz="1600" dirty="0"/>
              <a:t>NoSQL</a:t>
            </a:r>
            <a:endParaRPr lang="ko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EC6952-0DB5-42B8-8719-4A04A399988B}"/>
              </a:ext>
            </a:extLst>
          </p:cNvPr>
          <p:cNvSpPr txBox="1"/>
          <p:nvPr/>
        </p:nvSpPr>
        <p:spPr>
          <a:xfrm>
            <a:off x="4151784" y="5306400"/>
            <a:ext cx="2304256" cy="584775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직원</a:t>
            </a:r>
            <a:r>
              <a:rPr lang="en-US" altLang="ko-KR" sz="1600" dirty="0"/>
              <a:t> </a:t>
            </a:r>
            <a:r>
              <a:rPr lang="ko-KR" altLang="en-US" sz="1600" dirty="0"/>
              <a:t>및 고객 응대 컨설팅 및 쳇봇</a:t>
            </a:r>
            <a:endParaRPr lang="en-US" altLang="ko-KR" sz="1600" dirty="0"/>
          </a:p>
        </p:txBody>
      </p:sp>
      <p:sp>
        <p:nvSpPr>
          <p:cNvPr id="33" name="타원 32"/>
          <p:cNvSpPr/>
          <p:nvPr/>
        </p:nvSpPr>
        <p:spPr>
          <a:xfrm>
            <a:off x="4079776" y="5229200"/>
            <a:ext cx="144016" cy="144016"/>
          </a:xfrm>
          <a:prstGeom prst="ellipse">
            <a:avLst/>
          </a:prstGeom>
          <a:solidFill>
            <a:srgbClr val="FF000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51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9" grpId="0" animBg="1"/>
      <p:bldP spid="10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빅데이터의 특성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871864" y="491668"/>
            <a:ext cx="59168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킬로</a:t>
            </a:r>
            <a:r>
              <a:rPr lang="en-US" altLang="ko-KR" sz="1200" dirty="0"/>
              <a:t>(10</a:t>
            </a:r>
            <a:r>
              <a:rPr lang="en-US" altLang="ko-KR" sz="1200" baseline="30000" dirty="0"/>
              <a:t>3</a:t>
            </a:r>
            <a:r>
              <a:rPr lang="en-US" altLang="ko-KR" sz="1200" dirty="0"/>
              <a:t>)-</a:t>
            </a:r>
            <a:r>
              <a:rPr lang="ko-KR" altLang="en-US" sz="1200" dirty="0"/>
              <a:t>메가</a:t>
            </a:r>
            <a:r>
              <a:rPr lang="en-US" altLang="ko-KR" sz="1200" dirty="0"/>
              <a:t>(10</a:t>
            </a:r>
            <a:r>
              <a:rPr lang="en-US" altLang="ko-KR" sz="1200" baseline="30000" dirty="0"/>
              <a:t>6</a:t>
            </a:r>
            <a:r>
              <a:rPr lang="en-US" altLang="ko-KR" sz="1200" dirty="0"/>
              <a:t>)-</a:t>
            </a:r>
            <a:r>
              <a:rPr lang="ko-KR" altLang="en-US" sz="1200" dirty="0"/>
              <a:t>기가</a:t>
            </a:r>
            <a:r>
              <a:rPr lang="en-US" altLang="ko-KR" sz="1200" dirty="0"/>
              <a:t>(10</a:t>
            </a:r>
            <a:r>
              <a:rPr lang="en-US" altLang="ko-KR" sz="1200" baseline="30000" dirty="0"/>
              <a:t>9</a:t>
            </a:r>
            <a:r>
              <a:rPr lang="en-US" altLang="ko-KR" sz="1200" dirty="0"/>
              <a:t>)-</a:t>
            </a:r>
            <a:r>
              <a:rPr lang="ko-KR" altLang="en-US" sz="1200" dirty="0"/>
              <a:t>테라</a:t>
            </a:r>
            <a:r>
              <a:rPr lang="en-US" altLang="ko-KR" sz="1200" dirty="0"/>
              <a:t>(10</a:t>
            </a:r>
            <a:r>
              <a:rPr lang="en-US" altLang="ko-KR" sz="1200" baseline="30000" dirty="0"/>
              <a:t>12</a:t>
            </a:r>
            <a:r>
              <a:rPr lang="en-US" altLang="ko-KR" sz="1200" dirty="0"/>
              <a:t>)-</a:t>
            </a:r>
            <a:r>
              <a:rPr lang="ko-KR" altLang="en-US" sz="1200" dirty="0" err="1"/>
              <a:t>페타</a:t>
            </a:r>
            <a:r>
              <a:rPr lang="en-US" altLang="ko-KR" sz="1200" dirty="0"/>
              <a:t>(10</a:t>
            </a:r>
            <a:r>
              <a:rPr lang="en-US" altLang="ko-KR" sz="1200" baseline="30000" dirty="0"/>
              <a:t>15</a:t>
            </a:r>
            <a:r>
              <a:rPr lang="en-US" altLang="ko-KR" sz="1200" dirty="0"/>
              <a:t>)-</a:t>
            </a:r>
            <a:r>
              <a:rPr lang="ko-KR" altLang="en-US" sz="1200" dirty="0" err="1"/>
              <a:t>엑사</a:t>
            </a:r>
            <a:r>
              <a:rPr lang="en-US" altLang="ko-KR" sz="1200" dirty="0"/>
              <a:t>(10</a:t>
            </a:r>
            <a:r>
              <a:rPr lang="en-US" altLang="ko-KR" sz="1200" baseline="30000" dirty="0"/>
              <a:t>18</a:t>
            </a:r>
            <a:r>
              <a:rPr lang="en-US" altLang="ko-KR" sz="1200" dirty="0"/>
              <a:t>)-</a:t>
            </a:r>
            <a:r>
              <a:rPr lang="ko-KR" altLang="en-US" sz="1200" dirty="0" err="1"/>
              <a:t>제타</a:t>
            </a:r>
            <a:r>
              <a:rPr lang="en-US" altLang="ko-KR" sz="1200" dirty="0"/>
              <a:t>(10</a:t>
            </a:r>
            <a:r>
              <a:rPr lang="en-US" altLang="ko-KR" sz="1200" baseline="30000" dirty="0"/>
              <a:t>21</a:t>
            </a:r>
            <a:r>
              <a:rPr lang="en-US" altLang="ko-KR" sz="1200" dirty="0"/>
              <a:t>)-</a:t>
            </a:r>
            <a:r>
              <a:rPr lang="ko-KR" altLang="en-US" sz="1200" dirty="0" err="1"/>
              <a:t>요타</a:t>
            </a:r>
            <a:r>
              <a:rPr lang="en-US" altLang="ko-KR" sz="1200" dirty="0"/>
              <a:t>(10</a:t>
            </a:r>
            <a:r>
              <a:rPr lang="en-US" altLang="ko-KR" sz="1200" baseline="30000" dirty="0"/>
              <a:t>24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1798870" y="959817"/>
            <a:ext cx="7088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빅데이터의 특성 </a:t>
            </a:r>
            <a:r>
              <a:rPr lang="en-US" altLang="ko-KR" dirty="0"/>
              <a:t>: 3V + Value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초기 가트너에서 정의한 빅데이터의 </a:t>
            </a:r>
            <a:r>
              <a:rPr lang="en-US" altLang="ko-KR" dirty="0"/>
              <a:t>3V</a:t>
            </a:r>
            <a:r>
              <a:rPr lang="ko-KR" altLang="en-US" dirty="0"/>
              <a:t>에 가치를 더한 개념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7069147" y="2652405"/>
            <a:ext cx="3255991" cy="2394028"/>
            <a:chOff x="5176487" y="2636912"/>
            <a:chExt cx="3255991" cy="2394028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6086942" y="3241955"/>
              <a:ext cx="1355610" cy="563446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Volume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6106447" y="3853659"/>
              <a:ext cx="1355610" cy="563446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Variety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6112554" y="4467494"/>
              <a:ext cx="1355610" cy="563446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Velocity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6084168" y="2636912"/>
              <a:ext cx="1355610" cy="56344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Value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5176487" y="3982714"/>
              <a:ext cx="547678" cy="302326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3V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7792291" y="3676346"/>
              <a:ext cx="640187" cy="35462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4V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왼쪽 중괄호 11"/>
            <p:cNvSpPr/>
            <p:nvPr/>
          </p:nvSpPr>
          <p:spPr>
            <a:xfrm>
              <a:off x="5763593" y="3480461"/>
              <a:ext cx="325551" cy="1309842"/>
            </a:xfrm>
            <a:prstGeom prst="leftBrace">
              <a:avLst/>
            </a:prstGeom>
            <a:ln w="63500">
              <a:solidFill>
                <a:schemeClr val="tx2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오른쪽 중괄호 12"/>
            <p:cNvSpPr/>
            <p:nvPr/>
          </p:nvSpPr>
          <p:spPr>
            <a:xfrm>
              <a:off x="7452502" y="2887380"/>
              <a:ext cx="287818" cy="1902923"/>
            </a:xfrm>
            <a:prstGeom prst="rightBrace">
              <a:avLst/>
            </a:prstGeom>
            <a:ln w="635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994681" y="1707436"/>
            <a:ext cx="4892807" cy="4424111"/>
            <a:chOff x="267961" y="2070943"/>
            <a:chExt cx="4892807" cy="4424111"/>
          </a:xfrm>
        </p:grpSpPr>
        <p:sp>
          <p:nvSpPr>
            <p:cNvPr id="15" name="타원 14"/>
            <p:cNvSpPr/>
            <p:nvPr/>
          </p:nvSpPr>
          <p:spPr>
            <a:xfrm>
              <a:off x="1321825" y="2070943"/>
              <a:ext cx="2547760" cy="2457242"/>
            </a:xfrm>
            <a:prstGeom prst="ellipse">
              <a:avLst/>
            </a:prstGeom>
            <a:solidFill>
              <a:schemeClr val="accent6">
                <a:lumMod val="75000"/>
                <a:alpha val="20000"/>
              </a:schemeClr>
            </a:solidFill>
            <a:ln w="635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3200" dirty="0"/>
                <a:t>Voume</a:t>
              </a:r>
              <a:endParaRPr lang="en-US" altLang="ko-KR" dirty="0"/>
            </a:p>
            <a:p>
              <a:pPr algn="ctr"/>
              <a:r>
                <a:rPr lang="en-US" altLang="ko-KR" dirty="0"/>
                <a:t>(</a:t>
              </a:r>
              <a:r>
                <a:rPr lang="ko-KR" altLang="en-US" dirty="0"/>
                <a:t>데이터 양</a:t>
              </a:r>
              <a:r>
                <a:rPr lang="en-US" altLang="ko-KR" dirty="0"/>
                <a:t>)</a:t>
              </a:r>
            </a:p>
            <a:p>
              <a:pPr algn="ctr"/>
              <a:r>
                <a:rPr lang="ko-KR" altLang="en-US" dirty="0"/>
                <a:t>네트워크데이터</a:t>
              </a:r>
              <a:endParaRPr lang="en-US" altLang="ko-KR" dirty="0"/>
            </a:p>
            <a:p>
              <a:pPr algn="ctr"/>
              <a:r>
                <a:rPr lang="en-US" altLang="ko-KR" dirty="0"/>
                <a:t>DBMS</a:t>
              </a:r>
              <a:r>
                <a:rPr lang="ko-KR" altLang="en-US" dirty="0"/>
                <a:t>데이터</a:t>
              </a:r>
              <a:endParaRPr lang="en-US" altLang="ko-KR" dirty="0"/>
            </a:p>
            <a:p>
              <a:pPr algn="ctr"/>
              <a:r>
                <a:rPr lang="en-US" altLang="ko-KR" dirty="0"/>
                <a:t>etc…</a:t>
              </a:r>
              <a:endParaRPr lang="ko-KR" altLang="en-US" dirty="0"/>
            </a:p>
          </p:txBody>
        </p:sp>
        <p:sp>
          <p:nvSpPr>
            <p:cNvPr id="16" name="타원 15"/>
            <p:cNvSpPr/>
            <p:nvPr/>
          </p:nvSpPr>
          <p:spPr>
            <a:xfrm>
              <a:off x="267961" y="4037812"/>
              <a:ext cx="2547760" cy="2457242"/>
            </a:xfrm>
            <a:prstGeom prst="ellipse">
              <a:avLst/>
            </a:prstGeom>
            <a:solidFill>
              <a:schemeClr val="accent5">
                <a:lumMod val="75000"/>
                <a:alpha val="20000"/>
              </a:schemeClr>
            </a:solidFill>
            <a:ln w="635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3200" dirty="0"/>
                <a:t>Variety</a:t>
              </a:r>
              <a:endParaRPr lang="en-US" altLang="ko-KR" dirty="0"/>
            </a:p>
            <a:p>
              <a:pPr algn="ctr"/>
              <a:r>
                <a:rPr lang="en-US" altLang="ko-KR" dirty="0"/>
                <a:t>(</a:t>
              </a:r>
              <a:r>
                <a:rPr lang="ko-KR" altLang="en-US" dirty="0"/>
                <a:t>데이터 다양성</a:t>
              </a:r>
              <a:r>
                <a:rPr lang="en-US" altLang="ko-KR" dirty="0"/>
                <a:t>)</a:t>
              </a:r>
            </a:p>
            <a:p>
              <a:pPr algn="ctr"/>
              <a:r>
                <a:rPr lang="ko-KR" altLang="en-US" dirty="0"/>
                <a:t>정형</a:t>
              </a:r>
              <a:r>
                <a:rPr lang="en-US" altLang="ko-KR" dirty="0"/>
                <a:t>,</a:t>
              </a:r>
              <a:r>
                <a:rPr lang="ko-KR" altLang="en-US" dirty="0"/>
                <a:t>비정형</a:t>
              </a:r>
              <a:r>
                <a:rPr lang="en-US" altLang="ko-KR" dirty="0"/>
                <a:t>,</a:t>
              </a:r>
            </a:p>
            <a:p>
              <a:pPr algn="ctr"/>
              <a:r>
                <a:rPr lang="ko-KR" altLang="en-US" dirty="0"/>
                <a:t>반정형</a:t>
              </a:r>
              <a:r>
                <a:rPr lang="en-US" altLang="ko-KR" dirty="0"/>
                <a:t>…</a:t>
              </a:r>
              <a:endParaRPr lang="ko-KR" altLang="en-US" dirty="0"/>
            </a:p>
          </p:txBody>
        </p:sp>
        <p:sp>
          <p:nvSpPr>
            <p:cNvPr id="17" name="타원 16"/>
            <p:cNvSpPr/>
            <p:nvPr/>
          </p:nvSpPr>
          <p:spPr>
            <a:xfrm>
              <a:off x="2613008" y="3919491"/>
              <a:ext cx="2547760" cy="2457242"/>
            </a:xfrm>
            <a:prstGeom prst="ellipse">
              <a:avLst/>
            </a:prstGeom>
            <a:solidFill>
              <a:schemeClr val="accent3">
                <a:lumMod val="75000"/>
                <a:alpha val="20000"/>
              </a:schemeClr>
            </a:solidFill>
            <a:ln w="635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3200" dirty="0"/>
                <a:t>Velocity</a:t>
              </a:r>
              <a:endParaRPr lang="en-US" altLang="ko-KR" dirty="0"/>
            </a:p>
            <a:p>
              <a:pPr algn="ctr"/>
              <a:r>
                <a:rPr lang="en-US" altLang="ko-KR" dirty="0"/>
                <a:t>(</a:t>
              </a:r>
              <a:r>
                <a:rPr lang="ko-KR" altLang="en-US" dirty="0"/>
                <a:t>데이터 속도</a:t>
              </a:r>
              <a:r>
                <a:rPr lang="en-US" altLang="ko-KR" dirty="0"/>
                <a:t>)</a:t>
              </a:r>
            </a:p>
            <a:p>
              <a:pPr algn="ctr"/>
              <a:r>
                <a:rPr lang="ko-KR" altLang="en-US" dirty="0" err="1"/>
                <a:t>생성속도</a:t>
              </a:r>
              <a:r>
                <a:rPr lang="ko-KR" altLang="en-US" dirty="0"/>
                <a:t> </a:t>
              </a:r>
              <a:endParaRPr lang="en-US" altLang="ko-KR" dirty="0"/>
            </a:p>
            <a:p>
              <a:pPr algn="ctr"/>
              <a:r>
                <a:rPr lang="ko-KR" altLang="en-US" dirty="0"/>
                <a:t>처리속도</a:t>
              </a:r>
              <a:endParaRPr lang="en-US" altLang="ko-KR" dirty="0"/>
            </a:p>
            <a:p>
              <a:pPr algn="ctr"/>
              <a:r>
                <a:rPr lang="en-US" altLang="ko-KR" sz="1600" dirty="0"/>
                <a:t>(</a:t>
              </a:r>
              <a:r>
                <a:rPr lang="ko-KR" altLang="en-US" sz="1600" dirty="0"/>
                <a:t>실시간</a:t>
              </a:r>
              <a:r>
                <a:rPr lang="en-US" altLang="ko-KR" sz="1600" dirty="0"/>
                <a:t>,</a:t>
              </a:r>
              <a:r>
                <a:rPr lang="ko-KR" altLang="en-US" sz="1600" dirty="0"/>
                <a:t>배치</a:t>
              </a:r>
              <a:r>
                <a:rPr lang="en-US" altLang="ko-KR" sz="1600" dirty="0"/>
                <a:t>)</a:t>
              </a:r>
              <a:endParaRPr lang="ko-KR" altLang="en-US" dirty="0"/>
            </a:p>
          </p:txBody>
        </p:sp>
        <p:sp>
          <p:nvSpPr>
            <p:cNvPr id="18" name="타원 17"/>
            <p:cNvSpPr/>
            <p:nvPr/>
          </p:nvSpPr>
          <p:spPr>
            <a:xfrm>
              <a:off x="2228635" y="4212927"/>
              <a:ext cx="768745" cy="563446"/>
            </a:xfrm>
            <a:prstGeom prst="ellipse">
              <a:avLst/>
            </a:prstGeom>
            <a:solidFill>
              <a:srgbClr val="FF0000"/>
            </a:solidFill>
            <a:ln w="635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/>
                <a:t>3V</a:t>
              </a:r>
              <a:endParaRPr lang="ko-KR" alt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1055366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5. 빅데이터 처리 (2) 처리 과정">
            <a:extLst>
              <a:ext uri="{FF2B5EF4-FFF2-40B4-BE49-F238E27FC236}">
                <a16:creationId xmlns:a16="http://schemas.microsoft.com/office/drawing/2014/main" id="{F06D5CD4-6103-4BD6-BBA0-C2033A1803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846"/>
          <a:stretch/>
        </p:blipFill>
        <p:spPr bwMode="auto">
          <a:xfrm>
            <a:off x="1926272" y="1088740"/>
            <a:ext cx="8339457" cy="75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EEC6952-0DB5-42B8-8719-4A04A399988B}"/>
              </a:ext>
            </a:extLst>
          </p:cNvPr>
          <p:cNvSpPr txBox="1"/>
          <p:nvPr/>
        </p:nvSpPr>
        <p:spPr>
          <a:xfrm>
            <a:off x="2063553" y="2420888"/>
            <a:ext cx="962123" cy="3693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RDBMS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709CD-88EB-417D-A8E0-1EA74196E42B}"/>
              </a:ext>
            </a:extLst>
          </p:cNvPr>
          <p:cNvSpPr txBox="1"/>
          <p:nvPr/>
        </p:nvSpPr>
        <p:spPr>
          <a:xfrm>
            <a:off x="3503713" y="2420888"/>
            <a:ext cx="862737" cy="3693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Sqoop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EB7A2D-DD0A-410E-AF7F-FC25862562CC}"/>
              </a:ext>
            </a:extLst>
          </p:cNvPr>
          <p:cNvSpPr txBox="1"/>
          <p:nvPr/>
        </p:nvSpPr>
        <p:spPr>
          <a:xfrm>
            <a:off x="4985550" y="2430586"/>
            <a:ext cx="753668" cy="3693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HDFS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596CE6-52AC-4A84-AB64-AB2E3C110A33}"/>
              </a:ext>
            </a:extLst>
          </p:cNvPr>
          <p:cNvSpPr txBox="1"/>
          <p:nvPr/>
        </p:nvSpPr>
        <p:spPr>
          <a:xfrm>
            <a:off x="7032104" y="4690012"/>
            <a:ext cx="3364444" cy="923330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u="sng" dirty="0"/>
              <a:t>Python</a:t>
            </a:r>
          </a:p>
          <a:p>
            <a:pPr algn="ctr"/>
            <a:r>
              <a:rPr lang="en-US" altLang="ko-KR" u="sng" dirty="0"/>
              <a:t>(</a:t>
            </a:r>
            <a:r>
              <a:rPr lang="ko-KR" altLang="en-US" u="sng" dirty="0" err="1"/>
              <a:t>머신러닝</a:t>
            </a:r>
            <a:r>
              <a:rPr lang="en-US" altLang="ko-KR" u="sng" dirty="0"/>
              <a:t> – </a:t>
            </a:r>
            <a:r>
              <a:rPr lang="ko-KR" altLang="en-US" u="sng" dirty="0"/>
              <a:t>통계기반</a:t>
            </a:r>
            <a:r>
              <a:rPr lang="en-US" altLang="ko-KR" u="sng" dirty="0"/>
              <a:t>,</a:t>
            </a:r>
          </a:p>
          <a:p>
            <a:pPr algn="ctr"/>
            <a:r>
              <a:rPr lang="ko-KR" altLang="en-US" u="sng" dirty="0" err="1"/>
              <a:t>딥러닝</a:t>
            </a:r>
            <a:r>
              <a:rPr lang="en-US" altLang="ko-KR" u="sng" dirty="0"/>
              <a:t>-</a:t>
            </a:r>
            <a:r>
              <a:rPr lang="ko-KR" altLang="en-US" u="sng" dirty="0"/>
              <a:t>지도학습과 비지도학습</a:t>
            </a:r>
            <a:r>
              <a:rPr lang="en-US" altLang="ko-KR" u="sng" dirty="0"/>
              <a:t>)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5ADF69-3E71-42A5-A1C1-CDD7DED31441}"/>
              </a:ext>
            </a:extLst>
          </p:cNvPr>
          <p:cNvSpPr txBox="1"/>
          <p:nvPr/>
        </p:nvSpPr>
        <p:spPr>
          <a:xfrm>
            <a:off x="4906170" y="3044780"/>
            <a:ext cx="912429" cy="3693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NoSQL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209BE7-D895-4A29-88C0-A20E4ECCBBDD}"/>
              </a:ext>
            </a:extLst>
          </p:cNvPr>
          <p:cNvSpPr txBox="1"/>
          <p:nvPr/>
        </p:nvSpPr>
        <p:spPr>
          <a:xfrm>
            <a:off x="1865126" y="3090947"/>
            <a:ext cx="1338828" cy="646331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IoT</a:t>
            </a:r>
            <a:r>
              <a:rPr lang="ko-KR" altLang="en-US" dirty="0"/>
              <a:t>기기</a:t>
            </a:r>
            <a:endParaRPr lang="en-US" altLang="ko-KR" dirty="0"/>
          </a:p>
          <a:p>
            <a:pPr algn="ctr"/>
            <a:r>
              <a:rPr lang="ko-KR" altLang="en-US" dirty="0"/>
              <a:t>로그데이터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A896D8-D0D0-484E-B058-DE291D27171B}"/>
              </a:ext>
            </a:extLst>
          </p:cNvPr>
          <p:cNvSpPr txBox="1"/>
          <p:nvPr/>
        </p:nvSpPr>
        <p:spPr>
          <a:xfrm>
            <a:off x="1814421" y="3928180"/>
            <a:ext cx="1446358" cy="646331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공공데이터</a:t>
            </a:r>
            <a:endParaRPr lang="en-US" altLang="ko-KR" dirty="0"/>
          </a:p>
          <a:p>
            <a:pPr algn="ctr"/>
            <a:r>
              <a:rPr lang="en-US" altLang="ko-KR" dirty="0"/>
              <a:t>(data.go.kr..)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6009120-4B82-4E88-B139-3C1E10E878D0}"/>
              </a:ext>
            </a:extLst>
          </p:cNvPr>
          <p:cNvSpPr txBox="1"/>
          <p:nvPr/>
        </p:nvSpPr>
        <p:spPr>
          <a:xfrm>
            <a:off x="1795452" y="4875236"/>
            <a:ext cx="1436612" cy="646331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Web</a:t>
            </a:r>
            <a:r>
              <a:rPr lang="ko-KR" altLang="en-US" dirty="0"/>
              <a:t>데이터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기사</a:t>
            </a:r>
            <a:r>
              <a:rPr lang="en-US" altLang="ko-KR" dirty="0"/>
              <a:t>,SNS…)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FE35A0-9197-4189-B974-239FEA14F8F5}"/>
              </a:ext>
            </a:extLst>
          </p:cNvPr>
          <p:cNvSpPr txBox="1"/>
          <p:nvPr/>
        </p:nvSpPr>
        <p:spPr>
          <a:xfrm>
            <a:off x="6226819" y="1991704"/>
            <a:ext cx="3757613" cy="646331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u="sng" dirty="0">
                <a:solidFill>
                  <a:schemeClr val="bg1">
                    <a:lumMod val="75000"/>
                  </a:schemeClr>
                </a:solidFill>
              </a:rPr>
              <a:t>Spark</a:t>
            </a:r>
          </a:p>
          <a:p>
            <a:pPr algn="ctr"/>
            <a:r>
              <a:rPr lang="en-US" altLang="ko-KR"/>
              <a:t>EDA(Python</a:t>
            </a:r>
            <a:r>
              <a:rPr lang="en-US" altLang="ko-KR" dirty="0"/>
              <a:t>, SQL)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E504CDA-4E3A-4768-B72C-0D8C0EF05A0B}"/>
              </a:ext>
            </a:extLst>
          </p:cNvPr>
          <p:cNvSpPr txBox="1"/>
          <p:nvPr/>
        </p:nvSpPr>
        <p:spPr>
          <a:xfrm>
            <a:off x="3541900" y="4873576"/>
            <a:ext cx="1329915" cy="646331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/>
              <a:t>크롤러</a:t>
            </a:r>
            <a:endParaRPr lang="en-US" altLang="ko-KR" dirty="0"/>
          </a:p>
          <a:p>
            <a:pPr algn="ctr"/>
            <a:r>
              <a:rPr lang="en-US" altLang="ko-KR" dirty="0"/>
              <a:t>(Python</a:t>
            </a:r>
            <a:r>
              <a:rPr lang="en-US" altLang="ko-KR"/>
              <a:t>, R)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2FBDC5-695A-43D6-AA57-D30B0FEF1DEC}"/>
              </a:ext>
            </a:extLst>
          </p:cNvPr>
          <p:cNvSpPr txBox="1"/>
          <p:nvPr/>
        </p:nvSpPr>
        <p:spPr>
          <a:xfrm>
            <a:off x="6226819" y="3284984"/>
            <a:ext cx="1416798" cy="3693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u="sng" dirty="0"/>
              <a:t>Pig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046114-9D36-4808-A207-97DAA4C29EAA}"/>
              </a:ext>
            </a:extLst>
          </p:cNvPr>
          <p:cNvSpPr txBox="1"/>
          <p:nvPr/>
        </p:nvSpPr>
        <p:spPr>
          <a:xfrm>
            <a:off x="6226819" y="3933056"/>
            <a:ext cx="1416797" cy="3693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u="sng" dirty="0"/>
              <a:t>HIVE</a:t>
            </a:r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CE148CD-885D-442D-B8F9-E954A3FE16EA}"/>
              </a:ext>
            </a:extLst>
          </p:cNvPr>
          <p:cNvSpPr/>
          <p:nvPr/>
        </p:nvSpPr>
        <p:spPr>
          <a:xfrm>
            <a:off x="1849101" y="2245403"/>
            <a:ext cx="1242672" cy="69518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72E18BFB-728C-4956-9137-C4B886E3BC39}"/>
              </a:ext>
            </a:extLst>
          </p:cNvPr>
          <p:cNvSpPr/>
          <p:nvPr/>
        </p:nvSpPr>
        <p:spPr>
          <a:xfrm>
            <a:off x="1795452" y="3839115"/>
            <a:ext cx="1465327" cy="850897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CBE161F9-5DB1-41ED-872A-796F5D679556}"/>
              </a:ext>
            </a:extLst>
          </p:cNvPr>
          <p:cNvSpPr/>
          <p:nvPr/>
        </p:nvSpPr>
        <p:spPr>
          <a:xfrm>
            <a:off x="3202416" y="4737646"/>
            <a:ext cx="2029488" cy="1031615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282EB333-D5D7-4EF2-8AD7-106B0D3D4360}"/>
              </a:ext>
            </a:extLst>
          </p:cNvPr>
          <p:cNvSpPr/>
          <p:nvPr/>
        </p:nvSpPr>
        <p:spPr>
          <a:xfrm>
            <a:off x="4660888" y="2223224"/>
            <a:ext cx="1246589" cy="723297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B182FD81-AD41-488A-9A81-83064D0CB2B5}"/>
              </a:ext>
            </a:extLst>
          </p:cNvPr>
          <p:cNvSpPr/>
          <p:nvPr/>
        </p:nvSpPr>
        <p:spPr>
          <a:xfrm>
            <a:off x="6052990" y="1949855"/>
            <a:ext cx="3571402" cy="723297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A6C8879-760F-4E04-A660-9C1CDA49FDB0}"/>
              </a:ext>
            </a:extLst>
          </p:cNvPr>
          <p:cNvSpPr/>
          <p:nvPr/>
        </p:nvSpPr>
        <p:spPr>
          <a:xfrm>
            <a:off x="7032105" y="4632563"/>
            <a:ext cx="3528391" cy="1166393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A11FD468-F5D8-40E4-9B12-76DCCB128F1D}"/>
              </a:ext>
            </a:extLst>
          </p:cNvPr>
          <p:cNvSpPr/>
          <p:nvPr/>
        </p:nvSpPr>
        <p:spPr>
          <a:xfrm>
            <a:off x="1676133" y="4699953"/>
            <a:ext cx="1594531" cy="1031615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58377" y="3609020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SQL</a:t>
            </a:r>
            <a:r>
              <a:rPr lang="ko-KR" altLang="en-US" b="1" dirty="0">
                <a:solidFill>
                  <a:srgbClr val="FF0000"/>
                </a:solidFill>
              </a:rPr>
              <a:t>로 접근</a:t>
            </a:r>
          </a:p>
        </p:txBody>
      </p:sp>
      <p:cxnSp>
        <p:nvCxnSpPr>
          <p:cNvPr id="8" name="구부러진 연결선 7"/>
          <p:cNvCxnSpPr>
            <a:stCxn id="34" idx="2"/>
            <a:endCxn id="3" idx="1"/>
          </p:cNvCxnSpPr>
          <p:nvPr/>
        </p:nvCxnSpPr>
        <p:spPr>
          <a:xfrm rot="16200000" flipH="1">
            <a:off x="7077112" y="3512422"/>
            <a:ext cx="139370" cy="423159"/>
          </a:xfrm>
          <a:prstGeom prst="curvedConnector2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구부러진 연결선 9"/>
          <p:cNvCxnSpPr>
            <a:stCxn id="35" idx="0"/>
            <a:endCxn id="3" idx="1"/>
          </p:cNvCxnSpPr>
          <p:nvPr/>
        </p:nvCxnSpPr>
        <p:spPr>
          <a:xfrm rot="5400000" flipH="1" flipV="1">
            <a:off x="7077112" y="3651791"/>
            <a:ext cx="139370" cy="423160"/>
          </a:xfrm>
          <a:prstGeom prst="curvedConnector2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0E005-1D09-448F-947A-F67866A2B69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690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24" grpId="0" animBg="1"/>
      <p:bldP spid="26" grpId="0" animBg="1"/>
      <p:bldP spid="28" grpId="0" animBg="1"/>
      <p:bldP spid="29" grpId="0" animBg="1"/>
      <p:bldP spid="30" grpId="0" animBg="1"/>
      <p:bldP spid="31" grpId="0" animBg="1"/>
      <p:bldP spid="33" grpId="0" animBg="1"/>
      <p:bldP spid="34" grpId="0" animBg="1"/>
      <p:bldP spid="35" grpId="0" animBg="1"/>
      <p:bldP spid="32" grpId="0" animBg="1"/>
      <p:bldP spid="37" grpId="0" animBg="1"/>
      <p:bldP spid="38" grpId="0" animBg="1"/>
      <p:bldP spid="40" grpId="0" animBg="1"/>
      <p:bldP spid="42" grpId="0" animBg="1"/>
      <p:bldP spid="45" grpId="0" animBg="1"/>
      <p:bldP spid="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로드맵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15289" y="1257357"/>
            <a:ext cx="8601190" cy="6646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46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48041" y="5065825"/>
            <a:ext cx="562975" cy="319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77" dirty="0">
                <a:latin typeface="+mn-ea"/>
              </a:rPr>
              <a:t>공통</a:t>
            </a:r>
            <a:endParaRPr lang="en-US" altLang="ko-KR" sz="1846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63266" y="3729170"/>
            <a:ext cx="562975" cy="319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77" dirty="0">
                <a:latin typeface="+mn-ea"/>
              </a:rPr>
              <a:t>핵심</a:t>
            </a:r>
            <a:endParaRPr lang="en-US" altLang="ko-KR" sz="1477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66270" y="2386485"/>
            <a:ext cx="562975" cy="319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77" dirty="0">
                <a:latin typeface="+mn-ea"/>
              </a:rPr>
              <a:t>실무</a:t>
            </a:r>
            <a:endParaRPr lang="en-US" altLang="ko-KR" sz="1477" dirty="0">
              <a:latin typeface="+mn-ea"/>
            </a:endParaRP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1829047" y="4580802"/>
            <a:ext cx="8587433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cxnSpLocks/>
          </p:cNvCxnSpPr>
          <p:nvPr/>
        </p:nvCxnSpPr>
        <p:spPr>
          <a:xfrm>
            <a:off x="1815289" y="3317892"/>
            <a:ext cx="860119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2504793" y="1257357"/>
            <a:ext cx="0" cy="485223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182807" y="1236661"/>
            <a:ext cx="0" cy="334201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011452" y="1257355"/>
            <a:ext cx="0" cy="332131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76433" y="1323826"/>
            <a:ext cx="1273234" cy="376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46" dirty="0">
                <a:latin typeface="+mn-ea"/>
              </a:rPr>
              <a:t>Developer</a:t>
            </a:r>
            <a:endParaRPr lang="ko-KR" altLang="en-US" sz="1846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94438" y="1323430"/>
            <a:ext cx="1651414" cy="376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46" dirty="0">
                <a:latin typeface="+mn-ea"/>
              </a:rPr>
              <a:t>Data Scientist</a:t>
            </a:r>
            <a:endParaRPr lang="ko-KR" altLang="en-US" sz="1846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06715" y="1323826"/>
            <a:ext cx="2105063" cy="376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46" dirty="0">
                <a:latin typeface="+mn-ea"/>
              </a:rPr>
              <a:t>Business Analysist</a:t>
            </a:r>
            <a:endParaRPr lang="ko-KR" altLang="en-US" sz="1846" dirty="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70527" y="2048861"/>
            <a:ext cx="2046264" cy="427734"/>
          </a:xfrm>
          <a:prstGeom prst="rect">
            <a:avLst/>
          </a:prstGeom>
          <a:solidFill>
            <a:srgbClr val="B5F1E1"/>
          </a:solidFill>
          <a:ln>
            <a:solidFill>
              <a:srgbClr val="00B050"/>
            </a:solidFill>
          </a:ln>
        </p:spPr>
        <p:txBody>
          <a:bodyPr wrap="square" lIns="33231" tIns="33231" rIns="33231" bIns="33231" rtlCol="0" anchor="ctr" anchorCtr="0">
            <a:noAutofit/>
          </a:bodyPr>
          <a:lstStyle/>
          <a:p>
            <a:pPr algn="ctr"/>
            <a:r>
              <a:rPr lang="ko-KR" altLang="en-US" sz="1477" dirty="0">
                <a:latin typeface="+mn-ea"/>
              </a:rPr>
              <a:t>딥러닝</a:t>
            </a:r>
          </a:p>
        </p:txBody>
      </p:sp>
      <p:cxnSp>
        <p:nvCxnSpPr>
          <p:cNvPr id="16" name="꺾인 연결선 15"/>
          <p:cNvCxnSpPr>
            <a:cxnSpLocks/>
            <a:endCxn id="23" idx="2"/>
          </p:cNvCxnSpPr>
          <p:nvPr/>
        </p:nvCxnSpPr>
        <p:spPr>
          <a:xfrm rot="16200000" flipV="1">
            <a:off x="4326868" y="4384501"/>
            <a:ext cx="327360" cy="145841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463148" y="1594173"/>
            <a:ext cx="870751" cy="291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92" dirty="0">
                <a:latin typeface="+mn-ea"/>
              </a:rPr>
              <a:t>IT </a:t>
            </a:r>
            <a:r>
              <a:rPr lang="ko-KR" altLang="en-US" sz="1292" dirty="0">
                <a:latin typeface="+mn-ea"/>
              </a:rPr>
              <a:t>개발자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528527" y="1595007"/>
            <a:ext cx="2210863" cy="291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92" dirty="0">
                <a:latin typeface="+mn-ea"/>
              </a:rPr>
              <a:t>데이터 분석가</a:t>
            </a:r>
            <a:r>
              <a:rPr lang="en-US" altLang="ko-KR" sz="1292" dirty="0">
                <a:latin typeface="+mn-ea"/>
              </a:rPr>
              <a:t>, </a:t>
            </a:r>
            <a:r>
              <a:rPr lang="ko-KR" altLang="en-US" sz="1292" dirty="0">
                <a:latin typeface="+mn-ea"/>
              </a:rPr>
              <a:t>분석 개발자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563554" y="1595007"/>
            <a:ext cx="1398140" cy="291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92" dirty="0">
                <a:latin typeface="+mn-ea"/>
              </a:rPr>
              <a:t>비즈니스 분석가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514032" y="5885711"/>
            <a:ext cx="2668774" cy="216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92" dirty="0">
                <a:solidFill>
                  <a:schemeClr val="tx1"/>
                </a:solidFill>
                <a:latin typeface="+mn-ea"/>
              </a:rPr>
              <a:t>IT </a:t>
            </a:r>
            <a:r>
              <a:rPr lang="ko-KR" altLang="en-US" sz="1292" dirty="0">
                <a:solidFill>
                  <a:schemeClr val="tx1"/>
                </a:solidFill>
                <a:latin typeface="+mn-ea"/>
              </a:rPr>
              <a:t>전문가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182807" y="5885712"/>
            <a:ext cx="3104688" cy="2168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92" dirty="0">
                <a:solidFill>
                  <a:schemeClr val="tx1"/>
                </a:solidFill>
                <a:latin typeface="+mn-ea"/>
              </a:rPr>
              <a:t>기계학습기반 분석</a:t>
            </a:r>
            <a:r>
              <a:rPr lang="en-US" altLang="ko-KR" sz="1292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92" dirty="0">
                <a:solidFill>
                  <a:schemeClr val="tx1"/>
                </a:solidFill>
                <a:latin typeface="+mn-ea"/>
              </a:rPr>
              <a:t>전문가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8287494" y="5885710"/>
            <a:ext cx="2128987" cy="2168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92" dirty="0">
                <a:solidFill>
                  <a:schemeClr val="tx1"/>
                </a:solidFill>
                <a:latin typeface="+mn-ea"/>
              </a:rPr>
              <a:t>도메인 분석 전문가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A665F9-C68E-4AF7-9D2D-9880813F90D1}"/>
              </a:ext>
            </a:extLst>
          </p:cNvPr>
          <p:cNvSpPr txBox="1"/>
          <p:nvPr/>
        </p:nvSpPr>
        <p:spPr>
          <a:xfrm>
            <a:off x="3352150" y="4644424"/>
            <a:ext cx="818379" cy="3056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lIns="33231" tIns="33231" rIns="33231" bIns="33231" rtlCol="0" anchor="ctr" anchorCtr="0">
            <a:noAutofit/>
          </a:bodyPr>
          <a:lstStyle/>
          <a:p>
            <a:pPr algn="ctr"/>
            <a:r>
              <a:rPr lang="en-US" altLang="ko-KR" sz="1477" dirty="0">
                <a:latin typeface="+mn-ea"/>
              </a:rPr>
              <a:t>SQL</a:t>
            </a:r>
            <a:endParaRPr lang="ko-KR" altLang="en-US" sz="1477" dirty="0">
              <a:latin typeface="+mn-ea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E824962-DC99-40D8-85C4-4A329ECD264F}"/>
              </a:ext>
            </a:extLst>
          </p:cNvPr>
          <p:cNvCxnSpPr>
            <a:cxnSpLocks/>
          </p:cNvCxnSpPr>
          <p:nvPr/>
        </p:nvCxnSpPr>
        <p:spPr>
          <a:xfrm>
            <a:off x="1829047" y="6102959"/>
            <a:ext cx="8587433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77567B8-A89A-4D76-B2FD-82F6B072AF72}"/>
              </a:ext>
            </a:extLst>
          </p:cNvPr>
          <p:cNvCxnSpPr>
            <a:cxnSpLocks/>
          </p:cNvCxnSpPr>
          <p:nvPr/>
        </p:nvCxnSpPr>
        <p:spPr>
          <a:xfrm>
            <a:off x="1829047" y="5885710"/>
            <a:ext cx="8587433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설명선 2(테두리 및 강조선) 25"/>
          <p:cNvSpPr/>
          <p:nvPr/>
        </p:nvSpPr>
        <p:spPr>
          <a:xfrm>
            <a:off x="8973907" y="4911101"/>
            <a:ext cx="1442572" cy="751178"/>
          </a:xfrm>
          <a:prstGeom prst="accentBorderCallout2">
            <a:avLst>
              <a:gd name="adj1" fmla="val 18750"/>
              <a:gd name="adj2" fmla="val -6633"/>
              <a:gd name="adj3" fmla="val 18750"/>
              <a:gd name="adj4" fmla="val -16667"/>
              <a:gd name="adj5" fmla="val 57181"/>
              <a:gd name="adj6" fmla="val -35335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9695" indent="-99695">
              <a:buFont typeface="Arial" panose="020B0604020202020204" pitchFamily="34" charset="0"/>
              <a:buChar char="•"/>
            </a:pPr>
            <a:r>
              <a:rPr lang="ko-KR" altLang="en-US" sz="923" dirty="0">
                <a:solidFill>
                  <a:schemeClr val="tx1"/>
                </a:solidFill>
                <a:latin typeface="+mn-ea"/>
              </a:rPr>
              <a:t>개발 환경 구성</a:t>
            </a:r>
            <a:endParaRPr lang="en-US" altLang="ko-KR" sz="923" dirty="0">
              <a:solidFill>
                <a:schemeClr val="tx1"/>
              </a:solidFill>
              <a:latin typeface="+mn-ea"/>
            </a:endParaRPr>
          </a:p>
          <a:p>
            <a:pPr marL="99695" indent="-99695">
              <a:buFont typeface="Arial" panose="020B0604020202020204" pitchFamily="34" charset="0"/>
              <a:buChar char="•"/>
            </a:pPr>
            <a:r>
              <a:rPr lang="ko-KR" altLang="en-US" sz="923" dirty="0" err="1">
                <a:solidFill>
                  <a:schemeClr val="tx1"/>
                </a:solidFill>
                <a:latin typeface="+mn-ea"/>
              </a:rPr>
              <a:t>자료형과</a:t>
            </a:r>
            <a:r>
              <a:rPr lang="ko-KR" altLang="en-US" sz="923" dirty="0">
                <a:solidFill>
                  <a:schemeClr val="tx1"/>
                </a:solidFill>
                <a:latin typeface="+mn-ea"/>
              </a:rPr>
              <a:t> 연산자</a:t>
            </a:r>
            <a:endParaRPr lang="en-US" altLang="ko-KR" sz="923" dirty="0">
              <a:solidFill>
                <a:schemeClr val="tx1"/>
              </a:solidFill>
              <a:latin typeface="+mn-ea"/>
            </a:endParaRPr>
          </a:p>
          <a:p>
            <a:pPr marL="99695" indent="-99695">
              <a:buFont typeface="Arial" panose="020B0604020202020204" pitchFamily="34" charset="0"/>
              <a:buChar char="•"/>
            </a:pPr>
            <a:r>
              <a:rPr lang="ko-KR" altLang="en-US" sz="923" dirty="0">
                <a:solidFill>
                  <a:schemeClr val="tx1"/>
                </a:solidFill>
                <a:latin typeface="+mn-ea"/>
              </a:rPr>
              <a:t>데이터 구조</a:t>
            </a:r>
            <a:endParaRPr lang="en-US" altLang="ko-KR" sz="923" dirty="0">
              <a:solidFill>
                <a:schemeClr val="tx1"/>
              </a:solidFill>
              <a:latin typeface="+mn-ea"/>
            </a:endParaRPr>
          </a:p>
          <a:p>
            <a:pPr marL="99695" indent="-99695">
              <a:buFont typeface="Arial" panose="020B0604020202020204" pitchFamily="34" charset="0"/>
              <a:buChar char="•"/>
            </a:pPr>
            <a:r>
              <a:rPr lang="ko-KR" altLang="en-US" sz="923" dirty="0" err="1">
                <a:solidFill>
                  <a:schemeClr val="tx1"/>
                </a:solidFill>
                <a:latin typeface="+mn-ea"/>
              </a:rPr>
              <a:t>제어문</a:t>
            </a:r>
            <a:endParaRPr lang="en-US" altLang="ko-KR" sz="923" dirty="0">
              <a:solidFill>
                <a:schemeClr val="tx1"/>
              </a:solidFill>
              <a:latin typeface="+mn-ea"/>
            </a:endParaRPr>
          </a:p>
          <a:p>
            <a:pPr marL="99695" indent="-99695">
              <a:buFont typeface="Arial" panose="020B0604020202020204" pitchFamily="34" charset="0"/>
              <a:buChar char="•"/>
            </a:pPr>
            <a:r>
              <a:rPr lang="ko-KR" altLang="en-US" sz="923" dirty="0">
                <a:solidFill>
                  <a:schemeClr val="tx1"/>
                </a:solidFill>
                <a:latin typeface="+mn-ea"/>
              </a:rPr>
              <a:t>함수</a:t>
            </a:r>
            <a:endParaRPr lang="en-US" altLang="ko-KR" sz="923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설명선 2(테두리 및 강조선) 26"/>
          <p:cNvSpPr/>
          <p:nvPr/>
        </p:nvSpPr>
        <p:spPr>
          <a:xfrm>
            <a:off x="6718832" y="3659521"/>
            <a:ext cx="1412041" cy="757086"/>
          </a:xfrm>
          <a:prstGeom prst="accentBorderCallout2">
            <a:avLst>
              <a:gd name="adj1" fmla="val 18750"/>
              <a:gd name="adj2" fmla="val -5705"/>
              <a:gd name="adj3" fmla="val 18750"/>
              <a:gd name="adj4" fmla="val -13601"/>
              <a:gd name="adj5" fmla="val 37377"/>
              <a:gd name="adj6" fmla="val -21758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9695" indent="-99695">
              <a:buFont typeface="Arial" panose="020B0604020202020204" pitchFamily="34" charset="0"/>
              <a:buChar char="•"/>
            </a:pPr>
            <a:r>
              <a:rPr lang="ko-KR" altLang="en-US" sz="923" dirty="0">
                <a:solidFill>
                  <a:schemeClr val="tx1"/>
                </a:solidFill>
                <a:latin typeface="+mn-ea"/>
              </a:rPr>
              <a:t>모듈과 패키지</a:t>
            </a:r>
            <a:endParaRPr lang="en-US" altLang="ko-KR" sz="923" dirty="0">
              <a:solidFill>
                <a:schemeClr val="tx1"/>
              </a:solidFill>
              <a:latin typeface="+mn-ea"/>
            </a:endParaRPr>
          </a:p>
          <a:p>
            <a:pPr marL="99695" indent="-99695">
              <a:buFont typeface="Arial" panose="020B0604020202020204" pitchFamily="34" charset="0"/>
              <a:buChar char="•"/>
            </a:pPr>
            <a:r>
              <a:rPr lang="ko-KR" altLang="en-US" sz="923" dirty="0">
                <a:solidFill>
                  <a:schemeClr val="tx1"/>
                </a:solidFill>
                <a:latin typeface="+mn-ea"/>
              </a:rPr>
              <a:t>객체지향 프로그래밍</a:t>
            </a:r>
            <a:endParaRPr lang="en-US" altLang="ko-KR" sz="923" dirty="0">
              <a:solidFill>
                <a:schemeClr val="tx1"/>
              </a:solidFill>
              <a:latin typeface="+mn-ea"/>
            </a:endParaRPr>
          </a:p>
          <a:p>
            <a:pPr marL="99695" indent="-99695">
              <a:buFont typeface="Arial" panose="020B0604020202020204" pitchFamily="34" charset="0"/>
              <a:buChar char="•"/>
            </a:pPr>
            <a:r>
              <a:rPr lang="ko-KR" altLang="en-US" sz="923" dirty="0">
                <a:solidFill>
                  <a:schemeClr val="tx1"/>
                </a:solidFill>
                <a:latin typeface="+mn-ea"/>
              </a:rPr>
              <a:t>예외 처리</a:t>
            </a:r>
            <a:endParaRPr lang="en-US" altLang="ko-KR" sz="923" dirty="0">
              <a:solidFill>
                <a:schemeClr val="tx1"/>
              </a:solidFill>
              <a:latin typeface="+mn-ea"/>
            </a:endParaRPr>
          </a:p>
          <a:p>
            <a:pPr marL="99695" indent="-99695">
              <a:buFont typeface="Arial" panose="020B0604020202020204" pitchFamily="34" charset="0"/>
              <a:buChar char="•"/>
            </a:pPr>
            <a:r>
              <a:rPr lang="ko-KR" altLang="en-US" sz="923" dirty="0">
                <a:solidFill>
                  <a:schemeClr val="tx1"/>
                </a:solidFill>
                <a:latin typeface="+mn-ea"/>
              </a:rPr>
              <a:t>파일</a:t>
            </a:r>
            <a:r>
              <a:rPr lang="en-US" altLang="ko-KR" sz="923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923" dirty="0">
                <a:solidFill>
                  <a:schemeClr val="tx1"/>
                </a:solidFill>
                <a:latin typeface="+mn-ea"/>
              </a:rPr>
              <a:t>입</a:t>
            </a:r>
            <a:r>
              <a:rPr lang="en-US" altLang="ko-KR" sz="923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923" dirty="0">
                <a:solidFill>
                  <a:schemeClr val="tx1"/>
                </a:solidFill>
                <a:latin typeface="+mn-ea"/>
              </a:rPr>
              <a:t>출력</a:t>
            </a:r>
            <a:endParaRPr lang="en-US" altLang="ko-KR" sz="923" dirty="0">
              <a:solidFill>
                <a:schemeClr val="tx1"/>
              </a:solidFill>
              <a:latin typeface="+mn-ea"/>
            </a:endParaRPr>
          </a:p>
          <a:p>
            <a:pPr marL="99695" indent="-99695">
              <a:buFont typeface="Arial" panose="020B0604020202020204" pitchFamily="34" charset="0"/>
              <a:buChar char="•"/>
            </a:pPr>
            <a:r>
              <a:rPr lang="ko-KR" altLang="en-US" sz="923" dirty="0">
                <a:solidFill>
                  <a:schemeClr val="tx1"/>
                </a:solidFill>
                <a:latin typeface="+mn-ea"/>
              </a:rPr>
              <a:t>데이터베이스 연동</a:t>
            </a:r>
            <a:endParaRPr lang="en-US" altLang="ko-KR" sz="923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CA0F3D-0FDD-4126-9E7B-74847B6A4E33}"/>
              </a:ext>
            </a:extLst>
          </p:cNvPr>
          <p:cNvSpPr txBox="1"/>
          <p:nvPr/>
        </p:nvSpPr>
        <p:spPr>
          <a:xfrm>
            <a:off x="4170528" y="3888406"/>
            <a:ext cx="2235543" cy="4258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lIns="33231" tIns="33231" rIns="33231" bIns="33231" rtlCol="0" anchor="ctr" anchorCtr="0">
            <a:noAutofit/>
          </a:bodyPr>
          <a:lstStyle/>
          <a:p>
            <a:pPr algn="ctr"/>
            <a:r>
              <a:rPr lang="ko-KR" altLang="en-US" sz="1477" dirty="0">
                <a:latin typeface="+mn-ea"/>
              </a:rPr>
              <a:t>프로그래밍 언어 활용</a:t>
            </a:r>
          </a:p>
        </p:txBody>
      </p:sp>
      <p:cxnSp>
        <p:nvCxnSpPr>
          <p:cNvPr id="29" name="꺾인 연결선 28"/>
          <p:cNvCxnSpPr>
            <a:cxnSpLocks/>
          </p:cNvCxnSpPr>
          <p:nvPr/>
        </p:nvCxnSpPr>
        <p:spPr>
          <a:xfrm rot="16200000" flipV="1">
            <a:off x="5164152" y="4660633"/>
            <a:ext cx="935680" cy="24292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cxnSpLocks/>
            <a:stCxn id="23" idx="0"/>
          </p:cNvCxnSpPr>
          <p:nvPr/>
        </p:nvCxnSpPr>
        <p:spPr>
          <a:xfrm rot="5400000" flipH="1" flipV="1">
            <a:off x="4138503" y="3937092"/>
            <a:ext cx="330168" cy="108449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cxnSpLocks/>
          </p:cNvCxnSpPr>
          <p:nvPr/>
        </p:nvCxnSpPr>
        <p:spPr>
          <a:xfrm rot="16200000" flipV="1">
            <a:off x="7892179" y="2462931"/>
            <a:ext cx="251592" cy="27892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cxnSpLocks/>
          </p:cNvCxnSpPr>
          <p:nvPr/>
        </p:nvCxnSpPr>
        <p:spPr>
          <a:xfrm rot="5400000" flipH="1" flipV="1">
            <a:off x="6345960" y="3213083"/>
            <a:ext cx="2124417" cy="2004196"/>
          </a:xfrm>
          <a:prstGeom prst="bentConnector3">
            <a:avLst>
              <a:gd name="adj1" fmla="val 24312"/>
            </a:avLst>
          </a:prstGeom>
          <a:ln w="19050">
            <a:solidFill>
              <a:schemeClr val="accent1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cxnSpLocks/>
            <a:stCxn id="41" idx="1"/>
            <a:endCxn id="15" idx="3"/>
          </p:cNvCxnSpPr>
          <p:nvPr/>
        </p:nvCxnSpPr>
        <p:spPr>
          <a:xfrm rot="10800000">
            <a:off x="6216792" y="2262730"/>
            <a:ext cx="676836" cy="94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ECA0F3D-0FDD-4126-9E7B-74847B6A4E33}"/>
              </a:ext>
            </a:extLst>
          </p:cNvPr>
          <p:cNvSpPr txBox="1"/>
          <p:nvPr/>
        </p:nvSpPr>
        <p:spPr>
          <a:xfrm>
            <a:off x="2786360" y="2190531"/>
            <a:ext cx="1297451" cy="2978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lIns="33231" tIns="33231" rIns="33231" bIns="33231" rtlCol="0" anchor="ctr" anchorCtr="0">
            <a:noAutofit/>
          </a:bodyPr>
          <a:lstStyle/>
          <a:p>
            <a:pPr algn="ctr"/>
            <a:r>
              <a:rPr lang="ko-KR" altLang="en-US" sz="1477" dirty="0">
                <a:latin typeface="+mn-ea"/>
              </a:rPr>
              <a:t>웹프로그래밍</a:t>
            </a:r>
          </a:p>
        </p:txBody>
      </p:sp>
      <p:cxnSp>
        <p:nvCxnSpPr>
          <p:cNvPr id="35" name="꺾인 연결선 34"/>
          <p:cNvCxnSpPr>
            <a:cxnSpLocks/>
            <a:stCxn id="38" idx="0"/>
            <a:endCxn id="34" idx="2"/>
          </p:cNvCxnSpPr>
          <p:nvPr/>
        </p:nvCxnSpPr>
        <p:spPr>
          <a:xfrm rot="5400000" flipH="1" flipV="1">
            <a:off x="2912333" y="3000809"/>
            <a:ext cx="1035173" cy="1033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cxnSpLocks/>
          </p:cNvCxnSpPr>
          <p:nvPr/>
        </p:nvCxnSpPr>
        <p:spPr>
          <a:xfrm rot="5400000" flipH="1" flipV="1">
            <a:off x="6221615" y="2497382"/>
            <a:ext cx="729689" cy="205236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cxnSpLocks/>
          </p:cNvCxnSpPr>
          <p:nvPr/>
        </p:nvCxnSpPr>
        <p:spPr>
          <a:xfrm rot="16200000" flipV="1">
            <a:off x="4365089" y="3244122"/>
            <a:ext cx="628439" cy="6601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7A665F9-C68E-4AF7-9D2D-9880813F90D1}"/>
              </a:ext>
            </a:extLst>
          </p:cNvPr>
          <p:cNvSpPr txBox="1"/>
          <p:nvPr/>
        </p:nvSpPr>
        <p:spPr>
          <a:xfrm>
            <a:off x="2959814" y="3523562"/>
            <a:ext cx="929874" cy="3056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lIns="33231" tIns="33231" rIns="33231" bIns="33231" rtlCol="0" anchor="ctr" anchorCtr="0">
            <a:noAutofit/>
          </a:bodyPr>
          <a:lstStyle/>
          <a:p>
            <a:pPr algn="ctr"/>
            <a:r>
              <a:rPr lang="en-US" altLang="ko-KR" sz="1477" dirty="0">
                <a:latin typeface="+mn-ea"/>
              </a:rPr>
              <a:t>Web</a:t>
            </a:r>
            <a:r>
              <a:rPr lang="ko-KR" altLang="en-US" sz="1477" dirty="0">
                <a:latin typeface="+mn-ea"/>
              </a:rPr>
              <a:t>표준</a:t>
            </a:r>
          </a:p>
        </p:txBody>
      </p:sp>
      <p:sp>
        <p:nvSpPr>
          <p:cNvPr id="39" name="설명선 2(테두리 및 강조선) 38"/>
          <p:cNvSpPr/>
          <p:nvPr/>
        </p:nvSpPr>
        <p:spPr>
          <a:xfrm>
            <a:off x="2540766" y="2694059"/>
            <a:ext cx="699696" cy="562321"/>
          </a:xfrm>
          <a:prstGeom prst="accentBorderCallout2">
            <a:avLst>
              <a:gd name="adj1" fmla="val 29695"/>
              <a:gd name="adj2" fmla="val 106107"/>
              <a:gd name="adj3" fmla="val 16664"/>
              <a:gd name="adj4" fmla="val 114838"/>
              <a:gd name="adj5" fmla="val -35285"/>
              <a:gd name="adj6" fmla="val 117455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9695" indent="-99695">
              <a:buFont typeface="Arial" panose="020B0604020202020204" pitchFamily="34" charset="0"/>
              <a:buChar char="•"/>
            </a:pPr>
            <a:r>
              <a:rPr lang="en-US" altLang="ko-KR" sz="923" dirty="0">
                <a:solidFill>
                  <a:schemeClr val="tx1"/>
                </a:solidFill>
                <a:latin typeface="+mn-ea"/>
              </a:rPr>
              <a:t>Django</a:t>
            </a:r>
          </a:p>
          <a:p>
            <a:pPr marL="99695" indent="-99695">
              <a:buFont typeface="Arial" panose="020B0604020202020204" pitchFamily="34" charset="0"/>
              <a:buChar char="•"/>
            </a:pPr>
            <a:r>
              <a:rPr lang="en-US" altLang="ko-KR" sz="923" dirty="0">
                <a:solidFill>
                  <a:schemeClr val="tx1"/>
                </a:solidFill>
                <a:latin typeface="+mn-ea"/>
              </a:rPr>
              <a:t>JSP</a:t>
            </a:r>
          </a:p>
          <a:p>
            <a:pPr marL="99695" indent="-99695">
              <a:buFont typeface="Arial" panose="020B0604020202020204" pitchFamily="34" charset="0"/>
              <a:buChar char="•"/>
            </a:pPr>
            <a:r>
              <a:rPr lang="en-US" altLang="ko-KR" sz="923" dirty="0">
                <a:solidFill>
                  <a:schemeClr val="tx1"/>
                </a:solidFill>
                <a:latin typeface="+mn-ea"/>
              </a:rPr>
              <a:t>Spring</a:t>
            </a:r>
          </a:p>
        </p:txBody>
      </p:sp>
      <p:sp>
        <p:nvSpPr>
          <p:cNvPr id="40" name="설명선 2(테두리 및 강조선) 39"/>
          <p:cNvSpPr/>
          <p:nvPr/>
        </p:nvSpPr>
        <p:spPr>
          <a:xfrm>
            <a:off x="9045680" y="1985874"/>
            <a:ext cx="1552833" cy="1000992"/>
          </a:xfrm>
          <a:prstGeom prst="accentBorderCallout2">
            <a:avLst>
              <a:gd name="adj1" fmla="val 21824"/>
              <a:gd name="adj2" fmla="val -4391"/>
              <a:gd name="adj3" fmla="val 21515"/>
              <a:gd name="adj4" fmla="val -8731"/>
              <a:gd name="adj5" fmla="val 37193"/>
              <a:gd name="adj6" fmla="val -13029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9695" indent="-99695">
              <a:buFont typeface="Arial" panose="020B0604020202020204" pitchFamily="34" charset="0"/>
              <a:buChar char="•"/>
            </a:pPr>
            <a:r>
              <a:rPr lang="ko-KR" altLang="en-US" sz="923" dirty="0">
                <a:solidFill>
                  <a:schemeClr val="tx1"/>
                </a:solidFill>
                <a:latin typeface="+mn-ea"/>
              </a:rPr>
              <a:t>텍스트 </a:t>
            </a:r>
            <a:r>
              <a:rPr lang="ko-KR" altLang="en-US" sz="923" dirty="0" err="1">
                <a:solidFill>
                  <a:schemeClr val="tx1"/>
                </a:solidFill>
                <a:latin typeface="+mn-ea"/>
              </a:rPr>
              <a:t>마이닝</a:t>
            </a:r>
            <a:endParaRPr lang="en-US" altLang="ko-KR" sz="923" dirty="0">
              <a:solidFill>
                <a:schemeClr val="tx1"/>
              </a:solidFill>
              <a:latin typeface="+mn-ea"/>
            </a:endParaRPr>
          </a:p>
          <a:p>
            <a:pPr marL="99695" indent="-99695">
              <a:buFont typeface="Arial" panose="020B0604020202020204" pitchFamily="34" charset="0"/>
              <a:buChar char="•"/>
            </a:pPr>
            <a:r>
              <a:rPr lang="ko-KR" altLang="en-US" sz="923" dirty="0" err="1">
                <a:solidFill>
                  <a:schemeClr val="tx1"/>
                </a:solidFill>
                <a:latin typeface="+mn-ea"/>
              </a:rPr>
              <a:t>연관분석</a:t>
            </a:r>
            <a:endParaRPr lang="en-US" altLang="ko-KR" sz="923" dirty="0">
              <a:solidFill>
                <a:schemeClr val="tx1"/>
              </a:solidFill>
              <a:latin typeface="+mn-ea"/>
            </a:endParaRPr>
          </a:p>
          <a:p>
            <a:pPr marL="99695" indent="-99695">
              <a:buFont typeface="Arial" panose="020B0604020202020204" pitchFamily="34" charset="0"/>
              <a:buChar char="•"/>
            </a:pPr>
            <a:r>
              <a:rPr lang="ko-KR" altLang="en-US" sz="923" dirty="0">
                <a:solidFill>
                  <a:schemeClr val="tx1"/>
                </a:solidFill>
                <a:latin typeface="+mn-ea"/>
              </a:rPr>
              <a:t>기초통계 및 선형대수</a:t>
            </a:r>
            <a:endParaRPr lang="en-US" altLang="ko-KR" sz="923" dirty="0">
              <a:solidFill>
                <a:schemeClr val="tx1"/>
              </a:solidFill>
              <a:latin typeface="+mn-ea"/>
            </a:endParaRPr>
          </a:p>
          <a:p>
            <a:pPr marL="99695" indent="-99695">
              <a:buFont typeface="Arial" panose="020B0604020202020204" pitchFamily="34" charset="0"/>
              <a:buChar char="•"/>
            </a:pPr>
            <a:r>
              <a:rPr lang="ko-KR" altLang="en-US" sz="923" dirty="0" err="1">
                <a:solidFill>
                  <a:schemeClr val="tx1"/>
                </a:solidFill>
                <a:latin typeface="+mn-ea"/>
              </a:rPr>
              <a:t>머신러닝</a:t>
            </a:r>
            <a:endParaRPr lang="en-US" altLang="ko-KR" sz="923" dirty="0">
              <a:solidFill>
                <a:schemeClr val="tx1"/>
              </a:solidFill>
              <a:latin typeface="+mn-ea"/>
            </a:endParaRPr>
          </a:p>
          <a:p>
            <a:pPr marL="99695" indent="-99695">
              <a:buFont typeface="Arial" panose="020B0604020202020204" pitchFamily="34" charset="0"/>
              <a:buChar char="•"/>
            </a:pPr>
            <a:r>
              <a:rPr lang="ko-KR" altLang="en-US" sz="923" dirty="0">
                <a:solidFill>
                  <a:schemeClr val="tx1"/>
                </a:solidFill>
                <a:latin typeface="+mn-ea"/>
              </a:rPr>
              <a:t>회귀분석</a:t>
            </a:r>
            <a:r>
              <a:rPr lang="en-US" altLang="ko-KR" sz="923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923" dirty="0" err="1">
                <a:solidFill>
                  <a:schemeClr val="tx1"/>
                </a:solidFill>
                <a:latin typeface="+mn-ea"/>
              </a:rPr>
              <a:t>분류분석</a:t>
            </a:r>
            <a:endParaRPr lang="en-US" altLang="ko-KR" sz="923" dirty="0">
              <a:solidFill>
                <a:schemeClr val="tx1"/>
              </a:solidFill>
              <a:latin typeface="+mn-ea"/>
            </a:endParaRPr>
          </a:p>
          <a:p>
            <a:pPr marL="99695" indent="-99695">
              <a:buFont typeface="Arial" panose="020B0604020202020204" pitchFamily="34" charset="0"/>
              <a:buChar char="•"/>
            </a:pPr>
            <a:r>
              <a:rPr lang="ko-KR" altLang="en-US" sz="923" dirty="0">
                <a:solidFill>
                  <a:schemeClr val="tx1"/>
                </a:solidFill>
                <a:latin typeface="+mn-ea"/>
              </a:rPr>
              <a:t>군집분석</a:t>
            </a:r>
            <a:endParaRPr lang="en-US" altLang="ko-KR" sz="923" dirty="0">
              <a:solidFill>
                <a:schemeClr val="tx1"/>
              </a:solidFill>
              <a:latin typeface="+mn-ea"/>
            </a:endParaRPr>
          </a:p>
          <a:p>
            <a:pPr marL="99695" indent="-99695">
              <a:buFont typeface="Arial" panose="020B0604020202020204" pitchFamily="34" charset="0"/>
              <a:buChar char="•"/>
            </a:pPr>
            <a:r>
              <a:rPr lang="ko-KR" altLang="en-US" sz="923" dirty="0" err="1">
                <a:solidFill>
                  <a:schemeClr val="tx1"/>
                </a:solidFill>
                <a:latin typeface="+mn-ea"/>
              </a:rPr>
              <a:t>추천시스템</a:t>
            </a:r>
            <a:endParaRPr lang="en-US" altLang="ko-KR" sz="923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CA0F3D-0FDD-4126-9E7B-74847B6A4E33}"/>
              </a:ext>
            </a:extLst>
          </p:cNvPr>
          <p:cNvSpPr txBox="1"/>
          <p:nvPr/>
        </p:nvSpPr>
        <p:spPr>
          <a:xfrm>
            <a:off x="6893627" y="2050747"/>
            <a:ext cx="1994068" cy="4258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lIns="33231" tIns="33231" rIns="33231" bIns="33231" rtlCol="0" anchor="ctr" anchorCtr="0">
            <a:noAutofit/>
          </a:bodyPr>
          <a:lstStyle/>
          <a:p>
            <a:pPr algn="ctr"/>
            <a:r>
              <a:rPr lang="ko-KR" altLang="en-US" sz="1477" dirty="0">
                <a:latin typeface="+mn-ea"/>
              </a:rPr>
              <a:t>머신러닝</a:t>
            </a:r>
          </a:p>
        </p:txBody>
      </p:sp>
      <p:cxnSp>
        <p:nvCxnSpPr>
          <p:cNvPr id="42" name="꺾인 연결선 41"/>
          <p:cNvCxnSpPr>
            <a:cxnSpLocks/>
            <a:stCxn id="28" idx="1"/>
            <a:endCxn id="38" idx="2"/>
          </p:cNvCxnSpPr>
          <p:nvPr/>
        </p:nvCxnSpPr>
        <p:spPr>
          <a:xfrm rot="10800000">
            <a:off x="3424751" y="3829168"/>
            <a:ext cx="745776" cy="272164"/>
          </a:xfrm>
          <a:prstGeom prst="bentConnector2">
            <a:avLst/>
          </a:prstGeom>
          <a:ln w="19050">
            <a:solidFill>
              <a:schemeClr val="accent1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설명선 2(테두리 및 강조선) 42"/>
          <p:cNvSpPr/>
          <p:nvPr/>
        </p:nvSpPr>
        <p:spPr>
          <a:xfrm>
            <a:off x="4931231" y="2529937"/>
            <a:ext cx="1295723" cy="410874"/>
          </a:xfrm>
          <a:prstGeom prst="accentBorderCallout2">
            <a:avLst>
              <a:gd name="adj1" fmla="val 20245"/>
              <a:gd name="adj2" fmla="val -3896"/>
              <a:gd name="adj3" fmla="val 19646"/>
              <a:gd name="adj4" fmla="val -8836"/>
              <a:gd name="adj5" fmla="val -8606"/>
              <a:gd name="adj6" fmla="val -11726"/>
            </a:avLst>
          </a:prstGeom>
          <a:solidFill>
            <a:srgbClr val="D2F6ED"/>
          </a:solidFill>
          <a:ln w="9525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9695" indent="-99695">
              <a:buFont typeface="Arial" panose="020B0604020202020204" pitchFamily="34" charset="0"/>
              <a:buChar char="•"/>
            </a:pPr>
            <a:r>
              <a:rPr lang="ko-KR" altLang="en-US" sz="923" dirty="0" err="1">
                <a:solidFill>
                  <a:schemeClr val="tx1"/>
                </a:solidFill>
                <a:latin typeface="+mn-ea"/>
              </a:rPr>
              <a:t>인공신경망</a:t>
            </a:r>
            <a:endParaRPr lang="en-US" altLang="ko-KR" sz="923" dirty="0">
              <a:solidFill>
                <a:schemeClr val="tx1"/>
              </a:solidFill>
              <a:latin typeface="+mn-ea"/>
            </a:endParaRPr>
          </a:p>
          <a:p>
            <a:pPr marL="99695" indent="-99695">
              <a:buFont typeface="Arial" panose="020B0604020202020204" pitchFamily="34" charset="0"/>
              <a:buChar char="•"/>
            </a:pPr>
            <a:r>
              <a:rPr lang="en-US" altLang="ko-KR" sz="923" dirty="0" err="1">
                <a:solidFill>
                  <a:schemeClr val="tx1"/>
                </a:solidFill>
                <a:latin typeface="+mn-ea"/>
              </a:rPr>
              <a:t>Tensorflow</a:t>
            </a:r>
            <a:r>
              <a:rPr lang="en-US" altLang="ko-KR" sz="923" dirty="0">
                <a:solidFill>
                  <a:schemeClr val="tx1"/>
                </a:solidFill>
                <a:latin typeface="+mn-ea"/>
              </a:rPr>
              <a:t>, </a:t>
            </a:r>
            <a:r>
              <a:rPr lang="en-US" altLang="ko-KR" sz="923" dirty="0" err="1">
                <a:solidFill>
                  <a:schemeClr val="tx1"/>
                </a:solidFill>
                <a:latin typeface="+mn-ea"/>
              </a:rPr>
              <a:t>Keras</a:t>
            </a:r>
            <a:endParaRPr lang="en-US" altLang="ko-KR" sz="923" dirty="0">
              <a:solidFill>
                <a:schemeClr val="tx1"/>
              </a:solidFill>
              <a:latin typeface="+mn-ea"/>
            </a:endParaRPr>
          </a:p>
          <a:p>
            <a:pPr marL="99695" indent="-99695">
              <a:buFont typeface="Arial" panose="020B0604020202020204" pitchFamily="34" charset="0"/>
              <a:buChar char="•"/>
            </a:pPr>
            <a:r>
              <a:rPr lang="en-US" altLang="ko-KR" sz="923" dirty="0">
                <a:solidFill>
                  <a:schemeClr val="tx1"/>
                </a:solidFill>
                <a:latin typeface="+mn-ea"/>
              </a:rPr>
              <a:t>DNN, CNN, RNN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ECA0F3D-0FDD-4126-9E7B-74847B6A4E33}"/>
              </a:ext>
            </a:extLst>
          </p:cNvPr>
          <p:cNvSpPr txBox="1"/>
          <p:nvPr/>
        </p:nvSpPr>
        <p:spPr>
          <a:xfrm>
            <a:off x="4549267" y="5249937"/>
            <a:ext cx="4085890" cy="4533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lIns="33231" tIns="33231" rIns="33231" bIns="33231" rtlCol="0" anchor="ctr" anchorCtr="0">
            <a:noAutofit/>
          </a:bodyPr>
          <a:lstStyle/>
          <a:p>
            <a:pPr algn="ctr"/>
            <a:r>
              <a:rPr lang="ko-KR" altLang="en-US" sz="1477" dirty="0">
                <a:latin typeface="+mn-ea"/>
              </a:rPr>
              <a:t>프로그래밍 언어 기본</a:t>
            </a:r>
          </a:p>
        </p:txBody>
      </p:sp>
      <p:sp>
        <p:nvSpPr>
          <p:cNvPr id="45" name="설명선 2(테두리 및 강조선) 44"/>
          <p:cNvSpPr/>
          <p:nvPr/>
        </p:nvSpPr>
        <p:spPr>
          <a:xfrm>
            <a:off x="8715493" y="3215755"/>
            <a:ext cx="1489435" cy="759667"/>
          </a:xfrm>
          <a:prstGeom prst="accentBorderCallout2">
            <a:avLst>
              <a:gd name="adj1" fmla="val 21824"/>
              <a:gd name="adj2" fmla="val -4391"/>
              <a:gd name="adj3" fmla="val 21515"/>
              <a:gd name="adj4" fmla="val -13163"/>
              <a:gd name="adj5" fmla="val -7406"/>
              <a:gd name="adj6" fmla="val -18693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9695" indent="-99695">
              <a:buFont typeface="Arial" panose="020B0604020202020204" pitchFamily="34" charset="0"/>
              <a:buChar char="•"/>
            </a:pPr>
            <a:r>
              <a:rPr lang="en-US" altLang="ko-KR" sz="923" dirty="0">
                <a:solidFill>
                  <a:schemeClr val="tx1"/>
                </a:solidFill>
                <a:latin typeface="+mn-ea"/>
              </a:rPr>
              <a:t>N</a:t>
            </a:r>
            <a:r>
              <a:rPr lang="ko-KR" altLang="en-US" sz="923" dirty="0">
                <a:solidFill>
                  <a:schemeClr val="tx1"/>
                </a:solidFill>
                <a:latin typeface="+mn-ea"/>
              </a:rPr>
              <a:t>차원 배열 다루기</a:t>
            </a:r>
            <a:endParaRPr lang="en-US" altLang="ko-KR" sz="923" dirty="0">
              <a:solidFill>
                <a:schemeClr val="tx1"/>
              </a:solidFill>
              <a:latin typeface="+mn-ea"/>
            </a:endParaRPr>
          </a:p>
          <a:p>
            <a:pPr marL="99695" indent="-99695">
              <a:buFont typeface="Arial" panose="020B0604020202020204" pitchFamily="34" charset="0"/>
              <a:buChar char="•"/>
            </a:pPr>
            <a:r>
              <a:rPr lang="ko-KR" altLang="en-US" sz="923" dirty="0">
                <a:solidFill>
                  <a:schemeClr val="tx1"/>
                </a:solidFill>
                <a:latin typeface="+mn-ea"/>
              </a:rPr>
              <a:t>데이터프레임</a:t>
            </a:r>
            <a:endParaRPr lang="en-US" altLang="ko-KR" sz="923" dirty="0">
              <a:solidFill>
                <a:schemeClr val="tx1"/>
              </a:solidFill>
              <a:latin typeface="+mn-ea"/>
            </a:endParaRPr>
          </a:p>
          <a:p>
            <a:pPr marL="99695" indent="-99695">
              <a:buFont typeface="Arial" panose="020B0604020202020204" pitchFamily="34" charset="0"/>
              <a:buChar char="•"/>
            </a:pPr>
            <a:r>
              <a:rPr lang="ko-KR" altLang="en-US" sz="923" dirty="0">
                <a:solidFill>
                  <a:schemeClr val="tx1"/>
                </a:solidFill>
                <a:latin typeface="+mn-ea"/>
              </a:rPr>
              <a:t>데이터 시각화</a:t>
            </a:r>
            <a:endParaRPr lang="en-US" altLang="ko-KR" sz="923" dirty="0">
              <a:solidFill>
                <a:schemeClr val="tx1"/>
              </a:solidFill>
              <a:latin typeface="+mn-ea"/>
            </a:endParaRPr>
          </a:p>
          <a:p>
            <a:pPr marL="99695" indent="-99695">
              <a:buFont typeface="Arial" panose="020B0604020202020204" pitchFamily="34" charset="0"/>
              <a:buChar char="•"/>
            </a:pPr>
            <a:r>
              <a:rPr lang="ko-KR" altLang="en-US" sz="923" dirty="0">
                <a:solidFill>
                  <a:schemeClr val="tx1"/>
                </a:solidFill>
                <a:latin typeface="+mn-ea"/>
              </a:rPr>
              <a:t>지리정보시스템</a:t>
            </a:r>
            <a:endParaRPr lang="en-US" altLang="ko-KR" sz="923" dirty="0">
              <a:solidFill>
                <a:schemeClr val="tx1"/>
              </a:solidFill>
              <a:latin typeface="+mn-ea"/>
            </a:endParaRPr>
          </a:p>
          <a:p>
            <a:pPr marL="99695" indent="-99695">
              <a:buFont typeface="Arial" panose="020B0604020202020204" pitchFamily="34" charset="0"/>
              <a:buChar char="•"/>
            </a:pPr>
            <a:r>
              <a:rPr lang="ko-KR" altLang="en-US" sz="923" dirty="0">
                <a:solidFill>
                  <a:schemeClr val="tx1"/>
                </a:solidFill>
                <a:latin typeface="+mn-ea"/>
              </a:rPr>
              <a:t>웹데이터 수집</a:t>
            </a:r>
            <a:endParaRPr lang="en-US" altLang="ko-KR" sz="923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ECA0F3D-0FDD-4126-9E7B-74847B6A4E33}"/>
              </a:ext>
            </a:extLst>
          </p:cNvPr>
          <p:cNvSpPr txBox="1"/>
          <p:nvPr/>
        </p:nvSpPr>
        <p:spPr>
          <a:xfrm>
            <a:off x="6794025" y="2728188"/>
            <a:ext cx="2093670" cy="4258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lIns="33231" tIns="33231" rIns="33231" bIns="33231" rtlCol="0" anchor="ctr" anchorCtr="0">
            <a:noAutofit/>
          </a:bodyPr>
          <a:lstStyle/>
          <a:p>
            <a:pPr algn="ctr"/>
            <a:r>
              <a:rPr lang="ko-KR" altLang="en-US" sz="1477" dirty="0">
                <a:latin typeface="+mn-ea"/>
              </a:rPr>
              <a:t>데이터 분석 라이브러리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ECA0F3D-0FDD-4126-9E7B-74847B6A4E33}"/>
              </a:ext>
            </a:extLst>
          </p:cNvPr>
          <p:cNvSpPr txBox="1"/>
          <p:nvPr/>
        </p:nvSpPr>
        <p:spPr>
          <a:xfrm>
            <a:off x="3757442" y="2979072"/>
            <a:ext cx="1183601" cy="2808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lIns="33231" tIns="33231" rIns="33231" bIns="33231" rtlCol="0" anchor="ctr" anchorCtr="0">
            <a:noAutofit/>
          </a:bodyPr>
          <a:lstStyle/>
          <a:p>
            <a:pPr algn="ctr"/>
            <a:r>
              <a:rPr lang="ko-KR" altLang="en-US" sz="1015" dirty="0">
                <a:latin typeface="+mn-ea"/>
              </a:rPr>
              <a:t>윈도우프로그래밍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1858159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일정</a:t>
            </a:r>
            <a:r>
              <a:rPr lang="en-US" altLang="ko-KR" dirty="0"/>
              <a:t>(824h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+ 348h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81200" y="908721"/>
            <a:ext cx="8229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err="1"/>
              <a:t>파이썬</a:t>
            </a:r>
            <a:r>
              <a:rPr lang="ko-KR" altLang="en-US" sz="2400" dirty="0"/>
              <a:t> 기반 데이터분석 및 시각화</a:t>
            </a:r>
            <a:r>
              <a:rPr lang="en-US" altLang="ko-KR" sz="2400" dirty="0"/>
              <a:t> 5.5</a:t>
            </a:r>
            <a:r>
              <a:rPr lang="ko-KR" altLang="en-US" sz="2400" dirty="0"/>
              <a:t>주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err="1"/>
              <a:t>웹표준</a:t>
            </a:r>
            <a:r>
              <a:rPr lang="ko-KR" altLang="en-US" sz="2400" dirty="0"/>
              <a:t> </a:t>
            </a:r>
            <a:r>
              <a:rPr lang="en-US" altLang="ko-KR" sz="2400" dirty="0"/>
              <a:t>UI(HTML, CSS</a:t>
            </a:r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altLang="ko-KR" sz="2000" dirty="0"/>
              <a:t>JavaScript, jQuery</a:t>
            </a:r>
            <a:r>
              <a:rPr lang="en-US" altLang="ko-KR" sz="2400" dirty="0"/>
              <a:t>) 2</a:t>
            </a:r>
            <a:r>
              <a:rPr lang="ko-KR" altLang="en-US" sz="2400" dirty="0"/>
              <a:t>주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/>
              <a:t>인공지능 모델링</a:t>
            </a:r>
            <a:r>
              <a:rPr lang="en-US" altLang="ko-KR" sz="2400" dirty="0"/>
              <a:t>(</a:t>
            </a:r>
            <a:r>
              <a:rPr lang="ko-KR" altLang="en-US" sz="2400" dirty="0" err="1"/>
              <a:t>딥러닝과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자연어처리</a:t>
            </a:r>
            <a:r>
              <a:rPr lang="en-US" altLang="ko-KR" sz="2400" dirty="0"/>
              <a:t>)</a:t>
            </a:r>
            <a:r>
              <a:rPr lang="ko-KR" altLang="en-US" sz="2400" dirty="0"/>
              <a:t> </a:t>
            </a:r>
            <a:r>
              <a:rPr lang="en-US" altLang="ko-KR" sz="2400" dirty="0"/>
              <a:t>1.5</a:t>
            </a:r>
            <a:r>
              <a:rPr lang="ko-KR" altLang="en-US" sz="2400" dirty="0"/>
              <a:t>주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 err="1"/>
              <a:t>OpenAI</a:t>
            </a:r>
            <a:r>
              <a:rPr lang="en-US" altLang="ko-KR" sz="2400" dirty="0"/>
              <a:t> API</a:t>
            </a:r>
            <a:r>
              <a:rPr lang="ko-KR" altLang="en-US" sz="2400" dirty="0"/>
              <a:t>를 활용한 </a:t>
            </a:r>
            <a:r>
              <a:rPr lang="ko-KR" altLang="en-US" sz="2400" dirty="0" err="1"/>
              <a:t>생성형</a:t>
            </a:r>
            <a:r>
              <a:rPr lang="ko-KR" altLang="en-US" sz="2400" dirty="0"/>
              <a:t> </a:t>
            </a:r>
            <a:r>
              <a:rPr lang="en-US" altLang="ko-KR" sz="2400" dirty="0"/>
              <a:t>AI 2</a:t>
            </a:r>
            <a:r>
              <a:rPr lang="ko-KR" altLang="en-US" sz="2400" dirty="0"/>
              <a:t>주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/>
              <a:t>DBMS(Oracle, MySQL) </a:t>
            </a:r>
            <a:r>
              <a:rPr lang="ko-KR" altLang="en-US" sz="2400" dirty="0"/>
              <a:t>기본</a:t>
            </a:r>
            <a:r>
              <a:rPr lang="en-US" altLang="ko-KR" sz="2400" dirty="0"/>
              <a:t> 1</a:t>
            </a:r>
            <a:r>
              <a:rPr lang="ko-KR" altLang="en-US" sz="2400" dirty="0"/>
              <a:t>주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/>
              <a:t>Flask </a:t>
            </a:r>
            <a:r>
              <a:rPr lang="ko-KR" altLang="en-US" sz="2400" dirty="0"/>
              <a:t>및 </a:t>
            </a:r>
            <a:r>
              <a:rPr lang="en-US" altLang="ko-KR" sz="2400" dirty="0" err="1"/>
              <a:t>dJango</a:t>
            </a:r>
            <a:r>
              <a:rPr lang="en-US" altLang="ko-KR" sz="2400" dirty="0"/>
              <a:t>(</a:t>
            </a:r>
            <a:r>
              <a:rPr lang="ko-KR" altLang="en-US" sz="2400" dirty="0" err="1"/>
              <a:t>파이썬</a:t>
            </a:r>
            <a:r>
              <a:rPr lang="ko-KR" altLang="en-US" sz="2400" dirty="0"/>
              <a:t> 웹 개발 프레임워크</a:t>
            </a:r>
            <a:r>
              <a:rPr lang="en-US" altLang="ko-KR" sz="2400" dirty="0"/>
              <a:t>) 2</a:t>
            </a:r>
            <a:r>
              <a:rPr lang="ko-KR" altLang="en-US" sz="2400" dirty="0"/>
              <a:t>주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err="1"/>
              <a:t>머신러닝</a:t>
            </a:r>
            <a:r>
              <a:rPr lang="en-US" altLang="ko-KR" sz="2400" dirty="0"/>
              <a:t>(</a:t>
            </a:r>
            <a:r>
              <a:rPr lang="ko-KR" altLang="en-US" sz="2400" dirty="0"/>
              <a:t>회귀분석 제외</a:t>
            </a:r>
            <a:r>
              <a:rPr lang="en-US" altLang="ko-KR" sz="2400" dirty="0"/>
              <a:t>)</a:t>
            </a:r>
            <a:r>
              <a:rPr lang="ko-KR" altLang="en-US" sz="2400" dirty="0"/>
              <a:t> </a:t>
            </a:r>
            <a:r>
              <a:rPr lang="en-US" altLang="ko-KR" sz="2400" dirty="0"/>
              <a:t>1</a:t>
            </a:r>
            <a:r>
              <a:rPr lang="ko-KR" altLang="en-US" sz="2400" dirty="0"/>
              <a:t>주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/>
              <a:t>프로젝트 </a:t>
            </a:r>
            <a:r>
              <a:rPr lang="en-US" altLang="ko-KR" sz="2400" dirty="0"/>
              <a:t>(</a:t>
            </a:r>
            <a:r>
              <a:rPr lang="ko-KR" altLang="en-US" sz="2400" dirty="0"/>
              <a:t>총 </a:t>
            </a:r>
            <a:r>
              <a:rPr lang="en-US" altLang="ko-KR" sz="2400" dirty="0"/>
              <a:t>3</a:t>
            </a:r>
            <a:r>
              <a:rPr lang="ko-KR" altLang="en-US" sz="2400" dirty="0"/>
              <a:t>차</a:t>
            </a:r>
            <a:r>
              <a:rPr lang="en-US" altLang="ko-KR" sz="2400" dirty="0"/>
              <a:t>) 5</a:t>
            </a:r>
            <a:r>
              <a:rPr lang="ko-KR" altLang="en-US" sz="2400" dirty="0"/>
              <a:t>주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err="1"/>
              <a:t>취업지원팀</a:t>
            </a:r>
            <a:r>
              <a:rPr lang="ko-KR" altLang="en-US" sz="2400" dirty="0"/>
              <a:t> </a:t>
            </a:r>
            <a:r>
              <a:rPr lang="en-US" altLang="ko-KR" sz="2400" dirty="0"/>
              <a:t>: </a:t>
            </a:r>
            <a:r>
              <a:rPr lang="ko-KR" altLang="en-US" sz="2400" dirty="0"/>
              <a:t>이력서 특강</a:t>
            </a:r>
            <a:r>
              <a:rPr lang="en-US" altLang="ko-KR" sz="2400" dirty="0"/>
              <a:t>, </a:t>
            </a:r>
            <a:r>
              <a:rPr lang="ko-KR" altLang="en-US" sz="2400" dirty="0"/>
              <a:t>취업특강 등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317176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일정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824h + </a:t>
            </a:r>
            <a:r>
              <a:rPr lang="en-US" altLang="ko-KR" dirty="0"/>
              <a:t>348h)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81200" y="908721"/>
            <a:ext cx="8229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/>
              <a:t>CNN</a:t>
            </a:r>
            <a:r>
              <a:rPr lang="ko-KR" altLang="en-US" sz="2400" dirty="0"/>
              <a:t>과 </a:t>
            </a:r>
            <a:r>
              <a:rPr lang="ko-KR" altLang="en-US" sz="2400" dirty="0" err="1"/>
              <a:t>전이학습</a:t>
            </a:r>
            <a:r>
              <a:rPr lang="ko-KR" altLang="en-US" sz="2400" dirty="0"/>
              <a:t> </a:t>
            </a:r>
            <a:r>
              <a:rPr lang="en-US" altLang="ko-KR" sz="2400" dirty="0"/>
              <a:t>1</a:t>
            </a:r>
            <a:r>
              <a:rPr lang="ko-KR" altLang="en-US" sz="2400" dirty="0"/>
              <a:t>주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 err="1"/>
              <a:t>OpenCV</a:t>
            </a:r>
            <a:r>
              <a:rPr lang="en-US" altLang="ko-KR" sz="2400" dirty="0"/>
              <a:t> (</a:t>
            </a:r>
            <a:r>
              <a:rPr lang="ko-KR" altLang="en-US" sz="2400" dirty="0"/>
              <a:t>이미지 </a:t>
            </a:r>
            <a:r>
              <a:rPr lang="ko-KR" altLang="en-US" sz="2400" dirty="0" err="1"/>
              <a:t>전처리를</a:t>
            </a:r>
            <a:r>
              <a:rPr lang="ko-KR" altLang="en-US" sz="2400" dirty="0"/>
              <a:t> 위한 라이브러리</a:t>
            </a:r>
            <a:r>
              <a:rPr lang="en-US" altLang="ko-KR" sz="2400" dirty="0"/>
              <a:t>) </a:t>
            </a:r>
            <a:r>
              <a:rPr lang="ko-KR" altLang="en-US" sz="2400" dirty="0"/>
              <a:t>１주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/>
              <a:t>YOLO </a:t>
            </a:r>
            <a:r>
              <a:rPr lang="ko-KR" altLang="en-US" sz="2400" dirty="0"/>
              <a:t>이미지 </a:t>
            </a:r>
            <a:r>
              <a:rPr lang="ko-KR" altLang="en-US" sz="2400" dirty="0" err="1"/>
              <a:t>머신러닝</a:t>
            </a:r>
            <a:r>
              <a:rPr lang="ko-KR" altLang="en-US" sz="2400" dirty="0"/>
              <a:t> </a:t>
            </a:r>
            <a:r>
              <a:rPr lang="en-US" altLang="ko-KR" sz="2400" dirty="0"/>
              <a:t>1</a:t>
            </a:r>
            <a:r>
              <a:rPr lang="ko-KR" altLang="en-US" sz="2400" dirty="0"/>
              <a:t>주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 err="1"/>
              <a:t>FastAPI</a:t>
            </a:r>
            <a:r>
              <a:rPr lang="en-US" altLang="ko-KR" sz="2400" dirty="0"/>
              <a:t> </a:t>
            </a:r>
            <a:r>
              <a:rPr lang="ko-KR" altLang="en-US" sz="2400" dirty="0"/>
              <a:t>웹 프레임워크 </a:t>
            </a:r>
            <a:r>
              <a:rPr lang="en-US" altLang="ko-KR" sz="2400" dirty="0"/>
              <a:t>( DB ORM</a:t>
            </a:r>
            <a:r>
              <a:rPr lang="ko-KR" altLang="en-US" sz="2400" dirty="0"/>
              <a:t>포함 </a:t>
            </a:r>
            <a:r>
              <a:rPr lang="en-US" altLang="ko-KR" sz="2400" dirty="0"/>
              <a:t>) 1</a:t>
            </a:r>
            <a:r>
              <a:rPr lang="ko-KR" altLang="en-US" sz="2400" dirty="0"/>
              <a:t>주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/>
              <a:t> 프로젝트 </a:t>
            </a:r>
            <a:r>
              <a:rPr lang="en-US" altLang="ko-KR" sz="2400" dirty="0"/>
              <a:t>5</a:t>
            </a:r>
            <a:r>
              <a:rPr lang="ko-KR" altLang="en-US" sz="2400" dirty="0"/>
              <a:t>주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err="1"/>
              <a:t>취업지원팀</a:t>
            </a:r>
            <a:r>
              <a:rPr lang="ko-KR" altLang="en-US" sz="2400" dirty="0"/>
              <a:t> </a:t>
            </a:r>
            <a:r>
              <a:rPr lang="en-US" altLang="ko-KR" sz="2400" dirty="0"/>
              <a:t>: </a:t>
            </a:r>
            <a:r>
              <a:rPr lang="ko-KR" altLang="en-US" sz="2400" dirty="0"/>
              <a:t>이력서 특강</a:t>
            </a:r>
            <a:r>
              <a:rPr lang="en-US" altLang="ko-KR" sz="2400" dirty="0"/>
              <a:t>, </a:t>
            </a:r>
            <a:r>
              <a:rPr lang="ko-KR" altLang="en-US" sz="2400" dirty="0"/>
              <a:t>취업특강 등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254956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 과정을 마치면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grpSp>
        <p:nvGrpSpPr>
          <p:cNvPr id="3" name="object 11"/>
          <p:cNvGrpSpPr/>
          <p:nvPr/>
        </p:nvGrpSpPr>
        <p:grpSpPr>
          <a:xfrm>
            <a:off x="1289277" y="1139186"/>
            <a:ext cx="9650095" cy="2468245"/>
            <a:chOff x="146276" y="1139185"/>
            <a:chExt cx="9650095" cy="2468245"/>
          </a:xfrm>
        </p:grpSpPr>
        <p:pic>
          <p:nvPicPr>
            <p:cNvPr id="4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36027" y="1168217"/>
              <a:ext cx="4759879" cy="855606"/>
            </a:xfrm>
            <a:prstGeom prst="rect">
              <a:avLst/>
            </a:prstGeom>
          </p:spPr>
        </p:pic>
        <p:pic>
          <p:nvPicPr>
            <p:cNvPr id="5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276" y="1139185"/>
              <a:ext cx="4761003" cy="2467748"/>
            </a:xfrm>
            <a:prstGeom prst="rect">
              <a:avLst/>
            </a:prstGeom>
          </p:spPr>
        </p:pic>
        <p:pic>
          <p:nvPicPr>
            <p:cNvPr id="6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81122" y="1364742"/>
              <a:ext cx="2203704" cy="693420"/>
            </a:xfrm>
            <a:prstGeom prst="rect">
              <a:avLst/>
            </a:prstGeom>
          </p:spPr>
        </p:pic>
        <p:sp>
          <p:nvSpPr>
            <p:cNvPr id="7" name="object 15"/>
            <p:cNvSpPr/>
            <p:nvPr/>
          </p:nvSpPr>
          <p:spPr>
            <a:xfrm>
              <a:off x="2881122" y="1364742"/>
              <a:ext cx="2204085" cy="693420"/>
            </a:xfrm>
            <a:custGeom>
              <a:avLst/>
              <a:gdLst/>
              <a:ahLst/>
              <a:cxnLst/>
              <a:rect l="l" t="t" r="r" b="b"/>
              <a:pathLst>
                <a:path w="2204085" h="693419">
                  <a:moveTo>
                    <a:pt x="0" y="121158"/>
                  </a:moveTo>
                  <a:lnTo>
                    <a:pt x="9519" y="73991"/>
                  </a:lnTo>
                  <a:lnTo>
                    <a:pt x="35480" y="35480"/>
                  </a:lnTo>
                  <a:lnTo>
                    <a:pt x="73991" y="9519"/>
                  </a:lnTo>
                  <a:lnTo>
                    <a:pt x="121157" y="0"/>
                  </a:lnTo>
                  <a:lnTo>
                    <a:pt x="2082545" y="0"/>
                  </a:lnTo>
                  <a:lnTo>
                    <a:pt x="2129712" y="9519"/>
                  </a:lnTo>
                  <a:lnTo>
                    <a:pt x="2168223" y="35480"/>
                  </a:lnTo>
                  <a:lnTo>
                    <a:pt x="2194184" y="73991"/>
                  </a:lnTo>
                  <a:lnTo>
                    <a:pt x="2203704" y="121158"/>
                  </a:lnTo>
                  <a:lnTo>
                    <a:pt x="2203704" y="572262"/>
                  </a:lnTo>
                  <a:lnTo>
                    <a:pt x="2194184" y="619428"/>
                  </a:lnTo>
                  <a:lnTo>
                    <a:pt x="2168223" y="657939"/>
                  </a:lnTo>
                  <a:lnTo>
                    <a:pt x="2129712" y="683900"/>
                  </a:lnTo>
                  <a:lnTo>
                    <a:pt x="2082545" y="693420"/>
                  </a:lnTo>
                  <a:lnTo>
                    <a:pt x="121157" y="693420"/>
                  </a:lnTo>
                  <a:lnTo>
                    <a:pt x="73991" y="683900"/>
                  </a:lnTo>
                  <a:lnTo>
                    <a:pt x="35480" y="657939"/>
                  </a:lnTo>
                  <a:lnTo>
                    <a:pt x="9519" y="619428"/>
                  </a:lnTo>
                  <a:lnTo>
                    <a:pt x="0" y="572262"/>
                  </a:lnTo>
                  <a:lnTo>
                    <a:pt x="0" y="121158"/>
                  </a:lnTo>
                  <a:close/>
                </a:path>
              </a:pathLst>
            </a:custGeom>
            <a:ln w="25908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16"/>
          <p:cNvGrpSpPr/>
          <p:nvPr/>
        </p:nvGrpSpPr>
        <p:grpSpPr>
          <a:xfrm>
            <a:off x="1282041" y="3715549"/>
            <a:ext cx="4827905" cy="1853564"/>
            <a:chOff x="139040" y="3715549"/>
            <a:chExt cx="4827905" cy="1853564"/>
          </a:xfrm>
        </p:grpSpPr>
        <p:pic>
          <p:nvPicPr>
            <p:cNvPr id="9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9040" y="3745968"/>
              <a:ext cx="4768239" cy="1822727"/>
            </a:xfrm>
            <a:prstGeom prst="rect">
              <a:avLst/>
            </a:prstGeom>
          </p:spPr>
        </p:pic>
        <p:pic>
          <p:nvPicPr>
            <p:cNvPr id="10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89732" y="3715549"/>
              <a:ext cx="1735836" cy="318477"/>
            </a:xfrm>
            <a:prstGeom prst="rect">
              <a:avLst/>
            </a:prstGeom>
          </p:spPr>
        </p:pic>
        <p:pic>
          <p:nvPicPr>
            <p:cNvPr id="11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50107" y="3715549"/>
              <a:ext cx="1816608" cy="400773"/>
            </a:xfrm>
            <a:prstGeom prst="rect">
              <a:avLst/>
            </a:prstGeom>
          </p:spPr>
        </p:pic>
        <p:sp>
          <p:nvSpPr>
            <p:cNvPr id="12" name="object 20"/>
            <p:cNvSpPr/>
            <p:nvPr/>
          </p:nvSpPr>
          <p:spPr>
            <a:xfrm>
              <a:off x="3232404" y="3738371"/>
              <a:ext cx="1655445" cy="238125"/>
            </a:xfrm>
            <a:custGeom>
              <a:avLst/>
              <a:gdLst/>
              <a:ahLst/>
              <a:cxnLst/>
              <a:rect l="l" t="t" r="r" b="b"/>
              <a:pathLst>
                <a:path w="1655445" h="238125">
                  <a:moveTo>
                    <a:pt x="1655064" y="0"/>
                  </a:moveTo>
                  <a:lnTo>
                    <a:pt x="0" y="0"/>
                  </a:lnTo>
                  <a:lnTo>
                    <a:pt x="0" y="237744"/>
                  </a:lnTo>
                  <a:lnTo>
                    <a:pt x="1655064" y="237744"/>
                  </a:lnTo>
                  <a:lnTo>
                    <a:pt x="1655064" y="0"/>
                  </a:lnTo>
                  <a:close/>
                </a:path>
              </a:pathLst>
            </a:custGeom>
            <a:solidFill>
              <a:srgbClr val="EAF4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21"/>
          <p:cNvSpPr txBox="1"/>
          <p:nvPr/>
        </p:nvSpPr>
        <p:spPr>
          <a:xfrm>
            <a:off x="4119498" y="1418336"/>
            <a:ext cx="195961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sz="1600" b="1" spc="-210" dirty="0">
                <a:latin typeface="맑은 고딕"/>
                <a:cs typeface="맑은 고딕"/>
              </a:rPr>
              <a:t>딥러닝</a:t>
            </a:r>
            <a:r>
              <a:rPr sz="1600" b="1" spc="-75" dirty="0">
                <a:latin typeface="맑은 고딕"/>
                <a:cs typeface="맑은 고딕"/>
              </a:rPr>
              <a:t> </a:t>
            </a:r>
            <a:r>
              <a:rPr sz="1600" b="1" spc="-170" dirty="0">
                <a:latin typeface="맑은 고딕"/>
                <a:cs typeface="맑은 고딕"/>
              </a:rPr>
              <a:t>라이브러리  </a:t>
            </a:r>
            <a:r>
              <a:rPr sz="1600" b="1" spc="-25" dirty="0">
                <a:latin typeface="맑은 고딕"/>
                <a:cs typeface="맑은 고딕"/>
              </a:rPr>
              <a:t>Kera</a:t>
            </a:r>
            <a:r>
              <a:rPr sz="1600" b="1" spc="-35" dirty="0">
                <a:latin typeface="맑은 고딕"/>
                <a:cs typeface="맑은 고딕"/>
              </a:rPr>
              <a:t>s</a:t>
            </a:r>
            <a:r>
              <a:rPr sz="1600" b="1" spc="-210" dirty="0">
                <a:latin typeface="맑은 고딕"/>
                <a:cs typeface="맑은 고딕"/>
              </a:rPr>
              <a:t>를</a:t>
            </a:r>
            <a:r>
              <a:rPr sz="1600" b="1" spc="-60" dirty="0">
                <a:latin typeface="맑은 고딕"/>
                <a:cs typeface="맑은 고딕"/>
              </a:rPr>
              <a:t> </a:t>
            </a:r>
            <a:r>
              <a:rPr sz="1600" b="1" spc="-210" dirty="0">
                <a:latin typeface="맑은 고딕"/>
                <a:cs typeface="맑은 고딕"/>
              </a:rPr>
              <a:t>이용한</a:t>
            </a:r>
            <a:r>
              <a:rPr sz="1600" b="1" spc="-85" dirty="0">
                <a:latin typeface="맑은 고딕"/>
                <a:cs typeface="맑은 고딕"/>
              </a:rPr>
              <a:t> </a:t>
            </a:r>
            <a:r>
              <a:rPr sz="1600" b="1" spc="-210" dirty="0">
                <a:latin typeface="맑은 고딕"/>
                <a:cs typeface="맑은 고딕"/>
              </a:rPr>
              <a:t>분류</a:t>
            </a:r>
            <a:r>
              <a:rPr sz="1600" b="1" spc="-85" dirty="0">
                <a:latin typeface="맑은 고딕"/>
                <a:cs typeface="맑은 고딕"/>
              </a:rPr>
              <a:t> </a:t>
            </a:r>
            <a:r>
              <a:rPr sz="1600" b="1" spc="-210" dirty="0">
                <a:latin typeface="맑은 고딕"/>
                <a:cs typeface="맑은 고딕"/>
              </a:rPr>
              <a:t>예</a:t>
            </a:r>
            <a:endParaRPr sz="1600">
              <a:latin typeface="맑은 고딕"/>
              <a:cs typeface="맑은 고딕"/>
            </a:endParaRPr>
          </a:p>
        </p:txBody>
      </p:sp>
      <p:grpSp>
        <p:nvGrpSpPr>
          <p:cNvPr id="14" name="object 22"/>
          <p:cNvGrpSpPr/>
          <p:nvPr/>
        </p:nvGrpSpPr>
        <p:grpSpPr>
          <a:xfrm>
            <a:off x="3790189" y="871767"/>
            <a:ext cx="7202805" cy="847725"/>
            <a:chOff x="2647188" y="871766"/>
            <a:chExt cx="7202805" cy="847725"/>
          </a:xfrm>
        </p:grpSpPr>
        <p:pic>
          <p:nvPicPr>
            <p:cNvPr id="15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47188" y="1185671"/>
              <a:ext cx="437388" cy="533400"/>
            </a:xfrm>
            <a:prstGeom prst="rect">
              <a:avLst/>
            </a:prstGeom>
          </p:spPr>
        </p:pic>
        <p:pic>
          <p:nvPicPr>
            <p:cNvPr id="16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104376" y="871766"/>
              <a:ext cx="698004" cy="318477"/>
            </a:xfrm>
            <a:prstGeom prst="rect">
              <a:avLst/>
            </a:prstGeom>
          </p:spPr>
        </p:pic>
        <p:pic>
          <p:nvPicPr>
            <p:cNvPr id="17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055608" y="871766"/>
              <a:ext cx="793991" cy="400773"/>
            </a:xfrm>
            <a:prstGeom prst="rect">
              <a:avLst/>
            </a:prstGeom>
          </p:spPr>
        </p:pic>
      </p:grpSp>
      <p:sp>
        <p:nvSpPr>
          <p:cNvPr id="18" name="object 26"/>
          <p:cNvSpPr txBox="1"/>
          <p:nvPr/>
        </p:nvSpPr>
        <p:spPr>
          <a:xfrm>
            <a:off x="4414773" y="3744214"/>
            <a:ext cx="157861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spc="-160" dirty="0">
                <a:latin typeface="맑은 고딕"/>
                <a:cs typeface="맑은 고딕"/>
              </a:rPr>
              <a:t>인공신경</a:t>
            </a:r>
            <a:r>
              <a:rPr sz="1200" b="1" spc="-155" dirty="0">
                <a:latin typeface="맑은 고딕"/>
                <a:cs typeface="맑은 고딕"/>
              </a:rPr>
              <a:t>망</a:t>
            </a:r>
            <a:r>
              <a:rPr sz="1200" b="1" spc="-45" dirty="0">
                <a:latin typeface="맑은 고딕"/>
                <a:cs typeface="맑은 고딕"/>
              </a:rPr>
              <a:t> </a:t>
            </a:r>
            <a:r>
              <a:rPr sz="1200" b="1" spc="-160" dirty="0">
                <a:latin typeface="맑은 고딕"/>
                <a:cs typeface="맑은 고딕"/>
              </a:rPr>
              <a:t>모</a:t>
            </a:r>
            <a:r>
              <a:rPr sz="1200" b="1" spc="-155" dirty="0">
                <a:latin typeface="맑은 고딕"/>
                <a:cs typeface="맑은 고딕"/>
              </a:rPr>
              <a:t>형</a:t>
            </a:r>
            <a:r>
              <a:rPr sz="1200" b="1" spc="-65" dirty="0">
                <a:latin typeface="맑은 고딕"/>
                <a:cs typeface="맑은 고딕"/>
              </a:rPr>
              <a:t> </a:t>
            </a:r>
            <a:r>
              <a:rPr sz="1200" b="1" spc="-160" dirty="0">
                <a:latin typeface="맑은 고딕"/>
                <a:cs typeface="맑은 고딕"/>
              </a:rPr>
              <a:t>정의하기</a:t>
            </a:r>
            <a:endParaRPr sz="1200">
              <a:latin typeface="맑은 고딕"/>
              <a:cs typeface="맑은 고딕"/>
            </a:endParaRPr>
          </a:p>
        </p:txBody>
      </p:sp>
      <p:grpSp>
        <p:nvGrpSpPr>
          <p:cNvPr id="19" name="object 27"/>
          <p:cNvGrpSpPr/>
          <p:nvPr/>
        </p:nvGrpSpPr>
        <p:grpSpPr>
          <a:xfrm>
            <a:off x="3901439" y="4939322"/>
            <a:ext cx="2216150" cy="401320"/>
            <a:chOff x="2758439" y="4939322"/>
            <a:chExt cx="2216150" cy="401320"/>
          </a:xfrm>
        </p:grpSpPr>
        <p:pic>
          <p:nvPicPr>
            <p:cNvPr id="20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20923" y="4939322"/>
              <a:ext cx="2090927" cy="318477"/>
            </a:xfrm>
            <a:prstGeom prst="rect">
              <a:avLst/>
            </a:prstGeom>
          </p:spPr>
        </p:pic>
        <p:pic>
          <p:nvPicPr>
            <p:cNvPr id="21" name="object 2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758439" y="4939322"/>
              <a:ext cx="2215895" cy="400773"/>
            </a:xfrm>
            <a:prstGeom prst="rect">
              <a:avLst/>
            </a:prstGeom>
          </p:spPr>
        </p:pic>
      </p:grpSp>
      <p:sp>
        <p:nvSpPr>
          <p:cNvPr id="22" name="object 30"/>
          <p:cNvSpPr txBox="1"/>
          <p:nvPr/>
        </p:nvSpPr>
        <p:spPr>
          <a:xfrm>
            <a:off x="4006595" y="4962144"/>
            <a:ext cx="2010410" cy="203902"/>
          </a:xfrm>
          <a:prstGeom prst="rect">
            <a:avLst/>
          </a:prstGeom>
          <a:solidFill>
            <a:srgbClr val="EAF4DF"/>
          </a:solidFill>
        </p:spPr>
        <p:txBody>
          <a:bodyPr vert="horz" wrap="square" lIns="0" tIns="19050" rIns="0" bIns="0" rtlCol="0">
            <a:spAutoFit/>
          </a:bodyPr>
          <a:lstStyle/>
          <a:p>
            <a:pPr marL="29209">
              <a:spcBef>
                <a:spcPts val="150"/>
              </a:spcBef>
            </a:pPr>
            <a:r>
              <a:rPr sz="1200" b="1" spc="-160" dirty="0">
                <a:latin typeface="맑은 고딕"/>
                <a:cs typeface="맑은 고딕"/>
              </a:rPr>
              <a:t>손실함수</a:t>
            </a:r>
            <a:r>
              <a:rPr sz="1200" b="1" spc="-155" dirty="0">
                <a:latin typeface="맑은 고딕"/>
                <a:cs typeface="맑은 고딕"/>
              </a:rPr>
              <a:t>와</a:t>
            </a:r>
            <a:r>
              <a:rPr sz="1200" b="1" spc="-45" dirty="0">
                <a:latin typeface="맑은 고딕"/>
                <a:cs typeface="맑은 고딕"/>
              </a:rPr>
              <a:t> </a:t>
            </a:r>
            <a:r>
              <a:rPr sz="1200" b="1" spc="-160" dirty="0">
                <a:latin typeface="맑은 고딕"/>
                <a:cs typeface="맑은 고딕"/>
              </a:rPr>
              <a:t>옵티마이</a:t>
            </a:r>
            <a:r>
              <a:rPr sz="1200" b="1" spc="-155" dirty="0">
                <a:latin typeface="맑은 고딕"/>
                <a:cs typeface="맑은 고딕"/>
              </a:rPr>
              <a:t>저</a:t>
            </a:r>
            <a:r>
              <a:rPr sz="1200" b="1" spc="-55" dirty="0">
                <a:latin typeface="맑은 고딕"/>
                <a:cs typeface="맑은 고딕"/>
              </a:rPr>
              <a:t> </a:t>
            </a:r>
            <a:r>
              <a:rPr sz="1200" b="1" spc="-160" dirty="0">
                <a:latin typeface="맑은 고딕"/>
                <a:cs typeface="맑은 고딕"/>
              </a:rPr>
              <a:t>정의하기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23" name="object 31"/>
          <p:cNvSpPr txBox="1"/>
          <p:nvPr/>
        </p:nvSpPr>
        <p:spPr>
          <a:xfrm>
            <a:off x="10290047" y="894589"/>
            <a:ext cx="617220" cy="203261"/>
          </a:xfrm>
          <a:prstGeom prst="rect">
            <a:avLst/>
          </a:prstGeom>
          <a:solidFill>
            <a:srgbClr val="EAF4DF"/>
          </a:solidFill>
        </p:spPr>
        <p:txBody>
          <a:bodyPr vert="horz" wrap="square" lIns="0" tIns="18415" rIns="0" bIns="0" rtlCol="0">
            <a:spAutoFit/>
          </a:bodyPr>
          <a:lstStyle/>
          <a:p>
            <a:pPr marL="44450">
              <a:spcBef>
                <a:spcPts val="145"/>
              </a:spcBef>
            </a:pPr>
            <a:r>
              <a:rPr sz="1200" b="1" spc="-160" dirty="0">
                <a:latin typeface="맑은 고딕"/>
                <a:cs typeface="맑은 고딕"/>
              </a:rPr>
              <a:t>평가하기</a:t>
            </a:r>
            <a:endParaRPr sz="1200">
              <a:latin typeface="맑은 고딕"/>
              <a:cs typeface="맑은 고딕"/>
            </a:endParaRPr>
          </a:p>
        </p:txBody>
      </p:sp>
      <p:grpSp>
        <p:nvGrpSpPr>
          <p:cNvPr id="24" name="object 32"/>
          <p:cNvGrpSpPr/>
          <p:nvPr/>
        </p:nvGrpSpPr>
        <p:grpSpPr>
          <a:xfrm>
            <a:off x="3970021" y="835190"/>
            <a:ext cx="2091055" cy="401320"/>
            <a:chOff x="2827020" y="835190"/>
            <a:chExt cx="2091055" cy="401320"/>
          </a:xfrm>
        </p:grpSpPr>
        <p:pic>
          <p:nvPicPr>
            <p:cNvPr id="25" name="object 3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827020" y="835190"/>
              <a:ext cx="2090928" cy="318477"/>
            </a:xfrm>
            <a:prstGeom prst="rect">
              <a:avLst/>
            </a:prstGeom>
          </p:spPr>
        </p:pic>
        <p:pic>
          <p:nvPicPr>
            <p:cNvPr id="26" name="object 3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964180" y="835190"/>
              <a:ext cx="1816608" cy="400773"/>
            </a:xfrm>
            <a:prstGeom prst="rect">
              <a:avLst/>
            </a:prstGeom>
          </p:spPr>
        </p:pic>
      </p:grpSp>
      <p:sp>
        <p:nvSpPr>
          <p:cNvPr id="27" name="object 35"/>
          <p:cNvSpPr txBox="1"/>
          <p:nvPr/>
        </p:nvSpPr>
        <p:spPr>
          <a:xfrm>
            <a:off x="4012692" y="858011"/>
            <a:ext cx="2010410" cy="202620"/>
          </a:xfrm>
          <a:prstGeom prst="rect">
            <a:avLst/>
          </a:prstGeom>
          <a:solidFill>
            <a:srgbClr val="EAF4DF"/>
          </a:solidFill>
        </p:spPr>
        <p:txBody>
          <a:bodyPr vert="horz" wrap="square" lIns="0" tIns="17780" rIns="0" bIns="0" rtlCol="0">
            <a:spAutoFit/>
          </a:bodyPr>
          <a:lstStyle/>
          <a:p>
            <a:pPr marL="228600">
              <a:spcBef>
                <a:spcPts val="140"/>
              </a:spcBef>
            </a:pPr>
            <a:r>
              <a:rPr sz="1200" b="1" spc="-160" dirty="0">
                <a:latin typeface="맑은 고딕"/>
                <a:cs typeface="맑은 고딕"/>
              </a:rPr>
              <a:t>기</a:t>
            </a:r>
            <a:r>
              <a:rPr sz="1200" b="1" spc="-155" dirty="0">
                <a:latin typeface="맑은 고딕"/>
                <a:cs typeface="맑은 고딕"/>
              </a:rPr>
              <a:t>본</a:t>
            </a:r>
            <a:r>
              <a:rPr sz="1200" b="1" spc="-65" dirty="0">
                <a:latin typeface="맑은 고딕"/>
                <a:cs typeface="맑은 고딕"/>
              </a:rPr>
              <a:t> </a:t>
            </a:r>
            <a:r>
              <a:rPr sz="1200" b="1" spc="-160" dirty="0">
                <a:latin typeface="맑은 고딕"/>
                <a:cs typeface="맑은 고딕"/>
              </a:rPr>
              <a:t>라이브러</a:t>
            </a:r>
            <a:r>
              <a:rPr sz="1200" b="1" spc="-155" dirty="0">
                <a:latin typeface="맑은 고딕"/>
                <a:cs typeface="맑은 고딕"/>
              </a:rPr>
              <a:t>리</a:t>
            </a:r>
            <a:r>
              <a:rPr sz="1200" b="1" spc="-45" dirty="0">
                <a:latin typeface="맑은 고딕"/>
                <a:cs typeface="맑은 고딕"/>
              </a:rPr>
              <a:t> </a:t>
            </a:r>
            <a:r>
              <a:rPr sz="1200" b="1" spc="-160" dirty="0">
                <a:latin typeface="맑은 고딕"/>
                <a:cs typeface="맑은 고딕"/>
              </a:rPr>
              <a:t>불러오기</a:t>
            </a:r>
            <a:endParaRPr sz="1200">
              <a:latin typeface="맑은 고딕"/>
              <a:cs typeface="맑은 고딕"/>
            </a:endParaRPr>
          </a:p>
        </p:txBody>
      </p:sp>
      <p:grpSp>
        <p:nvGrpSpPr>
          <p:cNvPr id="28" name="object 36"/>
          <p:cNvGrpSpPr/>
          <p:nvPr/>
        </p:nvGrpSpPr>
        <p:grpSpPr>
          <a:xfrm>
            <a:off x="2491739" y="2235746"/>
            <a:ext cx="3595370" cy="401320"/>
            <a:chOff x="1348739" y="2235746"/>
            <a:chExt cx="3595370" cy="401320"/>
          </a:xfrm>
        </p:grpSpPr>
        <p:pic>
          <p:nvPicPr>
            <p:cNvPr id="29" name="object 3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86839" y="2237257"/>
              <a:ext cx="3520440" cy="316966"/>
            </a:xfrm>
            <a:prstGeom prst="rect">
              <a:avLst/>
            </a:prstGeom>
          </p:spPr>
        </p:pic>
        <p:pic>
          <p:nvPicPr>
            <p:cNvPr id="30" name="object 3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48739" y="2235746"/>
              <a:ext cx="3595116" cy="400773"/>
            </a:xfrm>
            <a:prstGeom prst="rect">
              <a:avLst/>
            </a:prstGeom>
          </p:spPr>
        </p:pic>
      </p:grpSp>
      <p:sp>
        <p:nvSpPr>
          <p:cNvPr id="31" name="object 39"/>
          <p:cNvSpPr txBox="1"/>
          <p:nvPr/>
        </p:nvSpPr>
        <p:spPr>
          <a:xfrm>
            <a:off x="2575561" y="2260092"/>
            <a:ext cx="3434079" cy="202620"/>
          </a:xfrm>
          <a:prstGeom prst="rect">
            <a:avLst/>
          </a:prstGeom>
          <a:solidFill>
            <a:srgbClr val="EAF4DF"/>
          </a:solidFill>
        </p:spPr>
        <p:txBody>
          <a:bodyPr vert="horz" wrap="square" lIns="0" tIns="17780" rIns="0" bIns="0" rtlCol="0">
            <a:spAutoFit/>
          </a:bodyPr>
          <a:lstStyle/>
          <a:p>
            <a:pPr marL="50800">
              <a:spcBef>
                <a:spcPts val="140"/>
              </a:spcBef>
            </a:pPr>
            <a:r>
              <a:rPr sz="1200" b="1" spc="-160" dirty="0">
                <a:latin typeface="맑은 고딕"/>
                <a:cs typeface="맑은 고딕"/>
              </a:rPr>
              <a:t>데이터</a:t>
            </a:r>
            <a:r>
              <a:rPr sz="1200" b="1" spc="-155" dirty="0">
                <a:latin typeface="맑은 고딕"/>
                <a:cs typeface="맑은 고딕"/>
              </a:rPr>
              <a:t>셋</a:t>
            </a:r>
            <a:r>
              <a:rPr sz="1200" b="1" spc="-55" dirty="0">
                <a:latin typeface="맑은 고딕"/>
                <a:cs typeface="맑은 고딕"/>
              </a:rPr>
              <a:t> </a:t>
            </a:r>
            <a:r>
              <a:rPr sz="1200" b="1" spc="-160" dirty="0">
                <a:latin typeface="맑은 고딕"/>
                <a:cs typeface="맑은 고딕"/>
              </a:rPr>
              <a:t>불러오</a:t>
            </a:r>
            <a:r>
              <a:rPr sz="1200" b="1" spc="-155" dirty="0">
                <a:latin typeface="맑은 고딕"/>
                <a:cs typeface="맑은 고딕"/>
              </a:rPr>
              <a:t>고</a:t>
            </a:r>
            <a:r>
              <a:rPr sz="1200" b="1" spc="-55" dirty="0">
                <a:latin typeface="맑은 고딕"/>
                <a:cs typeface="맑은 고딕"/>
              </a:rPr>
              <a:t> </a:t>
            </a:r>
            <a:r>
              <a:rPr sz="1200" b="1" spc="-160" dirty="0">
                <a:latin typeface="맑은 고딕"/>
                <a:cs typeface="맑은 고딕"/>
              </a:rPr>
              <a:t>학</a:t>
            </a:r>
            <a:r>
              <a:rPr sz="1200" b="1" spc="-155" dirty="0">
                <a:latin typeface="맑은 고딕"/>
                <a:cs typeface="맑은 고딕"/>
              </a:rPr>
              <a:t>습</a:t>
            </a:r>
            <a:r>
              <a:rPr sz="1200" b="1" spc="-65" dirty="0">
                <a:latin typeface="맑은 고딕"/>
                <a:cs typeface="맑은 고딕"/>
              </a:rPr>
              <a:t> </a:t>
            </a:r>
            <a:r>
              <a:rPr sz="1200" b="1" spc="-160" dirty="0">
                <a:latin typeface="맑은 고딕"/>
                <a:cs typeface="맑은 고딕"/>
              </a:rPr>
              <a:t>데이터</a:t>
            </a:r>
            <a:r>
              <a:rPr sz="1200" b="1" spc="-155" dirty="0">
                <a:latin typeface="맑은 고딕"/>
                <a:cs typeface="맑은 고딕"/>
              </a:rPr>
              <a:t>와</a:t>
            </a:r>
            <a:r>
              <a:rPr sz="1200" b="1" spc="-40" dirty="0">
                <a:latin typeface="맑은 고딕"/>
                <a:cs typeface="맑은 고딕"/>
              </a:rPr>
              <a:t> </a:t>
            </a:r>
            <a:r>
              <a:rPr sz="1200" b="1" spc="-160" dirty="0">
                <a:latin typeface="맑은 고딕"/>
                <a:cs typeface="맑은 고딕"/>
              </a:rPr>
              <a:t>검</a:t>
            </a:r>
            <a:r>
              <a:rPr sz="1200" b="1" spc="-155" dirty="0">
                <a:latin typeface="맑은 고딕"/>
                <a:cs typeface="맑은 고딕"/>
              </a:rPr>
              <a:t>증</a:t>
            </a:r>
            <a:r>
              <a:rPr sz="1200" b="1" spc="-65" dirty="0">
                <a:latin typeface="맑은 고딕"/>
                <a:cs typeface="맑은 고딕"/>
              </a:rPr>
              <a:t> </a:t>
            </a:r>
            <a:r>
              <a:rPr sz="1200" b="1" spc="-160" dirty="0">
                <a:latin typeface="맑은 고딕"/>
                <a:cs typeface="맑은 고딕"/>
              </a:rPr>
              <a:t>데이터</a:t>
            </a:r>
            <a:r>
              <a:rPr sz="1200" b="1" spc="-155" dirty="0">
                <a:latin typeface="맑은 고딕"/>
                <a:cs typeface="맑은 고딕"/>
              </a:rPr>
              <a:t>로</a:t>
            </a:r>
            <a:r>
              <a:rPr sz="1200" b="1" spc="-55" dirty="0">
                <a:latin typeface="맑은 고딕"/>
                <a:cs typeface="맑은 고딕"/>
              </a:rPr>
              <a:t> </a:t>
            </a:r>
            <a:r>
              <a:rPr sz="1200" b="1" spc="-160" dirty="0">
                <a:latin typeface="맑은 고딕"/>
                <a:cs typeface="맑은 고딕"/>
              </a:rPr>
              <a:t>나누기</a:t>
            </a:r>
            <a:endParaRPr sz="1200">
              <a:latin typeface="맑은 고딕"/>
              <a:cs typeface="맑은 고딕"/>
            </a:endParaRPr>
          </a:p>
        </p:txBody>
      </p:sp>
      <p:grpSp>
        <p:nvGrpSpPr>
          <p:cNvPr id="32" name="object 40"/>
          <p:cNvGrpSpPr/>
          <p:nvPr/>
        </p:nvGrpSpPr>
        <p:grpSpPr>
          <a:xfrm>
            <a:off x="6179027" y="1938567"/>
            <a:ext cx="4794250" cy="1735455"/>
            <a:chOff x="5036027" y="1938566"/>
            <a:chExt cx="4794250" cy="1735455"/>
          </a:xfrm>
        </p:grpSpPr>
        <p:pic>
          <p:nvPicPr>
            <p:cNvPr id="33" name="object 4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036027" y="2226928"/>
              <a:ext cx="4759879" cy="1446706"/>
            </a:xfrm>
            <a:prstGeom prst="rect">
              <a:avLst/>
            </a:prstGeom>
          </p:spPr>
        </p:pic>
        <p:pic>
          <p:nvPicPr>
            <p:cNvPr id="34" name="object 4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157972" y="1938566"/>
              <a:ext cx="1671827" cy="318477"/>
            </a:xfrm>
            <a:prstGeom prst="rect">
              <a:avLst/>
            </a:prstGeom>
          </p:spPr>
        </p:pic>
        <p:pic>
          <p:nvPicPr>
            <p:cNvPr id="35" name="object 4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220455" y="1938566"/>
              <a:ext cx="1548383" cy="400773"/>
            </a:xfrm>
            <a:prstGeom prst="rect">
              <a:avLst/>
            </a:prstGeom>
          </p:spPr>
        </p:pic>
        <p:sp>
          <p:nvSpPr>
            <p:cNvPr id="36" name="object 44"/>
            <p:cNvSpPr/>
            <p:nvPr/>
          </p:nvSpPr>
          <p:spPr>
            <a:xfrm>
              <a:off x="8200644" y="1961388"/>
              <a:ext cx="1591310" cy="238125"/>
            </a:xfrm>
            <a:custGeom>
              <a:avLst/>
              <a:gdLst/>
              <a:ahLst/>
              <a:cxnLst/>
              <a:rect l="l" t="t" r="r" b="b"/>
              <a:pathLst>
                <a:path w="1591309" h="238125">
                  <a:moveTo>
                    <a:pt x="1591055" y="0"/>
                  </a:moveTo>
                  <a:lnTo>
                    <a:pt x="0" y="0"/>
                  </a:lnTo>
                  <a:lnTo>
                    <a:pt x="0" y="237743"/>
                  </a:lnTo>
                  <a:lnTo>
                    <a:pt x="1591055" y="237743"/>
                  </a:lnTo>
                  <a:lnTo>
                    <a:pt x="1591055" y="0"/>
                  </a:lnTo>
                  <a:close/>
                </a:path>
              </a:pathLst>
            </a:custGeom>
            <a:solidFill>
              <a:srgbClr val="EAF4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45"/>
          <p:cNvSpPr txBox="1"/>
          <p:nvPr/>
        </p:nvSpPr>
        <p:spPr>
          <a:xfrm>
            <a:off x="9485756" y="1967229"/>
            <a:ext cx="131064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spc="-160" dirty="0">
                <a:latin typeface="맑은 고딕"/>
                <a:cs typeface="맑은 고딕"/>
              </a:rPr>
              <a:t>학</a:t>
            </a:r>
            <a:r>
              <a:rPr sz="1200" b="1" spc="-155" dirty="0">
                <a:latin typeface="맑은 고딕"/>
                <a:cs typeface="맑은 고딕"/>
              </a:rPr>
              <a:t>습</a:t>
            </a:r>
            <a:r>
              <a:rPr sz="1200" b="1" spc="-65" dirty="0">
                <a:latin typeface="맑은 고딕"/>
                <a:cs typeface="맑은 고딕"/>
              </a:rPr>
              <a:t> </a:t>
            </a:r>
            <a:r>
              <a:rPr sz="1200" b="1" spc="-160" dirty="0">
                <a:latin typeface="맑은 고딕"/>
                <a:cs typeface="맑은 고딕"/>
              </a:rPr>
              <a:t>모</a:t>
            </a:r>
            <a:r>
              <a:rPr sz="1200" b="1" spc="-155" dirty="0">
                <a:latin typeface="맑은 고딕"/>
                <a:cs typeface="맑은 고딕"/>
              </a:rPr>
              <a:t>형</a:t>
            </a:r>
            <a:r>
              <a:rPr sz="1200" b="1" spc="-65" dirty="0">
                <a:latin typeface="맑은 고딕"/>
                <a:cs typeface="맑은 고딕"/>
              </a:rPr>
              <a:t> </a:t>
            </a:r>
            <a:r>
              <a:rPr sz="1200" b="1" spc="-160" dirty="0">
                <a:latin typeface="맑은 고딕"/>
                <a:cs typeface="맑은 고딕"/>
              </a:rPr>
              <a:t>시각화하기</a:t>
            </a:r>
            <a:endParaRPr sz="1200">
              <a:latin typeface="맑은 고딕"/>
              <a:cs typeface="맑은 고딕"/>
            </a:endParaRPr>
          </a:p>
        </p:txBody>
      </p:sp>
      <p:grpSp>
        <p:nvGrpSpPr>
          <p:cNvPr id="38" name="object 46"/>
          <p:cNvGrpSpPr/>
          <p:nvPr/>
        </p:nvGrpSpPr>
        <p:grpSpPr>
          <a:xfrm>
            <a:off x="6813425" y="3736887"/>
            <a:ext cx="4149090" cy="2525395"/>
            <a:chOff x="5670425" y="3736886"/>
            <a:chExt cx="4149090" cy="2525395"/>
          </a:xfrm>
        </p:grpSpPr>
        <p:pic>
          <p:nvPicPr>
            <p:cNvPr id="39" name="object 4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670425" y="4043165"/>
              <a:ext cx="3934200" cy="2218956"/>
            </a:xfrm>
            <a:prstGeom prst="rect">
              <a:avLst/>
            </a:prstGeom>
          </p:spPr>
        </p:pic>
        <p:pic>
          <p:nvPicPr>
            <p:cNvPr id="40" name="object 4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257287" y="3736886"/>
              <a:ext cx="2506979" cy="318477"/>
            </a:xfrm>
            <a:prstGeom prst="rect">
              <a:avLst/>
            </a:prstGeom>
          </p:spPr>
        </p:pic>
        <p:pic>
          <p:nvPicPr>
            <p:cNvPr id="41" name="object 4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200899" y="3736886"/>
              <a:ext cx="2618231" cy="400773"/>
            </a:xfrm>
            <a:prstGeom prst="rect">
              <a:avLst/>
            </a:prstGeom>
          </p:spPr>
        </p:pic>
      </p:grpSp>
      <p:grpSp>
        <p:nvGrpSpPr>
          <p:cNvPr id="42" name="object 50"/>
          <p:cNvGrpSpPr/>
          <p:nvPr/>
        </p:nvGrpSpPr>
        <p:grpSpPr>
          <a:xfrm>
            <a:off x="1271012" y="5658611"/>
            <a:ext cx="4773295" cy="642620"/>
            <a:chOff x="128011" y="5658611"/>
            <a:chExt cx="4773295" cy="642620"/>
          </a:xfrm>
        </p:grpSpPr>
        <p:pic>
          <p:nvPicPr>
            <p:cNvPr id="43" name="object 5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28011" y="5692532"/>
              <a:ext cx="4770124" cy="608405"/>
            </a:xfrm>
            <a:prstGeom prst="rect">
              <a:avLst/>
            </a:prstGeom>
          </p:spPr>
        </p:pic>
        <p:pic>
          <p:nvPicPr>
            <p:cNvPr id="44" name="object 5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979163" y="5660135"/>
              <a:ext cx="917460" cy="316966"/>
            </a:xfrm>
            <a:prstGeom prst="rect">
              <a:avLst/>
            </a:prstGeom>
          </p:spPr>
        </p:pic>
        <p:pic>
          <p:nvPicPr>
            <p:cNvPr id="45" name="object 5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974592" y="5658611"/>
              <a:ext cx="926604" cy="400773"/>
            </a:xfrm>
            <a:prstGeom prst="rect">
              <a:avLst/>
            </a:prstGeom>
          </p:spPr>
        </p:pic>
      </p:grpSp>
      <p:sp>
        <p:nvSpPr>
          <p:cNvPr id="46" name="object 54"/>
          <p:cNvSpPr txBox="1"/>
          <p:nvPr/>
        </p:nvSpPr>
        <p:spPr>
          <a:xfrm>
            <a:off x="5164835" y="5682996"/>
            <a:ext cx="836930" cy="202620"/>
          </a:xfrm>
          <a:prstGeom prst="rect">
            <a:avLst/>
          </a:prstGeom>
          <a:solidFill>
            <a:srgbClr val="EAF4DF"/>
          </a:solidFill>
        </p:spPr>
        <p:txBody>
          <a:bodyPr vert="horz" wrap="square" lIns="0" tIns="17780" rIns="0" bIns="0" rtlCol="0">
            <a:spAutoFit/>
          </a:bodyPr>
          <a:lstStyle/>
          <a:p>
            <a:pPr marL="86995">
              <a:spcBef>
                <a:spcPts val="140"/>
              </a:spcBef>
            </a:pPr>
            <a:r>
              <a:rPr sz="1200" b="1" spc="-160" dirty="0">
                <a:latin typeface="맑은 고딕"/>
                <a:cs typeface="맑은 고딕"/>
              </a:rPr>
              <a:t>학습시키기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47" name="object 55"/>
          <p:cNvSpPr txBox="1"/>
          <p:nvPr/>
        </p:nvSpPr>
        <p:spPr>
          <a:xfrm>
            <a:off x="8442959" y="3759709"/>
            <a:ext cx="2423160" cy="203261"/>
          </a:xfrm>
          <a:prstGeom prst="rect">
            <a:avLst/>
          </a:prstGeom>
          <a:solidFill>
            <a:srgbClr val="EAF4DF"/>
          </a:solidFill>
        </p:spPr>
        <p:txBody>
          <a:bodyPr vert="horz" wrap="square" lIns="0" tIns="18415" rIns="0" bIns="0" rtlCol="0">
            <a:spAutoFit/>
          </a:bodyPr>
          <a:lstStyle/>
          <a:p>
            <a:pPr marL="35560">
              <a:spcBef>
                <a:spcPts val="145"/>
              </a:spcBef>
            </a:pPr>
            <a:r>
              <a:rPr sz="1200" b="1" spc="-160" dirty="0">
                <a:latin typeface="맑은 고딕"/>
                <a:cs typeface="맑은 고딕"/>
              </a:rPr>
              <a:t>학</a:t>
            </a:r>
            <a:r>
              <a:rPr sz="1200" b="1" spc="-155" dirty="0">
                <a:latin typeface="맑은 고딕"/>
                <a:cs typeface="맑은 고딕"/>
              </a:rPr>
              <a:t>습</a:t>
            </a:r>
            <a:r>
              <a:rPr sz="1200" b="1" spc="-65" dirty="0">
                <a:latin typeface="맑은 고딕"/>
                <a:cs typeface="맑은 고딕"/>
              </a:rPr>
              <a:t> </a:t>
            </a:r>
            <a:r>
              <a:rPr sz="1200" b="1" spc="-155" dirty="0">
                <a:latin typeface="맑은 고딕"/>
                <a:cs typeface="맑은 고딕"/>
              </a:rPr>
              <a:t>시</a:t>
            </a:r>
            <a:r>
              <a:rPr sz="1200" b="1" spc="-65" dirty="0">
                <a:latin typeface="맑은 고딕"/>
                <a:cs typeface="맑은 고딕"/>
              </a:rPr>
              <a:t> </a:t>
            </a:r>
            <a:r>
              <a:rPr sz="1200" b="1" spc="-160" dirty="0">
                <a:latin typeface="맑은 고딕"/>
                <a:cs typeface="맑은 고딕"/>
              </a:rPr>
              <a:t>손실</a:t>
            </a:r>
            <a:r>
              <a:rPr sz="1200" b="1" spc="-155" dirty="0">
                <a:latin typeface="맑은 고딕"/>
                <a:cs typeface="맑은 고딕"/>
              </a:rPr>
              <a:t>과</a:t>
            </a:r>
            <a:r>
              <a:rPr sz="1200" b="1" spc="-65" dirty="0">
                <a:latin typeface="맑은 고딕"/>
                <a:cs typeface="맑은 고딕"/>
              </a:rPr>
              <a:t> </a:t>
            </a:r>
            <a:r>
              <a:rPr sz="1200" b="1" spc="-160" dirty="0">
                <a:latin typeface="맑은 고딕"/>
                <a:cs typeface="맑은 고딕"/>
              </a:rPr>
              <a:t>정확도</a:t>
            </a:r>
            <a:r>
              <a:rPr sz="1200" b="1" spc="-155" dirty="0">
                <a:latin typeface="맑은 고딕"/>
                <a:cs typeface="맑은 고딕"/>
              </a:rPr>
              <a:t>를</a:t>
            </a:r>
            <a:r>
              <a:rPr sz="1200" b="1" spc="-45" dirty="0">
                <a:latin typeface="맑은 고딕"/>
                <a:cs typeface="맑은 고딕"/>
              </a:rPr>
              <a:t> </a:t>
            </a:r>
            <a:r>
              <a:rPr sz="1200" b="1" spc="-160" dirty="0">
                <a:latin typeface="맑은 고딕"/>
                <a:cs typeface="맑은 고딕"/>
              </a:rPr>
              <a:t>그래프</a:t>
            </a:r>
            <a:r>
              <a:rPr sz="1200" b="1" spc="-155" dirty="0">
                <a:latin typeface="맑은 고딕"/>
                <a:cs typeface="맑은 고딕"/>
              </a:rPr>
              <a:t>로</a:t>
            </a:r>
            <a:r>
              <a:rPr sz="1200" b="1" spc="-55" dirty="0">
                <a:latin typeface="맑은 고딕"/>
                <a:cs typeface="맑은 고딕"/>
              </a:rPr>
              <a:t> </a:t>
            </a:r>
            <a:r>
              <a:rPr sz="1200" b="1" spc="-160" dirty="0">
                <a:latin typeface="맑은 고딕"/>
                <a:cs typeface="맑은 고딕"/>
              </a:rPr>
              <a:t>표현</a:t>
            </a:r>
            <a:endParaRPr sz="1200">
              <a:latin typeface="맑은 고딕"/>
              <a:cs typeface="맑은 고딕"/>
            </a:endParaRPr>
          </a:p>
        </p:txBody>
      </p:sp>
      <p:pic>
        <p:nvPicPr>
          <p:cNvPr id="48" name="object 56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2996625" y="1144654"/>
            <a:ext cx="6351855" cy="287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696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20000"/>
            <a:lumOff val="80000"/>
          </a:schemeClr>
        </a:solidFill>
        <a:ln w="63500">
          <a:noFill/>
          <a:tailEnd type="none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3200" dirty="0" err="1" smtClean="0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63500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2006</TotalTime>
  <Words>1667</Words>
  <Application>Microsoft Office PowerPoint</Application>
  <PresentationFormat>와이드스크린</PresentationFormat>
  <Paragraphs>365</Paragraphs>
  <Slides>29</Slides>
  <Notes>1</Notes>
  <HiddenSlides>1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41" baseType="lpstr">
      <vt:lpstr>궁서체</vt:lpstr>
      <vt:lpstr>나눔고딕코딩</vt:lpstr>
      <vt:lpstr>맑은 고딕</vt:lpstr>
      <vt:lpstr>맑은 고딕 (본문)</vt:lpstr>
      <vt:lpstr>-윤고딕330</vt:lpstr>
      <vt:lpstr>-윤고딕350</vt:lpstr>
      <vt:lpstr>휴먼둥근헤드라인</vt:lpstr>
      <vt:lpstr>Abadi</vt:lpstr>
      <vt:lpstr>Arial</vt:lpstr>
      <vt:lpstr>Times New Roman</vt:lpstr>
      <vt:lpstr>Wingdings</vt:lpstr>
      <vt:lpstr>Office 테마</vt:lpstr>
      <vt:lpstr>PowerPoint 프레젠테이션</vt:lpstr>
      <vt:lpstr>PowerPoint 프레젠테이션</vt:lpstr>
      <vt:lpstr>AI 빅데이터의 속성 정리</vt:lpstr>
      <vt:lpstr>빅데이터의 특성</vt:lpstr>
      <vt:lpstr>PowerPoint 프레젠테이션</vt:lpstr>
      <vt:lpstr>로드맵</vt:lpstr>
      <vt:lpstr>일정(824h + 348h)</vt:lpstr>
      <vt:lpstr>일정(824h + 348h)</vt:lpstr>
      <vt:lpstr>이 과정을 마치면…</vt:lpstr>
      <vt:lpstr>이 과정을 마치면…</vt:lpstr>
      <vt:lpstr>이 과정을 마치면…</vt:lpstr>
      <vt:lpstr>컴퓨터 프로그래밍이란?</vt:lpstr>
      <vt:lpstr>PowerPoint 프레젠테이션</vt:lpstr>
      <vt:lpstr>저급 프로그래밍 언어와 고급 프로그래밍 언어</vt:lpstr>
      <vt:lpstr>컴퓨터 프로그래밍</vt:lpstr>
      <vt:lpstr>컴파일 언어와 인터프리터 언어</vt:lpstr>
      <vt:lpstr>CPU 종속적인 언어</vt:lpstr>
      <vt:lpstr>CPU 독립적인 언어， OS 종속적인 언어</vt:lpstr>
      <vt:lpstr>OS 독립적인 언어(=플랫폼 독립적인 언어)</vt:lpstr>
      <vt:lpstr>Java 웹 개발자 양성과정</vt:lpstr>
      <vt:lpstr>PowerPoint 프레젠테이션</vt:lpstr>
      <vt:lpstr>PowerPoint 프레젠테이션</vt:lpstr>
      <vt:lpstr>시스템 폴더 관리</vt:lpstr>
      <vt:lpstr>시스템 설치</vt:lpstr>
      <vt:lpstr>github</vt:lpstr>
      <vt:lpstr>깃허브의 레파지터리(원격저장소) 생성하고 올리기</vt:lpstr>
      <vt:lpstr>깃허브의 레파지터리(원격저장소) 생성하고 올리기</vt:lpstr>
      <vt:lpstr>생성된 리파지터리에 데이터 공유하기</vt:lpstr>
      <vt:lpstr>생성된 리파지터리에 데이터 공유하기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spaces</dc:creator>
  <cp:lastModifiedBy>901-00</cp:lastModifiedBy>
  <cp:revision>297</cp:revision>
  <dcterms:created xsi:type="dcterms:W3CDTF">2016-01-26T14:15:45Z</dcterms:created>
  <dcterms:modified xsi:type="dcterms:W3CDTF">2025-09-11T04:05:12Z</dcterms:modified>
</cp:coreProperties>
</file>