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259" r:id="rId2"/>
    <p:sldId id="291" r:id="rId3"/>
    <p:sldId id="282" r:id="rId4"/>
    <p:sldId id="283" r:id="rId5"/>
    <p:sldId id="284" r:id="rId6"/>
    <p:sldId id="285" r:id="rId7"/>
    <p:sldId id="286" r:id="rId8"/>
    <p:sldId id="287" r:id="rId9"/>
    <p:sldId id="289" r:id="rId10"/>
    <p:sldId id="290" r:id="rId11"/>
    <p:sldId id="292" r:id="rId12"/>
    <p:sldId id="294" r:id="rId13"/>
    <p:sldId id="295" r:id="rId14"/>
    <p:sldId id="293" r:id="rId15"/>
    <p:sldId id="296" r:id="rId16"/>
    <p:sldId id="297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9" r:id="rId45"/>
    <p:sldId id="330" r:id="rId46"/>
    <p:sldId id="328" r:id="rId47"/>
    <p:sldId id="332" r:id="rId48"/>
    <p:sldId id="349" r:id="rId49"/>
    <p:sldId id="342" r:id="rId50"/>
    <p:sldId id="333" r:id="rId51"/>
    <p:sldId id="334" r:id="rId52"/>
    <p:sldId id="335" r:id="rId53"/>
    <p:sldId id="339" r:id="rId54"/>
    <p:sldId id="341" r:id="rId55"/>
    <p:sldId id="346" r:id="rId56"/>
    <p:sldId id="347" r:id="rId57"/>
    <p:sldId id="348" r:id="rId58"/>
  </p:sldIdLst>
  <p:sldSz cx="9906000" cy="6858000" type="A4"/>
  <p:notesSz cx="6858000" cy="9144000"/>
  <p:embeddedFontLst>
    <p:embeddedFont>
      <p:font typeface="D2Coding" panose="020B0600000101010101" charset="-127"/>
      <p:regular r:id="rId61"/>
      <p:bold r:id="rId62"/>
    </p:embeddedFont>
    <p:embeddedFont>
      <p:font typeface="나눔고딕" panose="020B0600000101010101" charset="-127"/>
      <p:regular r:id="rId63"/>
      <p:bold r:id="rId64"/>
    </p:embeddedFont>
    <p:embeddedFont>
      <p:font typeface="Consolas" panose="020B0609020204030204" pitchFamily="49" charset="0"/>
      <p:regular r:id="rId65"/>
      <p:bold r:id="rId66"/>
      <p:italic r:id="rId67"/>
      <p:boldItalic r:id="rId68"/>
    </p:embeddedFont>
    <p:embeddedFont>
      <p:font typeface="맑은 고딕" panose="020B0503020000020004" pitchFamily="50" charset="-127"/>
      <p:regular r:id="rId69"/>
      <p:bold r:id="rId7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9B61"/>
    <a:srgbClr val="262626"/>
    <a:srgbClr val="445469"/>
    <a:srgbClr val="4E2683"/>
    <a:srgbClr val="E4E5E9"/>
    <a:srgbClr val="F3F5F7"/>
    <a:srgbClr val="E4E6EA"/>
    <a:srgbClr val="E7E9EB"/>
    <a:srgbClr val="FCFCFC"/>
    <a:srgbClr val="E4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3" autoAdjust="0"/>
    <p:restoredTop sz="95958" autoAdjust="0"/>
  </p:normalViewPr>
  <p:slideViewPr>
    <p:cSldViewPr>
      <p:cViewPr varScale="1">
        <p:scale>
          <a:sx n="73" d="100"/>
          <a:sy n="73" d="100"/>
        </p:scale>
        <p:origin x="1108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64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font" Target="fonts/font5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FB90-8459-4FC5-8E8D-692EB5A661CB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A8D95-37FA-42E6-BC2B-7FC351187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0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3A384-DE72-4BF1-871B-1B0AC281FF0C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1591E-F24B-4F2C-A613-48960D79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1591E-F24B-4F2C-A613-48960D79F8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2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1591E-F24B-4F2C-A613-48960D79F8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36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1591E-F24B-4F2C-A613-48960D79F8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17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1591E-F24B-4F2C-A613-48960D79F8B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099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B73-D048-4C80-9FE1-937A8045415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61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1591E-F24B-4F2C-A613-48960D79F8B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78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B73-D048-4C80-9FE1-937A8045415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0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58751" y="1060451"/>
            <a:ext cx="9546250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8161307" y="46424"/>
            <a:ext cx="1682118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자료형과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연산자</a:t>
            </a:r>
          </a:p>
        </p:txBody>
      </p:sp>
    </p:spTree>
    <p:extLst>
      <p:ext uri="{BB962C8B-B14F-4D97-AF65-F5344CB8AC3E}">
        <p14:creationId xmlns:p14="http://schemas.microsoft.com/office/powerpoint/2010/main" val="2981893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0" orient="horz" pos="3566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4" pos="217" userDrawn="1">
          <p15:clr>
            <a:srgbClr val="FBAE40"/>
          </p15:clr>
        </p15:guide>
        <p15:guide id="15" orient="horz" pos="2886" userDrawn="1">
          <p15:clr>
            <a:srgbClr val="FBAE40"/>
          </p15:clr>
        </p15:guide>
        <p15:guide id="16" pos="29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8161307" y="46424"/>
            <a:ext cx="1682118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자료형과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연산자</a:t>
            </a:r>
          </a:p>
        </p:txBody>
      </p:sp>
    </p:spTree>
    <p:extLst>
      <p:ext uri="{BB962C8B-B14F-4D97-AF65-F5344CB8AC3E}">
        <p14:creationId xmlns:p14="http://schemas.microsoft.com/office/powerpoint/2010/main" val="3019877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84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5" orient="horz" pos="2886" userDrawn="1">
          <p15:clr>
            <a:srgbClr val="FBAE40"/>
          </p15:clr>
        </p15:guide>
        <p15:guide id="17" orient="horz" pos="3566" userDrawn="1">
          <p15:clr>
            <a:srgbClr val="FBAE40"/>
          </p15:clr>
        </p15:guide>
        <p15:guide id="18" pos="21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Rectangle 8"/>
          <p:cNvSpPr/>
          <p:nvPr userDrawn="1"/>
        </p:nvSpPr>
        <p:spPr>
          <a:xfrm>
            <a:off x="76" y="980728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0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71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8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88" r:id="rId4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1294" y="1432884"/>
            <a:ext cx="3889618" cy="546762"/>
            <a:chOff x="271294" y="1432884"/>
            <a:chExt cx="3889618" cy="546762"/>
          </a:xfrm>
        </p:grpSpPr>
        <p:sp>
          <p:nvSpPr>
            <p:cNvPr id="14" name="Oval 39"/>
            <p:cNvSpPr/>
            <p:nvPr/>
          </p:nvSpPr>
          <p:spPr>
            <a:xfrm>
              <a:off x="271294" y="1432884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Connector 20"/>
            <p:cNvCxnSpPr/>
            <p:nvPr/>
          </p:nvCxnSpPr>
          <p:spPr>
            <a:xfrm>
              <a:off x="720000" y="1866395"/>
              <a:ext cx="3118575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16385" y="1507600"/>
              <a:ext cx="32445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</a:rPr>
                <a:t>1</a:t>
              </a:r>
              <a:r>
                <a:rPr lang="ko-KR" altLang="en-US" sz="1600" dirty="0">
                  <a:solidFill>
                    <a:srgbClr val="0070C0"/>
                  </a:solidFill>
                </a:rPr>
                <a:t>장</a:t>
              </a:r>
              <a:r>
                <a:rPr lang="en-US" altLang="ko-KR" sz="1600" dirty="0">
                  <a:solidFill>
                    <a:srgbClr val="0070C0"/>
                  </a:solidFill>
                </a:rPr>
                <a:t>. </a:t>
              </a:r>
              <a:r>
                <a:rPr lang="ko-KR" altLang="en-US" sz="1600" dirty="0" err="1">
                  <a:solidFill>
                    <a:srgbClr val="0070C0"/>
                  </a:solidFill>
                </a:rPr>
                <a:t>파이썬</a:t>
              </a:r>
              <a:r>
                <a:rPr lang="ko-KR" altLang="en-US" sz="1600" dirty="0">
                  <a:solidFill>
                    <a:srgbClr val="0070C0"/>
                  </a:solidFill>
                </a:rPr>
                <a:t> 개요 및 개발환경 구성</a:t>
              </a: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부</a:t>
            </a:r>
            <a:r>
              <a:rPr lang="en-US" altLang="ko-KR" dirty="0"/>
              <a:t>. </a:t>
            </a:r>
            <a:r>
              <a:rPr lang="ko-KR" altLang="en-US" dirty="0"/>
              <a:t>프로그래밍 언어 기본</a:t>
            </a:r>
          </a:p>
        </p:txBody>
      </p:sp>
      <p:grpSp>
        <p:nvGrpSpPr>
          <p:cNvPr id="7" name="Group 38"/>
          <p:cNvGrpSpPr/>
          <p:nvPr/>
        </p:nvGrpSpPr>
        <p:grpSpPr>
          <a:xfrm>
            <a:off x="201001" y="2304553"/>
            <a:ext cx="693414" cy="693414"/>
            <a:chOff x="4213545" y="1835932"/>
            <a:chExt cx="693414" cy="693414"/>
          </a:xfrm>
          <a:solidFill>
            <a:srgbClr val="1E415D"/>
          </a:solidFill>
        </p:grpSpPr>
        <p:sp>
          <p:nvSpPr>
            <p:cNvPr id="8" name="Oval 39"/>
            <p:cNvSpPr/>
            <p:nvPr/>
          </p:nvSpPr>
          <p:spPr>
            <a:xfrm>
              <a:off x="4213545" y="1835932"/>
              <a:ext cx="693414" cy="6934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4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17" t="9084" r="38423" b="8386"/>
            <a:stretch/>
          </p:blipFill>
          <p:spPr>
            <a:xfrm>
              <a:off x="4410409" y="1981394"/>
              <a:ext cx="293620" cy="421540"/>
            </a:xfrm>
            <a:prstGeom prst="rect">
              <a:avLst/>
            </a:prstGeom>
            <a:grpFill/>
          </p:spPr>
        </p:pic>
      </p:grpSp>
      <p:cxnSp>
        <p:nvCxnSpPr>
          <p:cNvPr id="10" name="Straight Connector 20"/>
          <p:cNvCxnSpPr/>
          <p:nvPr/>
        </p:nvCxnSpPr>
        <p:spPr>
          <a:xfrm>
            <a:off x="720000" y="2871555"/>
            <a:ext cx="4088984" cy="0"/>
          </a:xfrm>
          <a:prstGeom prst="line">
            <a:avLst/>
          </a:prstGeom>
          <a:ln w="12700">
            <a:solidFill>
              <a:srgbClr val="1E415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6386" y="2451205"/>
            <a:ext cx="4228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1E415D"/>
                </a:solidFill>
              </a:rPr>
              <a:t>2</a:t>
            </a:r>
            <a:r>
              <a:rPr lang="ko-KR" altLang="en-US" sz="2000" b="1" dirty="0">
                <a:solidFill>
                  <a:srgbClr val="1E415D"/>
                </a:solidFill>
              </a:rPr>
              <a:t>장</a:t>
            </a:r>
            <a:r>
              <a:rPr lang="en-US" altLang="ko-KR" sz="2000" b="1" dirty="0">
                <a:solidFill>
                  <a:srgbClr val="1E415D"/>
                </a:solidFill>
              </a:rPr>
              <a:t>. </a:t>
            </a:r>
            <a:r>
              <a:rPr lang="ko-KR" altLang="en-US" sz="2000" b="1" dirty="0" err="1">
                <a:solidFill>
                  <a:srgbClr val="1E415D"/>
                </a:solidFill>
              </a:rPr>
              <a:t>자료형과</a:t>
            </a:r>
            <a:r>
              <a:rPr lang="ko-KR" altLang="en-US" sz="2000" b="1" dirty="0">
                <a:solidFill>
                  <a:srgbClr val="1E415D"/>
                </a:solidFill>
              </a:rPr>
              <a:t> 연산자</a:t>
            </a:r>
          </a:p>
        </p:txBody>
      </p:sp>
      <p:sp>
        <p:nvSpPr>
          <p:cNvPr id="19" name="Oval 39"/>
          <p:cNvSpPr/>
          <p:nvPr/>
        </p:nvSpPr>
        <p:spPr>
          <a:xfrm>
            <a:off x="271294" y="3331306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0" name="Straight Connector 20"/>
          <p:cNvCxnSpPr/>
          <p:nvPr/>
        </p:nvCxnSpPr>
        <p:spPr>
          <a:xfrm>
            <a:off x="720000" y="3764817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6385" y="3406022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3</a:t>
            </a:r>
            <a:r>
              <a:rPr lang="ko-KR" altLang="en-US" sz="1600" dirty="0">
                <a:solidFill>
                  <a:srgbClr val="0070C0"/>
                </a:solidFill>
              </a:rPr>
              <a:t>장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데이터 구조</a:t>
            </a:r>
          </a:p>
        </p:txBody>
      </p:sp>
      <p:sp>
        <p:nvSpPr>
          <p:cNvPr id="22" name="Oval 39"/>
          <p:cNvSpPr/>
          <p:nvPr/>
        </p:nvSpPr>
        <p:spPr>
          <a:xfrm>
            <a:off x="271294" y="4311578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3" name="Straight Connector 20"/>
          <p:cNvCxnSpPr/>
          <p:nvPr/>
        </p:nvCxnSpPr>
        <p:spPr>
          <a:xfrm>
            <a:off x="720000" y="4745089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6385" y="4386294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4</a:t>
            </a:r>
            <a:r>
              <a:rPr lang="ko-KR" altLang="en-US" sz="1600" dirty="0">
                <a:solidFill>
                  <a:srgbClr val="0070C0"/>
                </a:solidFill>
              </a:rPr>
              <a:t>장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 err="1">
                <a:solidFill>
                  <a:srgbClr val="0070C0"/>
                </a:solidFill>
              </a:rPr>
              <a:t>제어문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5" name="Oval 39"/>
          <p:cNvSpPr/>
          <p:nvPr/>
        </p:nvSpPr>
        <p:spPr>
          <a:xfrm>
            <a:off x="271294" y="5289382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6" name="Straight Connector 20"/>
          <p:cNvCxnSpPr/>
          <p:nvPr/>
        </p:nvCxnSpPr>
        <p:spPr>
          <a:xfrm>
            <a:off x="720000" y="5722893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6385" y="5364098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5</a:t>
            </a:r>
            <a:r>
              <a:rPr lang="ko-KR" altLang="en-US" sz="1600" dirty="0">
                <a:solidFill>
                  <a:srgbClr val="0070C0"/>
                </a:solidFill>
              </a:rPr>
              <a:t>장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함수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639684" y="2618440"/>
            <a:ext cx="491501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1E415D"/>
                </a:solidFill>
              </a:rPr>
              <a:t>1. </a:t>
            </a:r>
            <a:r>
              <a:rPr lang="ko-KR" altLang="en-US" b="1" dirty="0">
                <a:solidFill>
                  <a:srgbClr val="1E415D"/>
                </a:solidFill>
              </a:rPr>
              <a:t>변수</a:t>
            </a:r>
            <a:endParaRPr lang="en-US" altLang="ko-KR" b="1" dirty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1E415D"/>
                </a:solidFill>
              </a:rPr>
              <a:t>2. </a:t>
            </a:r>
            <a:r>
              <a:rPr lang="ko-KR" altLang="en-US" b="1" dirty="0">
                <a:solidFill>
                  <a:srgbClr val="1E415D"/>
                </a:solidFill>
              </a:rPr>
              <a:t>화면 입출력</a:t>
            </a:r>
            <a:endParaRPr lang="en-US" altLang="ko-KR" b="1" dirty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1E415D"/>
                </a:solidFill>
              </a:rPr>
              <a:t>3. </a:t>
            </a:r>
            <a:r>
              <a:rPr lang="ko-KR" altLang="en-US" b="1" dirty="0">
                <a:solidFill>
                  <a:srgbClr val="1E415D"/>
                </a:solidFill>
              </a:rPr>
              <a:t>기본 </a:t>
            </a:r>
            <a:r>
              <a:rPr lang="ko-KR" altLang="en-US" b="1" dirty="0" err="1">
                <a:solidFill>
                  <a:srgbClr val="1E415D"/>
                </a:solidFill>
              </a:rPr>
              <a:t>자료형</a:t>
            </a:r>
            <a:endParaRPr lang="en-US" altLang="ko-KR" b="1" dirty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1E415D"/>
                </a:solidFill>
              </a:rPr>
              <a:t>4. </a:t>
            </a:r>
            <a:r>
              <a:rPr lang="ko-KR" altLang="en-US" b="1" dirty="0" err="1">
                <a:solidFill>
                  <a:srgbClr val="1E415D"/>
                </a:solidFill>
              </a:rPr>
              <a:t>포맷팅</a:t>
            </a:r>
            <a:endParaRPr lang="en-US" altLang="ko-KR" b="1" dirty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1E415D"/>
                </a:solidFill>
              </a:rPr>
              <a:t>5. </a:t>
            </a:r>
            <a:r>
              <a:rPr lang="ko-KR" altLang="en-US" b="1" dirty="0">
                <a:solidFill>
                  <a:srgbClr val="1E415D"/>
                </a:solidFill>
              </a:rPr>
              <a:t>연산자</a:t>
            </a:r>
            <a:endParaRPr lang="en-US" altLang="ko-KR" b="1" dirty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1E415D"/>
                </a:solidFill>
              </a:rPr>
              <a:t>6. </a:t>
            </a:r>
            <a:r>
              <a:rPr lang="ko-KR" altLang="en-US" b="1" dirty="0">
                <a:solidFill>
                  <a:srgbClr val="1E415D"/>
                </a:solidFill>
              </a:rPr>
              <a:t>문자열 다루기</a:t>
            </a:r>
            <a:endParaRPr lang="en-US" altLang="ko-KR" b="1" dirty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1E415D"/>
                </a:solidFill>
              </a:rPr>
              <a:t>7. </a:t>
            </a:r>
            <a:r>
              <a:rPr lang="ko-KR" altLang="en-US" b="1" dirty="0">
                <a:solidFill>
                  <a:srgbClr val="1E415D"/>
                </a:solidFill>
              </a:rPr>
              <a:t>날짜 다루기</a:t>
            </a:r>
            <a:endParaRPr lang="en-US" altLang="ko-KR" b="1" dirty="0">
              <a:solidFill>
                <a:srgbClr val="1E41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2.1. </a:t>
            </a:r>
            <a:r>
              <a:rPr lang="ko-KR" altLang="en-US"/>
              <a:t>사용자 입력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화면 입출력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124744"/>
            <a:ext cx="809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00"/>
              </a:spcBef>
            </a:pPr>
            <a:r>
              <a:rPr lang="en-US" altLang="ko-KR" sz="2400" i="1" dirty="0" err="1">
                <a:solidFill>
                  <a:srgbClr val="FF0000"/>
                </a:solidFill>
              </a:rPr>
              <a:t>read_message</a:t>
            </a:r>
            <a:r>
              <a:rPr lang="en-US" altLang="ko-KR" sz="2400" dirty="0">
                <a:solidFill>
                  <a:srgbClr val="FF0000"/>
                </a:solidFill>
              </a:rPr>
              <a:t> = input(“</a:t>
            </a:r>
            <a:r>
              <a:rPr lang="en-US" altLang="ko-KR" sz="2400" i="1" dirty="0" err="1">
                <a:solidFill>
                  <a:srgbClr val="FF0000"/>
                </a:solidFill>
              </a:rPr>
              <a:t>prompt_message</a:t>
            </a:r>
            <a:r>
              <a:rPr lang="en-US" altLang="ko-KR" sz="2400" dirty="0">
                <a:solidFill>
                  <a:srgbClr val="FF0000"/>
                </a:solidFill>
              </a:rPr>
              <a:t>”)</a:t>
            </a:r>
          </a:p>
        </p:txBody>
      </p:sp>
      <p:sp>
        <p:nvSpPr>
          <p:cNvPr id="5" name="Oval 60"/>
          <p:cNvSpPr/>
          <p:nvPr/>
        </p:nvSpPr>
        <p:spPr>
          <a:xfrm>
            <a:off x="263419" y="1273515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8950" y="1574603"/>
            <a:ext cx="9000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사용자로부터 값을 입력 받기 위한 함수</a:t>
            </a:r>
          </a:p>
        </p:txBody>
      </p:sp>
      <p:sp>
        <p:nvSpPr>
          <p:cNvPr id="7" name="Oval 60"/>
          <p:cNvSpPr/>
          <p:nvPr/>
        </p:nvSpPr>
        <p:spPr>
          <a:xfrm>
            <a:off x="263419" y="1725814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8950" y="2031231"/>
            <a:ext cx="9000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입력한 값은 항상 </a:t>
            </a:r>
            <a:r>
              <a:rPr lang="ko-KR" altLang="en-US" sz="2400" b="1" u="sng" dirty="0">
                <a:solidFill>
                  <a:srgbClr val="FF0000"/>
                </a:solidFill>
              </a:rPr>
              <a:t>문자열</a:t>
            </a:r>
            <a:r>
              <a:rPr lang="ko-KR" altLang="en-US" sz="2400" dirty="0">
                <a:solidFill>
                  <a:srgbClr val="445469"/>
                </a:solidFill>
              </a:rPr>
              <a:t> 임</a:t>
            </a:r>
          </a:p>
        </p:txBody>
      </p:sp>
      <p:sp>
        <p:nvSpPr>
          <p:cNvPr id="9" name="Oval 60"/>
          <p:cNvSpPr/>
          <p:nvPr/>
        </p:nvSpPr>
        <p:spPr>
          <a:xfrm>
            <a:off x="263419" y="2178112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492896"/>
            <a:ext cx="82105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4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2.2. </a:t>
            </a:r>
            <a:r>
              <a:rPr lang="ko-KR" altLang="en-US"/>
              <a:t>화면 출력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화면 입출력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124744"/>
            <a:ext cx="809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00"/>
              </a:spcBef>
            </a:pPr>
            <a:r>
              <a:rPr lang="en-US" altLang="ko-KR" sz="2400" dirty="0">
                <a:solidFill>
                  <a:srgbClr val="FF0000"/>
                </a:solidFill>
              </a:rPr>
              <a:t>print()</a:t>
            </a:r>
          </a:p>
        </p:txBody>
      </p:sp>
      <p:sp>
        <p:nvSpPr>
          <p:cNvPr id="5" name="Oval 60"/>
          <p:cNvSpPr/>
          <p:nvPr/>
        </p:nvSpPr>
        <p:spPr>
          <a:xfrm>
            <a:off x="263419" y="1273515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695078"/>
            <a:ext cx="7981950" cy="1085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3544788"/>
            <a:ext cx="7934325" cy="2476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83605" y="3138020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2.x </a:t>
            </a:r>
            <a:r>
              <a:rPr lang="ko-KR" altLang="en-US" dirty="0"/>
              <a:t>버전 스타일</a:t>
            </a:r>
          </a:p>
        </p:txBody>
      </p:sp>
    </p:spTree>
    <p:extLst>
      <p:ext uri="{BB962C8B-B14F-4D97-AF65-F5344CB8AC3E}">
        <p14:creationId xmlns:p14="http://schemas.microsoft.com/office/powerpoint/2010/main" val="390048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2.2. </a:t>
            </a:r>
            <a:r>
              <a:rPr lang="ko-KR" altLang="en-US"/>
              <a:t>화면 출력</a:t>
            </a:r>
            <a:r>
              <a:rPr lang="en-US" altLang="ko-KR"/>
              <a:t>(sep </a:t>
            </a:r>
            <a:r>
              <a:rPr lang="ko-KR" altLang="en-US"/>
              <a:t>속성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화면 입출력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124744"/>
            <a:ext cx="809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print(</a:t>
            </a:r>
            <a:r>
              <a:rPr lang="en-US" altLang="ko-KR" sz="2400" i="1" dirty="0">
                <a:solidFill>
                  <a:srgbClr val="445469"/>
                </a:solidFill>
              </a:rPr>
              <a:t>'message'</a:t>
            </a:r>
            <a:r>
              <a:rPr lang="en-US" altLang="ko-KR" sz="2400" dirty="0">
                <a:solidFill>
                  <a:srgbClr val="445469"/>
                </a:solidFill>
              </a:rPr>
              <a:t>, </a:t>
            </a:r>
            <a:r>
              <a:rPr lang="en-US" altLang="ko-KR" sz="2400" i="1" dirty="0" err="1">
                <a:solidFill>
                  <a:srgbClr val="0070C0"/>
                </a:solidFill>
              </a:rPr>
              <a:t>sep</a:t>
            </a:r>
            <a:r>
              <a:rPr lang="en-US" altLang="ko-KR" sz="2400" i="1" dirty="0">
                <a:solidFill>
                  <a:srgbClr val="0070C0"/>
                </a:solidFill>
              </a:rPr>
              <a:t>=' '</a:t>
            </a:r>
            <a:r>
              <a:rPr lang="en-US" altLang="ko-KR" sz="2400" dirty="0">
                <a:solidFill>
                  <a:srgbClr val="445469"/>
                </a:solidFill>
              </a:rPr>
              <a:t>, </a:t>
            </a:r>
            <a:r>
              <a:rPr lang="en-US" altLang="ko-KR" sz="2400" i="1" dirty="0">
                <a:solidFill>
                  <a:srgbClr val="445469"/>
                </a:solidFill>
              </a:rPr>
              <a:t>end='\n'</a:t>
            </a:r>
            <a:r>
              <a:rPr lang="en-US" altLang="ko-KR" sz="2400" dirty="0">
                <a:solidFill>
                  <a:srgbClr val="445469"/>
                </a:solidFill>
              </a:rPr>
              <a:t>, </a:t>
            </a:r>
            <a:r>
              <a:rPr lang="en-US" altLang="ko-KR" sz="2400" i="1" dirty="0">
                <a:solidFill>
                  <a:srgbClr val="445469"/>
                </a:solidFill>
              </a:rPr>
              <a:t>file=</a:t>
            </a:r>
            <a:r>
              <a:rPr lang="en-US" altLang="ko-KR" sz="2400" i="1" dirty="0" err="1">
                <a:solidFill>
                  <a:srgbClr val="445469"/>
                </a:solidFill>
              </a:rPr>
              <a:t>sys.stdout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Oval 60"/>
          <p:cNvSpPr/>
          <p:nvPr/>
        </p:nvSpPr>
        <p:spPr>
          <a:xfrm>
            <a:off x="263419" y="1273515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30918"/>
          <a:stretch/>
        </p:blipFill>
        <p:spPr>
          <a:xfrm>
            <a:off x="936162" y="1840299"/>
            <a:ext cx="800100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4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2.2. </a:t>
            </a:r>
            <a:r>
              <a:rPr lang="ko-KR" altLang="en-US"/>
              <a:t>화면 출력</a:t>
            </a:r>
            <a:r>
              <a:rPr lang="en-US" altLang="ko-KR"/>
              <a:t>(end </a:t>
            </a:r>
            <a:r>
              <a:rPr lang="ko-KR" altLang="en-US"/>
              <a:t>속성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화면 입출력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124744"/>
            <a:ext cx="809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print(</a:t>
            </a:r>
            <a:r>
              <a:rPr lang="en-US" altLang="ko-KR" sz="2400" i="1" dirty="0">
                <a:solidFill>
                  <a:srgbClr val="445469"/>
                </a:solidFill>
              </a:rPr>
              <a:t>'message'</a:t>
            </a:r>
            <a:r>
              <a:rPr lang="en-US" altLang="ko-KR" sz="2400" dirty="0">
                <a:solidFill>
                  <a:srgbClr val="445469"/>
                </a:solidFill>
              </a:rPr>
              <a:t>, </a:t>
            </a:r>
            <a:r>
              <a:rPr lang="en-US" altLang="ko-KR" sz="2400" i="1" dirty="0" err="1">
                <a:solidFill>
                  <a:srgbClr val="445469"/>
                </a:solidFill>
              </a:rPr>
              <a:t>sep</a:t>
            </a:r>
            <a:r>
              <a:rPr lang="en-US" altLang="ko-KR" sz="2400" i="1" dirty="0">
                <a:solidFill>
                  <a:srgbClr val="445469"/>
                </a:solidFill>
              </a:rPr>
              <a:t>=' '</a:t>
            </a:r>
            <a:r>
              <a:rPr lang="en-US" altLang="ko-KR" sz="2400" dirty="0">
                <a:solidFill>
                  <a:srgbClr val="445469"/>
                </a:solidFill>
              </a:rPr>
              <a:t>, </a:t>
            </a:r>
            <a:r>
              <a:rPr lang="en-US" altLang="ko-KR" sz="2400" i="1" dirty="0">
                <a:solidFill>
                  <a:srgbClr val="FF0000"/>
                </a:solidFill>
              </a:rPr>
              <a:t>end='\n'</a:t>
            </a:r>
            <a:r>
              <a:rPr lang="en-US" altLang="ko-KR" sz="2400" dirty="0">
                <a:solidFill>
                  <a:srgbClr val="445469"/>
                </a:solidFill>
              </a:rPr>
              <a:t>, </a:t>
            </a:r>
            <a:r>
              <a:rPr lang="en-US" altLang="ko-KR" sz="2400" i="1" dirty="0">
                <a:solidFill>
                  <a:srgbClr val="445469"/>
                </a:solidFill>
              </a:rPr>
              <a:t>file=</a:t>
            </a:r>
            <a:r>
              <a:rPr lang="en-US" altLang="ko-KR" sz="2400" i="1" dirty="0" err="1">
                <a:solidFill>
                  <a:srgbClr val="445469"/>
                </a:solidFill>
              </a:rPr>
              <a:t>sys.stdout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Oval 60"/>
          <p:cNvSpPr/>
          <p:nvPr/>
        </p:nvSpPr>
        <p:spPr>
          <a:xfrm>
            <a:off x="263419" y="1273515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771625"/>
            <a:ext cx="79914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99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 err="1"/>
              <a:t>자료형과</a:t>
            </a:r>
            <a:r>
              <a:rPr lang="ko-KR" altLang="en-US" dirty="0"/>
              <a:t> 연산자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100931"/>
            <a:ext cx="899956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rgbClr val="445469"/>
                </a:solidFill>
              </a:rPr>
              <a:t>자료형</a:t>
            </a:r>
            <a:r>
              <a:rPr lang="en-US" altLang="ko-KR" sz="2400" dirty="0">
                <a:solidFill>
                  <a:srgbClr val="445469"/>
                </a:solidFill>
              </a:rPr>
              <a:t>(</a:t>
            </a:r>
            <a:r>
              <a:rPr lang="ko-KR" altLang="en-US" sz="2400" dirty="0">
                <a:solidFill>
                  <a:srgbClr val="445469"/>
                </a:solidFill>
              </a:rPr>
              <a:t>데이터 타입</a:t>
            </a:r>
            <a:r>
              <a:rPr lang="en-US" altLang="ko-KR" sz="2400" dirty="0">
                <a:solidFill>
                  <a:srgbClr val="445469"/>
                </a:solidFill>
              </a:rPr>
              <a:t>, data type)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45469"/>
                </a:solidFill>
              </a:rPr>
              <a:t>프로그래밍 언어들은 </a:t>
            </a:r>
            <a:r>
              <a:rPr lang="ko-KR" altLang="en-US" sz="2000" dirty="0">
                <a:solidFill>
                  <a:srgbClr val="FF0000"/>
                </a:solidFill>
              </a:rPr>
              <a:t>변수가 가져야 할 값의 크기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형식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범위</a:t>
            </a:r>
            <a:r>
              <a:rPr lang="ko-KR" altLang="en-US" sz="2000" dirty="0">
                <a:solidFill>
                  <a:srgbClr val="445469"/>
                </a:solidFill>
              </a:rPr>
              <a:t> 등에 따라서 값의 유형을 정해 놓고 사용</a:t>
            </a:r>
            <a:endParaRPr lang="en-US" altLang="ko-KR" sz="2000" dirty="0">
              <a:solidFill>
                <a:srgbClr val="445469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45469"/>
                </a:solidFill>
              </a:rPr>
              <a:t>프로그래밍 언어에서 정수</a:t>
            </a:r>
            <a:r>
              <a:rPr lang="en-US" altLang="ko-KR" sz="2000" dirty="0">
                <a:solidFill>
                  <a:srgbClr val="445469"/>
                </a:solidFill>
              </a:rPr>
              <a:t>, </a:t>
            </a:r>
            <a:r>
              <a:rPr lang="ko-KR" altLang="en-US" sz="2000" dirty="0">
                <a:solidFill>
                  <a:srgbClr val="445469"/>
                </a:solidFill>
              </a:rPr>
              <a:t>실수</a:t>
            </a:r>
            <a:r>
              <a:rPr lang="en-US" altLang="ko-KR" sz="2000" dirty="0">
                <a:solidFill>
                  <a:srgbClr val="445469"/>
                </a:solidFill>
              </a:rPr>
              <a:t>, </a:t>
            </a:r>
            <a:r>
              <a:rPr lang="ko-KR" altLang="en-US" sz="2000" dirty="0">
                <a:solidFill>
                  <a:srgbClr val="445469"/>
                </a:solidFill>
              </a:rPr>
              <a:t>논리 등 여러 종류의 자료</a:t>
            </a:r>
            <a:r>
              <a:rPr lang="en-US" altLang="ko-KR" sz="2000" dirty="0">
                <a:solidFill>
                  <a:srgbClr val="445469"/>
                </a:solidFill>
              </a:rPr>
              <a:t>(</a:t>
            </a:r>
            <a:r>
              <a:rPr lang="ko-KR" altLang="en-US" sz="2000" dirty="0">
                <a:solidFill>
                  <a:srgbClr val="445469"/>
                </a:solidFill>
              </a:rPr>
              <a:t>데이터</a:t>
            </a:r>
            <a:r>
              <a:rPr lang="en-US" altLang="ko-KR" sz="2000" dirty="0">
                <a:solidFill>
                  <a:srgbClr val="445469"/>
                </a:solidFill>
              </a:rPr>
              <a:t>)</a:t>
            </a:r>
            <a:r>
              <a:rPr lang="ko-KR" altLang="en-US" sz="2000" dirty="0">
                <a:solidFill>
                  <a:srgbClr val="445469"/>
                </a:solidFill>
              </a:rPr>
              <a:t>가 </a:t>
            </a:r>
            <a:r>
              <a:rPr lang="ko-KR" altLang="en-US" sz="2000" dirty="0">
                <a:solidFill>
                  <a:srgbClr val="FF0000"/>
                </a:solidFill>
              </a:rPr>
              <a:t>어떤 값을 가질 수 있는지에 대해 알려주는 속성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45469"/>
                </a:solidFill>
              </a:rPr>
              <a:t>변수에 저장할 수 있는 </a:t>
            </a:r>
            <a:r>
              <a:rPr lang="ko-KR" altLang="en-US" sz="2000" dirty="0">
                <a:solidFill>
                  <a:srgbClr val="FF0000"/>
                </a:solidFill>
              </a:rPr>
              <a:t>값의 범위</a:t>
            </a:r>
            <a:r>
              <a:rPr lang="en-US" altLang="ko-KR" sz="2000" dirty="0">
                <a:solidFill>
                  <a:srgbClr val="445469"/>
                </a:solidFill>
              </a:rPr>
              <a:t>(</a:t>
            </a:r>
            <a:r>
              <a:rPr lang="ko-KR" altLang="en-US" sz="2000" dirty="0">
                <a:solidFill>
                  <a:srgbClr val="445469"/>
                </a:solidFill>
              </a:rPr>
              <a:t>또는 크기</a:t>
            </a:r>
            <a:r>
              <a:rPr lang="en-US" altLang="ko-KR" sz="2000" dirty="0">
                <a:solidFill>
                  <a:srgbClr val="445469"/>
                </a:solidFill>
              </a:rPr>
              <a:t>)</a:t>
            </a:r>
            <a:r>
              <a:rPr lang="ko-KR" altLang="en-US" sz="2000" dirty="0">
                <a:solidFill>
                  <a:srgbClr val="445469"/>
                </a:solidFill>
              </a:rPr>
              <a:t>와 </a:t>
            </a:r>
            <a:r>
              <a:rPr lang="ko-KR" altLang="en-US" sz="2000" dirty="0">
                <a:solidFill>
                  <a:srgbClr val="FF0000"/>
                </a:solidFill>
              </a:rPr>
              <a:t>값을 저장하는 방식</a:t>
            </a:r>
            <a:r>
              <a:rPr lang="ko-KR" altLang="en-US" sz="2000" dirty="0">
                <a:solidFill>
                  <a:srgbClr val="445469"/>
                </a:solidFill>
              </a:rPr>
              <a:t>이 </a:t>
            </a:r>
            <a:r>
              <a:rPr lang="ko-KR" altLang="en-US" sz="2000" dirty="0">
                <a:solidFill>
                  <a:srgbClr val="FF0000"/>
                </a:solidFill>
              </a:rPr>
              <a:t>달라짐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45469"/>
                </a:solidFill>
              </a:rPr>
              <a:t>해당 </a:t>
            </a:r>
            <a:r>
              <a:rPr lang="ko-KR" altLang="en-US" sz="2000" dirty="0" err="1">
                <a:solidFill>
                  <a:srgbClr val="445469"/>
                </a:solidFill>
              </a:rPr>
              <a:t>자료형을</a:t>
            </a:r>
            <a:r>
              <a:rPr lang="ko-KR" altLang="en-US" sz="2000" dirty="0">
                <a:solidFill>
                  <a:srgbClr val="445469"/>
                </a:solidFill>
              </a:rPr>
              <a:t> 이용해서 </a:t>
            </a:r>
            <a:r>
              <a:rPr lang="ko-KR" altLang="en-US" sz="2000" dirty="0">
                <a:solidFill>
                  <a:srgbClr val="FF0000"/>
                </a:solidFill>
              </a:rPr>
              <a:t>수행할 수 있는 명령들이 달라질 수 </a:t>
            </a:r>
            <a:r>
              <a:rPr lang="ko-KR" altLang="en-US" sz="2000" dirty="0">
                <a:solidFill>
                  <a:srgbClr val="445469"/>
                </a:solidFill>
              </a:rPr>
              <a:t>있음</a:t>
            </a:r>
            <a:endParaRPr lang="en-US" altLang="ko-KR" sz="2000" dirty="0">
              <a:solidFill>
                <a:srgbClr val="445469"/>
              </a:solidFill>
            </a:endParaRPr>
          </a:p>
        </p:txBody>
      </p:sp>
      <p:sp>
        <p:nvSpPr>
          <p:cNvPr id="5" name="Oval 60"/>
          <p:cNvSpPr/>
          <p:nvPr/>
        </p:nvSpPr>
        <p:spPr>
          <a:xfrm>
            <a:off x="263419" y="1249702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9942" y="3732708"/>
            <a:ext cx="899956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rgbClr val="445469"/>
                </a:solidFill>
              </a:rPr>
              <a:t>자료형을</a:t>
            </a:r>
            <a:r>
              <a:rPr lang="ko-KR" altLang="en-US" sz="2400" dirty="0">
                <a:solidFill>
                  <a:srgbClr val="445469"/>
                </a:solidFill>
              </a:rPr>
              <a:t> 지정하는 키워드</a:t>
            </a:r>
            <a:endParaRPr lang="en-US" altLang="ko-KR" sz="2400" dirty="0">
              <a:solidFill>
                <a:srgbClr val="445469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45469"/>
                </a:solidFill>
              </a:rPr>
              <a:t>정수</a:t>
            </a:r>
            <a:r>
              <a:rPr lang="en-US" altLang="ko-KR" sz="2000" dirty="0">
                <a:solidFill>
                  <a:srgbClr val="445469"/>
                </a:solidFill>
              </a:rPr>
              <a:t>(integer)</a:t>
            </a:r>
            <a:r>
              <a:rPr lang="ko-KR" altLang="en-US" sz="2000" dirty="0">
                <a:solidFill>
                  <a:srgbClr val="445469"/>
                </a:solidFill>
              </a:rPr>
              <a:t>를 지정하는 키워드는 </a:t>
            </a:r>
            <a:r>
              <a:rPr lang="en-US" altLang="ko-KR" sz="2000" dirty="0" err="1">
                <a:solidFill>
                  <a:srgbClr val="445469"/>
                </a:solidFill>
              </a:rPr>
              <a:t>int</a:t>
            </a:r>
            <a:endParaRPr lang="en-US" altLang="ko-KR" sz="2000" dirty="0">
              <a:solidFill>
                <a:srgbClr val="445469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45469"/>
                </a:solidFill>
              </a:rPr>
              <a:t>부동소수점</a:t>
            </a:r>
            <a:r>
              <a:rPr lang="en-US" altLang="ko-KR" sz="2000" dirty="0">
                <a:solidFill>
                  <a:srgbClr val="445469"/>
                </a:solidFill>
              </a:rPr>
              <a:t>(</a:t>
            </a:r>
            <a:r>
              <a:rPr lang="ko-KR" altLang="en-US" sz="2000" dirty="0">
                <a:solidFill>
                  <a:srgbClr val="445469"/>
                </a:solidFill>
              </a:rPr>
              <a:t>실수</a:t>
            </a:r>
            <a:r>
              <a:rPr lang="en-US" altLang="ko-KR" sz="2000" dirty="0">
                <a:solidFill>
                  <a:srgbClr val="445469"/>
                </a:solidFill>
              </a:rPr>
              <a:t>, floating-point)</a:t>
            </a:r>
            <a:r>
              <a:rPr lang="ko-KR" altLang="en-US" sz="2000" dirty="0">
                <a:solidFill>
                  <a:srgbClr val="445469"/>
                </a:solidFill>
              </a:rPr>
              <a:t>를 지정하는 </a:t>
            </a:r>
            <a:r>
              <a:rPr lang="en-US" altLang="ko-KR" sz="2000" dirty="0">
                <a:solidFill>
                  <a:srgbClr val="445469"/>
                </a:solidFill>
              </a:rPr>
              <a:t>float </a:t>
            </a:r>
            <a:r>
              <a:rPr lang="ko-KR" altLang="en-US" sz="2000" dirty="0">
                <a:solidFill>
                  <a:srgbClr val="445469"/>
                </a:solidFill>
              </a:rPr>
              <a:t>또는 </a:t>
            </a:r>
            <a:r>
              <a:rPr lang="en-US" altLang="ko-KR" sz="2000" dirty="0">
                <a:solidFill>
                  <a:srgbClr val="445469"/>
                </a:solidFill>
              </a:rPr>
              <a:t>double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45469"/>
                </a:solidFill>
              </a:rPr>
              <a:t>논리</a:t>
            </a:r>
            <a:r>
              <a:rPr lang="en-US" altLang="ko-KR" sz="2000" dirty="0">
                <a:solidFill>
                  <a:srgbClr val="445469"/>
                </a:solidFill>
              </a:rPr>
              <a:t>(</a:t>
            </a:r>
            <a:r>
              <a:rPr lang="en-US" altLang="ko-KR" sz="2000" dirty="0" err="1">
                <a:solidFill>
                  <a:srgbClr val="445469"/>
                </a:solidFill>
              </a:rPr>
              <a:t>boolean</a:t>
            </a:r>
            <a:r>
              <a:rPr lang="en-US" altLang="ko-KR" sz="2000" dirty="0">
                <a:solidFill>
                  <a:srgbClr val="445469"/>
                </a:solidFill>
              </a:rPr>
              <a:t>)</a:t>
            </a:r>
            <a:r>
              <a:rPr lang="ko-KR" altLang="en-US" sz="2000" dirty="0">
                <a:solidFill>
                  <a:srgbClr val="445469"/>
                </a:solidFill>
              </a:rPr>
              <a:t>을 지정하는 </a:t>
            </a:r>
            <a:r>
              <a:rPr lang="en-US" altLang="ko-KR" sz="2000" dirty="0" err="1">
                <a:solidFill>
                  <a:srgbClr val="445469"/>
                </a:solidFill>
              </a:rPr>
              <a:t>boolean</a:t>
            </a:r>
            <a:endParaRPr lang="en-US" altLang="ko-KR" sz="2000" dirty="0">
              <a:solidFill>
                <a:srgbClr val="445469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45469"/>
                </a:solidFill>
              </a:rPr>
              <a:t>문자 한 개</a:t>
            </a:r>
            <a:r>
              <a:rPr lang="en-US" altLang="ko-KR" sz="2000" dirty="0">
                <a:solidFill>
                  <a:srgbClr val="445469"/>
                </a:solidFill>
              </a:rPr>
              <a:t>(character)</a:t>
            </a:r>
            <a:r>
              <a:rPr lang="ko-KR" altLang="en-US" sz="2000" dirty="0">
                <a:solidFill>
                  <a:srgbClr val="445469"/>
                </a:solidFill>
              </a:rPr>
              <a:t>를 지정하는 </a:t>
            </a:r>
            <a:r>
              <a:rPr lang="en-US" altLang="ko-KR" sz="2000" dirty="0">
                <a:solidFill>
                  <a:srgbClr val="445469"/>
                </a:solidFill>
              </a:rPr>
              <a:t>char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45469"/>
                </a:solidFill>
              </a:rPr>
              <a:t>문자와 숫자로 이루어진 문자열</a:t>
            </a:r>
            <a:r>
              <a:rPr lang="en-US" altLang="ko-KR" sz="2000" dirty="0">
                <a:solidFill>
                  <a:srgbClr val="445469"/>
                </a:solidFill>
              </a:rPr>
              <a:t>(string)</a:t>
            </a:r>
            <a:r>
              <a:rPr lang="ko-KR" altLang="en-US" sz="2000" dirty="0">
                <a:solidFill>
                  <a:srgbClr val="445469"/>
                </a:solidFill>
              </a:rPr>
              <a:t>을 지정하는 </a:t>
            </a:r>
            <a:r>
              <a:rPr lang="en-US" altLang="ko-KR" sz="2000" dirty="0">
                <a:solidFill>
                  <a:srgbClr val="445469"/>
                </a:solidFill>
              </a:rPr>
              <a:t>string</a:t>
            </a:r>
          </a:p>
        </p:txBody>
      </p:sp>
      <p:sp>
        <p:nvSpPr>
          <p:cNvPr id="7" name="Oval 60"/>
          <p:cNvSpPr/>
          <p:nvPr/>
        </p:nvSpPr>
        <p:spPr>
          <a:xfrm>
            <a:off x="263419" y="3881479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9942" y="5837202"/>
            <a:ext cx="89995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solidFill>
                  <a:srgbClr val="445469"/>
                </a:solidFill>
              </a:rPr>
              <a:t>파이썬은</a:t>
            </a:r>
            <a:r>
              <a:rPr lang="ko-KR" altLang="en-US" sz="2000" dirty="0">
                <a:solidFill>
                  <a:srgbClr val="445469"/>
                </a:solidFill>
              </a:rPr>
              <a:t> </a:t>
            </a:r>
            <a:r>
              <a:rPr lang="ko-KR" altLang="en-US" sz="2000" dirty="0" err="1">
                <a:solidFill>
                  <a:srgbClr val="445469"/>
                </a:solidFill>
              </a:rPr>
              <a:t>자료형의</a:t>
            </a:r>
            <a:r>
              <a:rPr lang="ko-KR" altLang="en-US" sz="2000" dirty="0">
                <a:solidFill>
                  <a:srgbClr val="445469"/>
                </a:solidFill>
              </a:rPr>
              <a:t> 개념이 있지만 </a:t>
            </a:r>
            <a:r>
              <a:rPr lang="ko-KR" altLang="en-US" sz="2000" dirty="0">
                <a:solidFill>
                  <a:srgbClr val="FF0000"/>
                </a:solidFill>
              </a:rPr>
              <a:t>변수를 선언할 때 </a:t>
            </a:r>
            <a:r>
              <a:rPr lang="ko-KR" altLang="en-US" sz="2000" dirty="0" err="1">
                <a:solidFill>
                  <a:srgbClr val="FF0000"/>
                </a:solidFill>
              </a:rPr>
              <a:t>자료형을</a:t>
            </a:r>
            <a:r>
              <a:rPr lang="ko-KR" altLang="en-US" sz="2000" dirty="0">
                <a:solidFill>
                  <a:srgbClr val="FF0000"/>
                </a:solidFill>
              </a:rPr>
              <a:t> 지정하지 않음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9" name="Oval 60"/>
          <p:cNvSpPr/>
          <p:nvPr/>
        </p:nvSpPr>
        <p:spPr>
          <a:xfrm>
            <a:off x="263419" y="5954383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65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3.1. </a:t>
            </a:r>
            <a:r>
              <a:rPr lang="ko-KR" altLang="en-US"/>
              <a:t>숫자형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정수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), </a:t>
            </a:r>
            <a:r>
              <a:rPr lang="ko-KR" altLang="en-US" dirty="0"/>
              <a:t>실수</a:t>
            </a:r>
            <a:r>
              <a:rPr lang="en-US" altLang="ko-KR" dirty="0"/>
              <a:t>(float), </a:t>
            </a:r>
            <a:r>
              <a:rPr lang="ko-KR" altLang="en-US" dirty="0"/>
              <a:t>복소수</a:t>
            </a:r>
            <a:r>
              <a:rPr lang="en-US" altLang="ko-KR" dirty="0"/>
              <a:t>(complex) </a:t>
            </a:r>
            <a:r>
              <a:rPr lang="ko-KR" altLang="en-US" dirty="0"/>
              <a:t>형</a:t>
            </a:r>
          </a:p>
          <a:p>
            <a:r>
              <a:rPr lang="ko-KR" altLang="en-US" dirty="0"/>
              <a:t>소수점이 없는 정수는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형</a:t>
            </a:r>
            <a:endParaRPr lang="en-US" altLang="ko-KR" dirty="0"/>
          </a:p>
          <a:p>
            <a:pPr lvl="1"/>
            <a:r>
              <a:rPr lang="ko-KR" altLang="en-US" dirty="0"/>
              <a:t>파이썬 </a:t>
            </a:r>
            <a:r>
              <a:rPr lang="en-US" altLang="ko-KR" dirty="0"/>
              <a:t>3.x </a:t>
            </a:r>
            <a:r>
              <a:rPr lang="ko-KR" altLang="en-US" dirty="0"/>
              <a:t>버전에서는 </a:t>
            </a:r>
            <a:r>
              <a:rPr lang="en-US" altLang="ko-KR" dirty="0"/>
              <a:t>2.x </a:t>
            </a:r>
            <a:r>
              <a:rPr lang="ko-KR" altLang="en-US" dirty="0"/>
              <a:t>버전에 있었던 </a:t>
            </a:r>
            <a:r>
              <a:rPr lang="en-US" altLang="ko-KR" dirty="0"/>
              <a:t>long </a:t>
            </a:r>
            <a:r>
              <a:rPr lang="ko-KR" altLang="en-US" dirty="0"/>
              <a:t>형이 없어지고 모든 정수를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형으로 인식</a:t>
            </a:r>
            <a:endParaRPr lang="en-US" altLang="ko-KR" dirty="0"/>
          </a:p>
          <a:p>
            <a:pPr lvl="1"/>
            <a:r>
              <a:rPr lang="ko-KR" altLang="en-US" dirty="0"/>
              <a:t>모든 정수는 </a:t>
            </a:r>
            <a:r>
              <a:rPr lang="en-US" altLang="ko-KR" dirty="0" err="1"/>
              <a:t>int</a:t>
            </a:r>
            <a:r>
              <a:rPr lang="ko-KR" altLang="en-US" dirty="0"/>
              <a:t>로 표현됨</a:t>
            </a:r>
            <a:r>
              <a:rPr lang="en-US" altLang="ko-KR" dirty="0"/>
              <a:t>. </a:t>
            </a:r>
            <a:r>
              <a:rPr lang="ko-KR" altLang="en-US" dirty="0"/>
              <a:t>시스템의 최대수</a:t>
            </a:r>
            <a:r>
              <a:rPr lang="en-US" altLang="ko-KR" dirty="0"/>
              <a:t>(</a:t>
            </a:r>
            <a:r>
              <a:rPr lang="en-US" altLang="ko-KR" dirty="0" err="1"/>
              <a:t>sys.maxsize</a:t>
            </a:r>
            <a:r>
              <a:rPr lang="en-US" altLang="ko-KR"/>
              <a:t>)</a:t>
            </a:r>
            <a:r>
              <a:rPr lang="ko-KR" altLang="en-US"/>
              <a:t>가 </a:t>
            </a:r>
            <a:r>
              <a:rPr lang="ko-KR" altLang="en-US" dirty="0"/>
              <a:t>있으나</a:t>
            </a:r>
            <a:r>
              <a:rPr lang="en-US" altLang="ko-KR" dirty="0"/>
              <a:t>, </a:t>
            </a:r>
            <a:r>
              <a:rPr lang="ko-KR" altLang="en-US" dirty="0"/>
              <a:t>그보다 큰 숫자도 정수로 처리됨</a:t>
            </a:r>
          </a:p>
          <a:p>
            <a:r>
              <a:rPr lang="ko-KR" altLang="en-US" dirty="0"/>
              <a:t>소수점이 있는 숫자는 </a:t>
            </a:r>
            <a:r>
              <a:rPr lang="en-US" altLang="ko-KR" dirty="0"/>
              <a:t>float </a:t>
            </a:r>
            <a:r>
              <a:rPr lang="ko-KR" altLang="en-US" dirty="0"/>
              <a:t>형</a:t>
            </a:r>
          </a:p>
          <a:p>
            <a:r>
              <a:rPr lang="ko-KR" altLang="en-US" dirty="0" err="1"/>
              <a:t>허수부를</a:t>
            </a:r>
            <a:r>
              <a:rPr lang="ko-KR" altLang="en-US" dirty="0"/>
              <a:t> 포함하는 복소수는 </a:t>
            </a:r>
            <a:r>
              <a:rPr lang="en-US" altLang="ko-KR" dirty="0"/>
              <a:t>complex </a:t>
            </a:r>
            <a:r>
              <a:rPr lang="ko-KR" altLang="en-US" dirty="0"/>
              <a:t>형</a:t>
            </a:r>
            <a:endParaRPr lang="en-US" altLang="ko-KR" dirty="0"/>
          </a:p>
          <a:p>
            <a:pPr lvl="1"/>
            <a:r>
              <a:rPr lang="ko-KR" altLang="en-US" dirty="0" err="1"/>
              <a:t>허수부를</a:t>
            </a:r>
            <a:r>
              <a:rPr lang="ko-KR" altLang="en-US" dirty="0"/>
              <a:t> 표현하는 문자는 </a:t>
            </a:r>
            <a:r>
              <a:rPr lang="en-US" altLang="ko-KR" dirty="0" err="1"/>
              <a:t>i</a:t>
            </a:r>
            <a:r>
              <a:rPr lang="ko-KR" altLang="en-US" dirty="0"/>
              <a:t>가 아니고 </a:t>
            </a:r>
            <a:r>
              <a:rPr lang="en-US" altLang="ko-KR" dirty="0"/>
              <a:t>j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93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정수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숫자의 크기가 얼마가 되던지 모든 정수는 </a:t>
            </a:r>
            <a:r>
              <a:rPr lang="en-US" altLang="ko-KR"/>
              <a:t>int </a:t>
            </a:r>
            <a:r>
              <a:rPr lang="ko-KR" altLang="en-US"/>
              <a:t>자료형으로 처리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3.1. </a:t>
            </a:r>
            <a:r>
              <a:rPr lang="ko-KR" altLang="en-US" dirty="0" err="1"/>
              <a:t>숫자형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07" y="1719191"/>
            <a:ext cx="7190452" cy="3753399"/>
          </a:xfrm>
          <a:prstGeom prst="rect">
            <a:avLst/>
          </a:prstGeom>
        </p:spPr>
      </p:pic>
      <p:pic>
        <p:nvPicPr>
          <p:cNvPr id="10" name="내용 개체 틀 3"/>
          <p:cNvPicPr>
            <a:picLocks noChangeAspect="1"/>
          </p:cNvPicPr>
          <p:nvPr/>
        </p:nvPicPr>
        <p:blipFill rotWithShape="1">
          <a:blip r:embed="rId3"/>
          <a:srcRect r="43098"/>
          <a:stretch/>
        </p:blipFill>
        <p:spPr>
          <a:xfrm>
            <a:off x="4592960" y="1719191"/>
            <a:ext cx="4050649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2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2) </a:t>
            </a:r>
            <a:r>
              <a:rPr lang="ko-KR" altLang="en-US"/>
              <a:t>실수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부동소수점</a:t>
            </a:r>
            <a:endParaRPr lang="en-US" altLang="ko-KR"/>
          </a:p>
          <a:p>
            <a:r>
              <a:rPr lang="en-US" altLang="ko-KR"/>
              <a:t>float </a:t>
            </a:r>
            <a:r>
              <a:rPr lang="ko-KR" altLang="en-US"/>
              <a:t>형으로 처리</a:t>
            </a:r>
            <a:endParaRPr lang="en-US" altLang="ko-KR"/>
          </a:p>
          <a:p>
            <a:r>
              <a:rPr lang="ko-KR" altLang="en-US"/>
              <a:t>정수형과 정수형의 나눗셈 연산은 실수형</a:t>
            </a:r>
            <a:r>
              <a:rPr lang="en-US" altLang="ko-KR"/>
              <a:t>(float)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3.1. </a:t>
            </a:r>
            <a:r>
              <a:rPr lang="ko-KR" altLang="en-US" dirty="0" err="1"/>
              <a:t>숫자형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16" y="2645311"/>
            <a:ext cx="6878769" cy="355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3) </a:t>
            </a:r>
            <a:r>
              <a:rPr lang="ko-KR" altLang="en-US"/>
              <a:t>복소수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복소수</a:t>
            </a:r>
            <a:r>
              <a:rPr lang="en-US" altLang="ko-KR" dirty="0"/>
              <a:t>(complex number)</a:t>
            </a:r>
            <a:r>
              <a:rPr lang="ko-KR" altLang="en-US" dirty="0"/>
              <a:t>는 실수</a:t>
            </a:r>
            <a:r>
              <a:rPr lang="en-US" altLang="ko-KR" dirty="0"/>
              <a:t>(</a:t>
            </a:r>
            <a:r>
              <a:rPr lang="ko-KR" altLang="en-US" dirty="0"/>
              <a:t>實數</a:t>
            </a:r>
            <a:r>
              <a:rPr lang="en-US" altLang="ko-KR" dirty="0"/>
              <a:t>, (real number)</a:t>
            </a:r>
            <a:r>
              <a:rPr lang="ko-KR" altLang="en-US" dirty="0"/>
              <a:t>와 허수</a:t>
            </a:r>
            <a:r>
              <a:rPr lang="en-US" altLang="ko-KR" dirty="0"/>
              <a:t>(</a:t>
            </a:r>
            <a:r>
              <a:rPr lang="ko-KR" altLang="en-US" dirty="0"/>
              <a:t>虛數</a:t>
            </a:r>
            <a:r>
              <a:rPr lang="en-US" altLang="ko-KR" dirty="0"/>
              <a:t>, imaginary number)</a:t>
            </a:r>
            <a:r>
              <a:rPr lang="ko-KR" altLang="en-US" dirty="0"/>
              <a:t>의 합으로 나타내는 수 체계</a:t>
            </a:r>
          </a:p>
          <a:p>
            <a:r>
              <a:rPr lang="ko-KR" altLang="en-US" dirty="0"/>
              <a:t>허수는 </a:t>
            </a:r>
            <a:r>
              <a:rPr lang="en-US" altLang="ko-KR" dirty="0"/>
              <a:t>j</a:t>
            </a:r>
            <a:r>
              <a:rPr lang="ko-KR" altLang="en-US" dirty="0"/>
              <a:t>문자를 붙여 표현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3.1. </a:t>
            </a:r>
            <a:r>
              <a:rPr lang="ko-KR" altLang="en-US" dirty="0" err="1"/>
              <a:t>숫자형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55" y="2559119"/>
            <a:ext cx="6840761" cy="12311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54" y="3858071"/>
            <a:ext cx="6840761" cy="24215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936" y="2502693"/>
            <a:ext cx="4927079" cy="35982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49537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4) </a:t>
            </a:r>
            <a:r>
              <a:rPr lang="ko-KR" altLang="en-US"/>
              <a:t>최근 표현식 변수 </a:t>
            </a:r>
            <a:r>
              <a:rPr lang="en-US" altLang="ko-KR"/>
              <a:t>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대화식 모드에서는 마지막으로 인쇄 된 표현식이 변수 </a:t>
            </a:r>
            <a:r>
              <a:rPr lang="en-US" altLang="ko-KR" dirty="0"/>
              <a:t>_</a:t>
            </a:r>
            <a:r>
              <a:rPr lang="ko-KR" altLang="en-US" dirty="0"/>
              <a:t>에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_ </a:t>
            </a:r>
            <a:r>
              <a:rPr lang="ko-KR" altLang="en-US" dirty="0"/>
              <a:t>변수를 이용해 이전 마지막 행인 </a:t>
            </a:r>
            <a:r>
              <a:rPr lang="en-US" altLang="ko-KR" dirty="0"/>
              <a:t>a + b </a:t>
            </a:r>
            <a:r>
              <a:rPr lang="ko-KR" altLang="en-US" dirty="0"/>
              <a:t>결과를 사용할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3.1. </a:t>
            </a:r>
            <a:r>
              <a:rPr lang="ko-KR" altLang="en-US" dirty="0" err="1"/>
              <a:t>숫자형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b="31658"/>
          <a:stretch/>
        </p:blipFill>
        <p:spPr>
          <a:xfrm>
            <a:off x="1280592" y="1520709"/>
            <a:ext cx="6226551" cy="27911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73304"/>
          <a:stretch/>
        </p:blipFill>
        <p:spPr>
          <a:xfrm>
            <a:off x="1252673" y="4898892"/>
            <a:ext cx="6497069" cy="113765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505446" y="2133600"/>
            <a:ext cx="595298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445469"/>
                </a:solidFill>
              </a:rPr>
              <a:t>_ </a:t>
            </a:r>
            <a:r>
              <a:rPr lang="ko-KR" altLang="en-US" sz="2000" dirty="0">
                <a:solidFill>
                  <a:srgbClr val="445469"/>
                </a:solidFill>
              </a:rPr>
              <a:t>변수는 숫자의 연산 결과를 저장하는 것이 아님</a:t>
            </a:r>
            <a:endParaRPr lang="en-US" altLang="ko-KR" sz="2000" dirty="0">
              <a:solidFill>
                <a:srgbClr val="445469"/>
              </a:solidFill>
            </a:endParaRP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445469"/>
                </a:solidFill>
              </a:rPr>
              <a:t>마지막으로 인쇄 된 표현식이 변수 </a:t>
            </a:r>
            <a:r>
              <a:rPr lang="en-US" altLang="ko-KR" sz="2000" dirty="0">
                <a:solidFill>
                  <a:srgbClr val="445469"/>
                </a:solidFill>
              </a:rPr>
              <a:t>_</a:t>
            </a:r>
            <a:r>
              <a:rPr lang="ko-KR" altLang="en-US" sz="2000" dirty="0">
                <a:solidFill>
                  <a:srgbClr val="445469"/>
                </a:solidFill>
              </a:rPr>
              <a:t>에 저장됨</a:t>
            </a:r>
          </a:p>
        </p:txBody>
      </p:sp>
    </p:spTree>
    <p:extLst>
      <p:ext uri="{BB962C8B-B14F-4D97-AF65-F5344CB8AC3E}">
        <p14:creationId xmlns:p14="http://schemas.microsoft.com/office/powerpoint/2010/main" val="408060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변수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 err="1"/>
              <a:t>자료형과</a:t>
            </a:r>
            <a:r>
              <a:rPr lang="ko-KR" altLang="en-US" dirty="0"/>
              <a:t> 연산자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115508"/>
            <a:ext cx="8270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프로그램이 실행되는 동안 상황에 따라 </a:t>
            </a:r>
            <a:r>
              <a:rPr lang="ko-KR" altLang="en-US" sz="2400" dirty="0">
                <a:solidFill>
                  <a:srgbClr val="FF0000"/>
                </a:solidFill>
              </a:rPr>
              <a:t>변하는 값을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저장</a:t>
            </a:r>
          </a:p>
        </p:txBody>
      </p:sp>
      <p:sp>
        <p:nvSpPr>
          <p:cNvPr id="5" name="Oval 60"/>
          <p:cNvSpPr/>
          <p:nvPr/>
        </p:nvSpPr>
        <p:spPr>
          <a:xfrm>
            <a:off x="263419" y="1264279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541413" y="4724917"/>
            <a:ext cx="5405098" cy="1152128"/>
            <a:chOff x="2288704" y="4293096"/>
            <a:chExt cx="5405098" cy="1152128"/>
          </a:xfrm>
        </p:grpSpPr>
        <p:sp>
          <p:nvSpPr>
            <p:cNvPr id="8" name="타원 7"/>
            <p:cNvSpPr/>
            <p:nvPr/>
          </p:nvSpPr>
          <p:spPr>
            <a:xfrm>
              <a:off x="2288704" y="4293096"/>
              <a:ext cx="1152128" cy="115212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>
              <a:endCxn id="8" idx="6"/>
            </p:cNvCxnSpPr>
            <p:nvPr/>
          </p:nvCxnSpPr>
          <p:spPr>
            <a:xfrm>
              <a:off x="2864768" y="4869160"/>
              <a:ext cx="57606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988718" y="457183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69569" y="4545994"/>
              <a:ext cx="42242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반지름이 </a:t>
              </a:r>
              <a:r>
                <a:rPr lang="en-US" altLang="ko-KR" dirty="0"/>
                <a:t>5(cm)</a:t>
              </a:r>
              <a:r>
                <a:rPr lang="ko-KR" altLang="en-US" dirty="0"/>
                <a:t>인</a:t>
              </a:r>
              <a:r>
                <a:rPr lang="en-US" altLang="ko-KR" dirty="0"/>
                <a:t> </a:t>
              </a:r>
              <a:r>
                <a:rPr lang="ko-KR" altLang="en-US" dirty="0"/>
                <a:t>원의 넓이를 구하려면</a:t>
              </a:r>
              <a:r>
                <a:rPr lang="en-US" altLang="ko-KR" dirty="0"/>
                <a:t>?</a:t>
              </a:r>
              <a:endParaRPr lang="ko-KR" altLang="en-US" dirty="0"/>
            </a:p>
            <a:p>
              <a:r>
                <a:rPr lang="en-US" altLang="ko-KR" dirty="0"/>
                <a:t>5 x 5 x 3.14  = 78.5(cm</a:t>
              </a:r>
              <a:r>
                <a:rPr lang="en-US" altLang="ko-KR" baseline="30000" dirty="0"/>
                <a:t>2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89942" y="1661899"/>
            <a:ext cx="85675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코드 내에서 매번 값을 지정해 주면 코드를 작성하거나 수정하기 어려움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8950" y="2633748"/>
            <a:ext cx="87845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변수는 코드 내에서 </a:t>
            </a:r>
            <a:r>
              <a:rPr lang="ko-KR" altLang="en-US" sz="2400" dirty="0">
                <a:solidFill>
                  <a:srgbClr val="FF0000"/>
                </a:solidFill>
              </a:rPr>
              <a:t>자료를 일관성 있게 사용하고 관리</a:t>
            </a:r>
            <a:r>
              <a:rPr lang="ko-KR" altLang="en-US" sz="2400" dirty="0">
                <a:solidFill>
                  <a:srgbClr val="445469"/>
                </a:solidFill>
              </a:rPr>
              <a:t>하기 위해서 이름</a:t>
            </a:r>
            <a:r>
              <a:rPr lang="en-US" altLang="ko-KR" sz="2400" dirty="0">
                <a:solidFill>
                  <a:srgbClr val="445469"/>
                </a:solidFill>
              </a:rPr>
              <a:t>(identifier)</a:t>
            </a:r>
            <a:r>
              <a:rPr lang="ko-KR" altLang="en-US" sz="2400" dirty="0">
                <a:solidFill>
                  <a:srgbClr val="445469"/>
                </a:solidFill>
              </a:rPr>
              <a:t>을 부여해 다른 변수 또는 자료와 구분해서 사용할 수 있도록 함</a:t>
            </a:r>
            <a:r>
              <a:rPr lang="en-US" altLang="ko-KR" sz="2400" dirty="0">
                <a:solidFill>
                  <a:srgbClr val="445469"/>
                </a:solidFill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88950" y="3966155"/>
            <a:ext cx="89285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이름을 부여하고 값을 저장해 놓으면 </a:t>
            </a:r>
            <a:r>
              <a:rPr lang="ko-KR" altLang="en-US" sz="2400" dirty="0">
                <a:solidFill>
                  <a:srgbClr val="FF0000"/>
                </a:solidFill>
              </a:rPr>
              <a:t>연산에 변수 이름을 사용</a:t>
            </a:r>
            <a:r>
              <a:rPr lang="ko-KR" altLang="en-US" sz="2400" dirty="0">
                <a:solidFill>
                  <a:srgbClr val="445469"/>
                </a:solidFill>
              </a:rPr>
              <a:t>할 수 있음</a:t>
            </a:r>
            <a:r>
              <a:rPr lang="en-US" altLang="ko-KR" sz="2400" dirty="0">
                <a:solidFill>
                  <a:srgbClr val="445469"/>
                </a:solidFill>
              </a:rPr>
              <a:t>.</a:t>
            </a:r>
          </a:p>
        </p:txBody>
      </p:sp>
      <p:sp>
        <p:nvSpPr>
          <p:cNvPr id="18" name="Oval 60"/>
          <p:cNvSpPr/>
          <p:nvPr/>
        </p:nvSpPr>
        <p:spPr>
          <a:xfrm>
            <a:off x="263419" y="1805946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60"/>
          <p:cNvSpPr/>
          <p:nvPr/>
        </p:nvSpPr>
        <p:spPr>
          <a:xfrm>
            <a:off x="263419" y="2771343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60"/>
          <p:cNvSpPr/>
          <p:nvPr/>
        </p:nvSpPr>
        <p:spPr>
          <a:xfrm>
            <a:off x="263419" y="4114926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2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문자형의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단일문자와</a:t>
            </a:r>
            <a:r>
              <a:rPr lang="ko-KR" altLang="en-US" dirty="0"/>
              <a:t> 문자열을 구분하지 않음</a:t>
            </a:r>
            <a:endParaRPr lang="en-US" altLang="ko-KR" dirty="0"/>
          </a:p>
          <a:p>
            <a:r>
              <a:rPr lang="ko-KR" altLang="en-US" dirty="0" err="1"/>
              <a:t>겹따옴표</a:t>
            </a:r>
            <a:r>
              <a:rPr lang="en-US" altLang="ko-KR" dirty="0"/>
              <a:t>("</a:t>
            </a:r>
            <a:r>
              <a:rPr lang="ko-KR" altLang="en-US" dirty="0"/>
              <a:t>와 </a:t>
            </a:r>
            <a:r>
              <a:rPr lang="en-US" altLang="ko-KR" dirty="0"/>
              <a:t>") </a:t>
            </a:r>
            <a:r>
              <a:rPr lang="ko-KR" altLang="en-US" dirty="0"/>
              <a:t>또는 </a:t>
            </a:r>
            <a:r>
              <a:rPr lang="ko-KR" altLang="en-US" dirty="0" err="1"/>
              <a:t>홑따옴표</a:t>
            </a:r>
            <a:r>
              <a:rPr lang="en-US" altLang="ko-KR" dirty="0"/>
              <a:t>('</a:t>
            </a:r>
            <a:r>
              <a:rPr lang="ko-KR" altLang="en-US" dirty="0"/>
              <a:t>와 </a:t>
            </a:r>
            <a:r>
              <a:rPr lang="en-US" altLang="ko-KR" dirty="0"/>
              <a:t>') </a:t>
            </a:r>
            <a:r>
              <a:rPr lang="ko-KR" altLang="en-US" dirty="0"/>
              <a:t>로 묶어서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3.2. </a:t>
            </a:r>
            <a:r>
              <a:rPr lang="ko-KR" altLang="en-US" dirty="0"/>
              <a:t>문자형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" y="2276872"/>
            <a:ext cx="67722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31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2) </a:t>
            </a:r>
            <a:r>
              <a:rPr lang="ko-KR" altLang="en-US"/>
              <a:t>여러 줄 문자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여러 줄 문자열은 겹따옴표 </a:t>
            </a:r>
            <a:r>
              <a:rPr lang="en-US" altLang="ko-KR"/>
              <a:t>3</a:t>
            </a:r>
            <a:r>
              <a:rPr lang="ko-KR" altLang="en-US"/>
              <a:t>개</a:t>
            </a:r>
            <a:r>
              <a:rPr lang="en-US" altLang="ko-KR"/>
              <a:t>("""</a:t>
            </a:r>
            <a:r>
              <a:rPr lang="ko-KR" altLang="en-US"/>
              <a:t>와 </a:t>
            </a:r>
            <a:r>
              <a:rPr lang="en-US" altLang="ko-KR"/>
              <a:t>""") </a:t>
            </a:r>
            <a:r>
              <a:rPr lang="ko-KR" altLang="en-US"/>
              <a:t>또는 홑따옴표 </a:t>
            </a:r>
            <a:r>
              <a:rPr lang="en-US" altLang="ko-KR"/>
              <a:t>3</a:t>
            </a:r>
            <a:r>
              <a:rPr lang="ko-KR" altLang="en-US"/>
              <a:t>개</a:t>
            </a:r>
            <a:r>
              <a:rPr lang="en-US" altLang="ko-KR"/>
              <a:t>('''</a:t>
            </a:r>
            <a:r>
              <a:rPr lang="ko-KR" altLang="en-US"/>
              <a:t>와 </a:t>
            </a:r>
            <a:r>
              <a:rPr lang="en-US" altLang="ko-KR"/>
              <a:t>''')</a:t>
            </a:r>
            <a:r>
              <a:rPr lang="ko-KR" altLang="en-US"/>
              <a:t>를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3.2. </a:t>
            </a:r>
            <a:r>
              <a:rPr lang="ko-KR" altLang="en-US" dirty="0"/>
              <a:t>문자형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8" y="2130551"/>
            <a:ext cx="80867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0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3) </a:t>
            </a:r>
            <a:r>
              <a:rPr lang="ko-KR" altLang="en-US"/>
              <a:t>소스코드 줄 바꿈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라인의 </a:t>
            </a:r>
            <a:r>
              <a:rPr lang="ko-KR" altLang="en-US" dirty="0">
                <a:solidFill>
                  <a:srgbClr val="FF0000"/>
                </a:solidFill>
              </a:rPr>
              <a:t>맨 마지막</a:t>
            </a:r>
            <a:r>
              <a:rPr lang="ko-KR" altLang="en-US" dirty="0"/>
              <a:t>에 있는 </a:t>
            </a:r>
            <a:r>
              <a:rPr lang="ko-KR" altLang="en-US" dirty="0" err="1">
                <a:solidFill>
                  <a:srgbClr val="FF0000"/>
                </a:solidFill>
              </a:rPr>
              <a:t>역슬래시</a:t>
            </a:r>
            <a:r>
              <a:rPr lang="en-US" altLang="ko-KR" dirty="0"/>
              <a:t>(\</a:t>
            </a:r>
            <a:r>
              <a:rPr lang="ko-KR" altLang="en-US" dirty="0"/>
              <a:t> 또는 </a:t>
            </a:r>
            <a:r>
              <a:rPr lang="en-US" altLang="ko-KR" dirty="0"/>
              <a:t>\)</a:t>
            </a:r>
            <a:r>
              <a:rPr lang="ko-KR" altLang="en-US" dirty="0"/>
              <a:t>는 소스코드 </a:t>
            </a:r>
            <a:r>
              <a:rPr lang="ko-KR" altLang="en-US" dirty="0">
                <a:solidFill>
                  <a:srgbClr val="FF0000"/>
                </a:solidFill>
              </a:rPr>
              <a:t>줄 바꿈</a:t>
            </a:r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3.2. </a:t>
            </a:r>
            <a:r>
              <a:rPr lang="ko-KR" altLang="en-US" dirty="0"/>
              <a:t>문자형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784573"/>
            <a:ext cx="7962900" cy="38766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07200" y="2858815"/>
            <a:ext cx="215900" cy="43204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27400" y="1850703"/>
            <a:ext cx="257448" cy="43204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9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4) </a:t>
            </a:r>
            <a:r>
              <a:rPr lang="ko-KR" altLang="en-US"/>
              <a:t>탈출 문자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내에서 </a:t>
            </a:r>
            <a:r>
              <a:rPr lang="ko-KR" altLang="en-US" dirty="0">
                <a:solidFill>
                  <a:srgbClr val="FF0000"/>
                </a:solidFill>
              </a:rPr>
              <a:t>특별한 의미</a:t>
            </a:r>
            <a:r>
              <a:rPr lang="ko-KR" altLang="en-US" dirty="0"/>
              <a:t>를 갖는 문자들은 </a:t>
            </a:r>
            <a:r>
              <a:rPr lang="ko-KR" altLang="en-US" dirty="0" err="1">
                <a:solidFill>
                  <a:srgbClr val="FF0000"/>
                </a:solidFill>
              </a:rPr>
              <a:t>역슬래시</a:t>
            </a:r>
            <a:r>
              <a:rPr lang="en-US" altLang="ko-KR" dirty="0">
                <a:solidFill>
                  <a:srgbClr val="FF0000"/>
                </a:solidFill>
              </a:rPr>
              <a:t>(\)</a:t>
            </a:r>
            <a:r>
              <a:rPr lang="ko-KR" altLang="en-US" dirty="0">
                <a:solidFill>
                  <a:srgbClr val="FF0000"/>
                </a:solidFill>
              </a:rPr>
              <a:t>를 이용</a:t>
            </a:r>
            <a:r>
              <a:rPr lang="ko-KR" altLang="en-US" dirty="0"/>
              <a:t>하여 이스케이프</a:t>
            </a:r>
            <a:r>
              <a:rPr lang="en-US" altLang="ko-KR" dirty="0"/>
              <a:t>(escape) </a:t>
            </a:r>
            <a:r>
              <a:rPr lang="ko-KR" altLang="en-US" dirty="0"/>
              <a:t>문자를 사용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3.2. </a:t>
            </a:r>
            <a:r>
              <a:rPr lang="ko-KR" altLang="en-US" dirty="0"/>
              <a:t>문자형</a:t>
            </a:r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642749"/>
              </p:ext>
            </p:extLst>
          </p:nvPr>
        </p:nvGraphicFramePr>
        <p:xfrm>
          <a:off x="2108685" y="2209605"/>
          <a:ext cx="5688632" cy="3667667"/>
        </p:xfrm>
        <a:graphic>
          <a:graphicData uri="http://schemas.openxmlformats.org/drawingml/2006/table">
            <a:tbl>
              <a:tblPr/>
              <a:tblGrid>
                <a:gridCol w="1677042">
                  <a:extLst>
                    <a:ext uri="{9D8B030D-6E8A-4147-A177-3AD203B41FA5}">
                      <a16:colId xmlns:a16="http://schemas.microsoft.com/office/drawing/2014/main" val="4129142316"/>
                    </a:ext>
                  </a:extLst>
                </a:gridCol>
                <a:gridCol w="4011590">
                  <a:extLst>
                    <a:ext uri="{9D8B030D-6E8A-4147-A177-3AD203B41FA5}">
                      <a16:colId xmlns:a16="http://schemas.microsoft.com/office/drawing/2014/main" val="3257335902"/>
                    </a:ext>
                  </a:extLst>
                </a:gridCol>
              </a:tblGrid>
              <a:tr h="457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</a:t>
                      </a:r>
                      <a:endParaRPr lang="ko-KR" alt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의미</a:t>
                      </a:r>
                      <a:endParaRPr lang="ko-KR" alt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24776"/>
                  </a:ext>
                </a:extLst>
              </a:tr>
              <a:tr h="457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\n</a:t>
                      </a:r>
                      <a:endParaRPr 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 바꿈</a:t>
                      </a:r>
                      <a:endParaRPr lang="ko-KR" altLang="en-US" sz="19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416279"/>
                  </a:ext>
                </a:extLst>
              </a:tr>
              <a:tr h="457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\t</a:t>
                      </a:r>
                      <a:endParaRPr 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탭</a:t>
                      </a:r>
                      <a:endParaRPr lang="ko-KR" alt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392126"/>
                  </a:ext>
                </a:extLst>
              </a:tr>
              <a:tr h="4620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\r</a:t>
                      </a:r>
                      <a:endParaRPr 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</a:t>
                      </a:r>
                      <a:r>
                        <a:rPr lang="en-US" altLang="ko-KR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행의 첫 번째 열로 돌아옴</a:t>
                      </a:r>
                      <a:r>
                        <a:rPr lang="en-US" altLang="ko-KR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95954"/>
                  </a:ext>
                </a:extLst>
              </a:tr>
              <a:tr h="457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\0</a:t>
                      </a:r>
                      <a:endParaRPr 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널</a:t>
                      </a:r>
                      <a:r>
                        <a:rPr lang="en-US" altLang="ko-KR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null)</a:t>
                      </a:r>
                      <a:endParaRPr 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384569"/>
                  </a:ext>
                </a:extLst>
              </a:tr>
              <a:tr h="457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\\</a:t>
                      </a:r>
                      <a:endParaRPr 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 </a:t>
                      </a: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 표시</a:t>
                      </a:r>
                      <a:endParaRPr lang="ko-KR" alt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99253"/>
                  </a:ext>
                </a:extLst>
              </a:tr>
              <a:tr h="457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\' </a:t>
                      </a:r>
                      <a:endParaRPr 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en-US" altLang="ko-KR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홑따옴표</a:t>
                      </a:r>
                      <a:r>
                        <a:rPr lang="en-US" altLang="ko-KR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 표시</a:t>
                      </a:r>
                      <a:endParaRPr lang="ko-KR" alt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054560"/>
                  </a:ext>
                </a:extLst>
              </a:tr>
              <a:tr h="457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\" </a:t>
                      </a:r>
                      <a:endParaRPr 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en-US" altLang="ko-KR" sz="19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9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겹따옴표</a:t>
                      </a:r>
                      <a:r>
                        <a:rPr lang="en-US" altLang="ko-KR" sz="19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 표시</a:t>
                      </a:r>
                      <a:endParaRPr lang="ko-KR" altLang="en-US" sz="19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7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243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4) </a:t>
            </a:r>
            <a:r>
              <a:rPr lang="ko-KR" altLang="en-US"/>
              <a:t>탈출 문자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3.2. </a:t>
            </a:r>
            <a:r>
              <a:rPr lang="ko-KR" altLang="en-US" dirty="0"/>
              <a:t>문자형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8908"/>
          <a:stretch/>
        </p:blipFill>
        <p:spPr>
          <a:xfrm>
            <a:off x="436937" y="1162943"/>
            <a:ext cx="3682186" cy="49585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5500"/>
          <a:stretch/>
        </p:blipFill>
        <p:spPr>
          <a:xfrm>
            <a:off x="4808984" y="1130546"/>
            <a:ext cx="3913832" cy="342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79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5) </a:t>
            </a:r>
            <a:r>
              <a:rPr lang="ko-KR" altLang="en-US" dirty="0"/>
              <a:t>문자열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문자열과 문자열을 </a:t>
            </a:r>
            <a:r>
              <a:rPr lang="en-US" altLang="ko-KR" dirty="0">
                <a:solidFill>
                  <a:srgbClr val="FF0000"/>
                </a:solidFill>
              </a:rPr>
              <a:t>+</a:t>
            </a:r>
            <a:r>
              <a:rPr lang="en-US" altLang="ko-KR" dirty="0"/>
              <a:t>(</a:t>
            </a:r>
            <a:r>
              <a:rPr lang="ko-KR" altLang="en-US" dirty="0"/>
              <a:t>덧셈</a:t>
            </a:r>
            <a:r>
              <a:rPr lang="en-US" altLang="ko-KR" dirty="0"/>
              <a:t>)</a:t>
            </a:r>
            <a:r>
              <a:rPr lang="ko-KR" altLang="en-US" dirty="0"/>
              <a:t>하면 </a:t>
            </a:r>
            <a:r>
              <a:rPr lang="ko-KR" altLang="en-US" dirty="0">
                <a:solidFill>
                  <a:srgbClr val="FF0000"/>
                </a:solidFill>
              </a:rPr>
              <a:t>문자열을 연결</a:t>
            </a:r>
          </a:p>
          <a:p>
            <a:pPr fontAlgn="base"/>
            <a:r>
              <a:rPr lang="ko-KR" altLang="en-US" dirty="0"/>
              <a:t>문자열을 </a:t>
            </a:r>
            <a:r>
              <a:rPr lang="ko-KR" altLang="en-US" dirty="0">
                <a:solidFill>
                  <a:srgbClr val="FF0000"/>
                </a:solidFill>
              </a:rPr>
              <a:t>공백</a:t>
            </a:r>
            <a:r>
              <a:rPr lang="ko-KR" altLang="en-US" dirty="0"/>
              <a:t>으로 연결해도 </a:t>
            </a:r>
            <a:r>
              <a:rPr lang="ko-KR" altLang="en-US" dirty="0">
                <a:solidFill>
                  <a:srgbClr val="FF0000"/>
                </a:solidFill>
              </a:rPr>
              <a:t>문자열을 연결</a:t>
            </a:r>
          </a:p>
          <a:p>
            <a:pPr fontAlgn="base"/>
            <a:r>
              <a:rPr lang="ko-KR" altLang="en-US" dirty="0"/>
              <a:t>문자열과 숫자를 </a:t>
            </a:r>
            <a:r>
              <a:rPr lang="ko-KR" altLang="en-US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(</a:t>
            </a:r>
            <a:r>
              <a:rPr lang="ko-KR" altLang="en-US" dirty="0"/>
              <a:t>곱셈</a:t>
            </a:r>
            <a:r>
              <a:rPr lang="en-US" altLang="ko-KR" dirty="0"/>
              <a:t>) </a:t>
            </a:r>
            <a:r>
              <a:rPr lang="ko-KR" altLang="en-US" dirty="0"/>
              <a:t>연산 하면 문자열을 곱셈함 숫자만큼 </a:t>
            </a:r>
            <a:r>
              <a:rPr lang="ko-KR" altLang="en-US" dirty="0">
                <a:solidFill>
                  <a:srgbClr val="FF0000"/>
                </a:solidFill>
              </a:rPr>
              <a:t>반복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3.2. </a:t>
            </a:r>
            <a:r>
              <a:rPr lang="ko-KR" altLang="en-US" dirty="0"/>
              <a:t>문자형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68" y="2698270"/>
            <a:ext cx="7493504" cy="35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32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6) </a:t>
            </a:r>
            <a:r>
              <a:rPr lang="ko-KR" altLang="en-US" dirty="0"/>
              <a:t>문자열 인덱싱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ko-KR" altLang="en-US" i="1" dirty="0"/>
              <a:t>문자열</a:t>
            </a:r>
            <a:r>
              <a:rPr lang="en-US" altLang="ko-KR" dirty="0"/>
              <a:t>[</a:t>
            </a:r>
            <a:r>
              <a:rPr lang="en-US" altLang="ko-KR" i="1" dirty="0"/>
              <a:t>index</a:t>
            </a:r>
            <a:r>
              <a:rPr lang="en-US" altLang="ko-KR" dirty="0"/>
              <a:t>] </a:t>
            </a:r>
            <a:r>
              <a:rPr lang="ko-KR" altLang="en-US" dirty="0"/>
              <a:t>형식으로 문자열에서 </a:t>
            </a:r>
            <a:r>
              <a:rPr lang="ko-KR" altLang="en-US" dirty="0">
                <a:solidFill>
                  <a:srgbClr val="FF0000"/>
                </a:solidFill>
              </a:rPr>
              <a:t>지정한 위치</a:t>
            </a:r>
            <a:r>
              <a:rPr lang="en-US" altLang="ko-KR" dirty="0">
                <a:solidFill>
                  <a:srgbClr val="FF0000"/>
                </a:solidFill>
              </a:rPr>
              <a:t>(index)</a:t>
            </a:r>
            <a:r>
              <a:rPr lang="ko-KR" altLang="en-US" dirty="0">
                <a:solidFill>
                  <a:srgbClr val="FF0000"/>
                </a:solidFill>
              </a:rPr>
              <a:t>의 문자</a:t>
            </a:r>
            <a:r>
              <a:rPr lang="ko-KR" altLang="en-US" dirty="0"/>
              <a:t>를 뽑아낼 수 있음</a:t>
            </a:r>
            <a:endParaRPr lang="en-US" altLang="ko-KR" dirty="0"/>
          </a:p>
          <a:p>
            <a:pPr fontAlgn="base"/>
            <a:r>
              <a:rPr lang="ko-KR" altLang="en-US" dirty="0"/>
              <a:t>첫 문자의 인덱스가 </a:t>
            </a:r>
            <a:r>
              <a:rPr lang="en-US" altLang="ko-KR" dirty="0"/>
              <a:t>0</a:t>
            </a:r>
            <a:endParaRPr lang="ko-KR" altLang="en-US" dirty="0"/>
          </a:p>
          <a:p>
            <a:pPr fontAlgn="base"/>
            <a:r>
              <a:rPr lang="ko-KR" altLang="en-US" dirty="0"/>
              <a:t>음수는 맨 뒤의 문자부터 의미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3.2. </a:t>
            </a:r>
            <a:r>
              <a:rPr lang="ko-KR" altLang="en-US" dirty="0"/>
              <a:t>문자형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88190" y="3253992"/>
            <a:ext cx="8496944" cy="13271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 latinLnBrk="0"/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+---+---+---+---+---+---+</a:t>
            </a:r>
          </a:p>
          <a:p>
            <a:pPr fontAlgn="base" latinLnBrk="0"/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| P | y | t | h | o | n |</a:t>
            </a:r>
          </a:p>
          <a:p>
            <a:pPr fontAlgn="base" latinLnBrk="0"/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+---+---+---+---+---+---+</a:t>
            </a:r>
          </a:p>
          <a:p>
            <a:pPr fontAlgn="base" latinLnBrk="0"/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0   1   2   3   4   5  </a:t>
            </a:r>
          </a:p>
          <a:p>
            <a:pPr fontAlgn="base" latinLnBrk="0"/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-6 -5  -4  -3  -2  -1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4500" b="58079"/>
          <a:stretch/>
        </p:blipFill>
        <p:spPr>
          <a:xfrm>
            <a:off x="4736976" y="3356992"/>
            <a:ext cx="3640460" cy="26153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6497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7) </a:t>
            </a:r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en-US" altLang="ko-KR" i="1" dirty="0" err="1"/>
              <a:t>start</a:t>
            </a:r>
            <a:r>
              <a:rPr lang="en-US" altLang="ko-KR" dirty="0" err="1"/>
              <a:t>:</a:t>
            </a:r>
            <a:r>
              <a:rPr lang="en-US" altLang="ko-KR" i="1" dirty="0" err="1"/>
              <a:t>stop</a:t>
            </a:r>
            <a:r>
              <a:rPr lang="en-US" altLang="ko-KR" dirty="0"/>
              <a:t>]</a:t>
            </a:r>
            <a:r>
              <a:rPr lang="ko-KR" altLang="en-US" dirty="0"/>
              <a:t>를 이용하면 </a:t>
            </a:r>
            <a:r>
              <a:rPr lang="ko-KR" altLang="en-US" dirty="0">
                <a:solidFill>
                  <a:srgbClr val="FF0000"/>
                </a:solidFill>
              </a:rPr>
              <a:t>부분 문자열</a:t>
            </a:r>
            <a:r>
              <a:rPr lang="ko-KR" altLang="en-US" dirty="0"/>
              <a:t>을 빼 낼 수 있음</a:t>
            </a:r>
            <a:endParaRPr lang="en-US" altLang="ko-KR" dirty="0"/>
          </a:p>
          <a:p>
            <a:pPr lvl="1" fontAlgn="base">
              <a:lnSpc>
                <a:spcPct val="150000"/>
              </a:lnSpc>
            </a:pPr>
            <a:r>
              <a:rPr lang="en-US" altLang="ko-KR" i="1" dirty="0"/>
              <a:t>start </a:t>
            </a:r>
            <a:r>
              <a:rPr lang="ko-KR" altLang="en-US" dirty="0"/>
              <a:t>위치의 문자는 포함하지만 </a:t>
            </a:r>
            <a:r>
              <a:rPr lang="en-US" altLang="ko-KR" i="1" dirty="0"/>
              <a:t>stop</a:t>
            </a:r>
            <a:r>
              <a:rPr lang="ko-KR" altLang="en-US" dirty="0"/>
              <a:t> 위치의 문자는 포함하지 않음</a:t>
            </a:r>
            <a:endParaRPr lang="en-US" altLang="ko-KR" dirty="0"/>
          </a:p>
          <a:p>
            <a:pPr lvl="1" fontAlgn="base">
              <a:lnSpc>
                <a:spcPct val="150000"/>
              </a:lnSpc>
            </a:pPr>
            <a:r>
              <a:rPr lang="en-US" altLang="ko-KR" dirty="0"/>
              <a:t>[:]</a:t>
            </a:r>
            <a:r>
              <a:rPr lang="ko-KR" altLang="en-US" dirty="0"/>
              <a:t>형식에서도 인덱스를 음수로 지정할 수 있음</a:t>
            </a:r>
            <a:endParaRPr lang="en-US" altLang="ko-KR" dirty="0"/>
          </a:p>
          <a:p>
            <a:pPr lvl="1" fontAlgn="base">
              <a:lnSpc>
                <a:spcPct val="150000"/>
              </a:lnSpc>
            </a:pPr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en-US" altLang="ko-KR" i="1" dirty="0" err="1"/>
              <a:t>start</a:t>
            </a:r>
            <a:r>
              <a:rPr lang="en-US" altLang="ko-KR" dirty="0" err="1"/>
              <a:t>:</a:t>
            </a:r>
            <a:r>
              <a:rPr lang="en-US" altLang="ko-KR" i="1" dirty="0" err="1"/>
              <a:t>stop</a:t>
            </a:r>
            <a:r>
              <a:rPr lang="en-US" altLang="ko-KR" dirty="0" err="1"/>
              <a:t>:</a:t>
            </a:r>
            <a:r>
              <a:rPr lang="en-US" altLang="ko-KR" i="1" dirty="0" err="1"/>
              <a:t>step</a:t>
            </a:r>
            <a:r>
              <a:rPr lang="en-US" altLang="ko-KR" dirty="0"/>
              <a:t>] </a:t>
            </a:r>
            <a:r>
              <a:rPr lang="ko-KR" altLang="en-US" dirty="0"/>
              <a:t>형식은 </a:t>
            </a:r>
            <a:r>
              <a:rPr lang="ko-KR" altLang="en-US" dirty="0">
                <a:solidFill>
                  <a:srgbClr val="FF0000"/>
                </a:solidFill>
              </a:rPr>
              <a:t>매 </a:t>
            </a:r>
            <a:r>
              <a:rPr lang="en-US" altLang="ko-KR" i="1" dirty="0">
                <a:solidFill>
                  <a:srgbClr val="FF0000"/>
                </a:solidFill>
              </a:rPr>
              <a:t>step</a:t>
            </a:r>
            <a:r>
              <a:rPr lang="ko-KR" altLang="en-US" dirty="0">
                <a:solidFill>
                  <a:srgbClr val="FF0000"/>
                </a:solidFill>
              </a:rPr>
              <a:t>번째 아이템을 추출</a:t>
            </a:r>
            <a:r>
              <a:rPr lang="ko-KR" altLang="en-US" dirty="0"/>
              <a:t>해 줌</a:t>
            </a:r>
            <a:endParaRPr lang="en-US" altLang="ko-KR" dirty="0"/>
          </a:p>
          <a:p>
            <a:pPr lvl="1" fontAlgn="base">
              <a:lnSpc>
                <a:spcPct val="150000"/>
              </a:lnSpc>
            </a:pPr>
            <a:r>
              <a:rPr lang="en-US" altLang="ko-KR" i="1" dirty="0"/>
              <a:t>start</a:t>
            </a:r>
            <a:r>
              <a:rPr lang="en-US" altLang="ko-KR" dirty="0"/>
              <a:t>, </a:t>
            </a:r>
            <a:r>
              <a:rPr lang="en-US" altLang="ko-KR" i="1" dirty="0"/>
              <a:t>stop</a:t>
            </a:r>
            <a:r>
              <a:rPr lang="en-US" altLang="ko-KR" dirty="0"/>
              <a:t>, </a:t>
            </a:r>
            <a:r>
              <a:rPr lang="en-US" altLang="ko-KR" i="1" dirty="0"/>
              <a:t>step</a:t>
            </a:r>
            <a:r>
              <a:rPr lang="ko-KR" altLang="en-US" dirty="0"/>
              <a:t> 은 생략될 수 있음</a:t>
            </a:r>
            <a:endParaRPr lang="en-US" altLang="ko-KR" dirty="0"/>
          </a:p>
          <a:p>
            <a:pPr lvl="1" fontAlgn="base">
              <a:lnSpc>
                <a:spcPct val="150000"/>
              </a:lnSpc>
            </a:pPr>
            <a:r>
              <a:rPr lang="ko-KR" altLang="en-US" dirty="0"/>
              <a:t>만일 </a:t>
            </a:r>
            <a:r>
              <a:rPr lang="en-US" altLang="ko-KR" i="1" dirty="0"/>
              <a:t>start</a:t>
            </a:r>
            <a:r>
              <a:rPr lang="ko-KR" altLang="en-US" dirty="0"/>
              <a:t>와 </a:t>
            </a:r>
            <a:r>
              <a:rPr lang="en-US" altLang="ko-KR" i="1" dirty="0"/>
              <a:t>stop</a:t>
            </a:r>
            <a:r>
              <a:rPr lang="ko-KR" altLang="en-US" dirty="0"/>
              <a:t>이 생략되면 </a:t>
            </a:r>
            <a:r>
              <a:rPr lang="en-US" altLang="ko-KR" dirty="0"/>
              <a:t>[::</a:t>
            </a:r>
            <a:r>
              <a:rPr lang="en-US" altLang="ko-KR" i="1" dirty="0"/>
              <a:t>step</a:t>
            </a:r>
            <a:r>
              <a:rPr lang="en-US" altLang="ko-KR" dirty="0"/>
              <a:t>] </a:t>
            </a:r>
            <a:r>
              <a:rPr lang="ko-KR" altLang="en-US" dirty="0"/>
              <a:t>형식이 됨</a:t>
            </a:r>
            <a:endParaRPr lang="en-US" altLang="ko-KR" dirty="0"/>
          </a:p>
          <a:p>
            <a:pPr lvl="1" fontAlgn="base">
              <a:lnSpc>
                <a:spcPct val="150000"/>
              </a:lnSpc>
            </a:pPr>
            <a:r>
              <a:rPr lang="ko-KR" altLang="en-US" dirty="0"/>
              <a:t>이 형식은 문자열 뿐만 아니라 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ko-KR" altLang="en-US" dirty="0"/>
              <a:t> 등에서도 사용할 수 있음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 lvl="1" fontAlgn="base"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3.2. </a:t>
            </a:r>
            <a:r>
              <a:rPr lang="ko-KR" altLang="en-US" dirty="0"/>
              <a:t>문자형</a:t>
            </a:r>
          </a:p>
        </p:txBody>
      </p:sp>
    </p:spTree>
    <p:extLst>
      <p:ext uri="{BB962C8B-B14F-4D97-AF65-F5344CB8AC3E}">
        <p14:creationId xmlns:p14="http://schemas.microsoft.com/office/powerpoint/2010/main" val="1450200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7) </a:t>
            </a:r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en-US" altLang="ko-KR" dirty="0"/>
              <a:t>- [</a:t>
            </a:r>
            <a:r>
              <a:rPr lang="en-US" altLang="ko-KR" i="1" dirty="0" err="1"/>
              <a:t>start</a:t>
            </a:r>
            <a:r>
              <a:rPr lang="en-US" altLang="ko-KR" dirty="0" err="1"/>
              <a:t>:</a:t>
            </a:r>
            <a:r>
              <a:rPr lang="en-US" altLang="ko-KR" i="1" dirty="0" err="1"/>
              <a:t>stop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US" altLang="ko-KR" dirty="0"/>
              <a:t>[</a:t>
            </a:r>
            <a:r>
              <a:rPr lang="en-US" altLang="ko-KR" i="1" dirty="0" err="1"/>
              <a:t>start</a:t>
            </a:r>
            <a:r>
              <a:rPr lang="en-US" altLang="ko-KR" dirty="0" err="1"/>
              <a:t>:</a:t>
            </a:r>
            <a:r>
              <a:rPr lang="en-US" altLang="ko-KR" i="1" dirty="0" err="1"/>
              <a:t>stop</a:t>
            </a:r>
            <a:r>
              <a:rPr lang="en-US" altLang="ko-KR" dirty="0"/>
              <a:t>]</a:t>
            </a:r>
            <a:r>
              <a:rPr lang="ko-KR" altLang="en-US" dirty="0"/>
              <a:t>를 이용하면 부분 문자열을 빼 낼 수 있음</a:t>
            </a:r>
            <a:endParaRPr lang="en-US" altLang="ko-KR" dirty="0"/>
          </a:p>
          <a:p>
            <a:pPr lvl="1" fontAlgn="base"/>
            <a:r>
              <a:rPr lang="en-US" altLang="ko-KR" i="1" dirty="0"/>
              <a:t>start </a:t>
            </a:r>
            <a:r>
              <a:rPr lang="ko-KR" altLang="en-US" dirty="0"/>
              <a:t>위치의 문자는 포함하지만 </a:t>
            </a:r>
            <a:r>
              <a:rPr lang="en-US" altLang="ko-KR" i="1" dirty="0"/>
              <a:t>stop</a:t>
            </a:r>
            <a:r>
              <a:rPr lang="ko-KR" altLang="en-US" dirty="0"/>
              <a:t> 위치의 문자는 포함하지 않음</a:t>
            </a:r>
            <a:endParaRPr lang="en-US" altLang="ko-KR" dirty="0"/>
          </a:p>
          <a:p>
            <a:pPr lvl="1" fontAlgn="base"/>
            <a:r>
              <a:rPr lang="en-US" altLang="ko-KR" dirty="0"/>
              <a:t>[:]</a:t>
            </a:r>
            <a:r>
              <a:rPr lang="ko-KR" altLang="en-US" dirty="0"/>
              <a:t>형식에서도 인덱스를 음수로 지정할 수 있음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3.2. </a:t>
            </a:r>
            <a:r>
              <a:rPr lang="ko-KR" altLang="en-US" dirty="0"/>
              <a:t>문자형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8149"/>
          <a:stretch/>
        </p:blipFill>
        <p:spPr>
          <a:xfrm>
            <a:off x="1113613" y="2292563"/>
            <a:ext cx="2232248" cy="39859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52720"/>
          <a:stretch/>
        </p:blipFill>
        <p:spPr>
          <a:xfrm>
            <a:off x="3838575" y="2780928"/>
            <a:ext cx="2529517" cy="342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8) </a:t>
            </a:r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en-US" altLang="ko-KR" dirty="0"/>
              <a:t>- [</a:t>
            </a:r>
            <a:r>
              <a:rPr lang="en-US" altLang="ko-KR" i="1" dirty="0" err="1"/>
              <a:t>start</a:t>
            </a:r>
            <a:r>
              <a:rPr lang="en-US" altLang="ko-KR" dirty="0" err="1"/>
              <a:t>:</a:t>
            </a:r>
            <a:r>
              <a:rPr lang="en-US" altLang="ko-KR" i="1" dirty="0" err="1"/>
              <a:t>stop</a:t>
            </a:r>
            <a:r>
              <a:rPr lang="en-US" altLang="ko-KR" dirty="0" err="1"/>
              <a:t>:</a:t>
            </a:r>
            <a:r>
              <a:rPr lang="en-US" altLang="ko-KR" i="1" dirty="0" err="1"/>
              <a:t>step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US" altLang="ko-KR" dirty="0"/>
              <a:t>[</a:t>
            </a:r>
            <a:r>
              <a:rPr lang="en-US" altLang="ko-KR" i="1" dirty="0" err="1"/>
              <a:t>start</a:t>
            </a:r>
            <a:r>
              <a:rPr lang="en-US" altLang="ko-KR" dirty="0" err="1"/>
              <a:t>:</a:t>
            </a:r>
            <a:r>
              <a:rPr lang="en-US" altLang="ko-KR" i="1" dirty="0" err="1"/>
              <a:t>stop</a:t>
            </a:r>
            <a:r>
              <a:rPr lang="en-US" altLang="ko-KR" dirty="0" err="1"/>
              <a:t>:</a:t>
            </a:r>
            <a:r>
              <a:rPr lang="en-US" altLang="ko-KR" i="1" dirty="0" err="1"/>
              <a:t>step</a:t>
            </a:r>
            <a:r>
              <a:rPr lang="en-US" altLang="ko-KR" dirty="0"/>
              <a:t>] </a:t>
            </a:r>
            <a:r>
              <a:rPr lang="ko-KR" altLang="en-US" dirty="0"/>
              <a:t>형식은 매 </a:t>
            </a:r>
            <a:r>
              <a:rPr lang="en-US" altLang="ko-KR" i="1" dirty="0"/>
              <a:t>step</a:t>
            </a:r>
            <a:r>
              <a:rPr lang="ko-KR" altLang="en-US" dirty="0"/>
              <a:t>번째 아이템을 추출해 줌</a:t>
            </a:r>
            <a:endParaRPr lang="en-US" altLang="ko-KR" dirty="0"/>
          </a:p>
          <a:p>
            <a:pPr lvl="1" fontAlgn="base"/>
            <a:r>
              <a:rPr lang="en-US" altLang="ko-KR" i="1" dirty="0"/>
              <a:t>start</a:t>
            </a:r>
            <a:r>
              <a:rPr lang="en-US" altLang="ko-KR" dirty="0"/>
              <a:t>, </a:t>
            </a:r>
            <a:r>
              <a:rPr lang="en-US" altLang="ko-KR" i="1" dirty="0"/>
              <a:t>stop</a:t>
            </a:r>
            <a:r>
              <a:rPr lang="en-US" altLang="ko-KR" dirty="0"/>
              <a:t>, </a:t>
            </a:r>
            <a:r>
              <a:rPr lang="en-US" altLang="ko-KR" i="1" dirty="0"/>
              <a:t>step</a:t>
            </a:r>
            <a:r>
              <a:rPr lang="ko-KR" altLang="en-US" dirty="0"/>
              <a:t> 은 생략될 수 있음</a:t>
            </a:r>
            <a:endParaRPr lang="en-US" altLang="ko-KR" dirty="0"/>
          </a:p>
          <a:p>
            <a:pPr lvl="1" fontAlgn="base"/>
            <a:r>
              <a:rPr lang="ko-KR" altLang="en-US" dirty="0"/>
              <a:t>만일 </a:t>
            </a:r>
            <a:r>
              <a:rPr lang="en-US" altLang="ko-KR" i="1" dirty="0"/>
              <a:t>start</a:t>
            </a:r>
            <a:r>
              <a:rPr lang="ko-KR" altLang="en-US" dirty="0"/>
              <a:t>와 </a:t>
            </a:r>
            <a:r>
              <a:rPr lang="en-US" altLang="ko-KR" i="1" dirty="0"/>
              <a:t>stop</a:t>
            </a:r>
            <a:r>
              <a:rPr lang="ko-KR" altLang="en-US" dirty="0"/>
              <a:t>이 생략되면 </a:t>
            </a:r>
            <a:r>
              <a:rPr lang="en-US" altLang="ko-KR" dirty="0"/>
              <a:t>[::</a:t>
            </a:r>
            <a:r>
              <a:rPr lang="en-US" altLang="ko-KR" i="1" dirty="0"/>
              <a:t>step</a:t>
            </a:r>
            <a:r>
              <a:rPr lang="en-US" altLang="ko-KR" dirty="0"/>
              <a:t>] </a:t>
            </a:r>
            <a:r>
              <a:rPr lang="ko-KR" altLang="en-US" dirty="0"/>
              <a:t>형식이 됨</a:t>
            </a:r>
            <a:endParaRPr lang="en-US" altLang="ko-KR" dirty="0"/>
          </a:p>
          <a:p>
            <a:pPr lvl="1" fontAlgn="base"/>
            <a:r>
              <a:rPr lang="ko-KR" altLang="en-US" dirty="0"/>
              <a:t>이 형식은 문자열 뿐만 아니라 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ko-KR" altLang="en-US" dirty="0"/>
              <a:t> 등에서도 사용할 수 있음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3.2. </a:t>
            </a:r>
            <a:r>
              <a:rPr lang="ko-KR" altLang="en-US" dirty="0"/>
              <a:t>문자형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2680141"/>
            <a:ext cx="2664296" cy="36385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889" y="3594781"/>
            <a:ext cx="3168352" cy="27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3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1.1. </a:t>
            </a:r>
            <a:r>
              <a:rPr lang="ko-KR" altLang="en-US"/>
              <a:t>변수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변수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124744"/>
            <a:ext cx="8999562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FF0000"/>
                </a:solidFill>
              </a:rPr>
              <a:t>변수 선언</a:t>
            </a:r>
            <a:r>
              <a:rPr lang="en-US" altLang="ko-KR" sz="2400" dirty="0">
                <a:solidFill>
                  <a:srgbClr val="FF0000"/>
                </a:solidFill>
              </a:rPr>
              <a:t>(Declaration)</a:t>
            </a: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45469"/>
                </a:solidFill>
              </a:rPr>
              <a:t>값을 저장할 수 있는 변수를 만드는 것</a:t>
            </a: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45469"/>
                </a:solidFill>
              </a:rPr>
              <a:t>변수 선언을 위해서는 변수에 어떤 종류의 값이 저장되어야 하는지 알리기 위한 타입이 있어야 함</a:t>
            </a: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445469"/>
                </a:solidFill>
              </a:rPr>
              <a:t>파이썬은</a:t>
            </a:r>
            <a:r>
              <a:rPr lang="ko-KR" altLang="en-US" sz="2000" dirty="0">
                <a:solidFill>
                  <a:srgbClr val="445469"/>
                </a:solidFill>
              </a:rPr>
              <a:t> 변수를 선언하기 위한 타입이 없으므로 변수 선언 과정이 없음</a:t>
            </a:r>
          </a:p>
        </p:txBody>
      </p:sp>
      <p:sp>
        <p:nvSpPr>
          <p:cNvPr id="5" name="Oval 60"/>
          <p:cNvSpPr/>
          <p:nvPr/>
        </p:nvSpPr>
        <p:spPr>
          <a:xfrm>
            <a:off x="263419" y="1273515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9942" y="2924944"/>
            <a:ext cx="8423498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FF0000"/>
                </a:solidFill>
              </a:rPr>
              <a:t>변수 할당</a:t>
            </a:r>
            <a:r>
              <a:rPr lang="en-US" altLang="ko-KR" sz="2400" dirty="0">
                <a:solidFill>
                  <a:srgbClr val="FF0000"/>
                </a:solidFill>
              </a:rPr>
              <a:t>(Assignment)</a:t>
            </a: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45469"/>
                </a:solidFill>
              </a:rPr>
              <a:t>어떤 값이 이름을 갖도록 하는 과정</a:t>
            </a: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445469"/>
                </a:solidFill>
              </a:rPr>
              <a:t>= </a:t>
            </a:r>
            <a:r>
              <a:rPr lang="ko-KR" altLang="en-US" sz="2000" dirty="0">
                <a:solidFill>
                  <a:srgbClr val="445469"/>
                </a:solidFill>
              </a:rPr>
              <a:t>연산자를 이용</a:t>
            </a: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45469"/>
                </a:solidFill>
              </a:rPr>
              <a:t>변수의</a:t>
            </a:r>
            <a:r>
              <a:rPr lang="en-US" altLang="ko-KR" sz="2000" dirty="0">
                <a:solidFill>
                  <a:srgbClr val="445469"/>
                </a:solidFill>
              </a:rPr>
              <a:t>_</a:t>
            </a:r>
            <a:r>
              <a:rPr lang="ko-KR" altLang="en-US" sz="2000" dirty="0">
                <a:solidFill>
                  <a:srgbClr val="445469"/>
                </a:solidFill>
              </a:rPr>
              <a:t>이름 </a:t>
            </a:r>
            <a:r>
              <a:rPr lang="en-US" altLang="ko-KR" sz="2000" dirty="0">
                <a:solidFill>
                  <a:srgbClr val="445469"/>
                </a:solidFill>
              </a:rPr>
              <a:t>= </a:t>
            </a:r>
            <a:r>
              <a:rPr lang="ko-KR" altLang="en-US" sz="2000" dirty="0">
                <a:solidFill>
                  <a:srgbClr val="445469"/>
                </a:solidFill>
              </a:rPr>
              <a:t>연산</a:t>
            </a:r>
            <a:r>
              <a:rPr lang="en-US" altLang="ko-KR" sz="2000" dirty="0">
                <a:solidFill>
                  <a:srgbClr val="445469"/>
                </a:solidFill>
              </a:rPr>
              <a:t>_</a:t>
            </a:r>
            <a:r>
              <a:rPr lang="ko-KR" altLang="en-US" sz="2000" dirty="0">
                <a:solidFill>
                  <a:srgbClr val="445469"/>
                </a:solidFill>
              </a:rPr>
              <a:t>결과</a:t>
            </a:r>
            <a:r>
              <a:rPr lang="en-US" altLang="ko-KR" sz="2000" dirty="0">
                <a:solidFill>
                  <a:srgbClr val="445469"/>
                </a:solidFill>
              </a:rPr>
              <a:t>_</a:t>
            </a:r>
            <a:r>
              <a:rPr lang="ko-KR" altLang="en-US" sz="2000" dirty="0">
                <a:solidFill>
                  <a:srgbClr val="445469"/>
                </a:solidFill>
              </a:rPr>
              <a:t>값</a:t>
            </a:r>
          </a:p>
        </p:txBody>
      </p:sp>
      <p:sp>
        <p:nvSpPr>
          <p:cNvPr id="18" name="Oval 60"/>
          <p:cNvSpPr/>
          <p:nvPr/>
        </p:nvSpPr>
        <p:spPr>
          <a:xfrm>
            <a:off x="263419" y="3068991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177588" y="4762203"/>
            <a:ext cx="6440490" cy="1152128"/>
            <a:chOff x="2288704" y="4293096"/>
            <a:chExt cx="6440490" cy="1152128"/>
          </a:xfrm>
        </p:grpSpPr>
        <p:sp>
          <p:nvSpPr>
            <p:cNvPr id="17" name="타원 16"/>
            <p:cNvSpPr/>
            <p:nvPr/>
          </p:nvSpPr>
          <p:spPr>
            <a:xfrm>
              <a:off x="2288704" y="4293096"/>
              <a:ext cx="1152128" cy="115212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/>
            <p:cNvCxnSpPr>
              <a:endCxn id="17" idx="6"/>
            </p:cNvCxnSpPr>
            <p:nvPr/>
          </p:nvCxnSpPr>
          <p:spPr>
            <a:xfrm>
              <a:off x="2864768" y="4869160"/>
              <a:ext cx="57606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013526" y="4571836"/>
              <a:ext cx="258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r</a:t>
              </a:r>
              <a:endParaRPr lang="ko-KR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49571" y="4417948"/>
              <a:ext cx="51796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반지름</a:t>
              </a:r>
              <a:r>
                <a:rPr lang="en-US" altLang="ko-KR" dirty="0"/>
                <a:t>(radius) r</a:t>
              </a:r>
              <a:r>
                <a:rPr lang="ko-KR" altLang="en-US" dirty="0"/>
                <a:t>이 </a:t>
              </a:r>
              <a:r>
                <a:rPr lang="en-US" altLang="ko-KR" dirty="0"/>
                <a:t>5(cm)</a:t>
              </a:r>
              <a:r>
                <a:rPr lang="ko-KR" altLang="en-US" dirty="0"/>
                <a:t>인</a:t>
              </a:r>
              <a:r>
                <a:rPr lang="en-US" altLang="ko-KR" dirty="0"/>
                <a:t> </a:t>
              </a:r>
              <a:r>
                <a:rPr lang="ko-KR" altLang="en-US" dirty="0"/>
                <a:t>원의 넓이를 구하려면</a:t>
              </a:r>
              <a:r>
                <a:rPr lang="en-US" altLang="ko-KR" dirty="0"/>
                <a:t>?</a:t>
              </a:r>
            </a:p>
            <a:p>
              <a:r>
                <a:rPr lang="en-US" altLang="ko-KR" dirty="0"/>
                <a:t>r = 5</a:t>
              </a:r>
            </a:p>
            <a:p>
              <a:r>
                <a:rPr lang="en-US" altLang="ko-KR" dirty="0"/>
                <a:t>area = r x r x 3.14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09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9) raw </a:t>
            </a:r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앞에 </a:t>
            </a:r>
            <a:r>
              <a:rPr lang="en-US" altLang="ko-KR" dirty="0"/>
              <a:t>r</a:t>
            </a:r>
            <a:r>
              <a:rPr lang="ko-KR" altLang="en-US" dirty="0"/>
              <a:t>을 붙여 </a:t>
            </a:r>
            <a:r>
              <a:rPr lang="en-US" altLang="ko-KR" dirty="0"/>
              <a:t>raw </a:t>
            </a:r>
            <a:r>
              <a:rPr lang="ko-KR" altLang="en-US" dirty="0"/>
              <a:t>문자열을 선언해 사용</a:t>
            </a:r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을 붙이면 </a:t>
            </a:r>
            <a:r>
              <a:rPr lang="ko-KR" altLang="en-US" dirty="0" err="1"/>
              <a:t>역슬래시</a:t>
            </a:r>
            <a:r>
              <a:rPr lang="ko-KR" altLang="en-US" dirty="0"/>
              <a:t> 문자를 해석하지 않고 남겨둠</a:t>
            </a:r>
            <a:endParaRPr lang="en-US" altLang="ko-KR" dirty="0"/>
          </a:p>
          <a:p>
            <a:r>
              <a:rPr lang="ko-KR" altLang="en-US" dirty="0"/>
              <a:t>탈출 문자를 사용하지 않고 </a:t>
            </a:r>
            <a:r>
              <a:rPr lang="ko-KR" altLang="en-US" dirty="0" err="1"/>
              <a:t>역슬래시</a:t>
            </a:r>
            <a:r>
              <a:rPr lang="ko-KR" altLang="en-US" dirty="0"/>
              <a:t> 등의 문자를 그대로 표현</a:t>
            </a:r>
            <a:endParaRPr lang="en-US" altLang="ko-KR" dirty="0"/>
          </a:p>
          <a:p>
            <a:r>
              <a:rPr lang="ko-KR" altLang="en-US" dirty="0" err="1"/>
              <a:t>정규표현식</a:t>
            </a:r>
            <a:r>
              <a:rPr lang="en-US" altLang="ko-KR" dirty="0"/>
              <a:t>(Regular Expression)</a:t>
            </a:r>
            <a:r>
              <a:rPr lang="ko-KR" altLang="en-US" dirty="0"/>
              <a:t>또는 디렉토리 경로 표현에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3.2. </a:t>
            </a:r>
            <a:r>
              <a:rPr lang="ko-KR" altLang="en-US" dirty="0"/>
              <a:t>문자형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3" y="3288864"/>
            <a:ext cx="5341075" cy="19352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904" y="4335833"/>
            <a:ext cx="5715794" cy="195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92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 </a:t>
            </a:r>
            <a:r>
              <a:rPr lang="ko-KR" altLang="en-US" dirty="0"/>
              <a:t>논리형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논리형</a:t>
            </a:r>
            <a:r>
              <a:rPr lang="en-US" altLang="ko-KR" dirty="0"/>
              <a:t>(Bool)</a:t>
            </a:r>
            <a:r>
              <a:rPr lang="ko-KR" altLang="en-US" dirty="0"/>
              <a:t>은 </a:t>
            </a:r>
            <a:r>
              <a:rPr lang="en-US" altLang="ko-KR" dirty="0">
                <a:solidFill>
                  <a:srgbClr val="FF0000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>
                <a:solidFill>
                  <a:srgbClr val="FF0000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endParaRPr lang="en-US" altLang="ko-KR" dirty="0"/>
          </a:p>
          <a:p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TRUE</a:t>
            </a:r>
            <a:r>
              <a:rPr lang="ko-KR" altLang="en-US" dirty="0"/>
              <a:t>를 논리형 값으로 사용할 수 없음</a:t>
            </a:r>
            <a:endParaRPr lang="en-US" altLang="ko-KR" dirty="0"/>
          </a:p>
          <a:p>
            <a:pPr fontAlgn="base"/>
            <a:r>
              <a:rPr lang="ko-KR" altLang="en-US" dirty="0"/>
              <a:t>다음은 </a:t>
            </a:r>
            <a:r>
              <a:rPr lang="en-US" altLang="ko-KR" dirty="0">
                <a:solidFill>
                  <a:srgbClr val="FF0000"/>
                </a:solidFill>
              </a:rPr>
              <a:t>False</a:t>
            </a:r>
            <a:r>
              <a:rPr lang="ko-KR" altLang="en-US" dirty="0">
                <a:solidFill>
                  <a:srgbClr val="FF0000"/>
                </a:solidFill>
              </a:rPr>
              <a:t>로 판단</a:t>
            </a:r>
            <a:r>
              <a:rPr lang="ko-KR" altLang="en-US" dirty="0"/>
              <a:t>되는 값들</a:t>
            </a:r>
          </a:p>
          <a:p>
            <a:pPr lvl="1" fontAlgn="base"/>
            <a:r>
              <a:rPr lang="en-US" altLang="ko-KR" dirty="0">
                <a:solidFill>
                  <a:srgbClr val="FF0000"/>
                </a:solidFill>
              </a:rPr>
              <a:t>None</a:t>
            </a:r>
            <a:endParaRPr lang="ko-KR" altLang="en-US" dirty="0">
              <a:solidFill>
                <a:srgbClr val="FF0000"/>
              </a:solidFill>
            </a:endParaRPr>
          </a:p>
          <a:p>
            <a:pPr lvl="1" fontAlgn="base"/>
            <a:r>
              <a:rPr lang="en-US" altLang="ko-KR" dirty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  <a:p>
            <a:pPr lvl="1" fontAlgn="base"/>
            <a:r>
              <a:rPr lang="ko-KR" altLang="en-US" dirty="0"/>
              <a:t>숫자 타입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/>
              <a:t>에 해당하는 것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0, 0L, 0.0, 0j)</a:t>
            </a:r>
            <a:endParaRPr lang="ko-KR" altLang="en-US" dirty="0"/>
          </a:p>
          <a:p>
            <a:pPr lvl="1" fontAlgn="base"/>
            <a:r>
              <a:rPr lang="ko-KR" altLang="en-US" dirty="0">
                <a:solidFill>
                  <a:srgbClr val="FF0000"/>
                </a:solidFill>
              </a:rPr>
              <a:t>빈 문자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‘’, “”)</a:t>
            </a:r>
            <a:endParaRPr lang="ko-KR" altLang="en-US" dirty="0"/>
          </a:p>
          <a:p>
            <a:pPr lvl="1" fontAlgn="base"/>
            <a:r>
              <a:rPr lang="ko-KR" altLang="en-US" dirty="0">
                <a:solidFill>
                  <a:srgbClr val="FF0000"/>
                </a:solidFill>
              </a:rPr>
              <a:t>빈 </a:t>
            </a:r>
            <a:r>
              <a:rPr lang="ko-KR" altLang="en-US" dirty="0" err="1">
                <a:solidFill>
                  <a:srgbClr val="FF0000"/>
                </a:solidFill>
              </a:rPr>
              <a:t>튜플</a:t>
            </a:r>
            <a:r>
              <a:rPr lang="ko-KR" altLang="en-US" dirty="0">
                <a:solidFill>
                  <a:srgbClr val="FF0000"/>
                </a:solidFill>
              </a:rPr>
              <a:t> 또는 리스트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:, (), [])</a:t>
            </a:r>
            <a:endParaRPr lang="ko-KR" altLang="en-US" dirty="0"/>
          </a:p>
          <a:p>
            <a:pPr lvl="1" fontAlgn="base"/>
            <a:r>
              <a:rPr lang="ko-KR" altLang="en-US" dirty="0">
                <a:solidFill>
                  <a:srgbClr val="FF0000"/>
                </a:solidFill>
              </a:rPr>
              <a:t>빈 </a:t>
            </a:r>
            <a:r>
              <a:rPr lang="ko-KR" altLang="en-US" dirty="0" err="1">
                <a:solidFill>
                  <a:srgbClr val="FF0000"/>
                </a:solidFill>
              </a:rPr>
              <a:t>딕셔너리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{})</a:t>
            </a:r>
          </a:p>
          <a:p>
            <a:pPr fontAlgn="base"/>
            <a:r>
              <a:rPr lang="en-US" altLang="ko-KR" dirty="0">
                <a:solidFill>
                  <a:srgbClr val="0070C0"/>
                </a:solidFill>
              </a:rPr>
              <a:t>True</a:t>
            </a:r>
            <a:r>
              <a:rPr lang="ko-KR" altLang="en-US" dirty="0">
                <a:solidFill>
                  <a:srgbClr val="0070C0"/>
                </a:solidFill>
              </a:rPr>
              <a:t>로 판별</a:t>
            </a:r>
            <a:r>
              <a:rPr lang="ko-KR" altLang="en-US" dirty="0"/>
              <a:t>되는 경우는 </a:t>
            </a:r>
            <a:r>
              <a:rPr lang="en-US" altLang="ko-KR" dirty="0">
                <a:solidFill>
                  <a:srgbClr val="0070C0"/>
                </a:solidFill>
              </a:rPr>
              <a:t>False</a:t>
            </a:r>
            <a:r>
              <a:rPr lang="ko-KR" altLang="en-US" dirty="0">
                <a:solidFill>
                  <a:srgbClr val="0070C0"/>
                </a:solidFill>
              </a:rPr>
              <a:t>로 판별되는 경우를 제외하고 모든 경우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012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False</a:t>
            </a:r>
            <a:r>
              <a:rPr lang="ko-KR" altLang="en-US" dirty="0"/>
              <a:t>로 판별되는 경우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3.3 </a:t>
            </a:r>
            <a:r>
              <a:rPr lang="ko-KR" altLang="en-US" dirty="0"/>
              <a:t>논리형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43" y="1469142"/>
            <a:ext cx="8010525" cy="4391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44844"/>
          <a:stretch/>
        </p:blipFill>
        <p:spPr>
          <a:xfrm>
            <a:off x="4807536" y="1465446"/>
            <a:ext cx="4423566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51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True</a:t>
            </a:r>
            <a:r>
              <a:rPr lang="ko-KR" altLang="en-US" dirty="0"/>
              <a:t>로 판별되는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False</a:t>
            </a:r>
            <a:r>
              <a:rPr lang="ko-KR" altLang="en-US" dirty="0"/>
              <a:t>로 판별되는 경우를 제외하고 모든 경우</a:t>
            </a:r>
            <a:endParaRPr lang="en-US" altLang="ko-KR" dirty="0"/>
          </a:p>
          <a:p>
            <a:r>
              <a:rPr lang="ko-KR" altLang="en-US" dirty="0"/>
              <a:t>널 문자</a:t>
            </a:r>
            <a:r>
              <a:rPr lang="en-US" altLang="ko-KR" dirty="0"/>
              <a:t>(‘\0’)</a:t>
            </a:r>
            <a:r>
              <a:rPr lang="ko-KR" altLang="en-US" dirty="0"/>
              <a:t>와 공백 문자</a:t>
            </a:r>
            <a:r>
              <a:rPr lang="en-US" altLang="ko-KR" dirty="0"/>
              <a:t>(‘ ’)</a:t>
            </a:r>
            <a:r>
              <a:rPr lang="ko-KR" altLang="en-US" dirty="0"/>
              <a:t>는 </a:t>
            </a:r>
            <a:r>
              <a:rPr lang="en-US" altLang="ko-KR" dirty="0"/>
              <a:t>True</a:t>
            </a:r>
            <a:r>
              <a:rPr lang="ko-KR" altLang="en-US" dirty="0"/>
              <a:t>로 판별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3.3 </a:t>
            </a:r>
            <a:r>
              <a:rPr lang="ko-KR" altLang="en-US" dirty="0"/>
              <a:t>논리형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95" y="2161913"/>
            <a:ext cx="7332409" cy="400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17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자료형</a:t>
            </a:r>
            <a:r>
              <a:rPr lang="ko-KR" altLang="en-US" dirty="0"/>
              <a:t> 확인 </a:t>
            </a:r>
            <a:r>
              <a:rPr lang="en-US" altLang="ko-KR" dirty="0"/>
              <a:t>– type()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3.4 </a:t>
            </a:r>
            <a:r>
              <a:rPr lang="ko-KR" altLang="en-US" dirty="0" err="1"/>
              <a:t>자료형</a:t>
            </a:r>
            <a:r>
              <a:rPr lang="ko-KR" altLang="en-US" dirty="0"/>
              <a:t> 확인 및 변환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24" y="1218172"/>
            <a:ext cx="3468749" cy="5018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224" y="1196752"/>
            <a:ext cx="3675973" cy="503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97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int(), float(), str(), bool(), </a:t>
            </a:r>
            <a:r>
              <a:rPr lang="en-US" altLang="ko-KR" dirty="0" err="1"/>
              <a:t>isinstance</a:t>
            </a:r>
            <a:r>
              <a:rPr lang="en-US" altLang="ko-KR" dirty="0"/>
              <a:t>(</a:t>
            </a:r>
            <a:r>
              <a:rPr lang="ko-KR" altLang="en-US" dirty="0" err="1"/>
              <a:t>변수명</a:t>
            </a:r>
            <a:r>
              <a:rPr lang="en-US" altLang="ko-KR"/>
              <a:t>,</a:t>
            </a:r>
            <a:r>
              <a:rPr lang="ko-KR" altLang="en-US"/>
              <a:t>타입명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3.4 </a:t>
            </a:r>
            <a:r>
              <a:rPr lang="ko-KR" altLang="en-US" dirty="0" err="1"/>
              <a:t>자료형</a:t>
            </a:r>
            <a:r>
              <a:rPr lang="ko-KR" altLang="en-US" dirty="0"/>
              <a:t> 확인 및 변환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50" y="1593201"/>
            <a:ext cx="1876721" cy="41888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949" y="1593201"/>
            <a:ext cx="2314713" cy="41652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007" y="1593201"/>
            <a:ext cx="1738250" cy="33479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801" y="1593201"/>
            <a:ext cx="1735631" cy="422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28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포맷팅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날짜 데이터에 형식을 지정하는 것</a:t>
            </a:r>
            <a:endParaRPr lang="en-US" altLang="ko-KR" dirty="0"/>
          </a:p>
          <a:p>
            <a:pPr fontAlgn="base"/>
            <a:r>
              <a:rPr lang="ko-KR" altLang="en-US" dirty="0"/>
              <a:t>이전 스타일 </a:t>
            </a:r>
            <a:r>
              <a:rPr lang="ko-KR" altLang="en-US" dirty="0" err="1"/>
              <a:t>포맷팅</a:t>
            </a:r>
            <a:endParaRPr lang="en-US" altLang="ko-KR" dirty="0"/>
          </a:p>
          <a:p>
            <a:pPr lvl="1" fontAlgn="base"/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ko-KR" b="1" dirty="0">
                <a:solidFill>
                  <a:srgbClr val="BB668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lang="ko-KR" altLang="ko-KR" b="1" dirty="0" err="1">
                <a:solidFill>
                  <a:srgbClr val="BB668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b="1" dirty="0">
                <a:solidFill>
                  <a:srgbClr val="BB668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lang="ko-KR" altLang="ko-KR" b="1" dirty="0" err="1">
                <a:solidFill>
                  <a:srgbClr val="BB668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ko-KR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dirty="0">
                <a:solidFill>
                  <a:srgbClr val="6666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lang="ko-KR" altLang="ko-KR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ko-KR" dirty="0" err="1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one</a:t>
            </a:r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ko-KR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ko-KR" dirty="0" err="1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two</a:t>
            </a:r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ko-KR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ko-KR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새로운 스타일 </a:t>
            </a:r>
            <a:r>
              <a:rPr lang="ko-KR" altLang="en-US" dirty="0" err="1"/>
              <a:t>포맷팅</a:t>
            </a:r>
            <a:endParaRPr lang="en-US" altLang="ko-KR" dirty="0"/>
          </a:p>
          <a:p>
            <a:pPr lvl="1" fontAlgn="base"/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'{} {}'</a:t>
            </a:r>
            <a:r>
              <a:rPr lang="ko-KR" altLang="ko-KR" dirty="0">
                <a:solidFill>
                  <a:srgbClr val="6666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ko-KR" altLang="ko-KR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ko-KR" dirty="0" err="1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one</a:t>
            </a:r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ko-KR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ko-KR" dirty="0" err="1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two</a:t>
            </a:r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ko-KR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결과</a:t>
            </a:r>
            <a:endParaRPr lang="en-US" altLang="ko-KR" dirty="0"/>
          </a:p>
          <a:p>
            <a:pPr lvl="1" fontAlgn="base"/>
            <a:r>
              <a:rPr lang="ko-KR" altLang="ko-KR" dirty="0" err="1">
                <a:solidFill>
                  <a:srgbClr val="333333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one</a:t>
            </a:r>
            <a:r>
              <a:rPr lang="ko-KR" altLang="ko-KR" dirty="0">
                <a:solidFill>
                  <a:srgbClr val="333333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</a:t>
            </a:r>
            <a:r>
              <a:rPr lang="ko-KR" altLang="ko-KR" dirty="0" err="1">
                <a:solidFill>
                  <a:srgbClr val="333333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two</a:t>
            </a:r>
            <a:r>
              <a:rPr lang="ko-KR" altLang="ko-KR" sz="800" dirty="0">
                <a:solidFill>
                  <a:schemeClr val="tx1"/>
                </a:solidFill>
              </a:rPr>
              <a:t> </a:t>
            </a:r>
            <a:endParaRPr lang="ko-KR" altLang="ko-KR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fontAlgn="base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장 </a:t>
            </a:r>
            <a:r>
              <a:rPr lang="ko-KR" altLang="en-US" dirty="0" err="1"/>
              <a:t>자료형과</a:t>
            </a:r>
            <a:r>
              <a:rPr lang="ko-KR" altLang="en-US" dirty="0"/>
              <a:t> 연산자</a:t>
            </a:r>
          </a:p>
        </p:txBody>
      </p:sp>
    </p:spTree>
    <p:extLst>
      <p:ext uri="{BB962C8B-B14F-4D97-AF65-F5344CB8AC3E}">
        <p14:creationId xmlns:p14="http://schemas.microsoft.com/office/powerpoint/2010/main" val="264497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 </a:t>
            </a:r>
            <a:r>
              <a:rPr lang="ko-KR" altLang="en-US" dirty="0"/>
              <a:t>문자열에 형식 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포맷팅</a:t>
            </a:r>
            <a:r>
              <a:rPr lang="en-US" altLang="ko-KR" dirty="0"/>
              <a:t>(formatting)</a:t>
            </a:r>
            <a:endParaRPr lang="ko-KR" altLang="en-US" dirty="0"/>
          </a:p>
          <a:p>
            <a:pPr lvl="1"/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날짜 데이터에 형식을 지정하는 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포맷팅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36064"/>
          <a:stretch/>
        </p:blipFill>
        <p:spPr>
          <a:xfrm>
            <a:off x="387747" y="1906924"/>
            <a:ext cx="9324975" cy="2314164"/>
          </a:xfrm>
          <a:prstGeom prst="rect">
            <a:avLst/>
          </a:prstGeom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F932003C-7E89-4194-ABBA-1C1979945FCF}"/>
              </a:ext>
            </a:extLst>
          </p:cNvPr>
          <p:cNvSpPr/>
          <p:nvPr/>
        </p:nvSpPr>
        <p:spPr>
          <a:xfrm>
            <a:off x="4160912" y="4365104"/>
            <a:ext cx="5586337" cy="1800200"/>
          </a:xfrm>
          <a:prstGeom prst="wedgeRoundRectCallout">
            <a:avLst>
              <a:gd name="adj1" fmla="val -32427"/>
              <a:gd name="adj2" fmla="val -82828"/>
              <a:gd name="adj3" fmla="val 16667"/>
            </a:avLst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변수와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ko-KR" altLang="en-US" sz="2800" dirty="0">
                <a:solidFill>
                  <a:schemeClr val="tx1"/>
                </a:solidFill>
              </a:rPr>
              <a:t>텍스트를 번갈아 사용해서 형식을 지정하는 것은 가독성이 떨어지고 코드를 작성하기 불편함</a:t>
            </a:r>
          </a:p>
        </p:txBody>
      </p:sp>
    </p:spTree>
    <p:extLst>
      <p:ext uri="{BB962C8B-B14F-4D97-AF65-F5344CB8AC3E}">
        <p14:creationId xmlns:p14="http://schemas.microsoft.com/office/powerpoint/2010/main" val="3660906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4.2. format()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구문에서</a:t>
            </a:r>
            <a:r>
              <a:rPr lang="en-US" altLang="ko-KR" dirty="0"/>
              <a:t>...</a:t>
            </a:r>
            <a:endParaRPr lang="ko-KR" altLang="en-US" dirty="0"/>
          </a:p>
          <a:p>
            <a:pPr lvl="1" fontAlgn="base"/>
            <a:r>
              <a:rPr lang="ko-KR" altLang="en-US" i="1" dirty="0"/>
              <a:t>인덱스</a:t>
            </a:r>
            <a:r>
              <a:rPr lang="ko-KR" altLang="en-US" dirty="0"/>
              <a:t> </a:t>
            </a:r>
            <a:r>
              <a:rPr lang="en-US" altLang="ko-KR" dirty="0"/>
              <a:t>: format() </a:t>
            </a:r>
            <a:r>
              <a:rPr lang="ko-KR" altLang="en-US" dirty="0"/>
              <a:t>함수의 인수 중에서 해당 자리에 출력할 인수의 인덱스</a:t>
            </a:r>
          </a:p>
          <a:p>
            <a:pPr lvl="1" fontAlgn="base"/>
            <a:r>
              <a:rPr lang="ko-KR" altLang="en-US" i="1" dirty="0" err="1"/>
              <a:t>정렬방법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정렬할 방법을 지정</a:t>
            </a:r>
            <a:r>
              <a:rPr lang="en-US" altLang="ko-KR" dirty="0"/>
              <a:t>. &lt;</a:t>
            </a:r>
            <a:r>
              <a:rPr lang="ko-KR" altLang="en-US" dirty="0"/>
              <a:t> 기호는 왼쪽 정렬</a:t>
            </a:r>
            <a:r>
              <a:rPr lang="en-US" altLang="ko-KR" dirty="0"/>
              <a:t>, &gt;</a:t>
            </a:r>
            <a:r>
              <a:rPr lang="ko-KR" altLang="en-US" dirty="0"/>
              <a:t> 기호는 오른쪽 정렬 그리고 </a:t>
            </a:r>
            <a:r>
              <a:rPr lang="en-US" altLang="ko-KR" dirty="0"/>
              <a:t>^ </a:t>
            </a:r>
            <a:r>
              <a:rPr lang="ko-KR" altLang="en-US" dirty="0"/>
              <a:t>기호는 가운데 정렬해서 출력</a:t>
            </a:r>
          </a:p>
          <a:p>
            <a:pPr lvl="1" fontAlgn="base"/>
            <a:r>
              <a:rPr lang="ko-KR" altLang="en-US" i="1" dirty="0"/>
              <a:t>자릿수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변수의 값을 출력할 최대 자릿수를 지정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i="1" dirty="0"/>
              <a:t>타입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출력 형식을 지정</a:t>
            </a:r>
            <a:r>
              <a:rPr lang="en-US" altLang="ko-KR" dirty="0"/>
              <a:t>. ‘d’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진 정수</a:t>
            </a:r>
            <a:r>
              <a:rPr lang="en-US" altLang="ko-KR" dirty="0"/>
              <a:t>, ‘f’</a:t>
            </a:r>
            <a:r>
              <a:rPr lang="ko-KR" altLang="en-US" dirty="0"/>
              <a:t>는 실수</a:t>
            </a:r>
            <a:r>
              <a:rPr lang="en-US" altLang="ko-KR" dirty="0"/>
              <a:t>(</a:t>
            </a:r>
            <a:r>
              <a:rPr lang="ko-KR" altLang="en-US" dirty="0"/>
              <a:t>부동소수점</a:t>
            </a:r>
            <a:r>
              <a:rPr lang="en-US" altLang="ko-KR" dirty="0"/>
              <a:t>), ‘s’</a:t>
            </a:r>
            <a:r>
              <a:rPr lang="ko-KR" altLang="en-US" dirty="0"/>
              <a:t>는 문자열을 의미</a:t>
            </a:r>
            <a:r>
              <a:rPr lang="en-US" altLang="ko-KR" dirty="0"/>
              <a:t>. </a:t>
            </a:r>
            <a:r>
              <a:rPr lang="ko-KR" altLang="en-US" dirty="0"/>
              <a:t>숫자 형식 ‘</a:t>
            </a:r>
            <a:r>
              <a:rPr lang="en-US" altLang="ko-KR" dirty="0"/>
              <a:t>b’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진수</a:t>
            </a:r>
            <a:r>
              <a:rPr lang="en-US" altLang="ko-KR" dirty="0"/>
              <a:t>, ‘o’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진수</a:t>
            </a:r>
            <a:r>
              <a:rPr lang="en-US" altLang="ko-KR" dirty="0"/>
              <a:t>, ‘x’</a:t>
            </a:r>
            <a:r>
              <a:rPr lang="ko-KR" altLang="en-US" dirty="0"/>
              <a:t>는 </a:t>
            </a:r>
            <a:r>
              <a:rPr lang="en-US" altLang="ko-KR" dirty="0"/>
              <a:t>16</a:t>
            </a:r>
            <a:r>
              <a:rPr lang="ko-KR" altLang="en-US" dirty="0"/>
              <a:t>진수로 출력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포맷팅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8" y="1222934"/>
            <a:ext cx="8703022" cy="76362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4869160"/>
            <a:ext cx="8458200" cy="11049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493036" y="5010660"/>
            <a:ext cx="230022" cy="415266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359243" y="5010660"/>
            <a:ext cx="230022" cy="415266"/>
          </a:xfrm>
          <a:prstGeom prst="rect">
            <a:avLst/>
          </a:prstGeom>
          <a:noFill/>
          <a:ln w="28575">
            <a:solidFill>
              <a:srgbClr val="2F9B6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059333" y="5010660"/>
            <a:ext cx="293997" cy="415266"/>
          </a:xfrm>
          <a:prstGeom prst="rect">
            <a:avLst/>
          </a:prstGeom>
          <a:noFill/>
          <a:ln w="28575">
            <a:solidFill>
              <a:srgbClr val="2F9B6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23" idx="0"/>
            <a:endCxn id="22" idx="0"/>
          </p:cNvCxnSpPr>
          <p:nvPr/>
        </p:nvCxnSpPr>
        <p:spPr>
          <a:xfrm rot="16200000" flipV="1">
            <a:off x="6340293" y="3144621"/>
            <a:ext cx="12700" cy="3732078"/>
          </a:xfrm>
          <a:prstGeom prst="bentConnector3">
            <a:avLst>
              <a:gd name="adj1" fmla="val 1800000"/>
            </a:avLst>
          </a:prstGeom>
          <a:ln w="19050">
            <a:solidFill>
              <a:srgbClr val="2F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6" idx="2"/>
            <a:endCxn id="21" idx="2"/>
          </p:cNvCxnSpPr>
          <p:nvPr/>
        </p:nvCxnSpPr>
        <p:spPr>
          <a:xfrm rot="5400000">
            <a:off x="4943452" y="3090522"/>
            <a:ext cx="12700" cy="4670809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757687" y="5010660"/>
            <a:ext cx="1042338" cy="415266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07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순서 지정</a:t>
            </a:r>
          </a:p>
        </p:txBody>
      </p:sp>
      <p:sp>
        <p:nvSpPr>
          <p:cNvPr id="40" name="텍스트 개체 틀 3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{ }</a:t>
            </a:r>
            <a:r>
              <a:rPr lang="ko-KR" altLang="en-US" dirty="0"/>
              <a:t>에 출력할 변수의 인덱스를 지정할</a:t>
            </a:r>
            <a:r>
              <a:rPr lang="en-US" altLang="ko-KR" dirty="0"/>
              <a:t> </a:t>
            </a:r>
            <a:r>
              <a:rPr lang="ko-KR" altLang="en-US" dirty="0"/>
              <a:t>수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포맷팅</a:t>
            </a:r>
            <a:r>
              <a:rPr lang="ko-KR" altLang="en-US" dirty="0"/>
              <a:t> </a:t>
            </a:r>
            <a:r>
              <a:rPr lang="en-US" altLang="ko-KR" dirty="0"/>
              <a:t>&gt; 4.1 </a:t>
            </a:r>
            <a:r>
              <a:rPr lang="ko-KR" altLang="en-US" dirty="0"/>
              <a:t>문자열에 형식 지정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095375" y="2060848"/>
            <a:ext cx="7715250" cy="1047750"/>
            <a:chOff x="956370" y="2976563"/>
            <a:chExt cx="7715250" cy="10477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370" y="2976563"/>
              <a:ext cx="7715250" cy="104775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608553" y="3125336"/>
              <a:ext cx="458480" cy="375101"/>
            </a:xfrm>
            <a:prstGeom prst="rect">
              <a:avLst/>
            </a:prstGeom>
            <a:noFill/>
            <a:ln w="28575">
              <a:solidFill>
                <a:srgbClr val="EF4A4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2" name="꺾인 연결선 11"/>
            <p:cNvCxnSpPr>
              <a:stCxn id="25" idx="0"/>
              <a:endCxn id="8" idx="0"/>
            </p:cNvCxnSpPr>
            <p:nvPr/>
          </p:nvCxnSpPr>
          <p:spPr>
            <a:xfrm rot="16200000" flipV="1">
              <a:off x="5803996" y="1159133"/>
              <a:ext cx="12700" cy="3932405"/>
            </a:xfrm>
            <a:prstGeom prst="bentConnector3">
              <a:avLst>
                <a:gd name="adj1" fmla="val 3479984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4272969" y="3125336"/>
              <a:ext cx="458480" cy="375101"/>
            </a:xfrm>
            <a:prstGeom prst="rect">
              <a:avLst/>
            </a:prstGeom>
            <a:noFill/>
            <a:ln w="28575">
              <a:solidFill>
                <a:srgbClr val="EF4A4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32165" y="3125336"/>
              <a:ext cx="458480" cy="375101"/>
            </a:xfrm>
            <a:prstGeom prst="rect">
              <a:avLst/>
            </a:prstGeom>
            <a:noFill/>
            <a:ln w="28575">
              <a:solidFill>
                <a:srgbClr val="EF4A4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572652" y="3125336"/>
              <a:ext cx="308208" cy="375101"/>
            </a:xfrm>
            <a:prstGeom prst="rect">
              <a:avLst/>
            </a:prstGeom>
            <a:noFill/>
            <a:ln w="28575">
              <a:solidFill>
                <a:srgbClr val="EF4A4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077128" y="3125336"/>
              <a:ext cx="308208" cy="375101"/>
            </a:xfrm>
            <a:prstGeom prst="rect">
              <a:avLst/>
            </a:prstGeom>
            <a:noFill/>
            <a:ln w="28575">
              <a:solidFill>
                <a:srgbClr val="EF4A4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616094" y="3125336"/>
              <a:ext cx="308208" cy="375101"/>
            </a:xfrm>
            <a:prstGeom prst="rect">
              <a:avLst/>
            </a:prstGeom>
            <a:noFill/>
            <a:ln w="28575">
              <a:solidFill>
                <a:srgbClr val="EF4A4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7" name="꺾인 연결선 26"/>
            <p:cNvCxnSpPr>
              <a:stCxn id="24" idx="0"/>
              <a:endCxn id="21" idx="0"/>
            </p:cNvCxnSpPr>
            <p:nvPr/>
          </p:nvCxnSpPr>
          <p:spPr>
            <a:xfrm rot="16200000" flipV="1">
              <a:off x="5866721" y="1760824"/>
              <a:ext cx="12700" cy="2729023"/>
            </a:xfrm>
            <a:prstGeom prst="bentConnector3">
              <a:avLst>
                <a:gd name="adj1" fmla="val 2579984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23" idx="0"/>
              <a:endCxn id="22" idx="0"/>
            </p:cNvCxnSpPr>
            <p:nvPr/>
          </p:nvCxnSpPr>
          <p:spPr>
            <a:xfrm rot="16200000" flipV="1">
              <a:off x="5944081" y="2342660"/>
              <a:ext cx="12700" cy="1565351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40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 </a:t>
            </a:r>
            <a:r>
              <a:rPr lang="ko-KR" altLang="en-US" dirty="0"/>
              <a:t>변수 이름 규칙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변수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4833" y="1150018"/>
            <a:ext cx="9287594" cy="1225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변수의 이름은 </a:t>
            </a:r>
            <a:r>
              <a:rPr lang="ko-KR" altLang="en-US" sz="2400" dirty="0">
                <a:solidFill>
                  <a:srgbClr val="FF0000"/>
                </a:solidFill>
              </a:rPr>
              <a:t>문자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숫자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밑줄</a:t>
            </a:r>
            <a:r>
              <a:rPr lang="en-US" altLang="ko-KR" sz="2400" dirty="0">
                <a:solidFill>
                  <a:srgbClr val="FF0000"/>
                </a:solidFill>
              </a:rPr>
              <a:t>(_(underscore))</a:t>
            </a:r>
            <a:r>
              <a:rPr lang="ko-KR" altLang="en-US" sz="2400" dirty="0">
                <a:solidFill>
                  <a:srgbClr val="FF0000"/>
                </a:solidFill>
              </a:rPr>
              <a:t>문자를 포함</a:t>
            </a:r>
            <a:r>
              <a:rPr lang="ko-KR" altLang="en-US" sz="2400" dirty="0">
                <a:solidFill>
                  <a:srgbClr val="445469"/>
                </a:solidFill>
              </a:rPr>
              <a:t>하며</a:t>
            </a:r>
            <a:r>
              <a:rPr lang="en-US" altLang="ko-KR" sz="2400" dirty="0">
                <a:solidFill>
                  <a:srgbClr val="445469"/>
                </a:solidFill>
              </a:rPr>
              <a:t> </a:t>
            </a:r>
            <a:r>
              <a:rPr lang="ko-KR" altLang="en-US" sz="2400" dirty="0">
                <a:solidFill>
                  <a:srgbClr val="445469"/>
                </a:solidFill>
              </a:rPr>
              <a:t>수에 사용하는 문자는 </a:t>
            </a:r>
            <a:r>
              <a:rPr lang="ko-KR" altLang="en-US" sz="2400" dirty="0">
                <a:solidFill>
                  <a:srgbClr val="FF0000"/>
                </a:solidFill>
              </a:rPr>
              <a:t>대소문자를 구분</a:t>
            </a:r>
          </a:p>
          <a:p>
            <a:pPr lvl="0" fontAlgn="base">
              <a:spcBef>
                <a:spcPts val="200"/>
              </a:spcBef>
            </a:pP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Oval 60"/>
          <p:cNvSpPr/>
          <p:nvPr/>
        </p:nvSpPr>
        <p:spPr>
          <a:xfrm>
            <a:off x="263419" y="1201507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9942" y="1959223"/>
            <a:ext cx="824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변수는 </a:t>
            </a:r>
            <a:r>
              <a:rPr lang="ko-KR" altLang="en-US" sz="2400" dirty="0">
                <a:solidFill>
                  <a:srgbClr val="FF0000"/>
                </a:solidFill>
              </a:rPr>
              <a:t>숫자로 시작할 수 없음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88950" y="2344718"/>
            <a:ext cx="9217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FF0000"/>
                </a:solidFill>
              </a:rPr>
              <a:t>공백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문장부호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특수문자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밑줄 문자만 유일하게 가능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en-US" altLang="ko-KR" sz="2400" dirty="0">
                <a:solidFill>
                  <a:srgbClr val="445469"/>
                </a:solidFill>
              </a:rPr>
              <a:t> </a:t>
            </a:r>
            <a:r>
              <a:rPr lang="ko-KR" altLang="en-US" sz="2400" dirty="0">
                <a:solidFill>
                  <a:srgbClr val="445469"/>
                </a:solidFill>
              </a:rPr>
              <a:t>등은 사용 </a:t>
            </a:r>
            <a:r>
              <a:rPr lang="ko-KR" altLang="en-US" sz="2400" dirty="0">
                <a:solidFill>
                  <a:srgbClr val="FF0000"/>
                </a:solidFill>
              </a:rPr>
              <a:t>불가</a:t>
            </a:r>
          </a:p>
        </p:txBody>
      </p:sp>
      <p:sp>
        <p:nvSpPr>
          <p:cNvPr id="18" name="Oval 60"/>
          <p:cNvSpPr/>
          <p:nvPr/>
        </p:nvSpPr>
        <p:spPr>
          <a:xfrm>
            <a:off x="263419" y="2107049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60"/>
          <p:cNvSpPr/>
          <p:nvPr/>
        </p:nvSpPr>
        <p:spPr>
          <a:xfrm>
            <a:off x="263419" y="2490654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88950" y="2776766"/>
            <a:ext cx="9217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 err="1">
                <a:solidFill>
                  <a:srgbClr val="445469"/>
                </a:solidFill>
              </a:rPr>
              <a:t>파이썬의</a:t>
            </a:r>
            <a:r>
              <a:rPr lang="ko-KR" altLang="en-US" sz="2400" dirty="0">
                <a:solidFill>
                  <a:srgbClr val="445469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예약어</a:t>
            </a:r>
            <a:r>
              <a:rPr lang="en-US" altLang="ko-KR" sz="2400" dirty="0">
                <a:solidFill>
                  <a:srgbClr val="445469"/>
                </a:solidFill>
              </a:rPr>
              <a:t>(</a:t>
            </a:r>
            <a:r>
              <a:rPr lang="ko-KR" altLang="en-US" sz="2400" dirty="0">
                <a:solidFill>
                  <a:srgbClr val="445469"/>
                </a:solidFill>
              </a:rPr>
              <a:t>예</a:t>
            </a:r>
            <a:r>
              <a:rPr lang="en-US" altLang="ko-KR" sz="2400" dirty="0">
                <a:solidFill>
                  <a:srgbClr val="445469"/>
                </a:solidFill>
              </a:rPr>
              <a:t>: class, </a:t>
            </a:r>
            <a:r>
              <a:rPr lang="en-US" altLang="ko-KR" sz="2400" dirty="0" err="1">
                <a:solidFill>
                  <a:srgbClr val="445469"/>
                </a:solidFill>
              </a:rPr>
              <a:t>def</a:t>
            </a:r>
            <a:r>
              <a:rPr lang="en-US" altLang="ko-KR" sz="2400" dirty="0">
                <a:solidFill>
                  <a:srgbClr val="445469"/>
                </a:solidFill>
              </a:rPr>
              <a:t>)</a:t>
            </a:r>
            <a:r>
              <a:rPr lang="ko-KR" altLang="en-US" sz="2400" dirty="0">
                <a:solidFill>
                  <a:srgbClr val="445469"/>
                </a:solidFill>
              </a:rPr>
              <a:t>는 </a:t>
            </a:r>
            <a:r>
              <a:rPr lang="ko-KR" altLang="en-US" sz="2400" dirty="0">
                <a:solidFill>
                  <a:srgbClr val="FF0000"/>
                </a:solidFill>
              </a:rPr>
              <a:t>사용할 수 없음</a:t>
            </a:r>
          </a:p>
        </p:txBody>
      </p:sp>
      <p:sp>
        <p:nvSpPr>
          <p:cNvPr id="21" name="Oval 60"/>
          <p:cNvSpPr/>
          <p:nvPr/>
        </p:nvSpPr>
        <p:spPr>
          <a:xfrm>
            <a:off x="263419" y="2921757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9942" y="3208814"/>
            <a:ext cx="921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사용 </a:t>
            </a:r>
            <a:r>
              <a:rPr lang="ko-KR" altLang="en-US" sz="2400" dirty="0">
                <a:solidFill>
                  <a:srgbClr val="0070C0"/>
                </a:solidFill>
              </a:rPr>
              <a:t>중인 내장 함수나 모듈 이름</a:t>
            </a:r>
            <a:r>
              <a:rPr lang="en-US" altLang="ko-KR" sz="2400" dirty="0">
                <a:solidFill>
                  <a:srgbClr val="0070C0"/>
                </a:solidFill>
              </a:rPr>
              <a:t>(</a:t>
            </a:r>
            <a:r>
              <a:rPr lang="ko-KR" altLang="en-US" sz="2400" dirty="0">
                <a:solidFill>
                  <a:srgbClr val="0070C0"/>
                </a:solidFill>
              </a:rPr>
              <a:t>예</a:t>
            </a:r>
            <a:r>
              <a:rPr lang="en-US" altLang="ko-KR" sz="2400" dirty="0">
                <a:solidFill>
                  <a:srgbClr val="0070C0"/>
                </a:solidFill>
              </a:rPr>
              <a:t>: id, list, print)</a:t>
            </a:r>
            <a:r>
              <a:rPr lang="ko-KR" altLang="en-US" sz="2400" dirty="0">
                <a:solidFill>
                  <a:srgbClr val="0070C0"/>
                </a:solidFill>
              </a:rPr>
              <a:t>등은 사용 지양</a:t>
            </a:r>
          </a:p>
        </p:txBody>
      </p:sp>
      <p:sp>
        <p:nvSpPr>
          <p:cNvPr id="23" name="Oval 60"/>
          <p:cNvSpPr/>
          <p:nvPr/>
        </p:nvSpPr>
        <p:spPr>
          <a:xfrm>
            <a:off x="263419" y="3339350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597203"/>
              </p:ext>
            </p:extLst>
          </p:nvPr>
        </p:nvGraphicFramePr>
        <p:xfrm>
          <a:off x="427540" y="3712870"/>
          <a:ext cx="9145016" cy="2566879"/>
        </p:xfrm>
        <a:graphic>
          <a:graphicData uri="http://schemas.openxmlformats.org/drawingml/2006/table">
            <a:tbl>
              <a:tblPr firstRow="1" bandCol="1">
                <a:tableStyleId>{C083E6E3-FA7D-4D7B-A595-EF9225AFEA82}</a:tableStyleId>
              </a:tblPr>
              <a:tblGrid>
                <a:gridCol w="1974179">
                  <a:extLst>
                    <a:ext uri="{9D8B030D-6E8A-4147-A177-3AD203B41FA5}">
                      <a16:colId xmlns:a16="http://schemas.microsoft.com/office/drawing/2014/main" val="797517357"/>
                    </a:ext>
                  </a:extLst>
                </a:gridCol>
                <a:gridCol w="2598329">
                  <a:extLst>
                    <a:ext uri="{9D8B030D-6E8A-4147-A177-3AD203B41FA5}">
                      <a16:colId xmlns:a16="http://schemas.microsoft.com/office/drawing/2014/main" val="4126564429"/>
                    </a:ext>
                  </a:extLst>
                </a:gridCol>
                <a:gridCol w="1974179">
                  <a:extLst>
                    <a:ext uri="{9D8B030D-6E8A-4147-A177-3AD203B41FA5}">
                      <a16:colId xmlns:a16="http://schemas.microsoft.com/office/drawing/2014/main" val="1485882927"/>
                    </a:ext>
                  </a:extLst>
                </a:gridCol>
                <a:gridCol w="2598329">
                  <a:extLst>
                    <a:ext uri="{9D8B030D-6E8A-4147-A177-3AD203B41FA5}">
                      <a16:colId xmlns:a16="http://schemas.microsoft.com/office/drawing/2014/main" val="1857641765"/>
                    </a:ext>
                  </a:extLst>
                </a:gridCol>
              </a:tblGrid>
              <a:tr h="36511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바른 예</a:t>
                      </a:r>
                      <a:endParaRPr lang="ko-KR" altLang="en-US" sz="1800" kern="0" spc="-50" dirty="0">
                        <a:solidFill>
                          <a:srgbClr val="445469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잘 못된 예</a:t>
                      </a:r>
                      <a:endParaRPr lang="ko-KR" altLang="en-US" sz="1800" kern="0" spc="-50" dirty="0">
                        <a:solidFill>
                          <a:srgbClr val="445469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110641"/>
                  </a:ext>
                </a:extLst>
              </a:tr>
              <a:tr h="3698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year2000</a:t>
                      </a:r>
                      <a:endParaRPr lang="en-US" sz="1800" kern="0" spc="-50" dirty="0">
                        <a:solidFill>
                          <a:srgbClr val="445469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숫자 포함 가능</a:t>
                      </a:r>
                      <a:endParaRPr lang="ko-KR" altLang="en-US" sz="1800" kern="0" spc="-50" dirty="0">
                        <a:solidFill>
                          <a:srgbClr val="445469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2000year</a:t>
                      </a:r>
                      <a:endParaRPr lang="en-US" sz="1800" kern="0" spc="-50" dirty="0">
                        <a:solidFill>
                          <a:srgbClr val="445469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숫자로 시작 못함</a:t>
                      </a:r>
                      <a:endParaRPr lang="ko-KR" altLang="en-US" sz="1800" kern="0" spc="-50" dirty="0">
                        <a:solidFill>
                          <a:srgbClr val="445469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0321009"/>
                  </a:ext>
                </a:extLst>
              </a:tr>
              <a:tr h="3698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Class</a:t>
                      </a:r>
                      <a:endParaRPr lang="en-US" sz="1800" kern="0" spc="-50" dirty="0">
                        <a:solidFill>
                          <a:srgbClr val="445469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대</a:t>
                      </a:r>
                      <a:r>
                        <a:rPr lang="en-US" altLang="ko-KR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소문자를 구분함</a:t>
                      </a:r>
                      <a:endParaRPr lang="ko-KR" altLang="en-US" sz="1800" kern="0" spc="-50" dirty="0">
                        <a:solidFill>
                          <a:srgbClr val="445469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class</a:t>
                      </a:r>
                      <a:endParaRPr lang="en-US" sz="1800" kern="0" spc="-50" dirty="0">
                        <a:solidFill>
                          <a:srgbClr val="445469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445469"/>
                          </a:solidFill>
                          <a:effectLst/>
                        </a:rPr>
                        <a:t>예약어 임</a:t>
                      </a:r>
                      <a:endParaRPr lang="ko-KR" altLang="en-US" sz="1800" kern="0" spc="-50">
                        <a:solidFill>
                          <a:srgbClr val="445469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788537"/>
                  </a:ext>
                </a:extLst>
              </a:tr>
              <a:tr h="7334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member_name</a:t>
                      </a:r>
                      <a:endParaRPr lang="en-US" sz="1800" kern="0" spc="-50" dirty="0">
                        <a:solidFill>
                          <a:srgbClr val="445469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두 단어이면 </a:t>
                      </a:r>
                      <a:r>
                        <a:rPr lang="en-US" altLang="ko-KR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_</a:t>
                      </a:r>
                      <a:r>
                        <a:rPr lang="ko-KR" alt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로 연결</a:t>
                      </a:r>
                      <a:endParaRPr lang="ko-KR" altLang="en-US" sz="1800" kern="0" spc="-50" dirty="0">
                        <a:solidFill>
                          <a:srgbClr val="445469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member name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member.name</a:t>
                      </a:r>
                      <a:endParaRPr lang="en-US" sz="1800" kern="0" spc="-50" dirty="0">
                        <a:solidFill>
                          <a:srgbClr val="445469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.</a:t>
                      </a:r>
                      <a:r>
                        <a:rPr lang="ko-KR" alt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과 공백 등 특수문자를 포함할 수 없음</a:t>
                      </a:r>
                      <a:endParaRPr lang="ko-KR" altLang="en-US" sz="1800" kern="0" spc="-50" dirty="0">
                        <a:solidFill>
                          <a:srgbClr val="445469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51079"/>
                  </a:ext>
                </a:extLst>
              </a:tr>
              <a:tr h="728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print_</a:t>
                      </a:r>
                      <a:endParaRPr lang="en-US" sz="1800" kern="0" spc="-50" dirty="0">
                        <a:solidFill>
                          <a:srgbClr val="445469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_</a:t>
                      </a:r>
                      <a:r>
                        <a:rPr lang="ko-KR" alt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를 붙여 사용할 것을 권장함</a:t>
                      </a:r>
                      <a:endParaRPr lang="ko-KR" altLang="en-US" sz="1800" kern="0" spc="-50" dirty="0">
                        <a:solidFill>
                          <a:srgbClr val="445469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print</a:t>
                      </a:r>
                      <a:endParaRPr lang="en-US" sz="1800" kern="0" spc="-50" dirty="0">
                        <a:solidFill>
                          <a:srgbClr val="445469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문법 오류는 없지만 권장하지 않음</a:t>
                      </a:r>
                      <a:endParaRPr lang="ko-KR" altLang="en-US" sz="1800" kern="0" spc="-50" dirty="0">
                        <a:solidFill>
                          <a:srgbClr val="445469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2230012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959350" y="3712870"/>
            <a:ext cx="0" cy="252800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012308" y="3712870"/>
            <a:ext cx="0" cy="252800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4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숫자 출력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포맷팅</a:t>
            </a:r>
            <a:r>
              <a:rPr lang="ko-KR" altLang="en-US" dirty="0"/>
              <a:t> </a:t>
            </a:r>
            <a:r>
              <a:rPr lang="en-US" altLang="ko-KR" dirty="0"/>
              <a:t>&gt; 4.1 </a:t>
            </a:r>
            <a:r>
              <a:rPr lang="ko-KR" altLang="en-US" dirty="0"/>
              <a:t>문자열에 형식 지정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88950" y="1121508"/>
            <a:ext cx="8796337" cy="5137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3360" y="1268760"/>
            <a:ext cx="1593706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/>
              <a:t>d: 10</a:t>
            </a:r>
            <a:r>
              <a:rPr lang="ko-KR" altLang="en-US" sz="2000" dirty="0"/>
              <a:t>진 정수</a:t>
            </a:r>
            <a:endParaRPr lang="en-US" altLang="ko-KR" sz="2000" dirty="0"/>
          </a:p>
          <a:p>
            <a:r>
              <a:rPr lang="en-US" altLang="ko-KR" sz="2000" dirty="0"/>
              <a:t>f: </a:t>
            </a:r>
            <a:r>
              <a:rPr lang="ko-KR" altLang="en-US" sz="2000" dirty="0"/>
              <a:t>실수</a:t>
            </a:r>
            <a:endParaRPr lang="en-US" altLang="ko-KR" sz="2000" dirty="0"/>
          </a:p>
          <a:p>
            <a:r>
              <a:rPr lang="en-US" altLang="ko-KR" sz="2000" dirty="0"/>
              <a:t>b: 2</a:t>
            </a:r>
            <a:r>
              <a:rPr lang="ko-KR" altLang="en-US" sz="2000" dirty="0"/>
              <a:t>진수</a:t>
            </a:r>
            <a:endParaRPr lang="en-US" altLang="ko-KR" sz="2000" dirty="0"/>
          </a:p>
          <a:p>
            <a:r>
              <a:rPr lang="en-US" altLang="ko-KR" sz="2000" dirty="0"/>
              <a:t>o: 8</a:t>
            </a:r>
            <a:r>
              <a:rPr lang="ko-KR" altLang="en-US" sz="2000" dirty="0"/>
              <a:t>진수</a:t>
            </a:r>
            <a:endParaRPr lang="en-US" altLang="ko-KR" sz="2000" dirty="0"/>
          </a:p>
          <a:p>
            <a:r>
              <a:rPr lang="en-US" altLang="ko-KR" sz="2000" dirty="0"/>
              <a:t>x: 16</a:t>
            </a:r>
            <a:r>
              <a:rPr lang="ko-KR" altLang="en-US" sz="2000" dirty="0"/>
              <a:t>진수</a:t>
            </a:r>
          </a:p>
        </p:txBody>
      </p:sp>
    </p:spTree>
    <p:extLst>
      <p:ext uri="{BB962C8B-B14F-4D97-AF65-F5344CB8AC3E}">
        <p14:creationId xmlns:p14="http://schemas.microsoft.com/office/powerpoint/2010/main" val="1696201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문자열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문자열의 포맷 코드는 </a:t>
            </a:r>
            <a:r>
              <a:rPr lang="en-US" altLang="ko-KR" dirty="0"/>
              <a:t>s</a:t>
            </a:r>
          </a:p>
          <a:p>
            <a:r>
              <a:rPr lang="en-US" altLang="ko-KR" dirty="0"/>
              <a:t>{:</a:t>
            </a:r>
            <a:r>
              <a:rPr lang="en-US" altLang="ko-KR" dirty="0" err="1"/>
              <a:t>width.preision</a:t>
            </a:r>
            <a:r>
              <a:rPr lang="en-US" altLang="ko-KR" dirty="0"/>
              <a:t>} </a:t>
            </a:r>
            <a:r>
              <a:rPr lang="ko-KR" altLang="en-US" dirty="0"/>
              <a:t>형식 </a:t>
            </a:r>
            <a:r>
              <a:rPr lang="en-US" altLang="ko-KR" dirty="0"/>
              <a:t>: {</a:t>
            </a:r>
            <a:r>
              <a:rPr lang="ko-KR" altLang="en-US" dirty="0" err="1"/>
              <a:t>전체자릿수</a:t>
            </a:r>
            <a:r>
              <a:rPr lang="en-US" altLang="ko-KR" dirty="0"/>
              <a:t>.</a:t>
            </a:r>
            <a:r>
              <a:rPr lang="ko-KR" altLang="en-US" dirty="0" err="1"/>
              <a:t>출력할문자열의개수</a:t>
            </a: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포맷팅</a:t>
            </a:r>
            <a:r>
              <a:rPr lang="ko-KR" altLang="en-US" dirty="0"/>
              <a:t> </a:t>
            </a:r>
            <a:r>
              <a:rPr lang="en-US" altLang="ko-KR" dirty="0"/>
              <a:t>&gt; 4.1 </a:t>
            </a:r>
            <a:r>
              <a:rPr lang="ko-KR" altLang="en-US" dirty="0"/>
              <a:t>문자열에 형식 지정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24" y="2204864"/>
            <a:ext cx="91725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17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</a:t>
            </a:r>
            <a:r>
              <a:rPr lang="ko-KR" altLang="en-US" dirty="0"/>
              <a:t>정렬 방법 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{ }</a:t>
            </a:r>
            <a:r>
              <a:rPr lang="ko-KR" altLang="en-US" dirty="0"/>
              <a:t>의 콜론</a:t>
            </a:r>
            <a:r>
              <a:rPr lang="en-US" altLang="ko-KR" dirty="0"/>
              <a:t>(:)</a:t>
            </a:r>
            <a:r>
              <a:rPr lang="ko-KR" altLang="en-US" dirty="0"/>
              <a:t>뒤에 ‘</a:t>
            </a:r>
            <a:r>
              <a:rPr lang="en-US" altLang="ko-KR" dirty="0"/>
              <a:t>&lt;’, ‘&gt;’, ‘^’</a:t>
            </a:r>
            <a:r>
              <a:rPr lang="ko-KR" altLang="en-US" dirty="0"/>
              <a:t>을 이용하면 정렬 상태를 지정</a:t>
            </a:r>
            <a:endParaRPr lang="en-US" altLang="ko-KR" dirty="0"/>
          </a:p>
          <a:p>
            <a:r>
              <a:rPr lang="en-US" altLang="ko-KR" dirty="0"/>
              <a:t>‘&lt;’</a:t>
            </a:r>
            <a:r>
              <a:rPr lang="ko-KR" altLang="en-US" dirty="0"/>
              <a:t>는 </a:t>
            </a:r>
            <a:r>
              <a:rPr lang="ko-KR" altLang="en-US" dirty="0" err="1"/>
              <a:t>왼쪽정렬</a:t>
            </a:r>
            <a:r>
              <a:rPr lang="en-US" altLang="ko-KR" dirty="0"/>
              <a:t>, ‘&gt;’</a:t>
            </a:r>
            <a:r>
              <a:rPr lang="ko-KR" altLang="en-US" dirty="0"/>
              <a:t>는 오른쪽 정렬</a:t>
            </a:r>
            <a:r>
              <a:rPr lang="en-US" altLang="ko-KR" dirty="0"/>
              <a:t>,</a:t>
            </a:r>
            <a:r>
              <a:rPr lang="ko-KR" altLang="en-US" dirty="0"/>
              <a:t> ‘</a:t>
            </a:r>
            <a:r>
              <a:rPr lang="en-US" altLang="ko-KR" dirty="0"/>
              <a:t>^’</a:t>
            </a:r>
            <a:r>
              <a:rPr lang="ko-KR" altLang="en-US" dirty="0"/>
              <a:t>는 왼쪽 정렬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포맷팅</a:t>
            </a:r>
            <a:r>
              <a:rPr lang="ko-KR" altLang="en-US" dirty="0"/>
              <a:t> </a:t>
            </a:r>
            <a:r>
              <a:rPr lang="en-US" altLang="ko-KR" dirty="0"/>
              <a:t>&gt; 4.1 </a:t>
            </a:r>
            <a:r>
              <a:rPr lang="ko-KR" altLang="en-US" dirty="0"/>
              <a:t>문자열에 형식 지정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276872"/>
            <a:ext cx="91535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51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5) </a:t>
            </a:r>
            <a:r>
              <a:rPr lang="ko-KR" altLang="en-US" dirty="0"/>
              <a:t>공백 대체 문자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포맷팅</a:t>
            </a:r>
            <a:r>
              <a:rPr lang="ko-KR" altLang="en-US" dirty="0"/>
              <a:t> </a:t>
            </a:r>
            <a:r>
              <a:rPr lang="en-US" altLang="ko-KR" dirty="0"/>
              <a:t>&gt; 4.1 </a:t>
            </a:r>
            <a:r>
              <a:rPr lang="ko-KR" altLang="en-US" dirty="0"/>
              <a:t>문자열에 형식 지정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50503" y="1102231"/>
            <a:ext cx="6160632" cy="52414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7096" y="1583115"/>
            <a:ext cx="364133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공백 대체 문자 직접 지정</a:t>
            </a:r>
            <a:endParaRPr lang="en-US" altLang="ko-KR" dirty="0"/>
          </a:p>
          <a:p>
            <a:r>
              <a:rPr lang="ko-KR" altLang="en-US" dirty="0"/>
              <a:t>공백 대체문자 작성시 정렬문자 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4669" y="2781887"/>
            <a:ext cx="336242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숫자 앞에 </a:t>
            </a:r>
            <a:r>
              <a:rPr lang="en-US" altLang="ko-KR" dirty="0"/>
              <a:t>0</a:t>
            </a:r>
            <a:r>
              <a:rPr lang="ko-KR" altLang="en-US" dirty="0"/>
              <a:t>으로 채우기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552" y="3546171"/>
            <a:ext cx="336242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숫자 앞에 부호 붙이기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4669" y="4307075"/>
            <a:ext cx="336242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부호를 전체 자릿수 맨 앞에 놓기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4669" y="5428456"/>
            <a:ext cx="336242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부호와 공백대체문자 사용하기</a:t>
            </a:r>
          </a:p>
        </p:txBody>
      </p:sp>
    </p:spTree>
    <p:extLst>
      <p:ext uri="{BB962C8B-B14F-4D97-AF65-F5344CB8AC3E}">
        <p14:creationId xmlns:p14="http://schemas.microsoft.com/office/powerpoint/2010/main" val="2449352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6) </a:t>
            </a:r>
            <a:r>
              <a:rPr lang="ko-KR" altLang="en-US" dirty="0"/>
              <a:t>매개변수를 갖는 포맷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{ }</a:t>
            </a:r>
            <a:r>
              <a:rPr lang="ko-KR" altLang="en-US" dirty="0"/>
              <a:t>안에 </a:t>
            </a:r>
            <a:r>
              <a:rPr lang="en-US" altLang="ko-KR" dirty="0"/>
              <a:t>{ }</a:t>
            </a:r>
            <a:r>
              <a:rPr lang="ko-KR" altLang="en-US" dirty="0"/>
              <a:t>를 이용하면 </a:t>
            </a:r>
            <a:r>
              <a:rPr lang="en-US" altLang="ko-KR" dirty="0"/>
              <a:t>format() </a:t>
            </a:r>
            <a:r>
              <a:rPr lang="ko-KR" altLang="en-US" dirty="0"/>
              <a:t>함수의 인수를 이용해 포맷 형식 지정</a:t>
            </a:r>
          </a:p>
          <a:p>
            <a:r>
              <a:rPr lang="en-US" altLang="ko-KR" dirty="0"/>
              <a:t>format </a:t>
            </a:r>
            <a:r>
              <a:rPr lang="ko-KR" altLang="en-US" dirty="0"/>
              <a:t>함수의 인수에 이름을 지정할 수 있음</a:t>
            </a:r>
            <a:endParaRPr lang="en-US" altLang="ko-KR" dirty="0"/>
          </a:p>
          <a:p>
            <a:pPr lvl="1"/>
            <a:r>
              <a:rPr lang="ko-KR" altLang="en-US" dirty="0"/>
              <a:t>이 경우 이름을 갖는 인수</a:t>
            </a:r>
            <a:r>
              <a:rPr lang="en-US" altLang="ko-KR" dirty="0"/>
              <a:t>(</a:t>
            </a:r>
            <a:r>
              <a:rPr lang="ko-KR" altLang="en-US" dirty="0"/>
              <a:t>키워드 인수</a:t>
            </a:r>
            <a:r>
              <a:rPr lang="en-US" altLang="ko-KR" dirty="0"/>
              <a:t>)</a:t>
            </a:r>
            <a:r>
              <a:rPr lang="ko-KR" altLang="en-US" dirty="0"/>
              <a:t>는 함수 인수 목록에서 이름이 없는 인수</a:t>
            </a:r>
            <a:r>
              <a:rPr lang="en-US" altLang="ko-KR" dirty="0"/>
              <a:t>(</a:t>
            </a:r>
            <a:r>
              <a:rPr lang="ko-KR" altLang="en-US" dirty="0"/>
              <a:t>위치 인수</a:t>
            </a:r>
            <a:r>
              <a:rPr lang="en-US" altLang="ko-KR" dirty="0"/>
              <a:t>) </a:t>
            </a:r>
            <a:r>
              <a:rPr lang="ko-KR" altLang="en-US" dirty="0"/>
              <a:t>뒤에 와야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포맷팅</a:t>
            </a:r>
            <a:r>
              <a:rPr lang="ko-KR" altLang="en-US" dirty="0"/>
              <a:t> </a:t>
            </a:r>
            <a:r>
              <a:rPr lang="en-US" altLang="ko-KR" dirty="0"/>
              <a:t>&gt; 4.1 </a:t>
            </a:r>
            <a:r>
              <a:rPr lang="ko-KR" altLang="en-US" dirty="0"/>
              <a:t>문자열에 형식 지정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42804"/>
          <a:stretch/>
        </p:blipFill>
        <p:spPr>
          <a:xfrm>
            <a:off x="581941" y="2923371"/>
            <a:ext cx="8907563" cy="152593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352600" y="5093868"/>
            <a:ext cx="6962775" cy="552450"/>
            <a:chOff x="1424608" y="4928419"/>
            <a:chExt cx="6962775" cy="5524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4608" y="4928419"/>
              <a:ext cx="6962775" cy="55245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6033120" y="5060628"/>
              <a:ext cx="216024" cy="288032"/>
            </a:xfrm>
            <a:prstGeom prst="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75462" y="5060628"/>
              <a:ext cx="421754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136482" y="5060628"/>
              <a:ext cx="299500" cy="288032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626118" y="5072859"/>
              <a:ext cx="216024" cy="2880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72830" y="5060627"/>
              <a:ext cx="276225" cy="299481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49056" y="5060627"/>
              <a:ext cx="266700" cy="299481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50534" y="5060627"/>
              <a:ext cx="266700" cy="29948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꺾인 연결선 13"/>
            <p:cNvCxnSpPr>
              <a:stCxn id="8" idx="2"/>
              <a:endCxn id="11" idx="2"/>
            </p:cNvCxnSpPr>
            <p:nvPr/>
          </p:nvCxnSpPr>
          <p:spPr>
            <a:xfrm rot="5400000">
              <a:off x="5242917" y="3916686"/>
              <a:ext cx="11448" cy="2875396"/>
            </a:xfrm>
            <a:prstGeom prst="bentConnector3">
              <a:avLst>
                <a:gd name="adj1" fmla="val 2096855"/>
              </a:avLst>
            </a:prstGeom>
            <a:noFill/>
            <a:ln w="19050" cap="flat" cmpd="sng" algn="ctr">
              <a:solidFill>
                <a:srgbClr val="0070C0"/>
              </a:solidFill>
              <a:prstDash val="sysDot"/>
              <a:headEnd type="none" w="med" len="med"/>
              <a:tailEnd type="triangle"/>
            </a:ln>
            <a:effectLst/>
          </p:spPr>
        </p:cxnSp>
        <p:sp>
          <p:nvSpPr>
            <p:cNvPr id="15" name="왼쪽 대괄호 14"/>
            <p:cNvSpPr/>
            <p:nvPr/>
          </p:nvSpPr>
          <p:spPr>
            <a:xfrm rot="5400000">
              <a:off x="4022381" y="4404151"/>
              <a:ext cx="114856" cy="1186289"/>
            </a:xfrm>
            <a:prstGeom prst="leftBracket">
              <a:avLst>
                <a:gd name="adj" fmla="val 0"/>
              </a:avLst>
            </a:prstGeom>
            <a:noFill/>
            <a:ln w="19050" cap="flat" cmpd="sng" algn="ctr">
              <a:solidFill>
                <a:srgbClr val="26262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꺾인 연결선 15"/>
            <p:cNvCxnSpPr>
              <a:stCxn id="7" idx="0"/>
              <a:endCxn id="15" idx="1"/>
            </p:cNvCxnSpPr>
            <p:nvPr/>
          </p:nvCxnSpPr>
          <p:spPr>
            <a:xfrm rot="16200000" flipV="1">
              <a:off x="5050091" y="3969586"/>
              <a:ext cx="120760" cy="2061323"/>
            </a:xfrm>
            <a:prstGeom prst="bentConnector3">
              <a:avLst>
                <a:gd name="adj1" fmla="val 267555"/>
              </a:avLst>
            </a:prstGeom>
            <a:noFill/>
            <a:ln w="19050" cap="flat" cmpd="sng" algn="ctr">
              <a:solidFill>
                <a:srgbClr val="262626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17" name="꺾인 연결선 16"/>
            <p:cNvCxnSpPr>
              <a:stCxn id="9" idx="2"/>
              <a:endCxn id="12" idx="2"/>
            </p:cNvCxnSpPr>
            <p:nvPr/>
          </p:nvCxnSpPr>
          <p:spPr>
            <a:xfrm rot="5400000">
              <a:off x="5678595" y="3752471"/>
              <a:ext cx="11448" cy="3203826"/>
            </a:xfrm>
            <a:prstGeom prst="bentConnector3">
              <a:avLst>
                <a:gd name="adj1" fmla="val 3095283"/>
              </a:avLst>
            </a:prstGeom>
            <a:noFill/>
            <a:ln w="19050" cap="flat" cmpd="sng" algn="ctr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18" name="꺾인 연결선 17"/>
            <p:cNvCxnSpPr>
              <a:stCxn id="10" idx="2"/>
              <a:endCxn id="13" idx="2"/>
            </p:cNvCxnSpPr>
            <p:nvPr/>
          </p:nvCxnSpPr>
          <p:spPr>
            <a:xfrm rot="5400000" flipH="1">
              <a:off x="6108615" y="3735377"/>
              <a:ext cx="783" cy="3250246"/>
            </a:xfrm>
            <a:prstGeom prst="bentConnector3">
              <a:avLst>
                <a:gd name="adj1" fmla="val -60824010"/>
              </a:avLst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ysDash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15884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6) </a:t>
            </a:r>
            <a:r>
              <a:rPr lang="ko-KR" altLang="en-US" dirty="0"/>
              <a:t>매개변수를 갖는 포맷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포맷팅</a:t>
            </a:r>
            <a:r>
              <a:rPr lang="ko-KR" altLang="en-US" dirty="0"/>
              <a:t> </a:t>
            </a:r>
            <a:r>
              <a:rPr lang="en-US" altLang="ko-KR" dirty="0"/>
              <a:t>&gt; 4.1 </a:t>
            </a:r>
            <a:r>
              <a:rPr lang="ko-KR" altLang="en-US" dirty="0"/>
              <a:t>문자열에 형식 지정</a:t>
            </a:r>
          </a:p>
        </p:txBody>
      </p:sp>
      <p:pic>
        <p:nvPicPr>
          <p:cNvPr id="40" name="내용 개체 틀 39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344488" y="1341438"/>
            <a:ext cx="9172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2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7) </a:t>
            </a:r>
            <a:r>
              <a:rPr lang="ko-KR" altLang="en-US" dirty="0"/>
              <a:t>날짜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%Y</a:t>
            </a:r>
            <a:r>
              <a:rPr lang="ko-KR" altLang="en-US" dirty="0"/>
              <a:t>는 연도</a:t>
            </a:r>
            <a:r>
              <a:rPr lang="en-US" altLang="ko-KR" dirty="0"/>
              <a:t>(Year), %m</a:t>
            </a:r>
            <a:r>
              <a:rPr lang="ko-KR" altLang="en-US" dirty="0"/>
              <a:t>은 월</a:t>
            </a:r>
            <a:r>
              <a:rPr lang="en-US" altLang="ko-KR" dirty="0"/>
              <a:t>(Month), %d</a:t>
            </a:r>
            <a:r>
              <a:rPr lang="ko-KR" altLang="en-US" dirty="0"/>
              <a:t>는 일</a:t>
            </a:r>
            <a:r>
              <a:rPr lang="en-US" altLang="ko-KR" dirty="0"/>
              <a:t>(Day)</a:t>
            </a:r>
          </a:p>
          <a:p>
            <a:r>
              <a:rPr lang="en-US" altLang="ko-KR" dirty="0"/>
              <a:t>%H</a:t>
            </a:r>
            <a:r>
              <a:rPr lang="ko-KR" altLang="en-US" dirty="0"/>
              <a:t>는 시간</a:t>
            </a:r>
            <a:r>
              <a:rPr lang="en-US" altLang="ko-KR" dirty="0"/>
              <a:t>(Hour), %M(Minute)</a:t>
            </a:r>
            <a:r>
              <a:rPr lang="ko-KR" altLang="en-US" dirty="0"/>
              <a:t>은 분</a:t>
            </a:r>
            <a:r>
              <a:rPr lang="en-US" altLang="ko-KR" dirty="0"/>
              <a:t>, %S</a:t>
            </a:r>
            <a:r>
              <a:rPr lang="ko-KR" altLang="en-US" dirty="0"/>
              <a:t>는 초</a:t>
            </a:r>
            <a:r>
              <a:rPr lang="en-US" altLang="ko-KR" dirty="0"/>
              <a:t>(Second)</a:t>
            </a:r>
            <a:r>
              <a:rPr lang="ko-KR" altLang="en-US" dirty="0"/>
              <a:t>를 의미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포맷팅</a:t>
            </a:r>
            <a:r>
              <a:rPr lang="ko-KR" altLang="en-US" dirty="0"/>
              <a:t> </a:t>
            </a:r>
            <a:r>
              <a:rPr lang="en-US" altLang="ko-KR" dirty="0"/>
              <a:t>&gt; 4.1 </a:t>
            </a:r>
            <a:r>
              <a:rPr lang="ko-KR" altLang="en-US" dirty="0"/>
              <a:t>문자열에 형식 지정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3" y="2492896"/>
            <a:ext cx="9228622" cy="15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54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5.1. </a:t>
            </a:r>
            <a:r>
              <a:rPr lang="ko-KR" altLang="en-US" dirty="0"/>
              <a:t>산술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나눗셈은 수학에서의 연산과 동일</a:t>
            </a:r>
            <a:endParaRPr lang="en-US" altLang="ko-KR" dirty="0"/>
          </a:p>
          <a:p>
            <a:r>
              <a:rPr lang="ko-KR" altLang="en-US" dirty="0"/>
              <a:t>나머지 연산자는 </a:t>
            </a:r>
            <a:r>
              <a:rPr lang="ko-KR" altLang="en-US" dirty="0" err="1"/>
              <a:t>피젯수를</a:t>
            </a:r>
            <a:r>
              <a:rPr lang="ko-KR" altLang="en-US" dirty="0"/>
              <a:t> </a:t>
            </a:r>
            <a:r>
              <a:rPr lang="ko-KR" altLang="en-US" dirty="0" err="1"/>
              <a:t>젯수로</a:t>
            </a:r>
            <a:r>
              <a:rPr lang="ko-KR" altLang="en-US" dirty="0"/>
              <a:t> 나눈 나머지 값을 구하는 연산</a:t>
            </a:r>
            <a:endParaRPr lang="en-US" altLang="ko-KR" dirty="0"/>
          </a:p>
          <a:p>
            <a:r>
              <a:rPr lang="ko-KR" altLang="en-US" dirty="0"/>
              <a:t>나머지 연산의 실제 계산은 </a:t>
            </a:r>
            <a:r>
              <a:rPr lang="ko-KR" altLang="en-US" dirty="0" err="1"/>
              <a:t>피젯수에서</a:t>
            </a:r>
            <a:r>
              <a:rPr lang="ko-KR" altLang="en-US" dirty="0"/>
              <a:t> </a:t>
            </a:r>
            <a:r>
              <a:rPr lang="ko-KR" altLang="en-US" dirty="0" err="1"/>
              <a:t>젯수를</a:t>
            </a:r>
            <a:r>
              <a:rPr lang="ko-KR" altLang="en-US" dirty="0"/>
              <a:t> 계속 빼서 </a:t>
            </a:r>
            <a:r>
              <a:rPr lang="ko-KR" altLang="en-US" dirty="0" err="1"/>
              <a:t>피젯수의</a:t>
            </a:r>
            <a:r>
              <a:rPr lang="ko-KR" altLang="en-US" dirty="0"/>
              <a:t> 값이 </a:t>
            </a:r>
            <a:r>
              <a:rPr lang="ko-KR" altLang="en-US" dirty="0" err="1"/>
              <a:t>젯수의</a:t>
            </a:r>
            <a:r>
              <a:rPr lang="ko-KR" altLang="en-US" dirty="0"/>
              <a:t> 값보다 작아질 때의 </a:t>
            </a:r>
            <a:r>
              <a:rPr lang="ko-KR" altLang="en-US" dirty="0" err="1"/>
              <a:t>피젯수의</a:t>
            </a:r>
            <a:r>
              <a:rPr lang="ko-KR" altLang="en-US" dirty="0"/>
              <a:t> 값이 최종적으로 나머지 연산의 값이 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연산자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66745"/>
              </p:ext>
            </p:extLst>
          </p:nvPr>
        </p:nvGraphicFramePr>
        <p:xfrm>
          <a:off x="2861986" y="3147045"/>
          <a:ext cx="4139780" cy="2865120"/>
        </p:xfrm>
        <a:graphic>
          <a:graphicData uri="http://schemas.openxmlformats.org/drawingml/2006/table">
            <a:tbl>
              <a:tblPr/>
              <a:tblGrid>
                <a:gridCol w="1004540">
                  <a:extLst>
                    <a:ext uri="{9D8B030D-6E8A-4147-A177-3AD203B41FA5}">
                      <a16:colId xmlns:a16="http://schemas.microsoft.com/office/drawing/2014/main" val="2399608533"/>
                    </a:ext>
                  </a:extLst>
                </a:gridCol>
                <a:gridCol w="3135240">
                  <a:extLst>
                    <a:ext uri="{9D8B030D-6E8A-4147-A177-3AD203B41FA5}">
                      <a16:colId xmlns:a16="http://schemas.microsoft.com/office/drawing/2014/main" val="719858034"/>
                    </a:ext>
                  </a:extLst>
                </a:gridCol>
              </a:tblGrid>
              <a:tr h="347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연산자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19434"/>
                  </a:ext>
                </a:extLst>
              </a:tr>
              <a:tr h="347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덧셈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42716"/>
                  </a:ext>
                </a:extLst>
              </a:tr>
              <a:tr h="347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뺄셈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406941"/>
                  </a:ext>
                </a:extLst>
              </a:tr>
              <a:tr h="347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곱셈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35758"/>
                  </a:ext>
                </a:extLst>
              </a:tr>
              <a:tr h="347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나눗셈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937"/>
                  </a:ext>
                </a:extLst>
              </a:tr>
              <a:tr h="347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//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몫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991699"/>
                  </a:ext>
                </a:extLst>
              </a:tr>
              <a:tr h="347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615631"/>
                  </a:ext>
                </a:extLst>
              </a:tr>
              <a:tr h="347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제곱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187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41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1D49679-A126-4CFD-88FB-2D420F08B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4077072"/>
            <a:ext cx="6894006" cy="102386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Quiz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58751" y="1060451"/>
            <a:ext cx="9546250" cy="3034500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1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정수를 </a:t>
            </a:r>
            <a:r>
              <a:rPr lang="ko-KR" altLang="en-US" dirty="0" err="1"/>
              <a:t>입력받아</a:t>
            </a:r>
            <a:r>
              <a:rPr lang="ko-KR" altLang="en-US" dirty="0"/>
              <a:t> 짝수인지 홀수인지 여부를 출력</a:t>
            </a:r>
            <a:endParaRPr lang="en-US" altLang="ko-KR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정수를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의 배수인지 여부를 출력</a:t>
            </a:r>
            <a:endParaRPr lang="en-US" altLang="ko-KR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국</a:t>
            </a:r>
            <a:r>
              <a:rPr lang="en-US" altLang="ko-KR" dirty="0"/>
              <a:t>, </a:t>
            </a:r>
            <a:r>
              <a:rPr lang="ko-KR" altLang="en-US" dirty="0"/>
              <a:t>영</a:t>
            </a:r>
            <a:r>
              <a:rPr lang="en-US" altLang="ko-KR" dirty="0"/>
              <a:t>, </a:t>
            </a:r>
            <a:r>
              <a:rPr lang="ko-KR" altLang="en-US" dirty="0"/>
              <a:t>수 점수를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ko-KR" altLang="en-US" dirty="0" err="1"/>
              <a:t>다음셀에서</a:t>
            </a:r>
            <a:r>
              <a:rPr lang="ko-KR" altLang="en-US" dirty="0"/>
              <a:t> 다음과 같이 출력하도록 </a:t>
            </a:r>
            <a:r>
              <a:rPr lang="ko-KR" altLang="en-US" dirty="0" err="1"/>
              <a:t>구현하시오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8FA66-01B9-4841-9B9D-3FF0A8422EA7}"/>
              </a:ext>
            </a:extLst>
          </p:cNvPr>
          <p:cNvSpPr txBox="1"/>
          <p:nvPr/>
        </p:nvSpPr>
        <p:spPr>
          <a:xfrm>
            <a:off x="2720752" y="4014874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conso"/>
              </a:rPr>
              <a:t>\t</a:t>
            </a:r>
            <a:endParaRPr lang="ko-KR" altLang="en-US" sz="3200" dirty="0">
              <a:solidFill>
                <a:srgbClr val="FF0000"/>
              </a:solidFill>
              <a:latin typeface="cons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BC21E-5C9E-4A52-AEB7-31ACC4A13CBB}"/>
              </a:ext>
            </a:extLst>
          </p:cNvPr>
          <p:cNvSpPr txBox="1"/>
          <p:nvPr/>
        </p:nvSpPr>
        <p:spPr>
          <a:xfrm>
            <a:off x="5685331" y="4014874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conso"/>
              </a:rPr>
              <a:t>\t</a:t>
            </a:r>
            <a:endParaRPr lang="ko-KR" altLang="en-US" sz="3200" dirty="0">
              <a:solidFill>
                <a:srgbClr val="FF0000"/>
              </a:solidFill>
              <a:latin typeface="cons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1F9A9-70F4-4D02-9796-64FCE160A6D0}"/>
              </a:ext>
            </a:extLst>
          </p:cNvPr>
          <p:cNvSpPr txBox="1"/>
          <p:nvPr/>
        </p:nvSpPr>
        <p:spPr>
          <a:xfrm>
            <a:off x="2700555" y="4486318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conso"/>
              </a:rPr>
              <a:t>\t</a:t>
            </a:r>
            <a:endParaRPr lang="ko-KR" altLang="en-US" sz="3200" dirty="0">
              <a:solidFill>
                <a:srgbClr val="FF0000"/>
              </a:solidFill>
              <a:latin typeface="conso"/>
            </a:endParaRPr>
          </a:p>
        </p:txBody>
      </p:sp>
    </p:spTree>
    <p:extLst>
      <p:ext uri="{BB962C8B-B14F-4D97-AF65-F5344CB8AC3E}">
        <p14:creationId xmlns:p14="http://schemas.microsoft.com/office/powerpoint/2010/main" val="3108796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5.2. </a:t>
            </a:r>
            <a:r>
              <a:rPr lang="ko-KR" altLang="en-US" dirty="0"/>
              <a:t>대입 연산자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대입연산자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은 변수에 값을 저장하기 위한 연산자</a:t>
            </a:r>
            <a:endParaRPr lang="en-US" altLang="ko-KR" dirty="0"/>
          </a:p>
          <a:p>
            <a:r>
              <a:rPr lang="ko-KR" altLang="en-US" dirty="0"/>
              <a:t>할당연산자라고 부르기도 함</a:t>
            </a:r>
          </a:p>
          <a:p>
            <a:r>
              <a:rPr lang="en-US" altLang="ko-KR" dirty="0"/>
              <a:t>= </a:t>
            </a:r>
            <a:r>
              <a:rPr lang="ko-KR" altLang="en-US" dirty="0"/>
              <a:t>기호의 오른쪽은 값이 오거나 계산되어서 값으로 출력될 수 있는 표현식 또는 함수 호출 구문이 올 수 있음</a:t>
            </a:r>
          </a:p>
          <a:p>
            <a:r>
              <a:rPr lang="ko-KR" altLang="en-US" dirty="0"/>
              <a:t>복합대입연산자</a:t>
            </a:r>
            <a:endParaRPr lang="en-US" altLang="ko-KR" dirty="0"/>
          </a:p>
          <a:p>
            <a:pPr lvl="1"/>
            <a:r>
              <a:rPr lang="ko-KR" altLang="en-US" dirty="0"/>
              <a:t>연산자와 대입연산자를 함께 사용한 연산자</a:t>
            </a:r>
            <a:endParaRPr lang="en-US" altLang="ko-KR" dirty="0"/>
          </a:p>
          <a:p>
            <a:pPr lvl="1"/>
            <a:r>
              <a:rPr lang="en-US" altLang="ko-KR" dirty="0"/>
              <a:t>+=, -=, *=, **=, /=, //=, %= </a:t>
            </a:r>
            <a:r>
              <a:rPr lang="ko-KR" altLang="en-US" dirty="0"/>
              <a:t>등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14699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1.3. </a:t>
            </a:r>
            <a:r>
              <a:rPr lang="ko-KR" altLang="en-US"/>
              <a:t>변수에 값 할당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변수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115395"/>
            <a:ext cx="809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할당은 </a:t>
            </a:r>
            <a:r>
              <a:rPr lang="ko-KR" altLang="en-US" sz="2400" dirty="0">
                <a:solidFill>
                  <a:srgbClr val="FF0000"/>
                </a:solidFill>
              </a:rPr>
              <a:t>변수에 값을 저장</a:t>
            </a:r>
            <a:r>
              <a:rPr lang="ko-KR" altLang="en-US" sz="2400" dirty="0">
                <a:solidFill>
                  <a:srgbClr val="445469"/>
                </a:solidFill>
              </a:rPr>
              <a:t>하는 것을 의미</a:t>
            </a:r>
          </a:p>
        </p:txBody>
      </p:sp>
      <p:sp>
        <p:nvSpPr>
          <p:cNvPr id="5" name="Oval 60"/>
          <p:cNvSpPr/>
          <p:nvPr/>
        </p:nvSpPr>
        <p:spPr>
          <a:xfrm>
            <a:off x="263419" y="1264166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9942" y="1612695"/>
            <a:ext cx="824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 err="1">
                <a:solidFill>
                  <a:srgbClr val="445469"/>
                </a:solidFill>
              </a:rPr>
              <a:t>파이썬에서</a:t>
            </a:r>
            <a:r>
              <a:rPr lang="ko-KR" altLang="en-US" sz="2400" dirty="0">
                <a:solidFill>
                  <a:srgbClr val="445469"/>
                </a:solidFill>
              </a:rPr>
              <a:t> 변수에 값을 저장하기 위해서는 </a:t>
            </a:r>
            <a:r>
              <a:rPr lang="ko-KR" altLang="en-US" sz="2400" dirty="0">
                <a:solidFill>
                  <a:srgbClr val="FF0000"/>
                </a:solidFill>
              </a:rPr>
              <a:t>할당연산자</a:t>
            </a:r>
            <a:r>
              <a:rPr lang="ko-KR" altLang="en-US" sz="2400" dirty="0">
                <a:solidFill>
                  <a:srgbClr val="445469"/>
                </a:solidFill>
              </a:rPr>
              <a:t>를 사용</a:t>
            </a:r>
          </a:p>
        </p:txBody>
      </p:sp>
      <p:sp>
        <p:nvSpPr>
          <p:cNvPr id="7" name="Oval 60"/>
          <p:cNvSpPr/>
          <p:nvPr/>
        </p:nvSpPr>
        <p:spPr>
          <a:xfrm>
            <a:off x="263419" y="1760521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8950" y="2109995"/>
            <a:ext cx="8456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가장 많이 사용하는 할당 연산자는 “</a:t>
            </a:r>
            <a:r>
              <a:rPr lang="en-US" altLang="ko-KR" sz="2400" dirty="0">
                <a:solidFill>
                  <a:srgbClr val="FF0000"/>
                </a:solidFill>
              </a:rPr>
              <a:t>=</a:t>
            </a:r>
            <a:r>
              <a:rPr lang="en-US" altLang="ko-KR" sz="2400" dirty="0">
                <a:solidFill>
                  <a:srgbClr val="445469"/>
                </a:solidFill>
              </a:rPr>
              <a:t>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8950" y="2607295"/>
            <a:ext cx="9217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변수 </a:t>
            </a:r>
            <a:r>
              <a:rPr lang="en-US" altLang="ko-KR" sz="2400" dirty="0">
                <a:solidFill>
                  <a:srgbClr val="445469"/>
                </a:solidFill>
              </a:rPr>
              <a:t>a</a:t>
            </a:r>
            <a:r>
              <a:rPr lang="ko-KR" altLang="en-US" sz="2400" dirty="0">
                <a:solidFill>
                  <a:srgbClr val="445469"/>
                </a:solidFill>
              </a:rPr>
              <a:t>에 정수 값 </a:t>
            </a:r>
            <a:r>
              <a:rPr lang="en-US" altLang="ko-KR" sz="2400" dirty="0">
                <a:solidFill>
                  <a:srgbClr val="445469"/>
                </a:solidFill>
              </a:rPr>
              <a:t>10</a:t>
            </a:r>
            <a:r>
              <a:rPr lang="ko-KR" altLang="en-US" sz="2400" dirty="0">
                <a:solidFill>
                  <a:srgbClr val="445469"/>
                </a:solidFill>
              </a:rPr>
              <a:t>을 할당하고 출력하려면</a:t>
            </a:r>
            <a:r>
              <a:rPr lang="en-US" altLang="ko-KR" sz="2400" dirty="0">
                <a:solidFill>
                  <a:srgbClr val="445469"/>
                </a:solidFill>
              </a:rPr>
              <a:t>…</a:t>
            </a:r>
            <a:endParaRPr lang="ko-KR" altLang="en-US" sz="2400" dirty="0">
              <a:solidFill>
                <a:srgbClr val="445469"/>
              </a:solidFill>
            </a:endParaRPr>
          </a:p>
        </p:txBody>
      </p:sp>
      <p:sp>
        <p:nvSpPr>
          <p:cNvPr id="10" name="Oval 60"/>
          <p:cNvSpPr/>
          <p:nvPr/>
        </p:nvSpPr>
        <p:spPr>
          <a:xfrm>
            <a:off x="263419" y="2256876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60"/>
          <p:cNvSpPr/>
          <p:nvPr/>
        </p:nvSpPr>
        <p:spPr>
          <a:xfrm>
            <a:off x="263419" y="2753231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3171428"/>
            <a:ext cx="8258175" cy="14097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4" y="4680705"/>
            <a:ext cx="4866676" cy="12768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672507"/>
            <a:ext cx="4855476" cy="12936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53142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5.3. </a:t>
            </a:r>
            <a:r>
              <a:rPr lang="ko-KR" altLang="en-US" dirty="0"/>
              <a:t>논리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0000"/>
              </a:lnSpc>
            </a:pPr>
            <a:r>
              <a:rPr lang="en-US" altLang="ko-KR" dirty="0"/>
              <a:t>&amp; </a:t>
            </a:r>
            <a:r>
              <a:rPr lang="ko-KR" altLang="en-US" dirty="0"/>
              <a:t>와 </a:t>
            </a:r>
            <a:r>
              <a:rPr lang="en-US" altLang="ko-KR" dirty="0"/>
              <a:t>and </a:t>
            </a:r>
            <a:r>
              <a:rPr lang="ko-KR" altLang="en-US" dirty="0"/>
              <a:t>연산자는 양쪽 항의 값이 모두 </a:t>
            </a:r>
            <a:r>
              <a:rPr lang="en-US" altLang="ko-KR" dirty="0"/>
              <a:t>True </a:t>
            </a:r>
            <a:r>
              <a:rPr lang="ko-KR" altLang="en-US" dirty="0"/>
              <a:t>인 경우에만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fontAlgn="base">
              <a:lnSpc>
                <a:spcPct val="100000"/>
              </a:lnSpc>
            </a:pPr>
            <a:r>
              <a:rPr lang="en-US" altLang="ko-KR" dirty="0"/>
              <a:t>| </a:t>
            </a:r>
            <a:r>
              <a:rPr lang="ko-KR" altLang="en-US" dirty="0"/>
              <a:t>와 </a:t>
            </a:r>
            <a:r>
              <a:rPr lang="en-US" altLang="ko-KR" dirty="0"/>
              <a:t>or </a:t>
            </a:r>
            <a:r>
              <a:rPr lang="ko-KR" altLang="en-US" dirty="0"/>
              <a:t>연산자는 양쪽 항 중에서 어느 한쪽만 </a:t>
            </a:r>
            <a:r>
              <a:rPr lang="en-US" altLang="ko-KR" dirty="0"/>
              <a:t>True </a:t>
            </a:r>
            <a:r>
              <a:rPr lang="ko-KR" altLang="en-US" dirty="0"/>
              <a:t>이면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fontAlgn="base">
              <a:lnSpc>
                <a:spcPct val="100000"/>
              </a:lnSpc>
            </a:pPr>
            <a:r>
              <a:rPr lang="ko-KR" altLang="en-US" dirty="0"/>
              <a:t>‘</a:t>
            </a:r>
            <a:r>
              <a:rPr lang="en-US" altLang="ko-KR" dirty="0"/>
              <a:t>and’ </a:t>
            </a:r>
            <a:r>
              <a:rPr lang="ko-KR" altLang="en-US" dirty="0"/>
              <a:t>연산자는 </a:t>
            </a:r>
            <a:r>
              <a:rPr lang="en-US" altLang="ko-KR" dirty="0"/>
              <a:t>False</a:t>
            </a:r>
            <a:r>
              <a:rPr lang="ko-KR" altLang="en-US" dirty="0"/>
              <a:t>로 판별되는 첫 번째 항의 결과가 반환</a:t>
            </a:r>
          </a:p>
          <a:p>
            <a:pPr fontAlgn="base">
              <a:lnSpc>
                <a:spcPct val="100000"/>
              </a:lnSpc>
            </a:pPr>
            <a:r>
              <a:rPr lang="ko-KR" altLang="en-US" dirty="0"/>
              <a:t>‘</a:t>
            </a:r>
            <a:r>
              <a:rPr lang="en-US" altLang="ko-KR" dirty="0"/>
              <a:t>or’ </a:t>
            </a:r>
            <a:r>
              <a:rPr lang="ko-KR" altLang="en-US" dirty="0"/>
              <a:t>연산자는 </a:t>
            </a:r>
            <a:r>
              <a:rPr lang="en-US" altLang="ko-KR" dirty="0"/>
              <a:t>True</a:t>
            </a:r>
            <a:r>
              <a:rPr lang="ko-KR" altLang="en-US" dirty="0"/>
              <a:t>로 판별되는 첫 번째 항의 결과가 반환</a:t>
            </a:r>
            <a:endParaRPr lang="en-US" altLang="ko-KR" dirty="0"/>
          </a:p>
          <a:p>
            <a:pPr lvl="0" fontAlgn="base">
              <a:lnSpc>
                <a:spcPct val="100000"/>
              </a:lnSpc>
            </a:pPr>
            <a:r>
              <a:rPr lang="ko-KR" altLang="en-US" dirty="0"/>
              <a:t>논리 반전은 </a:t>
            </a:r>
            <a:r>
              <a:rPr lang="en-US" altLang="ko-KR" dirty="0"/>
              <a:t>not </a:t>
            </a:r>
            <a:r>
              <a:rPr lang="ko-KR" altLang="en-US" dirty="0"/>
              <a:t>연산자를 사용</a:t>
            </a:r>
            <a:endParaRPr lang="en-US" altLang="ko-KR" dirty="0"/>
          </a:p>
          <a:p>
            <a:pPr lvl="1" fontAlgn="base">
              <a:lnSpc>
                <a:spcPct val="100000"/>
              </a:lnSpc>
            </a:pPr>
            <a:r>
              <a:rPr lang="ko-KR" altLang="en-US" dirty="0"/>
              <a:t>자바 또는 </a:t>
            </a:r>
            <a:r>
              <a:rPr lang="en-US" altLang="ko-KR" dirty="0"/>
              <a:t>C </a:t>
            </a:r>
            <a:r>
              <a:rPr lang="ko-KR" altLang="en-US" dirty="0"/>
              <a:t>언어에서 사용하는 </a:t>
            </a:r>
            <a:r>
              <a:rPr lang="en-US" altLang="ko-KR" dirty="0"/>
              <a:t>! </a:t>
            </a:r>
            <a:r>
              <a:rPr lang="ko-KR" altLang="en-US" dirty="0"/>
              <a:t>부호를 논리 반전</a:t>
            </a:r>
            <a:r>
              <a:rPr lang="en-US" altLang="ko-KR" dirty="0"/>
              <a:t>(not) </a:t>
            </a:r>
            <a:r>
              <a:rPr lang="ko-KR" altLang="en-US" dirty="0"/>
              <a:t>연산자로 사용 못함</a:t>
            </a:r>
          </a:p>
          <a:p>
            <a:pPr fontAlgn="base">
              <a:lnSpc>
                <a:spcPct val="100000"/>
              </a:lnSpc>
            </a:pPr>
            <a:endParaRPr lang="en-US" altLang="ko-KR" dirty="0"/>
          </a:p>
          <a:p>
            <a:pPr lvl="1" fontAlgn="base">
              <a:lnSpc>
                <a:spcPct val="100000"/>
              </a:lnSpc>
            </a:pPr>
            <a:endParaRPr lang="en-US" altLang="ko-KR" dirty="0"/>
          </a:p>
          <a:p>
            <a:pPr lvl="1" fontAlgn="base">
              <a:lnSpc>
                <a:spcPct val="100000"/>
              </a:lnSpc>
            </a:pPr>
            <a:endParaRPr lang="en-US" altLang="ko-KR" dirty="0"/>
          </a:p>
          <a:p>
            <a:pPr lvl="1" fontAlgn="base">
              <a:lnSpc>
                <a:spcPct val="100000"/>
              </a:lnSpc>
            </a:pPr>
            <a:endParaRPr lang="en-US" altLang="ko-KR" dirty="0"/>
          </a:p>
          <a:p>
            <a:pPr lvl="1" fontAlgn="base">
              <a:lnSpc>
                <a:spcPct val="100000"/>
              </a:lnSpc>
            </a:pPr>
            <a:endParaRPr lang="en-US" altLang="ko-KR" dirty="0"/>
          </a:p>
          <a:p>
            <a:pPr lvl="1" fontAlgn="base">
              <a:lnSpc>
                <a:spcPct val="100000"/>
              </a:lnSpc>
            </a:pPr>
            <a:endParaRPr lang="en-US" altLang="ko-KR" dirty="0"/>
          </a:p>
          <a:p>
            <a:pPr lvl="1" fontAlgn="base">
              <a:lnSpc>
                <a:spcPct val="100000"/>
              </a:lnSpc>
            </a:pPr>
            <a:endParaRPr lang="en-US" altLang="ko-KR" dirty="0"/>
          </a:p>
          <a:p>
            <a:pPr fontAlgn="base"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연산자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740" t="3489" r="2947" b="2321"/>
          <a:stretch/>
        </p:blipFill>
        <p:spPr>
          <a:xfrm>
            <a:off x="2722418" y="3933056"/>
            <a:ext cx="4461163" cy="20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866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5.4. </a:t>
            </a:r>
            <a:r>
              <a:rPr lang="ko-KR" altLang="en-US" dirty="0"/>
              <a:t>비교 연산자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크기를 비교해 결과를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반환</a:t>
            </a:r>
            <a:endParaRPr lang="en-US" altLang="ko-KR" dirty="0"/>
          </a:p>
          <a:p>
            <a:r>
              <a:rPr lang="ko-KR" altLang="en-US" dirty="0"/>
              <a:t>문자열 타입도 가능합니다</a:t>
            </a:r>
            <a:r>
              <a:rPr lang="en-US" altLang="ko-KR" dirty="0"/>
              <a:t>. </a:t>
            </a:r>
            <a:r>
              <a:rPr lang="ko-KR" altLang="en-US" dirty="0"/>
              <a:t>소문자가 대문자보다 큰 값</a:t>
            </a:r>
          </a:p>
          <a:p>
            <a:r>
              <a:rPr lang="ko-KR" altLang="en-US" dirty="0"/>
              <a:t>논리 타입도 크기 비교가 가능합니다</a:t>
            </a:r>
            <a:r>
              <a:rPr lang="en-US" altLang="ko-KR" dirty="0"/>
              <a:t>. True</a:t>
            </a:r>
            <a:r>
              <a:rPr lang="ko-KR" altLang="en-US" dirty="0"/>
              <a:t>가 </a:t>
            </a:r>
            <a:r>
              <a:rPr lang="en-US" altLang="ko-KR" dirty="0"/>
              <a:t>False </a:t>
            </a:r>
            <a:r>
              <a:rPr lang="ko-KR" altLang="en-US" dirty="0"/>
              <a:t>보다 큼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연산자</a:t>
            </a:r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 rotWithShape="1">
          <a:blip r:embed="rId2"/>
          <a:srcRect t="13613"/>
          <a:stretch/>
        </p:blipFill>
        <p:spPr>
          <a:xfrm>
            <a:off x="945687" y="2708920"/>
            <a:ext cx="7981950" cy="29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803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5.5. </a:t>
            </a:r>
            <a:r>
              <a:rPr lang="ko-KR" altLang="en-US" dirty="0"/>
              <a:t>비트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숫자를 </a:t>
            </a:r>
            <a:r>
              <a:rPr lang="en-US" altLang="ko-KR" dirty="0"/>
              <a:t>2</a:t>
            </a:r>
            <a:r>
              <a:rPr lang="ko-KR" altLang="en-US" dirty="0"/>
              <a:t>진수로 변환하여 연산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연산자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1946"/>
              </p:ext>
            </p:extLst>
          </p:nvPr>
        </p:nvGraphicFramePr>
        <p:xfrm>
          <a:off x="1552286" y="1628802"/>
          <a:ext cx="6768752" cy="2496312"/>
        </p:xfrm>
        <a:graphic>
          <a:graphicData uri="http://schemas.openxmlformats.org/drawingml/2006/table">
            <a:tbl>
              <a:tblPr/>
              <a:tblGrid>
                <a:gridCol w="1295615">
                  <a:extLst>
                    <a:ext uri="{9D8B030D-6E8A-4147-A177-3AD203B41FA5}">
                      <a16:colId xmlns:a16="http://schemas.microsoft.com/office/drawing/2014/main" val="541593638"/>
                    </a:ext>
                  </a:extLst>
                </a:gridCol>
                <a:gridCol w="5473137">
                  <a:extLst>
                    <a:ext uri="{9D8B030D-6E8A-4147-A177-3AD203B41FA5}">
                      <a16:colId xmlns:a16="http://schemas.microsoft.com/office/drawing/2014/main" val="310206609"/>
                    </a:ext>
                  </a:extLst>
                </a:gridCol>
              </a:tblGrid>
              <a:tr h="356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연산자</a:t>
                      </a:r>
                      <a:endParaRPr lang="ko-KR" altLang="en-US" sz="1400" kern="0" spc="-3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7132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 &amp; b</a:t>
                      </a:r>
                      <a:endParaRPr 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 </a:t>
                      </a: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</a:t>
                      </a: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비트가 모드 </a:t>
                      </a: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이면 </a:t>
                      </a: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4723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 | b</a:t>
                      </a:r>
                      <a:endParaRPr lang="en-US" sz="1400" kern="0" spc="-3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 </a:t>
                      </a: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</a:t>
                      </a: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비트중 하나 이상 </a:t>
                      </a: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이면 </a:t>
                      </a: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4087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 ^ b</a:t>
                      </a:r>
                      <a:endParaRPr 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3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XOR </a:t>
                      </a:r>
                      <a:r>
                        <a:rPr lang="ko-KR" altLang="en-US" sz="1400" kern="0" spc="-3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</a:t>
                      </a:r>
                      <a:r>
                        <a:rPr lang="en-US" altLang="ko-KR" sz="1400" kern="0" spc="-3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kern="0" spc="-3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비트가 같으면 </a:t>
                      </a:r>
                      <a:r>
                        <a:rPr lang="en-US" altLang="ko-KR" sz="1400" kern="0" spc="-3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0, </a:t>
                      </a:r>
                      <a:r>
                        <a:rPr lang="ko-KR" altLang="en-US" sz="1400" kern="0" spc="-3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다르면 </a:t>
                      </a:r>
                      <a:r>
                        <a:rPr lang="en-US" altLang="ko-KR" sz="1400" kern="0" spc="-3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kern="0" spc="-3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63735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 a</a:t>
                      </a:r>
                      <a:endParaRPr 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0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1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변환</a:t>
                      </a:r>
                      <a:endParaRPr lang="ko-KR" altLang="en-US" sz="1400" kern="0" spc="-3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7262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 &gt;&gt; n</a:t>
                      </a:r>
                      <a:endParaRPr 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Shift </a:t>
                      </a: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</a:t>
                      </a: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a</a:t>
                      </a: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비트만큼 오른쪽으로 이동</a:t>
                      </a: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나눈 결과와 같음</a:t>
                      </a:r>
                      <a:endParaRPr lang="ko-KR" alt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9797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 &lt;&lt; n</a:t>
                      </a:r>
                      <a:endParaRPr 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Shift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a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비트만큼 왼쪽으로 이동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곱한 결과와 같음</a:t>
                      </a:r>
                      <a:endParaRPr lang="ko-KR" altLang="en-US" sz="1400" kern="0" spc="-3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2039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14470"/>
              </p:ext>
            </p:extLst>
          </p:nvPr>
        </p:nvGraphicFramePr>
        <p:xfrm>
          <a:off x="1552286" y="4244109"/>
          <a:ext cx="6768751" cy="1849186"/>
        </p:xfrm>
        <a:graphic>
          <a:graphicData uri="http://schemas.openxmlformats.org/drawingml/2006/table">
            <a:tbl>
              <a:tblPr/>
              <a:tblGrid>
                <a:gridCol w="871738">
                  <a:extLst>
                    <a:ext uri="{9D8B030D-6E8A-4147-A177-3AD203B41FA5}">
                      <a16:colId xmlns:a16="http://schemas.microsoft.com/office/drawing/2014/main" val="144813044"/>
                    </a:ext>
                  </a:extLst>
                </a:gridCol>
                <a:gridCol w="871738">
                  <a:extLst>
                    <a:ext uri="{9D8B030D-6E8A-4147-A177-3AD203B41FA5}">
                      <a16:colId xmlns:a16="http://schemas.microsoft.com/office/drawing/2014/main" val="3194654203"/>
                    </a:ext>
                  </a:extLst>
                </a:gridCol>
                <a:gridCol w="1005055">
                  <a:extLst>
                    <a:ext uri="{9D8B030D-6E8A-4147-A177-3AD203B41FA5}">
                      <a16:colId xmlns:a16="http://schemas.microsoft.com/office/drawing/2014/main" val="2475410403"/>
                    </a:ext>
                  </a:extLst>
                </a:gridCol>
                <a:gridCol w="1005055">
                  <a:extLst>
                    <a:ext uri="{9D8B030D-6E8A-4147-A177-3AD203B41FA5}">
                      <a16:colId xmlns:a16="http://schemas.microsoft.com/office/drawing/2014/main" val="3147138099"/>
                    </a:ext>
                  </a:extLst>
                </a:gridCol>
                <a:gridCol w="1005055">
                  <a:extLst>
                    <a:ext uri="{9D8B030D-6E8A-4147-A177-3AD203B41FA5}">
                      <a16:colId xmlns:a16="http://schemas.microsoft.com/office/drawing/2014/main" val="2914895593"/>
                    </a:ext>
                  </a:extLst>
                </a:gridCol>
                <a:gridCol w="1005055">
                  <a:extLst>
                    <a:ext uri="{9D8B030D-6E8A-4147-A177-3AD203B41FA5}">
                      <a16:colId xmlns:a16="http://schemas.microsoft.com/office/drawing/2014/main" val="4030628623"/>
                    </a:ext>
                  </a:extLst>
                </a:gridCol>
                <a:gridCol w="1005055">
                  <a:extLst>
                    <a:ext uri="{9D8B030D-6E8A-4147-A177-3AD203B41FA5}">
                      <a16:colId xmlns:a16="http://schemas.microsoft.com/office/drawing/2014/main" val="2156664398"/>
                    </a:ext>
                  </a:extLst>
                </a:gridCol>
              </a:tblGrid>
              <a:tr h="3750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~X</a:t>
                      </a:r>
                      <a:endParaRPr lang="en-US" sz="1400" kern="0" spc="-3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~Y</a:t>
                      </a:r>
                      <a:endParaRPr lang="en-US" sz="1400" kern="0" spc="-3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&amp; Y</a:t>
                      </a:r>
                      <a:endParaRPr 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| Y </a:t>
                      </a:r>
                      <a:endParaRPr 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^ Y</a:t>
                      </a:r>
                      <a:endParaRPr 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62396"/>
                  </a:ext>
                </a:extLst>
              </a:tr>
              <a:tr h="3685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643674"/>
                  </a:ext>
                </a:extLst>
              </a:tr>
              <a:tr h="3685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691629"/>
                  </a:ext>
                </a:extLst>
              </a:tr>
              <a:tr h="3685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413103"/>
                  </a:ext>
                </a:extLst>
              </a:tr>
              <a:tr h="3685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5076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6.1. </a:t>
            </a:r>
            <a:r>
              <a:rPr lang="ko-KR" altLang="en-US" dirty="0"/>
              <a:t>문자열 다루기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문자열 다루기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919448282"/>
              </p:ext>
            </p:extLst>
          </p:nvPr>
        </p:nvGraphicFramePr>
        <p:xfrm>
          <a:off x="223201" y="1165365"/>
          <a:ext cx="9482327" cy="5071272"/>
        </p:xfrm>
        <a:graphic>
          <a:graphicData uri="http://schemas.openxmlformats.org/drawingml/2006/table">
            <a:tbl>
              <a:tblPr/>
              <a:tblGrid>
                <a:gridCol w="2889147">
                  <a:extLst>
                    <a:ext uri="{9D8B030D-6E8A-4147-A177-3AD203B41FA5}">
                      <a16:colId xmlns:a16="http://schemas.microsoft.com/office/drawing/2014/main" val="385522637"/>
                    </a:ext>
                  </a:extLst>
                </a:gridCol>
                <a:gridCol w="6593180">
                  <a:extLst>
                    <a:ext uri="{9D8B030D-6E8A-4147-A177-3AD203B41FA5}">
                      <a16:colId xmlns:a16="http://schemas.microsoft.com/office/drawing/2014/main" val="784978941"/>
                    </a:ext>
                  </a:extLst>
                </a:gridCol>
              </a:tblGrid>
              <a:tr h="2838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lang="ko-KR" alt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266592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 ” 또는 ‘ ’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문자열을 만듭니다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192244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endParaRPr 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문자열을 연결합니다</a:t>
                      </a:r>
                      <a:r>
                        <a:rPr lang="en-US" altLang="ko-KR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446932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</a:t>
                      </a:r>
                      <a:r>
                        <a:rPr 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문자열”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문자열의 길이를 반환합니다</a:t>
                      </a:r>
                      <a:r>
                        <a:rPr lang="en-US" altLang="ko-KR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807055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en-US" sz="1400" i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</a:t>
                      </a:r>
                      <a:r>
                        <a:rPr lang="en-US" sz="1400" i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stop</a:t>
                      </a: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문자열을 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위치부터 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stop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위치까지 자릅니다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stop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포함 안 됩니다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32925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en-US" sz="1400" i="1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</a:t>
                      </a:r>
                      <a:r>
                        <a:rPr lang="en-US" sz="1400" i="1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stop </a:t>
                      </a:r>
                      <a:r>
                        <a:rPr 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sz="1400" i="1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step</a:t>
                      </a:r>
                      <a:r>
                        <a:rPr 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endParaRPr 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문자열을 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위치부터 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stop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위치까지 매 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step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마다 반환합니다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stop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포함 안 됩니다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86869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split(‘</a:t>
                      </a:r>
                      <a:r>
                        <a:rPr lang="en-US" sz="1400" i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delimiter</a:t>
                      </a: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문자열을 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delimiter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잘라 리스트로 반환합니다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9800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en-US" sz="1400" i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delimiter</a:t>
                      </a: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’.join([“</a:t>
                      </a:r>
                      <a:r>
                        <a:rPr lang="en-US" sz="1400" i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str1</a:t>
                      </a: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”, ...])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 리스트를 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delimiter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연결합니다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86990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capitalize()</a:t>
                      </a:r>
                      <a:endParaRPr 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 문자를 대문자로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 문자를 소문자로 바꿔줍니다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36728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upper, lower()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문자열을 모두 대문자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(upper)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소문자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(lower)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바꿉니다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474087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startswith</a:t>
                      </a:r>
                      <a:r>
                        <a:rPr 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(), </a:t>
                      </a:r>
                      <a:r>
                        <a:rPr lang="en-US" sz="14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endswith</a:t>
                      </a:r>
                      <a:r>
                        <a:rPr 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 문자로 </a:t>
                      </a:r>
                      <a:r>
                        <a:rPr lang="ko-KR" altLang="en-US" sz="14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시작하는지와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끝나는지를 식별해서 논리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(True/False)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값을 반환합니다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015522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find(), index()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 문자의 인덱스를 반환합니다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168536"/>
                  </a:ext>
                </a:extLst>
              </a:tr>
              <a:tr h="5351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isalnum(), isalpha(), isnumeric(), isdecimal()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문자열이 숫자인지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문자인지 판별해 줍니다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559665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replace(</a:t>
                      </a:r>
                      <a:r>
                        <a:rPr lang="en-US" sz="1400" i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old</a:t>
                      </a: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400" i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new</a:t>
                      </a: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old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문자를 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new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문자로 치환합니다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963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1981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7.1. </a:t>
            </a:r>
            <a:r>
              <a:rPr lang="ko-KR" altLang="en-US" dirty="0"/>
              <a:t>날짜 및 시간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절</a:t>
            </a:r>
            <a:r>
              <a:rPr lang="en-US" altLang="ko-KR" dirty="0"/>
              <a:t>.</a:t>
            </a:r>
            <a:r>
              <a:rPr lang="ko-KR" altLang="en-US" dirty="0"/>
              <a:t> 날짜 다루기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" y="1300186"/>
            <a:ext cx="95821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10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66625A-1B7D-49ED-B03F-4054D3FBD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179F5B-062A-4BC3-B826-D2B26377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연습문제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6DF4D6-1D63-45B9-93A1-5F7F7114BB4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/>
              <a:t>문제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73E84-45BA-46A7-89D3-1523835221A8}"/>
              </a:ext>
            </a:extLst>
          </p:cNvPr>
          <p:cNvSpPr txBox="1"/>
          <p:nvPr/>
        </p:nvSpPr>
        <p:spPr>
          <a:xfrm>
            <a:off x="344488" y="980728"/>
            <a:ext cx="885698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이름과 나이 변수를 다음 형식으로 출력하도록 </a:t>
            </a:r>
            <a:r>
              <a:rPr lang="en-US" altLang="ko-KR" dirty="0"/>
              <a:t>format() </a:t>
            </a:r>
            <a:r>
              <a:rPr lang="ko-KR" altLang="en-US" dirty="0"/>
              <a:t>함수를 이용해 형식화하세요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출력형식 </a:t>
            </a:r>
            <a:r>
              <a:rPr lang="en-US" altLang="ko-KR" dirty="0"/>
              <a:t>: </a:t>
            </a:r>
            <a:r>
              <a:rPr lang="ko-KR" altLang="en-US" dirty="0"/>
              <a:t>홍길동님의 나이는 </a:t>
            </a:r>
            <a:r>
              <a:rPr lang="en-US" altLang="ko-KR" dirty="0"/>
              <a:t>23</a:t>
            </a:r>
            <a:r>
              <a:rPr lang="ko-KR" altLang="en-US" dirty="0"/>
              <a:t>살입니다</a:t>
            </a:r>
            <a:r>
              <a:rPr lang="en-US" altLang="ko-KR" dirty="0"/>
              <a:t>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두 정수를 </a:t>
            </a:r>
            <a:r>
              <a:rPr lang="ko-KR" altLang="en-US" dirty="0" err="1"/>
              <a:t>입력받아</a:t>
            </a:r>
            <a:r>
              <a:rPr lang="ko-KR" altLang="en-US" dirty="0"/>
              <a:t> 두 수의 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</a:t>
            </a:r>
            <a:r>
              <a:rPr lang="en-US" altLang="ko-KR" dirty="0"/>
              <a:t>, </a:t>
            </a:r>
            <a:r>
              <a:rPr lang="ko-KR" altLang="en-US" dirty="0"/>
              <a:t>몫</a:t>
            </a:r>
            <a:r>
              <a:rPr lang="en-US" altLang="ko-KR" dirty="0"/>
              <a:t>, </a:t>
            </a:r>
            <a:r>
              <a:rPr lang="ko-KR" altLang="en-US" dirty="0"/>
              <a:t>나머지를 출력하세요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문자열의 분리하기와 합치기 기능을 이용하여 </a:t>
            </a:r>
            <a:r>
              <a:rPr lang="en-US" altLang="ko-KR" dirty="0"/>
              <a:t>‘Hello World’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할당된 변수를 이용하여 </a:t>
            </a:r>
            <a:r>
              <a:rPr lang="en-US" altLang="ko-KR" dirty="0"/>
              <a:t>‘World Hello’</a:t>
            </a:r>
            <a:r>
              <a:rPr lang="ko-KR" altLang="en-US" dirty="0"/>
              <a:t>로 출력하세요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x = '</a:t>
            </a:r>
            <a:r>
              <a:rPr lang="en-US" altLang="ko-KR" dirty="0" err="1"/>
              <a:t>abcdef</a:t>
            </a:r>
            <a:r>
              <a:rPr lang="ko-KR" altLang="en-US" dirty="0"/>
              <a:t>＇를 이용하여 </a:t>
            </a:r>
            <a:r>
              <a:rPr lang="en-US" altLang="ko-KR" dirty="0"/>
              <a:t>‘</a:t>
            </a:r>
            <a:r>
              <a:rPr lang="en-US" altLang="ko-KR" dirty="0" err="1"/>
              <a:t>bcdefa</a:t>
            </a:r>
            <a:r>
              <a:rPr lang="en-US" altLang="ko-KR" dirty="0"/>
              <a:t>’</a:t>
            </a:r>
            <a:r>
              <a:rPr lang="ko-KR" altLang="en-US" dirty="0"/>
              <a:t>로 출력하세요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 </a:t>
            </a:r>
            <a:r>
              <a:rPr lang="ko-KR" altLang="en-US" dirty="0" err="1"/>
              <a:t>슬라이싱이용</a:t>
            </a:r>
            <a:r>
              <a:rPr lang="en-US" altLang="ko-KR" dirty="0"/>
              <a:t>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x = ‘</a:t>
            </a:r>
            <a:r>
              <a:rPr lang="en-US" altLang="ko-KR" dirty="0" err="1"/>
              <a:t>abcdef</a:t>
            </a:r>
            <a:r>
              <a:rPr lang="en-US" altLang="ko-KR" dirty="0"/>
              <a:t>’</a:t>
            </a:r>
            <a:r>
              <a:rPr lang="ko-KR" altLang="en-US" dirty="0"/>
              <a:t>를 이용하여 </a:t>
            </a:r>
            <a:r>
              <a:rPr lang="en-US" altLang="ko-KR" dirty="0"/>
              <a:t>‘</a:t>
            </a:r>
            <a:r>
              <a:rPr lang="en-US" altLang="ko-KR" dirty="0" err="1"/>
              <a:t>fedcba</a:t>
            </a:r>
            <a:r>
              <a:rPr lang="en-US" altLang="ko-KR" dirty="0"/>
              <a:t>’</a:t>
            </a:r>
            <a:r>
              <a:rPr lang="ko-KR" altLang="en-US" dirty="0"/>
              <a:t>로 출력하세요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오늘의 온도를 섭씨온도로 </a:t>
            </a:r>
            <a:r>
              <a:rPr lang="ko-KR" altLang="en-US" dirty="0" err="1"/>
              <a:t>입력받아</a:t>
            </a:r>
            <a:r>
              <a:rPr lang="ko-KR" altLang="en-US" dirty="0"/>
              <a:t> 화씨 온도로 변환하는 프로그램을 작성하세요</a:t>
            </a:r>
            <a:r>
              <a:rPr lang="en-US" altLang="ko-KR" dirty="0"/>
              <a:t>. </a:t>
            </a:r>
            <a:r>
              <a:rPr lang="ko-KR" altLang="en-US" dirty="0"/>
              <a:t>화씨 온도는 소수점이 있을 경우만  두번째 자리까지 출력되고</a:t>
            </a:r>
            <a:r>
              <a:rPr lang="en-US" altLang="ko-KR" dirty="0"/>
              <a:t>, </a:t>
            </a:r>
            <a:r>
              <a:rPr lang="ko-KR" altLang="en-US" dirty="0" err="1"/>
              <a:t>소수점이하</a:t>
            </a:r>
            <a:r>
              <a:rPr lang="ko-KR" altLang="en-US" dirty="0"/>
              <a:t> 값이 없는 경우 소수점을 출력하지 않도록 합니다</a:t>
            </a:r>
            <a:r>
              <a:rPr lang="en-US" altLang="ko-KR" dirty="0"/>
              <a:t>.(</a:t>
            </a:r>
            <a:r>
              <a:rPr lang="ko-KR" altLang="en-US" dirty="0"/>
              <a:t>다음은 섭씨와 화씨의 변환 공식입니다</a:t>
            </a:r>
            <a:r>
              <a:rPr lang="en-US" altLang="ko-KR" dirty="0"/>
              <a:t>. C</a:t>
            </a:r>
            <a:r>
              <a:rPr lang="ko-KR" altLang="en-US" dirty="0"/>
              <a:t>는 섭씨</a:t>
            </a:r>
            <a:r>
              <a:rPr lang="en-US" altLang="ko-KR" dirty="0"/>
              <a:t>, F</a:t>
            </a:r>
            <a:r>
              <a:rPr lang="ko-KR" altLang="en-US" dirty="0"/>
              <a:t>는 화씨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 = (F-32) / 1.8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 = (C</a:t>
            </a:r>
            <a:r>
              <a:rPr lang="ko-KR" altLang="en-US" dirty="0"/>
              <a:t>*</a:t>
            </a:r>
            <a:r>
              <a:rPr lang="en-US" altLang="ko-KR" dirty="0"/>
              <a:t>1.8) + 32</a:t>
            </a:r>
          </a:p>
        </p:txBody>
      </p:sp>
    </p:spTree>
    <p:extLst>
      <p:ext uri="{BB962C8B-B14F-4D97-AF65-F5344CB8AC3E}">
        <p14:creationId xmlns:p14="http://schemas.microsoft.com/office/powerpoint/2010/main" val="19262414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66625A-1B7D-49ED-B03F-4054D3FBD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179F5B-062A-4BC3-B826-D2B26377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연습문제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6DF4D6-1D63-45B9-93A1-5F7F7114BB4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/>
              <a:t>문제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73E84-45BA-46A7-89D3-1523835221A8}"/>
              </a:ext>
            </a:extLst>
          </p:cNvPr>
          <p:cNvSpPr txBox="1"/>
          <p:nvPr/>
        </p:nvSpPr>
        <p:spPr>
          <a:xfrm>
            <a:off x="280255" y="1014983"/>
            <a:ext cx="88569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dirty="0"/>
              <a:t>다음 중 변수 선언으로 </a:t>
            </a:r>
            <a:r>
              <a:rPr lang="ko-KR" altLang="en-US"/>
              <a:t>잘못된 것을 모두 고르시오</a:t>
            </a:r>
            <a:r>
              <a:rPr lang="en-US" altLang="ko-KR"/>
              <a:t>?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for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10th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Student.name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_1234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/>
              <a:t>다음의 코드의 실행결과는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dirty="0"/>
              <a:t>다음 중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3.x </a:t>
            </a:r>
            <a:r>
              <a:rPr lang="ko-KR" altLang="en-US" dirty="0"/>
              <a:t>버전에서 </a:t>
            </a:r>
            <a:r>
              <a:rPr lang="ko-KR" altLang="en-US" dirty="0" err="1"/>
              <a:t>연산식과</a:t>
            </a:r>
            <a:r>
              <a:rPr lang="ko-KR" altLang="en-US" dirty="0"/>
              <a:t> 그 결과의 출력이 잘못된 것은</a:t>
            </a:r>
            <a:r>
              <a:rPr lang="en-US" altLang="ko-KR" dirty="0"/>
              <a:t>?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수식 </a:t>
            </a:r>
            <a:r>
              <a:rPr lang="en-US" altLang="ko-KR" dirty="0"/>
              <a:t>8//2 </a:t>
            </a:r>
            <a:r>
              <a:rPr lang="ko-KR" altLang="en-US" dirty="0"/>
              <a:t>결과 </a:t>
            </a:r>
            <a:r>
              <a:rPr lang="en-US" altLang="ko-KR" dirty="0"/>
              <a:t>4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수식 </a:t>
            </a:r>
            <a:r>
              <a:rPr lang="en-US" altLang="ko-KR" dirty="0"/>
              <a:t>8/2  </a:t>
            </a:r>
            <a:r>
              <a:rPr lang="ko-KR" altLang="en-US" dirty="0"/>
              <a:t>결과 </a:t>
            </a:r>
            <a:r>
              <a:rPr lang="en-US" altLang="ko-KR" dirty="0"/>
              <a:t>4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수식 </a:t>
            </a:r>
            <a:r>
              <a:rPr lang="en-US" altLang="ko-KR" dirty="0"/>
              <a:t>8 **2 </a:t>
            </a:r>
            <a:r>
              <a:rPr lang="ko-KR" altLang="en-US" dirty="0"/>
              <a:t>결과 </a:t>
            </a:r>
            <a:r>
              <a:rPr lang="en-US" altLang="ko-KR" dirty="0"/>
              <a:t>64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41513" y="3224213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23" y="3164682"/>
            <a:ext cx="6354009" cy="10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519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66625A-1B7D-49ED-B03F-4054D3FBD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179F5B-062A-4BC3-B826-D2B26377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연습문제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6DF4D6-1D63-45B9-93A1-5F7F7114BB4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/>
              <a:t>문제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73E84-45BA-46A7-89D3-1523835221A8}"/>
              </a:ext>
            </a:extLst>
          </p:cNvPr>
          <p:cNvSpPr txBox="1"/>
          <p:nvPr/>
        </p:nvSpPr>
        <p:spPr>
          <a:xfrm>
            <a:off x="280255" y="1014983"/>
            <a:ext cx="885698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en-US" altLang="ko-KR" dirty="0"/>
              <a:t> </a:t>
            </a:r>
            <a:r>
              <a:rPr lang="ko-KR" altLang="en-US" dirty="0"/>
              <a:t>아래 프로그램의 결과는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en-US" dirty="0"/>
              <a:t> </a:t>
            </a:r>
            <a:r>
              <a:rPr lang="en-US" altLang="ko-KR" dirty="0"/>
              <a:t>split()</a:t>
            </a:r>
            <a:r>
              <a:rPr lang="ko-KR" altLang="en-US" dirty="0"/>
              <a:t>함수를 이용하여 </a:t>
            </a:r>
            <a:r>
              <a:rPr lang="en-US" altLang="ko-KR" dirty="0"/>
              <a:t>str_</a:t>
            </a:r>
            <a:r>
              <a:rPr lang="ko-KR" altLang="en-US" dirty="0"/>
              <a:t>의 값 중 </a:t>
            </a:r>
            <a:r>
              <a:rPr lang="en-US" altLang="ko-KR" dirty="0"/>
              <a:t>＂</a:t>
            </a:r>
            <a:r>
              <a:rPr lang="ko-KR" altLang="en-US" dirty="0"/>
              <a:t>나라</a:t>
            </a:r>
            <a:r>
              <a:rPr lang="en-US" altLang="ko-KR" dirty="0"/>
              <a:t>＂</a:t>
            </a:r>
            <a:r>
              <a:rPr lang="ko-KR" altLang="en-US" dirty="0"/>
              <a:t>를 출력하는 프로그램을 </a:t>
            </a:r>
            <a:r>
              <a:rPr lang="ko-KR" altLang="en-US" dirty="0" err="1"/>
              <a:t>완성하시오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endParaRPr lang="en-US" altLang="ko-K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41513" y="3224213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81" y="1448800"/>
            <a:ext cx="2741053" cy="13544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81" y="3210056"/>
            <a:ext cx="5477560" cy="7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4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1.4. id()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변수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9942" y="1124744"/>
            <a:ext cx="809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FF0000"/>
                </a:solidFill>
              </a:rPr>
              <a:t>변수는</a:t>
            </a:r>
            <a:r>
              <a:rPr lang="ko-KR" altLang="en-US" sz="2400" dirty="0">
                <a:solidFill>
                  <a:srgbClr val="445469"/>
                </a:solidFill>
              </a:rPr>
              <a:t> </a:t>
            </a:r>
            <a:r>
              <a:rPr lang="ko-KR" altLang="en-US" sz="2400" dirty="0" err="1">
                <a:solidFill>
                  <a:srgbClr val="445469"/>
                </a:solidFill>
              </a:rPr>
              <a:t>파이썬에서</a:t>
            </a:r>
            <a:r>
              <a:rPr lang="ko-KR" altLang="en-US" sz="2400" dirty="0">
                <a:solidFill>
                  <a:srgbClr val="445469"/>
                </a:solidFill>
              </a:rPr>
              <a:t> 가장 많이 사용되는 </a:t>
            </a:r>
            <a:r>
              <a:rPr lang="ko-KR" altLang="en-US" sz="2400" dirty="0">
                <a:solidFill>
                  <a:srgbClr val="FF0000"/>
                </a:solidFill>
              </a:rPr>
              <a:t>객체</a:t>
            </a:r>
          </a:p>
        </p:txBody>
      </p:sp>
      <p:sp>
        <p:nvSpPr>
          <p:cNvPr id="9" name="Oval 60"/>
          <p:cNvSpPr/>
          <p:nvPr/>
        </p:nvSpPr>
        <p:spPr>
          <a:xfrm>
            <a:off x="263419" y="1273515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9942" y="1748366"/>
            <a:ext cx="824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en-US" altLang="ko-KR" sz="2400" dirty="0">
                <a:solidFill>
                  <a:srgbClr val="445469"/>
                </a:solidFill>
              </a:rPr>
              <a:t>id()</a:t>
            </a:r>
            <a:r>
              <a:rPr lang="ko-KR" altLang="en-US" sz="2400" dirty="0">
                <a:solidFill>
                  <a:srgbClr val="445469"/>
                </a:solidFill>
              </a:rPr>
              <a:t>는 객체의 </a:t>
            </a:r>
            <a:r>
              <a:rPr lang="ko-KR" altLang="en-US" sz="2400" dirty="0">
                <a:solidFill>
                  <a:srgbClr val="FF0000"/>
                </a:solidFill>
              </a:rPr>
              <a:t>주소</a:t>
            </a:r>
            <a:r>
              <a:rPr lang="ko-KR" altLang="en-US" sz="2400" dirty="0">
                <a:solidFill>
                  <a:srgbClr val="445469"/>
                </a:solidFill>
              </a:rPr>
              <a:t> 값을 출력</a:t>
            </a:r>
          </a:p>
        </p:txBody>
      </p:sp>
      <p:sp>
        <p:nvSpPr>
          <p:cNvPr id="11" name="Oval 60"/>
          <p:cNvSpPr/>
          <p:nvPr/>
        </p:nvSpPr>
        <p:spPr>
          <a:xfrm>
            <a:off x="263419" y="1896192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564904"/>
            <a:ext cx="82486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9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1.5. </a:t>
            </a:r>
            <a:r>
              <a:rPr lang="ko-KR" altLang="en-US"/>
              <a:t>변수 삭제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변수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124744"/>
            <a:ext cx="809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en-US" altLang="ko-KR" sz="2400" dirty="0">
                <a:solidFill>
                  <a:srgbClr val="FF0000"/>
                </a:solidFill>
              </a:rPr>
              <a:t>del </a:t>
            </a:r>
            <a:r>
              <a:rPr lang="ko-KR" altLang="en-US" sz="2400" i="1" dirty="0">
                <a:solidFill>
                  <a:srgbClr val="FF0000"/>
                </a:solidFill>
              </a:rPr>
              <a:t>변수</a:t>
            </a:r>
          </a:p>
        </p:txBody>
      </p:sp>
      <p:sp>
        <p:nvSpPr>
          <p:cNvPr id="5" name="Oval 60"/>
          <p:cNvSpPr/>
          <p:nvPr/>
        </p:nvSpPr>
        <p:spPr>
          <a:xfrm>
            <a:off x="263419" y="1273515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9942" y="1772816"/>
            <a:ext cx="824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en-US" altLang="ko-KR" sz="2400" dirty="0">
                <a:solidFill>
                  <a:srgbClr val="445469"/>
                </a:solidFill>
              </a:rPr>
              <a:t>del</a:t>
            </a:r>
            <a:r>
              <a:rPr lang="ko-KR" altLang="en-US" sz="2400" dirty="0">
                <a:solidFill>
                  <a:srgbClr val="445469"/>
                </a:solidFill>
              </a:rPr>
              <a:t>은 </a:t>
            </a:r>
            <a:r>
              <a:rPr lang="ko-KR" altLang="en-US" sz="2400" dirty="0">
                <a:solidFill>
                  <a:srgbClr val="FF0000"/>
                </a:solidFill>
              </a:rPr>
              <a:t>현재 커널의 변수를 삭제</a:t>
            </a:r>
          </a:p>
        </p:txBody>
      </p:sp>
      <p:sp>
        <p:nvSpPr>
          <p:cNvPr id="7" name="Oval 60"/>
          <p:cNvSpPr/>
          <p:nvPr/>
        </p:nvSpPr>
        <p:spPr>
          <a:xfrm>
            <a:off x="263419" y="1920642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8950" y="2429870"/>
            <a:ext cx="9000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여러 개 변수를 동시에 삭제하려면 변수 목록을 콤마</a:t>
            </a:r>
            <a:r>
              <a:rPr lang="en-US" altLang="ko-KR" sz="2400" dirty="0">
                <a:solidFill>
                  <a:srgbClr val="445469"/>
                </a:solidFill>
              </a:rPr>
              <a:t>(,)</a:t>
            </a:r>
            <a:r>
              <a:rPr lang="ko-KR" altLang="en-US" sz="2400" dirty="0">
                <a:solidFill>
                  <a:srgbClr val="445469"/>
                </a:solidFill>
              </a:rPr>
              <a:t>로 구분해 나열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8950" y="3111351"/>
            <a:ext cx="9217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en-US" altLang="ko-KR" sz="2400" dirty="0" err="1">
                <a:solidFill>
                  <a:srgbClr val="0070C0"/>
                </a:solidFill>
              </a:rPr>
              <a:t>whos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ko-KR" altLang="en-US" sz="2400" dirty="0">
                <a:solidFill>
                  <a:srgbClr val="0070C0"/>
                </a:solidFill>
              </a:rPr>
              <a:t>명령</a:t>
            </a:r>
            <a:r>
              <a:rPr lang="ko-KR" altLang="en-US" sz="2400" dirty="0">
                <a:solidFill>
                  <a:srgbClr val="445469"/>
                </a:solidFill>
              </a:rPr>
              <a:t>을 이용하면 현재 커널에 정의되어 있는 </a:t>
            </a:r>
            <a:r>
              <a:rPr lang="ko-KR" altLang="en-US" sz="2400" dirty="0">
                <a:solidFill>
                  <a:srgbClr val="0070C0"/>
                </a:solidFill>
              </a:rPr>
              <a:t>변수 목록</a:t>
            </a:r>
            <a:r>
              <a:rPr lang="ko-KR" altLang="en-US" sz="2400" dirty="0">
                <a:solidFill>
                  <a:srgbClr val="445469"/>
                </a:solidFill>
              </a:rPr>
              <a:t>을 확인</a:t>
            </a:r>
          </a:p>
        </p:txBody>
      </p:sp>
      <p:sp>
        <p:nvSpPr>
          <p:cNvPr id="11" name="Oval 60"/>
          <p:cNvSpPr/>
          <p:nvPr/>
        </p:nvSpPr>
        <p:spPr>
          <a:xfrm>
            <a:off x="263419" y="2576751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60"/>
          <p:cNvSpPr/>
          <p:nvPr/>
        </p:nvSpPr>
        <p:spPr>
          <a:xfrm>
            <a:off x="263419" y="3264879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r="54112"/>
          <a:stretch/>
        </p:blipFill>
        <p:spPr>
          <a:xfrm>
            <a:off x="488950" y="3750981"/>
            <a:ext cx="4252789" cy="22002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r="50735"/>
          <a:stretch/>
        </p:blipFill>
        <p:spPr>
          <a:xfrm>
            <a:off x="4989227" y="3813490"/>
            <a:ext cx="4589242" cy="19907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037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1.6. </a:t>
            </a:r>
            <a:r>
              <a:rPr lang="ko-KR" altLang="en-US"/>
              <a:t>다중 변수 선언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변수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126629"/>
            <a:ext cx="809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한 라인에 여러 개 변수를 선언해 사용</a:t>
            </a:r>
          </a:p>
        </p:txBody>
      </p:sp>
      <p:sp>
        <p:nvSpPr>
          <p:cNvPr id="5" name="Oval 60"/>
          <p:cNvSpPr/>
          <p:nvPr/>
        </p:nvSpPr>
        <p:spPr>
          <a:xfrm>
            <a:off x="263419" y="1275400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8950" y="3262803"/>
            <a:ext cx="9000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변수에 값의 할당 작업은 순차적으로 발생하는 것은 아님</a:t>
            </a:r>
          </a:p>
        </p:txBody>
      </p:sp>
      <p:sp>
        <p:nvSpPr>
          <p:cNvPr id="9" name="Oval 60"/>
          <p:cNvSpPr/>
          <p:nvPr/>
        </p:nvSpPr>
        <p:spPr>
          <a:xfrm>
            <a:off x="263419" y="3409684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4" y="1702693"/>
            <a:ext cx="9353550" cy="14382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3779559"/>
            <a:ext cx="3467100" cy="22479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187" y="3748511"/>
            <a:ext cx="33813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5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1.7. </a:t>
            </a:r>
            <a:r>
              <a:rPr lang="ko-KR" altLang="en-US"/>
              <a:t>도움말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변수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124744"/>
            <a:ext cx="809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en-US" altLang="ko-KR" sz="2400" dirty="0">
                <a:solidFill>
                  <a:srgbClr val="FF0000"/>
                </a:solidFill>
              </a:rPr>
              <a:t>help(</a:t>
            </a:r>
            <a:r>
              <a:rPr lang="en-US" altLang="ko-KR" sz="2400" i="1" dirty="0">
                <a:solidFill>
                  <a:srgbClr val="FF0000"/>
                </a:solidFill>
              </a:rPr>
              <a:t>[x]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Oval 60"/>
          <p:cNvSpPr/>
          <p:nvPr/>
        </p:nvSpPr>
        <p:spPr>
          <a:xfrm>
            <a:off x="263419" y="1273515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8950" y="1671191"/>
            <a:ext cx="9000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en-US" altLang="ko-KR" sz="2400" dirty="0">
                <a:solidFill>
                  <a:srgbClr val="445469"/>
                </a:solidFill>
              </a:rPr>
              <a:t>x : </a:t>
            </a:r>
            <a:r>
              <a:rPr lang="ko-KR" altLang="en-US" sz="2400" dirty="0">
                <a:solidFill>
                  <a:srgbClr val="445469"/>
                </a:solidFill>
              </a:rPr>
              <a:t>도움말을 얻을 함수 이름입니다</a:t>
            </a:r>
            <a:r>
              <a:rPr lang="en-US" altLang="ko-KR" sz="2400" dirty="0">
                <a:solidFill>
                  <a:srgbClr val="445469"/>
                </a:solidFill>
              </a:rPr>
              <a:t>. </a:t>
            </a:r>
            <a:r>
              <a:rPr lang="ko-KR" altLang="en-US" sz="2400" dirty="0">
                <a:solidFill>
                  <a:srgbClr val="445469"/>
                </a:solidFill>
              </a:rPr>
              <a:t>대괄호</a:t>
            </a:r>
            <a:r>
              <a:rPr lang="en-US" altLang="ko-KR" sz="2400" dirty="0">
                <a:solidFill>
                  <a:srgbClr val="445469"/>
                </a:solidFill>
              </a:rPr>
              <a:t>([ ])</a:t>
            </a:r>
            <a:r>
              <a:rPr lang="ko-KR" altLang="en-US" sz="2400" dirty="0">
                <a:solidFill>
                  <a:srgbClr val="445469"/>
                </a:solidFill>
              </a:rPr>
              <a:t>는 선택사항을 의미</a:t>
            </a:r>
          </a:p>
        </p:txBody>
      </p:sp>
      <p:sp>
        <p:nvSpPr>
          <p:cNvPr id="7" name="Oval 60"/>
          <p:cNvSpPr/>
          <p:nvPr/>
        </p:nvSpPr>
        <p:spPr>
          <a:xfrm>
            <a:off x="263419" y="1818072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12" y="2258719"/>
            <a:ext cx="9370101" cy="369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866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F4A4A"/>
          </a:solidFill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4638</TotalTime>
  <Words>3073</Words>
  <Application>Microsoft Office PowerPoint</Application>
  <PresentationFormat>A4 용지(210x297mm)</PresentationFormat>
  <Paragraphs>553</Paragraphs>
  <Slides>57</Slides>
  <Notes>7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6" baseType="lpstr">
      <vt:lpstr>나눔고딕</vt:lpstr>
      <vt:lpstr>Wingdings</vt:lpstr>
      <vt:lpstr>Arial</vt:lpstr>
      <vt:lpstr>Courier New</vt:lpstr>
      <vt:lpstr>conso</vt:lpstr>
      <vt:lpstr>Consolas</vt:lpstr>
      <vt:lpstr>D2Coding</vt:lpstr>
      <vt:lpstr>맑은 고딕</vt:lpstr>
      <vt:lpstr>1_Office 테마</vt:lpstr>
      <vt:lpstr>학습 내용</vt:lpstr>
      <vt:lpstr>1절. 변수</vt:lpstr>
      <vt:lpstr>1.1. 변수</vt:lpstr>
      <vt:lpstr>1.2. 변수 이름 규칙</vt:lpstr>
      <vt:lpstr>1.3. 변수에 값 할당</vt:lpstr>
      <vt:lpstr>1.4. id()</vt:lpstr>
      <vt:lpstr>1.5. 변수 삭제</vt:lpstr>
      <vt:lpstr>1.6. 다중 변수 선언</vt:lpstr>
      <vt:lpstr>1.7. 도움말</vt:lpstr>
      <vt:lpstr>2.1. 사용자 입력</vt:lpstr>
      <vt:lpstr>2.2. 화면 출력</vt:lpstr>
      <vt:lpstr>2.2. 화면 출력(sep 속성)</vt:lpstr>
      <vt:lpstr>2.2. 화면 출력(end 속성)</vt:lpstr>
      <vt:lpstr>3절. 기본 자료형</vt:lpstr>
      <vt:lpstr>3.1. 숫자형</vt:lpstr>
      <vt:lpstr>1) 정수</vt:lpstr>
      <vt:lpstr>2) 실수</vt:lpstr>
      <vt:lpstr>3) 복소수</vt:lpstr>
      <vt:lpstr>4) 최근 표현식 변수 _</vt:lpstr>
      <vt:lpstr>1) 문자형의 표현</vt:lpstr>
      <vt:lpstr>2) 여러 줄 문자 표현</vt:lpstr>
      <vt:lpstr>3) 소스코드 줄 바꿈</vt:lpstr>
      <vt:lpstr>4) 탈출 문자</vt:lpstr>
      <vt:lpstr>4) 탈출 문자</vt:lpstr>
      <vt:lpstr>5) 문자열 연결하기</vt:lpstr>
      <vt:lpstr>6) 문자열 인덱싱</vt:lpstr>
      <vt:lpstr>7) 문자열 슬라이싱</vt:lpstr>
      <vt:lpstr>7) 문자열 슬라이싱 - [start:stop]</vt:lpstr>
      <vt:lpstr>8) 문자열 슬라이싱 - [start:stop:step]</vt:lpstr>
      <vt:lpstr>9) raw 문자열</vt:lpstr>
      <vt:lpstr>3.3. 논리형</vt:lpstr>
      <vt:lpstr>1) False로 판별되는 경우</vt:lpstr>
      <vt:lpstr>2) True로 판별되는 경우</vt:lpstr>
      <vt:lpstr>1) 자료형 확인 – type()</vt:lpstr>
      <vt:lpstr>2) 자료형 변환</vt:lpstr>
      <vt:lpstr>4절. 포맷팅</vt:lpstr>
      <vt:lpstr>4.1. 문자열에 형식 지정</vt:lpstr>
      <vt:lpstr>4.2. format()</vt:lpstr>
      <vt:lpstr>1) 순서 지정</vt:lpstr>
      <vt:lpstr>2) 숫자 출력</vt:lpstr>
      <vt:lpstr>3) 문자열 출력</vt:lpstr>
      <vt:lpstr>4) 정렬 방법 지정</vt:lpstr>
      <vt:lpstr>5) 공백 대체 문자</vt:lpstr>
      <vt:lpstr>6) 매개변수를 갖는 포맷</vt:lpstr>
      <vt:lpstr>6) 매개변수를 갖는 포맷</vt:lpstr>
      <vt:lpstr>7) 날짜 출력</vt:lpstr>
      <vt:lpstr>5.1. 산술 연산자</vt:lpstr>
      <vt:lpstr> Quiz</vt:lpstr>
      <vt:lpstr>5.2. 대입 연산자</vt:lpstr>
      <vt:lpstr>5.3. 논리 연산자</vt:lpstr>
      <vt:lpstr>5.4. 비교 연산자</vt:lpstr>
      <vt:lpstr>5.5. 비트 연산</vt:lpstr>
      <vt:lpstr>6.1. 문자열 다루기</vt:lpstr>
      <vt:lpstr>7.1. 날짜 및 시간</vt:lpstr>
      <vt:lpstr>8. 연습문제</vt:lpstr>
      <vt:lpstr>8. 연습문제</vt:lpstr>
      <vt:lpstr>8. 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허진경</dc:creator>
  <cp:lastModifiedBy>901-00</cp:lastModifiedBy>
  <cp:revision>182</cp:revision>
  <dcterms:created xsi:type="dcterms:W3CDTF">2019-04-14T14:47:30Z</dcterms:created>
  <dcterms:modified xsi:type="dcterms:W3CDTF">2025-04-10T08:39:31Z</dcterms:modified>
</cp:coreProperties>
</file>