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9" r:id="rId1"/>
  </p:sldMasterIdLst>
  <p:notesMasterIdLst>
    <p:notesMasterId r:id="rId30"/>
  </p:notesMasterIdLst>
  <p:sldIdLst>
    <p:sldId id="286" r:id="rId2"/>
    <p:sldId id="289" r:id="rId3"/>
    <p:sldId id="259" r:id="rId4"/>
    <p:sldId id="260" r:id="rId5"/>
    <p:sldId id="272" r:id="rId6"/>
    <p:sldId id="264" r:id="rId7"/>
    <p:sldId id="262" r:id="rId8"/>
    <p:sldId id="271" r:id="rId9"/>
    <p:sldId id="269" r:id="rId10"/>
    <p:sldId id="265" r:id="rId11"/>
    <p:sldId id="266" r:id="rId12"/>
    <p:sldId id="267" r:id="rId13"/>
    <p:sldId id="268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91" r:id="rId22"/>
    <p:sldId id="290" r:id="rId23"/>
    <p:sldId id="292" r:id="rId24"/>
    <p:sldId id="280" r:id="rId25"/>
    <p:sldId id="281" r:id="rId26"/>
    <p:sldId id="282" r:id="rId27"/>
    <p:sldId id="270" r:id="rId28"/>
    <p:sldId id="293" r:id="rId29"/>
  </p:sldIdLst>
  <p:sldSz cx="9906000" cy="6858000" type="A4"/>
  <p:notesSz cx="6858000" cy="9144000"/>
  <p:embeddedFontLst>
    <p:embeddedFont>
      <p:font typeface="D2Coding" panose="020B0600000101010101" charset="-127"/>
      <p:regular r:id="rId31"/>
      <p:bold r:id="rId32"/>
    </p:embeddedFont>
    <p:embeddedFont>
      <p:font typeface="나눔고딕" panose="020B0600000101010101" charset="-127"/>
      <p:regular r:id="rId33"/>
      <p:bold r:id="rId34"/>
    </p:embeddedFont>
    <p:embeddedFont>
      <p:font typeface="나눔바른고딕" panose="020B0600000101010101" charset="-127"/>
      <p:regular r:id="rId35"/>
      <p:bold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HY그래픽M" panose="02030600000101010101" pitchFamily="18" charset="-127"/>
      <p:regular r:id="rId41"/>
    </p:embeddedFont>
    <p:embeddedFont>
      <p:font typeface="맑은 고딕" panose="020B0503020000020004" pitchFamily="50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000"/>
    <a:srgbClr val="445469"/>
    <a:srgbClr val="1D9BD6"/>
    <a:srgbClr val="FEE67A"/>
    <a:srgbClr val="1E415D"/>
    <a:srgbClr val="1D9A78"/>
    <a:srgbClr val="0070C0"/>
    <a:srgbClr val="C2D5A3"/>
    <a:srgbClr val="FDD9A9"/>
    <a:srgbClr val="FAA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6391" autoAdjust="0"/>
  </p:normalViewPr>
  <p:slideViewPr>
    <p:cSldViewPr>
      <p:cViewPr varScale="1">
        <p:scale>
          <a:sx n="114" d="100"/>
          <a:sy n="114" d="100"/>
        </p:scale>
        <p:origin x="12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76"/>
    </p:cViewPr>
  </p:sorterViewPr>
  <p:notesViewPr>
    <p:cSldViewPr>
      <p:cViewPr varScale="1">
        <p:scale>
          <a:sx n="92" d="100"/>
          <a:sy n="92" d="100"/>
        </p:scale>
        <p:origin x="37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1991%EB%85%84" TargetMode="External"/><Relationship Id="rId7" Type="http://schemas.openxmlformats.org/officeDocument/2006/relationships/hyperlink" Target="https://docs.python.org/ko/3/library/index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python.org/3/library/index.html" TargetMode="External"/><Relationship Id="rId5" Type="http://schemas.openxmlformats.org/officeDocument/2006/relationships/hyperlink" Target="https://pypi.org/" TargetMode="External"/><Relationship Id="rId4" Type="http://schemas.openxmlformats.org/officeDocument/2006/relationships/hyperlink" Target="https://ko.wikipedia.org/wiki/1995%EB%85%84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1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자바는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1991년"/>
              </a:rPr>
              <a:t>1991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1991년"/>
              </a:rPr>
              <a:t>년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그린 프로젝트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(Green Project)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이름으로 시작해 </a:t>
            </a:r>
            <a:r>
              <a:rPr lang="en-US" altLang="ko-KR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1995년"/>
              </a:rPr>
              <a:t>1995</a:t>
            </a:r>
            <a:r>
              <a:rPr lang="ko-KR" altLang="en-US" sz="1200" b="0" i="0" u="none" strike="noStrike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1995년"/>
              </a:rPr>
              <a:t>년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발표했다</a:t>
            </a:r>
            <a:endParaRPr lang="en-US" altLang="ko-KR"/>
          </a:p>
          <a:p>
            <a:r>
              <a:rPr lang="en-US" altLang="ko-KR">
                <a:hlinkClick r:id="rId5"/>
              </a:rPr>
              <a:t>https://pypi.org/</a:t>
            </a:r>
            <a:endParaRPr lang="en-US" altLang="ko-KR"/>
          </a:p>
          <a:p>
            <a:r>
              <a:rPr lang="en-US" altLang="ko-KR">
                <a:hlinkClick r:id="rId6"/>
              </a:rPr>
              <a:t>https://docs.python.org/3/library/index.html</a:t>
            </a:r>
            <a:endParaRPr lang="en-US" altLang="ko-KR"/>
          </a:p>
          <a:p>
            <a:r>
              <a:rPr lang="en-US" altLang="ko-KR">
                <a:hlinkClick r:id="rId7"/>
              </a:rPr>
              <a:t>https://docs.python.org/ko/3/library/index.html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54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C:\Program Files (x86)\Microsoft Visual Studio\2019\Community\Common7\Tools\</a:t>
            </a:r>
            <a:r>
              <a:rPr lang="en-US" altLang="ko-KR" err="1"/>
              <a:t>VsDevCmd</a:t>
            </a:r>
            <a:endParaRPr lang="en-US" altLang="ko-KR"/>
          </a:p>
          <a:p>
            <a:r>
              <a:rPr lang="en-US" altLang="ko-KR"/>
              <a:t>cl </a:t>
            </a:r>
            <a:r>
              <a:rPr lang="en-US" altLang="ko-KR" err="1"/>
              <a:t>helloworld.c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C:\Program</a:t>
            </a:r>
            <a:r>
              <a:rPr lang="en-US" altLang="ko-KR" baseline="0"/>
              <a:t> Data\Anaconda3\Python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764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1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1591E-F24B-4F2C-A613-48960D79F8B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1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부제를 갖는 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4799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158751" y="1060451"/>
            <a:ext cx="9546250" cy="5230428"/>
          </a:xfrm>
        </p:spPr>
        <p:txBody>
          <a:bodyPr anchor="t" anchorCtr="0">
            <a:normAutofit/>
          </a:bodyPr>
          <a:lstStyle>
            <a:lvl1pPr marL="360000" indent="-360000">
              <a:lnSpc>
                <a:spcPct val="120000"/>
              </a:lnSpc>
              <a:buSzPct val="85000"/>
              <a:buFont typeface="Wingdings" panose="05000000000000000000" pitchFamily="2" charset="2"/>
              <a:buChar char="l"/>
              <a:defRPr sz="2400">
                <a:solidFill>
                  <a:srgbClr val="445469"/>
                </a:solidFill>
              </a:defRPr>
            </a:lvl1pPr>
            <a:lvl2pPr marL="800112" indent="-342900">
              <a:buFont typeface="Wingdings" panose="05000000000000000000" pitchFamily="2" charset="2"/>
              <a:buChar char="§"/>
              <a:defRPr sz="2000">
                <a:solidFill>
                  <a:srgbClr val="445469"/>
                </a:solidFill>
              </a:defRPr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7170651" y="46424"/>
            <a:ext cx="2672774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파이썬 개요 및 개발환경 구성</a:t>
            </a:r>
          </a:p>
        </p:txBody>
      </p:sp>
    </p:spTree>
    <p:extLst>
      <p:ext uri="{BB962C8B-B14F-4D97-AF65-F5344CB8AC3E}">
        <p14:creationId xmlns:p14="http://schemas.microsoft.com/office/powerpoint/2010/main" val="4096184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08">
          <p15:clr>
            <a:srgbClr val="A4A3A4"/>
          </p15:clr>
        </p15:guide>
        <p15:guide id="3" pos="7333">
          <p15:clr>
            <a:srgbClr val="A4A3A4"/>
          </p15:clr>
        </p15:guide>
        <p15:guide id="4" pos="6114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orient="horz" pos="1525">
          <p15:clr>
            <a:srgbClr val="A4A3A4"/>
          </p15:clr>
        </p15:guide>
        <p15:guide id="10" orient="horz" pos="3566">
          <p15:clr>
            <a:srgbClr val="A4A3A4"/>
          </p15:clr>
        </p15:guide>
        <p15:guide id="11" orient="horz" pos="2205">
          <p15:clr>
            <a:srgbClr val="A4A3A4"/>
          </p15:clr>
        </p15:guide>
        <p15:guide id="12" pos="3211">
          <p15:clr>
            <a:srgbClr val="A4A3A4"/>
          </p15:clr>
        </p15:guide>
        <p15:guide id="13" pos="3301">
          <p15:clr>
            <a:srgbClr val="A4A3A4"/>
          </p15:clr>
        </p15:guide>
        <p15:guide id="14" pos="217">
          <p15:clr>
            <a:srgbClr val="FBAE40"/>
          </p15:clr>
        </p15:guide>
        <p15:guide id="15" orient="horz" pos="2886">
          <p15:clr>
            <a:srgbClr val="FBAE40"/>
          </p15:clr>
        </p15:guide>
        <p15:guide id="16" pos="29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170651" y="46424"/>
            <a:ext cx="2672774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파이썬 개요 및 개발환경 구성</a:t>
            </a:r>
          </a:p>
        </p:txBody>
      </p:sp>
    </p:spTree>
    <p:extLst>
      <p:ext uri="{BB962C8B-B14F-4D97-AF65-F5344CB8AC3E}">
        <p14:creationId xmlns:p14="http://schemas.microsoft.com/office/powerpoint/2010/main" val="3972096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84">
          <p15:clr>
            <a:srgbClr val="A4A3A4"/>
          </p15:clr>
        </p15:guide>
        <p15:guide id="2" pos="308">
          <p15:clr>
            <a:srgbClr val="A4A3A4"/>
          </p15:clr>
        </p15:guide>
        <p15:guide id="3" pos="7333">
          <p15:clr>
            <a:srgbClr val="A4A3A4"/>
          </p15:clr>
        </p15:guide>
        <p15:guide id="4" pos="6114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orient="horz" pos="1525">
          <p15:clr>
            <a:srgbClr val="A4A3A4"/>
          </p15:clr>
        </p15:guide>
        <p15:guide id="11" orient="horz" pos="2205">
          <p15:clr>
            <a:srgbClr val="A4A3A4"/>
          </p15:clr>
        </p15:guide>
        <p15:guide id="12" pos="3211">
          <p15:clr>
            <a:srgbClr val="A4A3A4"/>
          </p15:clr>
        </p15:guide>
        <p15:guide id="13" pos="3301">
          <p15:clr>
            <a:srgbClr val="A4A3A4"/>
          </p15:clr>
        </p15:guide>
        <p15:guide id="15" orient="horz" pos="2886">
          <p15:clr>
            <a:srgbClr val="FBAE40"/>
          </p15:clr>
        </p15:guide>
        <p15:guide id="17" orient="horz" pos="3566">
          <p15:clr>
            <a:srgbClr val="FBAE40"/>
          </p15:clr>
        </p15:guide>
        <p15:guide id="18" pos="21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제목 10"/>
          <p:cNvSpPr>
            <a:spLocks noGrp="1"/>
          </p:cNvSpPr>
          <p:nvPr>
            <p:ph type="title"/>
          </p:nvPr>
        </p:nvSpPr>
        <p:spPr>
          <a:xfrm>
            <a:off x="201001" y="187897"/>
            <a:ext cx="9504000" cy="503211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/>
          <a:lstStyle>
            <a:lvl1pPr marL="0" indent="0" algn="l">
              <a:buFontTx/>
              <a:buNone/>
              <a:defRPr sz="1400">
                <a:solidFill>
                  <a:srgbClr val="262626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8" name="Rectangle 8"/>
          <p:cNvSpPr/>
          <p:nvPr userDrawn="1"/>
        </p:nvSpPr>
        <p:spPr>
          <a:xfrm>
            <a:off x="76" y="980728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47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66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이 없는 제목(부제목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8"/>
          <p:cNvSpPr/>
          <p:nvPr userDrawn="1"/>
        </p:nvSpPr>
        <p:spPr>
          <a:xfrm>
            <a:off x="0" y="0"/>
            <a:ext cx="9906000" cy="982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 userDrawn="1"/>
        </p:nvSpPr>
        <p:spPr>
          <a:xfrm>
            <a:off x="0" y="982229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41"/>
          </p:nvPr>
        </p:nvSpPr>
        <p:spPr>
          <a:xfrm>
            <a:off x="272480" y="692696"/>
            <a:ext cx="9432520" cy="216024"/>
          </a:xfrm>
          <a:prstGeom prst="rect">
            <a:avLst/>
          </a:prstGeom>
        </p:spPr>
        <p:txBody>
          <a:bodyPr lIns="72000" anchor="ctr">
            <a:noAutofit/>
          </a:bodyPr>
          <a:lstStyle>
            <a:lvl1pPr marL="0" indent="0" algn="l">
              <a:buFontTx/>
              <a:buNone/>
              <a:defRPr sz="12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7170651" y="46424"/>
            <a:ext cx="2672774" cy="266602"/>
          </a:xfrm>
          <a:prstGeom prst="rect">
            <a:avLst/>
          </a:prstGeom>
        </p:spPr>
        <p:txBody>
          <a:bodyPr wrap="none" lIns="36000" tIns="36000" rIns="36000" bIns="36000">
            <a:spAutoFit/>
          </a:bodyPr>
          <a:lstStyle/>
          <a:p>
            <a:pPr marL="0" marR="0" lvl="0" indent="0" algn="r" defTabSz="742950" rtl="0" eaLnBrk="1" fontAlgn="auto" latinLnBrk="1" hangingPunct="1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장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파이썬 개요 및 개발환경 구성</a:t>
            </a:r>
          </a:p>
        </p:txBody>
      </p:sp>
      <p:pic>
        <p:nvPicPr>
          <p:cNvPr id="16" name="Picture 26" descr="그림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39823" y="202446"/>
            <a:ext cx="7397503" cy="49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제목 10"/>
          <p:cNvSpPr>
            <a:spLocks noGrp="1"/>
          </p:cNvSpPr>
          <p:nvPr>
            <p:ph type="title"/>
          </p:nvPr>
        </p:nvSpPr>
        <p:spPr>
          <a:xfrm>
            <a:off x="345544" y="318457"/>
            <a:ext cx="6047616" cy="24251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accent5">
                    <a:lumMod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61554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84">
          <p15:clr>
            <a:srgbClr val="A4A3A4"/>
          </p15:clr>
        </p15:guide>
        <p15:guide id="2" pos="308">
          <p15:clr>
            <a:srgbClr val="A4A3A4"/>
          </p15:clr>
        </p15:guide>
        <p15:guide id="3" pos="7333">
          <p15:clr>
            <a:srgbClr val="A4A3A4"/>
          </p15:clr>
        </p15:guide>
        <p15:guide id="4" pos="6114">
          <p15:clr>
            <a:srgbClr val="A4A3A4"/>
          </p15:clr>
        </p15:guide>
        <p15:guide id="5" pos="3120">
          <p15:clr>
            <a:srgbClr val="A4A3A4"/>
          </p15:clr>
        </p15:guide>
        <p15:guide id="6" pos="126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845">
          <p15:clr>
            <a:srgbClr val="A4A3A4"/>
          </p15:clr>
        </p15:guide>
        <p15:guide id="9" orient="horz" pos="1525">
          <p15:clr>
            <a:srgbClr val="A4A3A4"/>
          </p15:clr>
        </p15:guide>
        <p15:guide id="11" orient="horz" pos="2205">
          <p15:clr>
            <a:srgbClr val="A4A3A4"/>
          </p15:clr>
        </p15:guide>
        <p15:guide id="12" pos="3211">
          <p15:clr>
            <a:srgbClr val="A4A3A4"/>
          </p15:clr>
        </p15:guide>
        <p15:guide id="13" pos="3301">
          <p15:clr>
            <a:srgbClr val="A4A3A4"/>
          </p15:clr>
        </p15:guide>
        <p15:guide id="15" orient="horz" pos="2886">
          <p15:clr>
            <a:srgbClr val="FBAE40"/>
          </p15:clr>
        </p15:guide>
        <p15:guide id="17" orient="horz" pos="3566">
          <p15:clr>
            <a:srgbClr val="FBAE40"/>
          </p15:clr>
        </p15:guide>
        <p15:guide id="18" pos="21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902315" cy="6858000"/>
          </a:xfrm>
          <a:prstGeom prst="rect">
            <a:avLst/>
          </a:prstGeom>
        </p:spPr>
      </p:pic>
      <p:sp>
        <p:nvSpPr>
          <p:cNvPr id="7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1" name="그룹 9"/>
          <p:cNvGrpSpPr>
            <a:grpSpLocks/>
          </p:cNvGrpSpPr>
          <p:nvPr userDrawn="1"/>
        </p:nvGrpSpPr>
        <p:grpSpPr bwMode="auto">
          <a:xfrm>
            <a:off x="416496" y="1052736"/>
            <a:ext cx="7397503" cy="490250"/>
            <a:chOff x="662673" y="1980431"/>
            <a:chExt cx="9978476" cy="648113"/>
          </a:xfrm>
        </p:grpSpPr>
        <p:pic>
          <p:nvPicPr>
            <p:cNvPr id="12" name="Picture 26" descr="그림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662673" y="1980431"/>
              <a:ext cx="9978476" cy="64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911746" y="2055249"/>
              <a:ext cx="1330639" cy="464722"/>
            </a:xfrm>
            <a:prstGeom prst="rect">
              <a:avLst/>
            </a:prstGeom>
            <a:noFill/>
          </p:spPr>
          <p:txBody>
            <a:bodyPr wrap="none" lIns="104287" tIns="52144" rIns="104287" bIns="52144">
              <a:spAutoFit/>
            </a:bodyPr>
            <a:lstStyle/>
            <a:p>
              <a:pPr defTabSz="1042846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2. </a:t>
              </a:r>
              <a:r>
                <a:rPr lang="ko-KR" altLang="en-US" sz="1600">
                  <a:ln>
                    <a:solidFill>
                      <a:srgbClr val="4F81BD">
                        <a:shade val="50000"/>
                        <a:alpha val="0"/>
                      </a:srgbClr>
                    </a:solidFill>
                  </a:ln>
                  <a:solidFill>
                    <a:srgbClr val="1F497D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부제목</a:t>
              </a:r>
              <a:endParaRPr lang="en-US" altLang="ko-KR" sz="160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srgbClr val="1F497D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220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7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5" r:id="rId5"/>
    <p:sldLayoutId id="2147483694" r:id="rId6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archiv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23.03-1-Windows-x86_64.exe" TargetMode="External"/><Relationship Id="rId2" Type="http://schemas.openxmlformats.org/officeDocument/2006/relationships/hyperlink" Target="https://repo.anaconda.com/archive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obe.com/tiobe-index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etbrains.com/pycharm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anacond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EE67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03163" y="756084"/>
            <a:ext cx="8299673" cy="5345832"/>
          </a:xfrm>
          <a:prstGeom prst="rect">
            <a:avLst/>
          </a:prstGeom>
          <a:solidFill>
            <a:schemeClr val="bg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63" y="721163"/>
            <a:ext cx="8299673" cy="5380753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3331690" y="4581128"/>
            <a:ext cx="5581750" cy="1152128"/>
          </a:xfrm>
          <a:prstGeom prst="roundRect">
            <a:avLst>
              <a:gd name="adj" fmla="val 7597"/>
            </a:avLst>
          </a:prstGeom>
          <a:noFill/>
          <a:ln w="76200">
            <a:solidFill>
              <a:srgbClr val="FF0000">
                <a:alpha val="60000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010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2.1. </a:t>
            </a:r>
            <a:r>
              <a:rPr lang="ko-KR" altLang="en-US"/>
              <a:t>파이썬 인터프리터</a:t>
            </a:r>
            <a:r>
              <a:rPr lang="en-US" altLang="ko-KR"/>
              <a:t> </a:t>
            </a:r>
            <a:r>
              <a:rPr lang="ko-KR" altLang="en-US"/>
              <a:t>다운로드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파이썬 인터프리터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092299"/>
            <a:ext cx="82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1E415D"/>
                </a:solidFill>
              </a:rPr>
              <a:t>https://www.python.org/</a:t>
            </a:r>
            <a:endParaRPr lang="ko-KR" altLang="en-US" sz="2400">
              <a:solidFill>
                <a:srgbClr val="1E415D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241070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89942" y="1814306"/>
            <a:ext cx="9001001" cy="4115752"/>
            <a:chOff x="489942" y="1814306"/>
            <a:chExt cx="9001001" cy="4115752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/>
            <a:srcRect t="15142" r="1559" b="12619"/>
            <a:stretch/>
          </p:blipFill>
          <p:spPr>
            <a:xfrm>
              <a:off x="489942" y="1814306"/>
              <a:ext cx="9001001" cy="4115752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1784648" y="2852936"/>
              <a:ext cx="1152128" cy="4320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160912" y="3645024"/>
              <a:ext cx="1152128" cy="3620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구부러진 연결선 12"/>
            <p:cNvCxnSpPr>
              <a:stCxn id="10" idx="2"/>
              <a:endCxn id="19" idx="1"/>
            </p:cNvCxnSpPr>
            <p:nvPr/>
          </p:nvCxnSpPr>
          <p:spPr>
            <a:xfrm rot="16200000" flipH="1">
              <a:off x="2990282" y="2655414"/>
              <a:ext cx="541060" cy="1800200"/>
            </a:xfrm>
            <a:prstGeom prst="curvedConnector2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560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1" y="3675805"/>
            <a:ext cx="4332227" cy="2760226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50" y="1062868"/>
            <a:ext cx="4337298" cy="257839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2.2. </a:t>
            </a:r>
            <a:r>
              <a:rPr lang="ko-KR" altLang="en-US"/>
              <a:t>파이썬 인터프리터 설치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파이썬 인터프리터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B74A76-CC90-4DAD-9705-454B5DD0E5DC}"/>
              </a:ext>
            </a:extLst>
          </p:cNvPr>
          <p:cNvSpPr/>
          <p:nvPr/>
        </p:nvSpPr>
        <p:spPr>
          <a:xfrm>
            <a:off x="1613494" y="2592418"/>
            <a:ext cx="3051474" cy="418780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89DDAC-EA43-43D6-8F0A-9592C406563A}"/>
              </a:ext>
            </a:extLst>
          </p:cNvPr>
          <p:cNvSpPr/>
          <p:nvPr/>
        </p:nvSpPr>
        <p:spPr>
          <a:xfrm>
            <a:off x="1496616" y="3383534"/>
            <a:ext cx="1224136" cy="240746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23E029-AF23-4C92-898B-10F8DEF861D4}"/>
              </a:ext>
            </a:extLst>
          </p:cNvPr>
          <p:cNvGrpSpPr/>
          <p:nvPr/>
        </p:nvGrpSpPr>
        <p:grpSpPr>
          <a:xfrm>
            <a:off x="1493742" y="2452835"/>
            <a:ext cx="216024" cy="216024"/>
            <a:chOff x="1136576" y="2420888"/>
            <a:chExt cx="216024" cy="21602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1F933DD-E6C2-4D8B-8540-2D4CD1CCF1A4}"/>
                </a:ext>
              </a:extLst>
            </p:cNvPr>
            <p:cNvSpPr/>
            <p:nvPr/>
          </p:nvSpPr>
          <p:spPr>
            <a:xfrm>
              <a:off x="1136576" y="2420888"/>
              <a:ext cx="216024" cy="21602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9A66313-269D-468A-B6D4-A44520C9E592}"/>
                </a:ext>
              </a:extLst>
            </p:cNvPr>
            <p:cNvSpPr/>
            <p:nvPr/>
          </p:nvSpPr>
          <p:spPr>
            <a:xfrm>
              <a:off x="1181446" y="2465758"/>
              <a:ext cx="126283" cy="12628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rgbClr val="FF0000"/>
                  </a:solidFill>
                </a:rPr>
                <a:t>2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4824B4A-BDDC-4F8C-BD1D-3E885B8EAE38}"/>
              </a:ext>
            </a:extLst>
          </p:cNvPr>
          <p:cNvGrpSpPr/>
          <p:nvPr/>
        </p:nvGrpSpPr>
        <p:grpSpPr>
          <a:xfrm>
            <a:off x="1385730" y="3274381"/>
            <a:ext cx="216024" cy="216024"/>
            <a:chOff x="1136576" y="2420888"/>
            <a:chExt cx="216024" cy="21602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E6CE174-E441-4D50-B25D-63701A7FE649}"/>
                </a:ext>
              </a:extLst>
            </p:cNvPr>
            <p:cNvSpPr/>
            <p:nvPr/>
          </p:nvSpPr>
          <p:spPr>
            <a:xfrm>
              <a:off x="1136576" y="2420888"/>
              <a:ext cx="216024" cy="216024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9CF821F-335C-4360-9535-7FD5A542623F}"/>
                </a:ext>
              </a:extLst>
            </p:cNvPr>
            <p:cNvSpPr/>
            <p:nvPr/>
          </p:nvSpPr>
          <p:spPr>
            <a:xfrm>
              <a:off x="1181446" y="2465758"/>
              <a:ext cx="126283" cy="12628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200">
                  <a:solidFill>
                    <a:srgbClr val="FF0000"/>
                  </a:solidFill>
                </a:rPr>
                <a:t>1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200035" y="968756"/>
            <a:ext cx="4224872" cy="2691351"/>
            <a:chOff x="5200035" y="968756"/>
            <a:chExt cx="4224872" cy="269135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0035" y="968756"/>
              <a:ext cx="4224872" cy="269135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C469D81-A7D7-46E7-9E13-C97D2478FA8A}"/>
                </a:ext>
              </a:extLst>
            </p:cNvPr>
            <p:cNvSpPr/>
            <p:nvPr/>
          </p:nvSpPr>
          <p:spPr>
            <a:xfrm>
              <a:off x="8213387" y="3363320"/>
              <a:ext cx="576064" cy="198876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1EBBC1D-4353-4C58-BDDC-FBC5B0F55151}"/>
                </a:ext>
              </a:extLst>
            </p:cNvPr>
            <p:cNvGrpSpPr/>
            <p:nvPr/>
          </p:nvGrpSpPr>
          <p:grpSpPr>
            <a:xfrm>
              <a:off x="7949227" y="3345200"/>
              <a:ext cx="216024" cy="216024"/>
              <a:chOff x="1136576" y="2420888"/>
              <a:chExt cx="216024" cy="216024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6CCD443A-49D3-4E51-80DA-28B2E35B583D}"/>
                  </a:ext>
                </a:extLst>
              </p:cNvPr>
              <p:cNvSpPr/>
              <p:nvPr/>
            </p:nvSpPr>
            <p:spPr>
              <a:xfrm>
                <a:off x="1136576" y="2420888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4FCDF9C0-9C28-41FC-B3C7-2AEE709D4DEE}"/>
                  </a:ext>
                </a:extLst>
              </p:cNvPr>
              <p:cNvSpPr/>
              <p:nvPr/>
            </p:nvSpPr>
            <p:spPr>
              <a:xfrm>
                <a:off x="1181446" y="2465758"/>
                <a:ext cx="126283" cy="1262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</a:rPr>
                  <a:t>3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9" name="그룹 28"/>
          <p:cNvGrpSpPr/>
          <p:nvPr/>
        </p:nvGrpSpPr>
        <p:grpSpPr>
          <a:xfrm>
            <a:off x="1397470" y="5453272"/>
            <a:ext cx="2674420" cy="919702"/>
            <a:chOff x="1397470" y="5453272"/>
            <a:chExt cx="2674420" cy="91970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4D3805D-CB16-403A-8763-C9777FABD7FF}"/>
                </a:ext>
              </a:extLst>
            </p:cNvPr>
            <p:cNvSpPr/>
            <p:nvPr/>
          </p:nvSpPr>
          <p:spPr>
            <a:xfrm>
              <a:off x="1552702" y="5607420"/>
              <a:ext cx="1081212" cy="432048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3939E3B-C4AA-49ED-B812-B2AF2C54C746}"/>
                </a:ext>
              </a:extLst>
            </p:cNvPr>
            <p:cNvSpPr/>
            <p:nvPr/>
          </p:nvSpPr>
          <p:spPr>
            <a:xfrm>
              <a:off x="3352902" y="6039467"/>
              <a:ext cx="718988" cy="333507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AC9DEF9E-26A7-46FD-8E7E-87AD2964907B}"/>
                </a:ext>
              </a:extLst>
            </p:cNvPr>
            <p:cNvGrpSpPr/>
            <p:nvPr/>
          </p:nvGrpSpPr>
          <p:grpSpPr>
            <a:xfrm>
              <a:off x="1397470" y="5453272"/>
              <a:ext cx="216024" cy="216024"/>
              <a:chOff x="1136576" y="2420888"/>
              <a:chExt cx="216024" cy="216024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844FE48C-DE5F-4718-9228-F36B944B0CE3}"/>
                  </a:ext>
                </a:extLst>
              </p:cNvPr>
              <p:cNvSpPr/>
              <p:nvPr/>
            </p:nvSpPr>
            <p:spPr>
              <a:xfrm>
                <a:off x="1136576" y="2420888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1E503A7-47CE-4A64-8174-461A9CDA9A56}"/>
                  </a:ext>
                </a:extLst>
              </p:cNvPr>
              <p:cNvSpPr/>
              <p:nvPr/>
            </p:nvSpPr>
            <p:spPr>
              <a:xfrm>
                <a:off x="1181446" y="2465758"/>
                <a:ext cx="126283" cy="1262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</a:rPr>
                  <a:t>4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6F3BB2C-43FA-43F3-B733-E0437047A7AB}"/>
                </a:ext>
              </a:extLst>
            </p:cNvPr>
            <p:cNvGrpSpPr/>
            <p:nvPr/>
          </p:nvGrpSpPr>
          <p:grpSpPr>
            <a:xfrm>
              <a:off x="3244890" y="5909685"/>
              <a:ext cx="216024" cy="216024"/>
              <a:chOff x="1136576" y="2420888"/>
              <a:chExt cx="216024" cy="216024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9C4E8887-D9D6-4B79-9F73-4048820C10A3}"/>
                  </a:ext>
                </a:extLst>
              </p:cNvPr>
              <p:cNvSpPr/>
              <p:nvPr/>
            </p:nvSpPr>
            <p:spPr>
              <a:xfrm>
                <a:off x="1136576" y="2420888"/>
                <a:ext cx="216024" cy="21602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13500000" scaled="1"/>
                <a:tileRect/>
              </a:gra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2E281B3F-2EB7-4E91-A01A-51DB112CF8AC}"/>
                  </a:ext>
                </a:extLst>
              </p:cNvPr>
              <p:cNvSpPr/>
              <p:nvPr/>
            </p:nvSpPr>
            <p:spPr>
              <a:xfrm>
                <a:off x="1181446" y="2465758"/>
                <a:ext cx="126283" cy="1262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</a:rPr>
                  <a:t>5</a:t>
                </a:r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035" y="3675805"/>
            <a:ext cx="4224872" cy="269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876027"/>
            <a:ext cx="9220200" cy="453429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2.2. </a:t>
            </a:r>
            <a:r>
              <a:rPr lang="ko-KR" altLang="en-US"/>
              <a:t>파이썬 인터프리터 설치 </a:t>
            </a:r>
            <a:r>
              <a:rPr lang="en-US" altLang="ko-KR"/>
              <a:t>– </a:t>
            </a:r>
            <a:r>
              <a:rPr lang="ko-KR" altLang="en-US"/>
              <a:t>설치 확인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파이썬 인터프리터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083512"/>
            <a:ext cx="92150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>
                <a:solidFill>
                  <a:srgbClr val="1E415D"/>
                </a:solidFill>
              </a:rPr>
              <a:t>D:\AI\IDE\Python\Python3 </a:t>
            </a:r>
            <a:r>
              <a:rPr lang="ko-KR" altLang="en-US" sz="2000">
                <a:solidFill>
                  <a:srgbClr val="1E415D"/>
                </a:solidFill>
              </a:rPr>
              <a:t>디렉토리에서 </a:t>
            </a:r>
            <a:r>
              <a:rPr lang="en-US" altLang="ko-KR" sz="2000">
                <a:solidFill>
                  <a:srgbClr val="1E415D"/>
                </a:solidFill>
              </a:rPr>
              <a:t>python.exe </a:t>
            </a:r>
            <a:r>
              <a:rPr lang="ko-KR" altLang="en-US" sz="2000">
                <a:solidFill>
                  <a:srgbClr val="1E415D"/>
                </a:solidFill>
              </a:rPr>
              <a:t>실행파일 더블클릭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01507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CB73DB-93D4-4C1D-8FA8-10181DF6D608}"/>
              </a:ext>
            </a:extLst>
          </p:cNvPr>
          <p:cNvSpPr/>
          <p:nvPr/>
        </p:nvSpPr>
        <p:spPr>
          <a:xfrm>
            <a:off x="2660272" y="4725144"/>
            <a:ext cx="1064878" cy="242566"/>
          </a:xfrm>
          <a:prstGeom prst="rect">
            <a:avLst/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4" name="구부러진 연결선 13"/>
          <p:cNvCxnSpPr>
            <a:stCxn id="11" idx="3"/>
            <a:endCxn id="13" idx="2"/>
          </p:cNvCxnSpPr>
          <p:nvPr/>
        </p:nvCxnSpPr>
        <p:spPr>
          <a:xfrm flipV="1">
            <a:off x="3725150" y="3711488"/>
            <a:ext cx="2271966" cy="1134939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768" y="2195554"/>
            <a:ext cx="6264696" cy="151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2.3. Hello World </a:t>
            </a:r>
            <a:r>
              <a:rPr lang="ko-KR" altLang="en-US"/>
              <a:t>출력하기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파이썬 인터프리터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9942" y="1155520"/>
            <a:ext cx="82708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000">
                <a:solidFill>
                  <a:srgbClr val="1E415D"/>
                </a:solidFill>
              </a:rPr>
              <a:t>print(“Hello World”) </a:t>
            </a:r>
            <a:r>
              <a:rPr lang="ko-KR" altLang="en-US" sz="2000">
                <a:solidFill>
                  <a:srgbClr val="1E415D"/>
                </a:solidFill>
              </a:rPr>
              <a:t>를 입력하고 </a:t>
            </a:r>
            <a:r>
              <a:rPr lang="ko-KR" altLang="en-US" sz="2000" err="1">
                <a:solidFill>
                  <a:srgbClr val="1E415D"/>
                </a:solidFill>
              </a:rPr>
              <a:t>엔터키를</a:t>
            </a:r>
            <a:r>
              <a:rPr lang="ko-KR" altLang="en-US" sz="2000">
                <a:solidFill>
                  <a:srgbClr val="1E415D"/>
                </a:solidFill>
              </a:rPr>
              <a:t> 누르면 실행 결과가 출력</a:t>
            </a:r>
          </a:p>
        </p:txBody>
      </p:sp>
      <p:sp>
        <p:nvSpPr>
          <p:cNvPr id="6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9942" y="1809567"/>
            <a:ext cx="87115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000">
                <a:solidFill>
                  <a:srgbClr val="1E415D"/>
                </a:solidFill>
              </a:rPr>
              <a:t>코드 작성하고 </a:t>
            </a:r>
            <a:r>
              <a:rPr lang="ko-KR" altLang="en-US" sz="2000" err="1">
                <a:solidFill>
                  <a:srgbClr val="1E415D"/>
                </a:solidFill>
              </a:rPr>
              <a:t>엔터키를</a:t>
            </a:r>
            <a:r>
              <a:rPr lang="ko-KR" altLang="en-US" sz="2000">
                <a:solidFill>
                  <a:srgbClr val="1E415D"/>
                </a:solidFill>
              </a:rPr>
              <a:t> 누르면 코드의 문법 검사 및 실행이 동시에 이루어짐</a:t>
            </a:r>
          </a:p>
        </p:txBody>
      </p:sp>
      <p:sp>
        <p:nvSpPr>
          <p:cNvPr id="8" name="Oval 60"/>
          <p:cNvSpPr/>
          <p:nvPr/>
        </p:nvSpPr>
        <p:spPr>
          <a:xfrm>
            <a:off x="263419" y="1927562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65" y="2708920"/>
            <a:ext cx="82105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6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3.1. </a:t>
            </a:r>
            <a:r>
              <a:rPr lang="ko-KR" altLang="en-US" err="1"/>
              <a:t>파이썬</a:t>
            </a:r>
            <a:r>
              <a:rPr lang="ko-KR" altLang="en-US"/>
              <a:t> </a:t>
            </a:r>
            <a:r>
              <a:rPr lang="ko-KR" altLang="en-US" err="1"/>
              <a:t>배포판</a:t>
            </a:r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아나콘다를 이용한 개발 환경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59739"/>
            <a:ext cx="8270868" cy="179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err="1">
                <a:solidFill>
                  <a:srgbClr val="0070C0"/>
                </a:solidFill>
              </a:rPr>
              <a:t>파이썬</a:t>
            </a:r>
            <a:r>
              <a:rPr lang="ko-KR" altLang="en-US" sz="2400">
                <a:solidFill>
                  <a:srgbClr val="0070C0"/>
                </a:solidFill>
              </a:rPr>
              <a:t> 개발 환경</a:t>
            </a:r>
            <a:endParaRPr lang="en-US" altLang="ko-KR" sz="2400">
              <a:solidFill>
                <a:srgbClr val="0070C0"/>
              </a:solidFill>
            </a:endParaRP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1E415D"/>
                </a:solidFill>
              </a:rPr>
              <a:t>파이썬</a:t>
            </a:r>
            <a:r>
              <a:rPr lang="ko-KR" altLang="en-US" sz="2000">
                <a:solidFill>
                  <a:srgbClr val="1E415D"/>
                </a:solidFill>
              </a:rPr>
              <a:t> 인터프리터 설치</a:t>
            </a:r>
            <a:endParaRPr lang="en-US" altLang="ko-KR" sz="2000">
              <a:solidFill>
                <a:srgbClr val="1E415D"/>
              </a:solidFill>
            </a:endParaRP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1E415D"/>
                </a:solidFill>
              </a:rPr>
              <a:t>개발 도구 설치</a:t>
            </a:r>
            <a:endParaRPr lang="en-US" altLang="ko-KR" sz="2000">
              <a:solidFill>
                <a:srgbClr val="1E415D"/>
              </a:solidFill>
            </a:endParaRP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1E415D"/>
                </a:solidFill>
              </a:rPr>
              <a:t>pip </a:t>
            </a:r>
            <a:r>
              <a:rPr lang="ko-KR" altLang="en-US" sz="2000">
                <a:solidFill>
                  <a:srgbClr val="1E415D"/>
                </a:solidFill>
              </a:rPr>
              <a:t>설치</a:t>
            </a:r>
            <a:endParaRPr lang="en-US" altLang="ko-KR" sz="2000">
              <a:solidFill>
                <a:srgbClr val="1E415D"/>
              </a:solidFill>
            </a:endParaRP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1E415D"/>
                </a:solidFill>
              </a:rPr>
              <a:t>패키지</a:t>
            </a:r>
            <a:r>
              <a:rPr lang="en-US" altLang="ko-KR" sz="2000">
                <a:solidFill>
                  <a:srgbClr val="1E415D"/>
                </a:solidFill>
              </a:rPr>
              <a:t>(Package)</a:t>
            </a:r>
            <a:r>
              <a:rPr lang="ko-KR" altLang="en-US" sz="2000">
                <a:solidFill>
                  <a:srgbClr val="1E415D"/>
                </a:solidFill>
              </a:rPr>
              <a:t> 설치</a:t>
            </a:r>
            <a:endParaRPr lang="en-US" altLang="ko-KR" sz="2000">
              <a:solidFill>
                <a:srgbClr val="1E415D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308510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2" y="2938259"/>
            <a:ext cx="91445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D9A78"/>
                </a:solidFill>
              </a:rPr>
              <a:t>애플리케이션 개발 또는 데이터 분석 시</a:t>
            </a:r>
            <a:endParaRPr lang="en-US" altLang="ko-KR" sz="2400">
              <a:solidFill>
                <a:srgbClr val="1D9A78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1E415D"/>
                </a:solidFill>
              </a:rPr>
              <a:t>많은 패키지들을 설치하고 패키지들 사이의 의존성 관리 필요</a:t>
            </a:r>
            <a:endParaRPr lang="en-US" altLang="ko-KR" sz="2000">
              <a:solidFill>
                <a:srgbClr val="1E415D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1E415D"/>
                </a:solidFill>
              </a:rPr>
              <a:t>패키지는 특정 기능을 수행하기 위하여 만들어 놓은 모듈 또는 라이브러리들의 모음</a:t>
            </a:r>
            <a:endParaRPr lang="en-US" altLang="ko-KR" sz="2000">
              <a:solidFill>
                <a:srgbClr val="1E415D"/>
              </a:solidFill>
            </a:endParaRPr>
          </a:p>
        </p:txBody>
      </p:sp>
      <p:sp>
        <p:nvSpPr>
          <p:cNvPr id="9" name="Oval 60"/>
          <p:cNvSpPr/>
          <p:nvPr/>
        </p:nvSpPr>
        <p:spPr>
          <a:xfrm>
            <a:off x="263419" y="3087030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9942" y="4328710"/>
            <a:ext cx="9144570" cy="1764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err="1">
                <a:solidFill>
                  <a:srgbClr val="F2803A"/>
                </a:solidFill>
              </a:rPr>
              <a:t>파이썬</a:t>
            </a:r>
            <a:r>
              <a:rPr lang="ko-KR" altLang="en-US" sz="2400">
                <a:solidFill>
                  <a:srgbClr val="F2803A"/>
                </a:solidFill>
              </a:rPr>
              <a:t> </a:t>
            </a:r>
            <a:r>
              <a:rPr lang="ko-KR" altLang="en-US" sz="2400" err="1">
                <a:solidFill>
                  <a:srgbClr val="F2803A"/>
                </a:solidFill>
              </a:rPr>
              <a:t>배포판</a:t>
            </a:r>
            <a:endParaRPr lang="en-US" altLang="ko-KR" sz="2400">
              <a:solidFill>
                <a:srgbClr val="F2803A"/>
              </a:solidFill>
            </a:endParaRP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1E415D"/>
                </a:solidFill>
              </a:rPr>
              <a:t>개발자의 불편을 덜어주기 위해 주요 패키지와 개발 환경이 포함된 개발환경</a:t>
            </a:r>
            <a:endParaRPr lang="en-US" altLang="ko-KR" sz="2000">
              <a:solidFill>
                <a:srgbClr val="1E415D"/>
              </a:solidFill>
            </a:endParaRP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1E415D"/>
                </a:solidFill>
              </a:rPr>
              <a:t>데이터 처리 및 분석에 필요한 대부분의 패키지가 포함</a:t>
            </a:r>
            <a:endParaRPr lang="en-US" altLang="ko-KR" sz="2000">
              <a:solidFill>
                <a:srgbClr val="1E415D"/>
              </a:solidFill>
            </a:endParaRPr>
          </a:p>
          <a:p>
            <a:pPr marL="800100" lvl="1" indent="-34290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err="1">
                <a:solidFill>
                  <a:srgbClr val="1E415D"/>
                </a:solidFill>
              </a:rPr>
              <a:t>파이썬을</a:t>
            </a:r>
            <a:r>
              <a:rPr lang="ko-KR" altLang="en-US" sz="2000">
                <a:solidFill>
                  <a:srgbClr val="1E415D"/>
                </a:solidFill>
              </a:rPr>
              <a:t> 이용한 개발 또는 데이터 분석 시 많이 사용되고 있음</a:t>
            </a:r>
            <a:endParaRPr lang="en-US" altLang="ko-KR" sz="2000">
              <a:solidFill>
                <a:srgbClr val="1E415D"/>
              </a:solidFill>
            </a:endParaRPr>
          </a:p>
          <a:p>
            <a:pPr marL="742950" lvl="1" indent="-285750" fontAlgn="base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1E415D"/>
                </a:solidFill>
              </a:rPr>
              <a:t>Anaconda, </a:t>
            </a:r>
            <a:r>
              <a:rPr lang="en-US" altLang="ko-KR" err="1">
                <a:solidFill>
                  <a:srgbClr val="1E415D"/>
                </a:solidFill>
              </a:rPr>
              <a:t>Winpython</a:t>
            </a:r>
            <a:r>
              <a:rPr lang="en-US" altLang="ko-KR">
                <a:solidFill>
                  <a:srgbClr val="1E415D"/>
                </a:solidFill>
              </a:rPr>
              <a:t>, python(</a:t>
            </a:r>
            <a:r>
              <a:rPr lang="en-US" altLang="ko-KR" err="1">
                <a:solidFill>
                  <a:srgbClr val="1E415D"/>
                </a:solidFill>
              </a:rPr>
              <a:t>x,y</a:t>
            </a:r>
            <a:r>
              <a:rPr lang="en-US" altLang="ko-KR">
                <a:solidFill>
                  <a:srgbClr val="1E415D"/>
                </a:solidFill>
              </a:rPr>
              <a:t>) </a:t>
            </a:r>
            <a:r>
              <a:rPr lang="ko-KR" altLang="en-US">
                <a:solidFill>
                  <a:srgbClr val="1E415D"/>
                </a:solidFill>
              </a:rPr>
              <a:t>등이 있음</a:t>
            </a:r>
          </a:p>
        </p:txBody>
      </p:sp>
      <p:sp>
        <p:nvSpPr>
          <p:cNvPr id="23" name="Oval 60"/>
          <p:cNvSpPr/>
          <p:nvPr/>
        </p:nvSpPr>
        <p:spPr>
          <a:xfrm>
            <a:off x="263419" y="4477481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49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 </a:t>
            </a:r>
            <a:r>
              <a:rPr lang="ko-KR" altLang="en-US"/>
              <a:t>아나콘다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아나콘다를 이용한 개발 환경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085835"/>
            <a:ext cx="8999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err="1">
                <a:solidFill>
                  <a:srgbClr val="1E415D"/>
                </a:solidFill>
              </a:rPr>
              <a:t>파이썬을</a:t>
            </a:r>
            <a:r>
              <a:rPr lang="ko-KR" altLang="en-US" sz="2400">
                <a:solidFill>
                  <a:srgbClr val="1E415D"/>
                </a:solidFill>
              </a:rPr>
              <a:t> 이용한 데이터 과학 및 기계 학습을 수행할 수 있는 가장 쉬운 방법을 제공</a:t>
            </a:r>
            <a:endParaRPr lang="en-US" altLang="ko-KR" sz="2000">
              <a:solidFill>
                <a:srgbClr val="1E415D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234606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9942" y="2052889"/>
            <a:ext cx="8999562" cy="396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ts val="200"/>
              </a:spcBef>
            </a:pPr>
            <a:r>
              <a:rPr lang="ko-KR" altLang="en-US" sz="2400" dirty="0">
                <a:solidFill>
                  <a:srgbClr val="1E415D"/>
                </a:solidFill>
              </a:rPr>
              <a:t>아나콘다 </a:t>
            </a:r>
            <a:r>
              <a:rPr lang="ko-KR" altLang="en-US" sz="2400" dirty="0" err="1">
                <a:solidFill>
                  <a:srgbClr val="1E415D"/>
                </a:solidFill>
              </a:rPr>
              <a:t>배포판</a:t>
            </a:r>
            <a:r>
              <a:rPr lang="en-US" altLang="ko-KR" sz="2400" dirty="0">
                <a:solidFill>
                  <a:srgbClr val="1E415D"/>
                </a:solidFill>
              </a:rPr>
              <a:t>(Anaconda Distribution)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E415D"/>
                </a:solidFill>
              </a:rPr>
              <a:t>1,500</a:t>
            </a:r>
            <a:r>
              <a:rPr lang="ko-KR" altLang="en-US" sz="2000" dirty="0">
                <a:solidFill>
                  <a:srgbClr val="1E415D"/>
                </a:solidFill>
              </a:rPr>
              <a:t>개 이상의 </a:t>
            </a:r>
            <a:r>
              <a:rPr lang="en-US" altLang="ko-KR" sz="2000" dirty="0">
                <a:solidFill>
                  <a:srgbClr val="1E415D"/>
                </a:solidFill>
              </a:rPr>
              <a:t>Python/R </a:t>
            </a:r>
            <a:r>
              <a:rPr lang="ko-KR" altLang="en-US" sz="2000" dirty="0">
                <a:solidFill>
                  <a:srgbClr val="1E415D"/>
                </a:solidFill>
              </a:rPr>
              <a:t>데이터 과학 패키지를 빠르게 다운로드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1E415D"/>
                </a:solidFill>
              </a:rPr>
              <a:t>conda</a:t>
            </a:r>
            <a:r>
              <a:rPr lang="en-US" altLang="ko-KR" sz="2000" dirty="0">
                <a:solidFill>
                  <a:srgbClr val="1E415D"/>
                </a:solidFill>
              </a:rPr>
              <a:t> </a:t>
            </a:r>
            <a:r>
              <a:rPr lang="ko-KR" altLang="en-US" sz="2000" dirty="0">
                <a:solidFill>
                  <a:srgbClr val="1E415D"/>
                </a:solidFill>
              </a:rPr>
              <a:t>명령을 사용 하여 라이브러리</a:t>
            </a:r>
            <a:r>
              <a:rPr lang="en-US" altLang="ko-KR" sz="2000" dirty="0">
                <a:solidFill>
                  <a:srgbClr val="1E415D"/>
                </a:solidFill>
              </a:rPr>
              <a:t>, </a:t>
            </a:r>
            <a:r>
              <a:rPr lang="ko-KR" altLang="en-US" sz="2000" dirty="0">
                <a:solidFill>
                  <a:srgbClr val="1E415D"/>
                </a:solidFill>
              </a:rPr>
              <a:t>종속성 및 환경 관리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1E415D"/>
                </a:solidFill>
              </a:rPr>
              <a:t>Scikit</a:t>
            </a:r>
            <a:r>
              <a:rPr lang="en-US" altLang="ko-KR" sz="2000" dirty="0">
                <a:solidFill>
                  <a:srgbClr val="1E415D"/>
                </a:solidFill>
              </a:rPr>
              <a:t>-learn, </a:t>
            </a:r>
            <a:r>
              <a:rPr lang="en-US" altLang="ko-KR" sz="2000" dirty="0" err="1">
                <a:solidFill>
                  <a:srgbClr val="1E415D"/>
                </a:solidFill>
              </a:rPr>
              <a:t>TensorFlow</a:t>
            </a:r>
            <a:r>
              <a:rPr lang="en-US" altLang="ko-KR" sz="2000" dirty="0">
                <a:solidFill>
                  <a:srgbClr val="1E415D"/>
                </a:solidFill>
              </a:rPr>
              <a:t> </a:t>
            </a:r>
            <a:r>
              <a:rPr lang="ko-KR" altLang="en-US" sz="2000" dirty="0">
                <a:solidFill>
                  <a:srgbClr val="1E415D"/>
                </a:solidFill>
              </a:rPr>
              <a:t>및 </a:t>
            </a:r>
            <a:r>
              <a:rPr lang="en-US" altLang="ko-KR" sz="2000" dirty="0" err="1">
                <a:solidFill>
                  <a:srgbClr val="1E415D"/>
                </a:solidFill>
              </a:rPr>
              <a:t>Theano</a:t>
            </a:r>
            <a:r>
              <a:rPr lang="ko-KR" altLang="en-US" sz="2000" dirty="0">
                <a:solidFill>
                  <a:srgbClr val="1E415D"/>
                </a:solidFill>
              </a:rPr>
              <a:t>로 </a:t>
            </a:r>
            <a:r>
              <a:rPr lang="ko-KR" altLang="en-US" sz="2000" dirty="0" err="1">
                <a:solidFill>
                  <a:srgbClr val="1E415D"/>
                </a:solidFill>
              </a:rPr>
              <a:t>머신러닝및</a:t>
            </a:r>
            <a:r>
              <a:rPr lang="ko-KR" altLang="en-US" sz="2000" dirty="0">
                <a:solidFill>
                  <a:srgbClr val="1E415D"/>
                </a:solidFill>
              </a:rPr>
              <a:t> </a:t>
            </a:r>
            <a:r>
              <a:rPr lang="ko-KR" altLang="en-US" sz="2000" dirty="0" err="1">
                <a:solidFill>
                  <a:srgbClr val="1E415D"/>
                </a:solidFill>
              </a:rPr>
              <a:t>딥러닝</a:t>
            </a:r>
            <a:r>
              <a:rPr lang="ko-KR" altLang="en-US" sz="2000" dirty="0">
                <a:solidFill>
                  <a:srgbClr val="1E415D"/>
                </a:solidFill>
              </a:rPr>
              <a:t> 모델 학습 및 개발 및 교육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1E415D"/>
                </a:solidFill>
              </a:rPr>
              <a:t>Dask</a:t>
            </a:r>
            <a:r>
              <a:rPr lang="en-US" altLang="ko-KR" sz="2000" dirty="0">
                <a:solidFill>
                  <a:srgbClr val="1E415D"/>
                </a:solidFill>
              </a:rPr>
              <a:t>, </a:t>
            </a:r>
            <a:r>
              <a:rPr lang="en-US" altLang="ko-KR" sz="2000" dirty="0" err="1">
                <a:solidFill>
                  <a:srgbClr val="1E415D"/>
                </a:solidFill>
              </a:rPr>
              <a:t>NumPy</a:t>
            </a:r>
            <a:r>
              <a:rPr lang="en-US" altLang="ko-KR" sz="2000" dirty="0">
                <a:solidFill>
                  <a:srgbClr val="1E415D"/>
                </a:solidFill>
              </a:rPr>
              <a:t>, pandas </a:t>
            </a:r>
            <a:r>
              <a:rPr lang="ko-KR" altLang="en-US" sz="2000" dirty="0">
                <a:solidFill>
                  <a:srgbClr val="1E415D"/>
                </a:solidFill>
              </a:rPr>
              <a:t>및 </a:t>
            </a:r>
            <a:r>
              <a:rPr lang="en-US" altLang="ko-KR" sz="2000" dirty="0" err="1">
                <a:solidFill>
                  <a:srgbClr val="1E415D"/>
                </a:solidFill>
              </a:rPr>
              <a:t>Numba</a:t>
            </a:r>
            <a:r>
              <a:rPr lang="ko-KR" altLang="en-US" sz="2000" dirty="0">
                <a:solidFill>
                  <a:srgbClr val="1E415D"/>
                </a:solidFill>
              </a:rPr>
              <a:t>를 사용하여 확장성과 성능을 갖는 데이터 분석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1E415D"/>
                </a:solidFill>
              </a:rPr>
              <a:t>Matplotlib</a:t>
            </a:r>
            <a:r>
              <a:rPr lang="en-US" altLang="ko-KR" sz="2000" dirty="0">
                <a:solidFill>
                  <a:srgbClr val="1E415D"/>
                </a:solidFill>
              </a:rPr>
              <a:t>, </a:t>
            </a:r>
            <a:r>
              <a:rPr lang="en-US" altLang="ko-KR" sz="2000" dirty="0" err="1">
                <a:solidFill>
                  <a:srgbClr val="1E415D"/>
                </a:solidFill>
              </a:rPr>
              <a:t>Seaborn</a:t>
            </a:r>
            <a:r>
              <a:rPr lang="ko-KR" altLang="en-US" sz="2000" dirty="0">
                <a:solidFill>
                  <a:srgbClr val="1E415D"/>
                </a:solidFill>
              </a:rPr>
              <a:t>을 사용하여 결과를 시각화</a:t>
            </a:r>
            <a:endParaRPr lang="en-US" altLang="ko-KR" sz="2000" dirty="0">
              <a:solidFill>
                <a:srgbClr val="1E415D"/>
              </a:solidFill>
            </a:endParaRPr>
          </a:p>
          <a:p>
            <a:pPr marL="800100" lvl="1" indent="-342900" fontAlgn="base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1E415D"/>
                </a:solidFill>
              </a:rPr>
              <a:t>GPU</a:t>
            </a:r>
            <a:r>
              <a:rPr lang="ko-KR" altLang="en-US" sz="2000" dirty="0">
                <a:solidFill>
                  <a:srgbClr val="1E415D"/>
                </a:solidFill>
              </a:rPr>
              <a:t>를 사용하려면</a:t>
            </a:r>
            <a:r>
              <a:rPr lang="en-US" altLang="ko-KR" sz="2000" dirty="0">
                <a:solidFill>
                  <a:srgbClr val="1E415D"/>
                </a:solidFill>
              </a:rPr>
              <a:t>, Anaconda3-2023.03-1-Windows-x86_64.exe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FF0000"/>
                </a:solidFill>
              </a:rPr>
              <a:t>다운로드 </a:t>
            </a:r>
            <a:r>
              <a:rPr lang="en-US" altLang="ko-KR" sz="2000" b="1" dirty="0">
                <a:solidFill>
                  <a:srgbClr val="FF0000"/>
                </a:solidFill>
              </a:rPr>
              <a:t>: </a:t>
            </a:r>
            <a:r>
              <a:rPr lang="en-US" altLang="ko-KR" sz="2000" b="1" dirty="0">
                <a:solidFill>
                  <a:srgbClr val="FF0000"/>
                </a:solidFill>
                <a:hlinkClick r:id="rId2"/>
              </a:rPr>
              <a:t>https://repo.anaconda.com/archive</a:t>
            </a:r>
            <a:endParaRPr lang="en-US" altLang="ko-KR" sz="2000" dirty="0">
              <a:solidFill>
                <a:srgbClr val="1E415D"/>
              </a:solidFill>
            </a:endParaRPr>
          </a:p>
        </p:txBody>
      </p:sp>
      <p:sp>
        <p:nvSpPr>
          <p:cNvPr id="13" name="Oval 60"/>
          <p:cNvSpPr/>
          <p:nvPr/>
        </p:nvSpPr>
        <p:spPr>
          <a:xfrm>
            <a:off x="263419" y="2201660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06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3.2. </a:t>
            </a:r>
            <a:r>
              <a:rPr lang="ko-KR" altLang="en-US"/>
              <a:t>아나콘다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아나콘다를 이용한 개발 환경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8DBB62-1DCD-44C7-94AB-9B24A1037B08}"/>
              </a:ext>
            </a:extLst>
          </p:cNvPr>
          <p:cNvSpPr txBox="1"/>
          <p:nvPr/>
        </p:nvSpPr>
        <p:spPr>
          <a:xfrm>
            <a:off x="249143" y="1268760"/>
            <a:ext cx="9303306" cy="341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altLang="ko-KR" sz="2000" dirty="0">
                <a:latin typeface="+mn-ea"/>
                <a:hlinkClick r:id="rId2"/>
              </a:rPr>
              <a:t>https://repo.anaconda.com/archive/</a:t>
            </a:r>
            <a:r>
              <a:rPr lang="ko-KR" altLang="en-US" sz="2000" dirty="0">
                <a:latin typeface="+mn-ea"/>
              </a:rPr>
              <a:t>에서 아나콘다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다운로드 및 설치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강의장 운영체제는 </a:t>
            </a:r>
            <a:r>
              <a:rPr lang="en-US" altLang="ko-KR" sz="2000" dirty="0">
                <a:latin typeface="+mn-ea"/>
              </a:rPr>
              <a:t>Windows 10, GPU 2080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GPU</a:t>
            </a:r>
            <a:r>
              <a:rPr lang="ko-KR" altLang="en-US" dirty="0"/>
              <a:t>를 사용하려면 </a:t>
            </a:r>
            <a:r>
              <a:rPr lang="en-US" altLang="ko-KR" dirty="0">
                <a:hlinkClick r:id="rId3"/>
              </a:rPr>
              <a:t>Anaconda3-2023.03-1-Windows-x86_64.exe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ko-KR" altLang="en-US" dirty="0" err="1"/>
              <a:t>내려받아</a:t>
            </a:r>
            <a:r>
              <a:rPr lang="ko-KR" altLang="en-US" dirty="0"/>
              <a:t> 설치하세요</a:t>
            </a:r>
            <a:r>
              <a:rPr lang="en-US" altLang="ko-KR" dirty="0"/>
              <a:t>.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+mn-ea"/>
              </a:rPr>
              <a:t>파이썬</a:t>
            </a:r>
            <a:r>
              <a:rPr lang="ko-KR" altLang="en-US" sz="2000" dirty="0">
                <a:latin typeface="+mn-ea"/>
              </a:rPr>
              <a:t> 개발 인터프리터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주피터노트북 개발환경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 err="1">
                <a:latin typeface="+mn-ea"/>
              </a:rPr>
              <a:t>머신러닝</a:t>
            </a:r>
            <a:r>
              <a:rPr lang="ko-KR" altLang="en-US" sz="2000" dirty="0">
                <a:latin typeface="+mn-ea"/>
              </a:rPr>
              <a:t> 및 </a:t>
            </a:r>
            <a:r>
              <a:rPr lang="ko-KR" altLang="en-US" sz="2000" dirty="0" err="1">
                <a:latin typeface="+mn-ea"/>
              </a:rPr>
              <a:t>딥러닝을</a:t>
            </a:r>
            <a:r>
              <a:rPr lang="ko-KR" altLang="en-US" sz="2000" dirty="0">
                <a:latin typeface="+mn-ea"/>
              </a:rPr>
              <a:t> 위한 패키지 등이 설치됨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ko-KR" altLang="en-US" sz="2000" dirty="0">
                <a:latin typeface="+mn-ea"/>
              </a:rPr>
              <a:t>아나콘다 설치 후 </a:t>
            </a:r>
            <a:r>
              <a:rPr lang="en-US" altLang="ko-KR" sz="2000" dirty="0">
                <a:latin typeface="+mn-ea"/>
              </a:rPr>
              <a:t>Anaconda prompt</a:t>
            </a:r>
            <a:r>
              <a:rPr lang="ko-KR" altLang="en-US" sz="2000" dirty="0">
                <a:latin typeface="+mn-ea"/>
              </a:rPr>
              <a:t>를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관리자 권한으로</a:t>
            </a:r>
            <a:r>
              <a:rPr lang="en-US" altLang="ko-KR" sz="20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000" dirty="0">
                <a:solidFill>
                  <a:srgbClr val="FF0000"/>
                </a:solidFill>
                <a:latin typeface="+mn-ea"/>
              </a:rPr>
              <a:t>실행</a:t>
            </a:r>
            <a:r>
              <a:rPr lang="ko-KR" altLang="en-US" sz="2000" dirty="0">
                <a:latin typeface="+mn-ea"/>
              </a:rPr>
              <a:t>하고 패키지 설치</a:t>
            </a:r>
            <a:endParaRPr lang="en-US" altLang="ko-KR" sz="2000" dirty="0">
              <a:latin typeface="+mn-ea"/>
            </a:endParaRP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  <a:cs typeface="KoPubWorld돋움체 Medium" panose="00000600000000000000" pitchFamily="2" charset="-127"/>
              </a:rPr>
              <a:t>GPU </a:t>
            </a:r>
            <a:r>
              <a:rPr lang="ko-KR" altLang="en-US" sz="2000" dirty="0">
                <a:latin typeface="+mn-ea"/>
                <a:cs typeface="KoPubWorld돋움체 Medium" panose="00000600000000000000" pitchFamily="2" charset="-127"/>
              </a:rPr>
              <a:t>사용을 위해서 </a:t>
            </a:r>
            <a:r>
              <a:rPr lang="en-US" altLang="ko-KR" sz="2000" dirty="0">
                <a:latin typeface="+mn-ea"/>
                <a:cs typeface="KoPubWorld돋움체 Medium" panose="00000600000000000000" pitchFamily="2" charset="-127"/>
              </a:rPr>
              <a:t>pip install </a:t>
            </a:r>
            <a:r>
              <a:rPr lang="en-US" altLang="ko-KR" sz="2000" dirty="0" err="1">
                <a:latin typeface="+mn-ea"/>
                <a:cs typeface="KoPubWorld돋움체 Medium" panose="00000600000000000000" pitchFamily="2" charset="-127"/>
              </a:rPr>
              <a:t>tensorflow</a:t>
            </a:r>
            <a:r>
              <a:rPr lang="en-US" altLang="ko-KR" sz="2000" dirty="0">
                <a:latin typeface="+mn-ea"/>
                <a:cs typeface="KoPubWorld돋움체 Medium" panose="00000600000000000000" pitchFamily="2" charset="-127"/>
              </a:rPr>
              <a:t>==2.10</a:t>
            </a: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812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243B682F-A9D9-4C23-BFDB-BF5244B71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621" y="3695726"/>
            <a:ext cx="3246499" cy="275198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3.2. </a:t>
            </a:r>
            <a:r>
              <a:rPr lang="ko-KR" altLang="en-US"/>
              <a:t>아나콘다</a:t>
            </a:r>
            <a:r>
              <a:rPr lang="ko-KR" altLang="en-US" sz="1600"/>
              <a:t> </a:t>
            </a:r>
            <a:r>
              <a:rPr lang="en-US" altLang="ko-KR" sz="1600"/>
              <a:t>(</a:t>
            </a:r>
            <a:r>
              <a:rPr lang="ko-KR" altLang="en-US" sz="1600"/>
              <a:t>시간소요 다소 있음</a:t>
            </a:r>
            <a:r>
              <a:rPr lang="en-US" altLang="ko-KR" sz="1600"/>
              <a:t>)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아나콘다를 이용한 개발 환경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184" y="3713223"/>
            <a:ext cx="3237776" cy="2717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7882" y="1089975"/>
            <a:ext cx="3235016" cy="2518431"/>
            <a:chOff x="38480" y="1107976"/>
            <a:chExt cx="3235016" cy="251843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80" y="1107976"/>
              <a:ext cx="3235016" cy="2518431"/>
            </a:xfrm>
            <a:prstGeom prst="rect">
              <a:avLst/>
            </a:prstGeom>
          </p:spPr>
        </p:pic>
        <p:sp>
          <p:nvSpPr>
            <p:cNvPr id="30" name="직사각형 29"/>
            <p:cNvSpPr/>
            <p:nvPr/>
          </p:nvSpPr>
          <p:spPr>
            <a:xfrm>
              <a:off x="2075946" y="3387852"/>
              <a:ext cx="648072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273496" y="1087025"/>
            <a:ext cx="3307781" cy="2524332"/>
            <a:chOff x="3273496" y="1102075"/>
            <a:chExt cx="3307781" cy="2524332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73496" y="1102075"/>
              <a:ext cx="3307781" cy="2524332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5460322" y="3344396"/>
              <a:ext cx="432048" cy="2286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38479" y="3713222"/>
            <a:ext cx="3221703" cy="2716999"/>
            <a:chOff x="38479" y="3713222"/>
            <a:chExt cx="3221703" cy="2716999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479" y="3713222"/>
              <a:ext cx="3221703" cy="2716999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2147954" y="6165304"/>
              <a:ext cx="504056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3376556" y="4293096"/>
            <a:ext cx="2859225" cy="9361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904128" y="7364727"/>
            <a:ext cx="504056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700682" y="6165304"/>
            <a:ext cx="504056" cy="2160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581277" y="1102075"/>
            <a:ext cx="3261990" cy="2501801"/>
            <a:chOff x="6581277" y="1102075"/>
            <a:chExt cx="3261990" cy="250180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81277" y="1102075"/>
              <a:ext cx="3261990" cy="2501801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8720566" y="3378965"/>
              <a:ext cx="504056" cy="1940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753200" y="2087926"/>
              <a:ext cx="1368152" cy="4751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220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3.2. </a:t>
            </a:r>
            <a:r>
              <a:rPr lang="ko-KR" altLang="en-US"/>
              <a:t>아나콘다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아나콘다를 이용한 개발 환경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89942" y="1095127"/>
            <a:ext cx="89995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1E415D"/>
                </a:solidFill>
              </a:rPr>
              <a:t>Anaconda3 </a:t>
            </a:r>
            <a:r>
              <a:rPr lang="ko-KR" altLang="en-US" sz="2400">
                <a:solidFill>
                  <a:srgbClr val="1E415D"/>
                </a:solidFill>
              </a:rPr>
              <a:t>설치 프로그램</a:t>
            </a:r>
          </a:p>
        </p:txBody>
      </p:sp>
      <p:sp>
        <p:nvSpPr>
          <p:cNvPr id="42" name="Oval 60"/>
          <p:cNvSpPr/>
          <p:nvPr/>
        </p:nvSpPr>
        <p:spPr>
          <a:xfrm>
            <a:off x="263419" y="1243898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7" name="_x474096792" descr="EMB000012b404b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92" y="1690313"/>
            <a:ext cx="3295308" cy="306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직사각형 42"/>
          <p:cNvSpPr/>
          <p:nvPr/>
        </p:nvSpPr>
        <p:spPr>
          <a:xfrm>
            <a:off x="3899430" y="1705493"/>
            <a:ext cx="58055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>
                <a:solidFill>
                  <a:srgbClr val="1E415D"/>
                </a:solidFill>
              </a:rPr>
              <a:t>Anaconda Navigator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1E415D"/>
                </a:solidFill>
              </a:rPr>
              <a:t>아나콘다의 환경과 프로젝트 및 설치 구성요소들을 관리할 수 있는 윈도우 애플리케이션</a:t>
            </a:r>
            <a:endParaRPr lang="en-US" altLang="ko-KR">
              <a:solidFill>
                <a:srgbClr val="1E415D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920886" y="2781650"/>
            <a:ext cx="55686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>
                <a:solidFill>
                  <a:srgbClr val="1E415D"/>
                </a:solidFill>
              </a:rPr>
              <a:t>Anaconda Prompt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1E415D"/>
                </a:solidFill>
              </a:rPr>
              <a:t>아나콘다 명령을 직접 실행시킬 수 있는 </a:t>
            </a:r>
            <a:r>
              <a:rPr lang="ko-KR" altLang="en-US" err="1">
                <a:solidFill>
                  <a:srgbClr val="1E415D"/>
                </a:solidFill>
              </a:rPr>
              <a:t>명령행</a:t>
            </a:r>
            <a:r>
              <a:rPr lang="ko-KR" altLang="en-US">
                <a:solidFill>
                  <a:srgbClr val="1E415D"/>
                </a:solidFill>
              </a:rPr>
              <a:t> 프롬프트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3920885" y="3857807"/>
            <a:ext cx="57841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err="1">
                <a:solidFill>
                  <a:srgbClr val="1E415D"/>
                </a:solidFill>
              </a:rPr>
              <a:t>Jupyter</a:t>
            </a:r>
            <a:r>
              <a:rPr lang="en-US" altLang="ko-KR">
                <a:solidFill>
                  <a:srgbClr val="1E415D"/>
                </a:solidFill>
              </a:rPr>
              <a:t> Notebook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>
                <a:solidFill>
                  <a:srgbClr val="1E415D"/>
                </a:solidFill>
              </a:rPr>
              <a:t>주피터 노트북 실행</a:t>
            </a:r>
            <a:endParaRPr lang="en-US" altLang="ko-KR">
              <a:solidFill>
                <a:srgbClr val="1E415D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899430" y="4656965"/>
            <a:ext cx="55946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err="1">
                <a:solidFill>
                  <a:srgbClr val="1E415D"/>
                </a:solidFill>
              </a:rPr>
              <a:t>Spyder</a:t>
            </a:r>
            <a:endParaRPr lang="en-US" altLang="ko-KR">
              <a:solidFill>
                <a:srgbClr val="1E415D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ko-KR" altLang="en-US" err="1">
                <a:solidFill>
                  <a:srgbClr val="1E415D"/>
                </a:solidFill>
              </a:rPr>
              <a:t>파이썬</a:t>
            </a:r>
            <a:r>
              <a:rPr lang="ko-KR" altLang="en-US">
                <a:solidFill>
                  <a:srgbClr val="1E415D"/>
                </a:solidFill>
              </a:rPr>
              <a:t> 애플리케이션을 개발하기 위한 통합개발환경</a:t>
            </a:r>
            <a:r>
              <a:rPr lang="en-US" altLang="ko-KR">
                <a:solidFill>
                  <a:srgbClr val="1E415D"/>
                </a:solidFill>
              </a:rPr>
              <a:t>(IDE)</a:t>
            </a:r>
            <a:endParaRPr lang="ko-KR" altLang="en-US">
              <a:solidFill>
                <a:srgbClr val="1E4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4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3.3. </a:t>
            </a:r>
            <a:r>
              <a:rPr lang="ko-KR" altLang="en-US"/>
              <a:t>아나콘다 </a:t>
            </a:r>
            <a:r>
              <a:rPr lang="ko-KR" altLang="en-US" err="1"/>
              <a:t>네비게이터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아나콘다를 이용한 개발 환경</a:t>
            </a:r>
          </a:p>
        </p:txBody>
      </p:sp>
      <p:pic>
        <p:nvPicPr>
          <p:cNvPr id="5121" name="_x474096952" descr="EMB000012b404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51" y="1883733"/>
            <a:ext cx="6897298" cy="44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89942" y="1052736"/>
            <a:ext cx="8783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1E415D"/>
                </a:solidFill>
              </a:rPr>
              <a:t>아나콘다를 설치할 때 함께 설치되는 구성요소들을 확인할 수 있고 원하는 구성 요소를 실행시킬 수 있음</a:t>
            </a:r>
          </a:p>
        </p:txBody>
      </p:sp>
      <p:sp>
        <p:nvSpPr>
          <p:cNvPr id="7" name="Oval 60"/>
          <p:cNvSpPr/>
          <p:nvPr/>
        </p:nvSpPr>
        <p:spPr>
          <a:xfrm>
            <a:off x="263419" y="1201507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7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1</a:t>
            </a:r>
            <a:r>
              <a:rPr lang="ko-KR" altLang="en-US"/>
              <a:t>부 교육목표 체크리스트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1</a:t>
            </a:r>
            <a:r>
              <a:rPr lang="ko-KR" altLang="en-US"/>
              <a:t>부의 내용을 공부한 전과 후에 표에  있는 항목들을 체크해 보세요</a:t>
            </a:r>
            <a:r>
              <a:rPr lang="en-US" altLang="ko-KR"/>
              <a:t>.  </a:t>
            </a:r>
            <a:r>
              <a:rPr lang="ko-KR" altLang="en-US"/>
              <a:t>체크표시가 늘어날수록 여러분의 실력도 늘어납니다</a:t>
            </a:r>
          </a:p>
        </p:txBody>
      </p:sp>
      <p:graphicFrame>
        <p:nvGraphicFramePr>
          <p:cNvPr id="29" name="object 8">
            <a:extLst>
              <a:ext uri="{FF2B5EF4-FFF2-40B4-BE49-F238E27FC236}">
                <a16:creationId xmlns:a16="http://schemas.microsoft.com/office/drawing/2014/main" id="{A2E3EAD8-43FA-4E83-BE70-77906ED21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678402"/>
              </p:ext>
            </p:extLst>
          </p:nvPr>
        </p:nvGraphicFramePr>
        <p:xfrm>
          <a:off x="596253" y="1417452"/>
          <a:ext cx="8784973" cy="4545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4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44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950" b="1" spc="-20">
                          <a:latin typeface="LG Smart UI Bold"/>
                          <a:cs typeface="LG Smart UI Bold"/>
                        </a:rPr>
                        <a:t>교육목표</a:t>
                      </a:r>
                      <a:endParaRPr sz="950">
                        <a:latin typeface="LG Smart UI Bold"/>
                        <a:cs typeface="LG Smart UI Bold"/>
                      </a:endParaRPr>
                    </a:p>
                  </a:txBody>
                  <a:tcPr marL="0" marR="0" marT="539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>
                          <a:latin typeface="LG Smart UI Light"/>
                          <a:cs typeface="LG Smart UI Light"/>
                        </a:rPr>
                        <a:t>1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>
                          <a:latin typeface="LG Smart UI Light"/>
                          <a:cs typeface="LG Smart UI Light"/>
                        </a:rPr>
                        <a:t>파이썬</a:t>
                      </a:r>
                      <a:r>
                        <a:rPr sz="1500" b="0" spc="9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5">
                          <a:latin typeface="LG Smart UI Light"/>
                          <a:cs typeface="LG Smart UI Light"/>
                        </a:rPr>
                        <a:t>개발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환경을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>
                          <a:latin typeface="LG Smart UI Light"/>
                          <a:cs typeface="LG Smart UI Light"/>
                        </a:rPr>
                        <a:t>구축하고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코드를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>
                          <a:latin typeface="LG Smart UI Light"/>
                          <a:cs typeface="LG Smart UI Light"/>
                        </a:rPr>
                        <a:t>작성해서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>
                          <a:latin typeface="LG Smart UI Light"/>
                          <a:cs typeface="LG Smart UI Light"/>
                        </a:rPr>
                        <a:t>테스트할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>
                          <a:latin typeface="LG Smart UI Light"/>
                          <a:cs typeface="LG Smart UI Light"/>
                        </a:rPr>
                        <a:t>수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15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>
                          <a:latin typeface="LG Smart UI Light"/>
                          <a:cs typeface="LG Smart UI Light"/>
                        </a:rPr>
                        <a:t>2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>
                          <a:latin typeface="LG Smart UI Light"/>
                          <a:cs typeface="LG Smart UI Light"/>
                        </a:rPr>
                        <a:t>파이썬</a:t>
                      </a:r>
                      <a:r>
                        <a:rPr sz="1500" b="0" spc="9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언어의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특징을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>
                          <a:latin typeface="LG Smart UI Light"/>
                          <a:cs typeface="LG Smart UI Light"/>
                        </a:rPr>
                        <a:t>3가지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5">
                          <a:latin typeface="LG Smart UI Light"/>
                          <a:cs typeface="LG Smart UI Light"/>
                        </a:rPr>
                        <a:t>이상</a:t>
                      </a:r>
                      <a:r>
                        <a:rPr sz="1500" b="0" spc="9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설명할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>
                          <a:latin typeface="LG Smart UI Light"/>
                          <a:cs typeface="LG Smart UI Light"/>
                        </a:rPr>
                        <a:t>수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15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8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>
                          <a:latin typeface="LG Smart UI Light"/>
                          <a:cs typeface="LG Smart UI Light"/>
                        </a:rPr>
                        <a:t>3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>
                          <a:latin typeface="LG Smart UI Light"/>
                          <a:cs typeface="LG Smart UI Light"/>
                        </a:rPr>
                        <a:t>변수를 </a:t>
                      </a:r>
                      <a:r>
                        <a:rPr sz="1500" b="0" spc="-5">
                          <a:latin typeface="LG Smart UI Light"/>
                          <a:cs typeface="LG Smart UI Light"/>
                        </a:rPr>
                        <a:t>선언하고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사용할 </a:t>
                      </a:r>
                      <a:r>
                        <a:rPr sz="1500" b="0" spc="25">
                          <a:latin typeface="LG Smart UI Light"/>
                          <a:cs typeface="LG Smart UI Light"/>
                        </a:rPr>
                        <a:t>수</a:t>
                      </a:r>
                      <a:r>
                        <a:rPr sz="1500" b="0" spc="10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15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4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b="0">
                          <a:latin typeface="LG Smart UI Light"/>
                          <a:cs typeface="LG Smart UI Light"/>
                        </a:rPr>
                        <a:t>4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683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135"/>
                        </a:lnSpc>
                      </a:pPr>
                      <a:r>
                        <a:rPr sz="1500" b="0">
                          <a:latin typeface="LG Smart UI Light"/>
                          <a:cs typeface="LG Smart UI Light"/>
                        </a:rPr>
                        <a:t>파이썬</a:t>
                      </a:r>
                      <a:r>
                        <a:rPr sz="1500" b="0" spc="19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언어의</a:t>
                      </a:r>
                      <a:r>
                        <a:rPr sz="1500" b="0" spc="19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>
                          <a:latin typeface="LG Smart UI Light"/>
                          <a:cs typeface="LG Smart UI Light"/>
                        </a:rPr>
                        <a:t>연산자를</a:t>
                      </a:r>
                      <a:r>
                        <a:rPr sz="1500" b="0" spc="19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>
                          <a:latin typeface="LG Smart UI Light"/>
                          <a:cs typeface="LG Smart UI Light"/>
                        </a:rPr>
                        <a:t>사용하여</a:t>
                      </a:r>
                      <a:r>
                        <a:rPr sz="1500" b="0" spc="204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계산을</a:t>
                      </a:r>
                      <a:r>
                        <a:rPr sz="1500" b="0" spc="204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5">
                          <a:latin typeface="LG Smart UI Light"/>
                          <a:cs typeface="LG Smart UI Light"/>
                        </a:rPr>
                        <a:t>하고</a:t>
                      </a:r>
                      <a:r>
                        <a:rPr sz="1500" b="0" spc="19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>
                          <a:latin typeface="LG Smart UI Light"/>
                          <a:cs typeface="LG Smart UI Light"/>
                        </a:rPr>
                        <a:t>그</a:t>
                      </a:r>
                      <a:r>
                        <a:rPr sz="1500" b="0" spc="19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결과를</a:t>
                      </a:r>
                      <a:r>
                        <a:rPr sz="1500" b="0" spc="19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변수에</a:t>
                      </a:r>
                      <a:r>
                        <a:rPr sz="1500" b="0" spc="19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err="1">
                          <a:latin typeface="LG Smart UI Light"/>
                          <a:cs typeface="LG Smart UI Light"/>
                        </a:rPr>
                        <a:t>대입할</a:t>
                      </a:r>
                      <a:r>
                        <a:rPr sz="1500" b="0" spc="19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>
                          <a:latin typeface="LG Smart UI Light"/>
                          <a:cs typeface="LG Smart UI Light"/>
                        </a:rPr>
                        <a:t>수</a:t>
                      </a:r>
                      <a:r>
                        <a:rPr lang="en-US" altLang="ko-KR" sz="1500" b="0" spc="2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0" err="1">
                          <a:latin typeface="LG Smart UI Light"/>
                          <a:cs typeface="LG Smart UI Light"/>
                        </a:rPr>
                        <a:t>있다</a:t>
                      </a:r>
                      <a:r>
                        <a:rPr sz="1500" b="0" spc="20">
                          <a:latin typeface="LG Smart UI Light"/>
                          <a:cs typeface="LG Smart UI Light"/>
                        </a:rPr>
                        <a:t>.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>
                          <a:latin typeface="LG Smart UI Light"/>
                          <a:cs typeface="LG Smart UI Light"/>
                        </a:rPr>
                        <a:t>5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>
                          <a:latin typeface="LG Smart UI Light"/>
                          <a:cs typeface="LG Smart UI Light"/>
                        </a:rPr>
                        <a:t>파이썬 언어의 자료형(정수, </a:t>
                      </a:r>
                      <a:r>
                        <a:rPr sz="1500" b="0" spc="15">
                          <a:latin typeface="LG Smart UI Light"/>
                          <a:cs typeface="LG Smart UI Light"/>
                        </a:rPr>
                        <a:t>실수, </a:t>
                      </a:r>
                      <a:r>
                        <a:rPr sz="1500" b="0" spc="20">
                          <a:latin typeface="LG Smart UI Light"/>
                          <a:cs typeface="LG Smart UI Light"/>
                        </a:rPr>
                        <a:t>논리, </a:t>
                      </a:r>
                      <a:r>
                        <a:rPr sz="1500" b="0" spc="-10">
                          <a:latin typeface="LG Smart UI Light"/>
                          <a:cs typeface="LG Smart UI Light"/>
                        </a:rPr>
                        <a:t>문자)을 </a:t>
                      </a:r>
                      <a:r>
                        <a:rPr sz="1500" b="0" spc="-5">
                          <a:latin typeface="LG Smart UI Light"/>
                          <a:cs typeface="LG Smart UI Light"/>
                        </a:rPr>
                        <a:t>구분하고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설명할 </a:t>
                      </a:r>
                      <a:r>
                        <a:rPr sz="1500" b="0" spc="25">
                          <a:latin typeface="LG Smart UI Light"/>
                          <a:cs typeface="LG Smart UI Light"/>
                        </a:rPr>
                        <a:t>수</a:t>
                      </a:r>
                      <a:r>
                        <a:rPr sz="1500" b="0" spc="14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15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4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500" b="0">
                          <a:latin typeface="LG Smart UI Light"/>
                          <a:cs typeface="LG Smart UI Light"/>
                        </a:rPr>
                        <a:t>6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6835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ts val="1135"/>
                        </a:lnSpc>
                      </a:pPr>
                      <a:r>
                        <a:rPr sz="1500" b="0">
                          <a:latin typeface="LG Smart UI Light"/>
                          <a:cs typeface="LG Smart UI Light"/>
                        </a:rPr>
                        <a:t>파이썬</a:t>
                      </a:r>
                      <a:r>
                        <a:rPr sz="1500" b="0" spc="114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언어의</a:t>
                      </a:r>
                      <a:r>
                        <a:rPr sz="1500" b="0" spc="114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>
                          <a:latin typeface="LG Smart UI Light"/>
                          <a:cs typeface="LG Smart UI Light"/>
                        </a:rPr>
                        <a:t>명령문(if,</a:t>
                      </a:r>
                      <a:r>
                        <a:rPr sz="1500" b="0" spc="13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15">
                          <a:latin typeface="LG Smart UI Light"/>
                          <a:cs typeface="LG Smart UI Light"/>
                        </a:rPr>
                        <a:t>for</a:t>
                      </a:r>
                      <a:r>
                        <a:rPr sz="1500" b="0" spc="13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>
                          <a:latin typeface="LG Smart UI Light"/>
                          <a:cs typeface="LG Smart UI Light"/>
                        </a:rPr>
                        <a:t>등</a:t>
                      </a:r>
                      <a:r>
                        <a:rPr sz="1500" b="0" spc="11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10">
                          <a:latin typeface="LG Smart UI Light"/>
                          <a:cs typeface="LG Smart UI Light"/>
                        </a:rPr>
                        <a:t>제어문)의</a:t>
                      </a:r>
                      <a:r>
                        <a:rPr sz="1500" b="0" spc="11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흐름을</a:t>
                      </a:r>
                      <a:r>
                        <a:rPr sz="1500" b="0" spc="114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>
                          <a:latin typeface="LG Smart UI Light"/>
                          <a:cs typeface="LG Smart UI Light"/>
                        </a:rPr>
                        <a:t>이해하고</a:t>
                      </a:r>
                      <a:r>
                        <a:rPr sz="1500" b="0" spc="114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5">
                          <a:latin typeface="LG Smart UI Light"/>
                          <a:cs typeface="LG Smart UI Light"/>
                        </a:rPr>
                        <a:t>기본</a:t>
                      </a:r>
                      <a:r>
                        <a:rPr sz="1500" b="0" spc="11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err="1">
                          <a:latin typeface="LG Smart UI Light"/>
                          <a:cs typeface="LG Smart UI Light"/>
                        </a:rPr>
                        <a:t>구문을</a:t>
                      </a:r>
                      <a:r>
                        <a:rPr sz="1500" b="0" spc="12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5" err="1">
                          <a:latin typeface="LG Smart UI Light"/>
                          <a:cs typeface="LG Smart UI Light"/>
                        </a:rPr>
                        <a:t>작성</a:t>
                      </a:r>
                      <a:r>
                        <a:rPr sz="1500" b="0" spc="25" err="1">
                          <a:latin typeface="LG Smart UI Light"/>
                          <a:cs typeface="LG Smart UI Light"/>
                        </a:rPr>
                        <a:t>할</a:t>
                      </a:r>
                      <a:r>
                        <a:rPr sz="1500" b="0" spc="25">
                          <a:latin typeface="LG Smart UI Light"/>
                          <a:cs typeface="LG Smart UI Light"/>
                        </a:rPr>
                        <a:t> 수</a:t>
                      </a:r>
                      <a:r>
                        <a:rPr sz="1500" b="0" spc="17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0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>
                          <a:latin typeface="LG Smart UI Light"/>
                          <a:cs typeface="LG Smart UI Light"/>
                        </a:rPr>
                        <a:t>7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spc="-5">
                          <a:latin typeface="LG Smart UI Light"/>
                          <a:cs typeface="LG Smart UI Light"/>
                        </a:rPr>
                        <a:t>매개변수</a:t>
                      </a:r>
                      <a:r>
                        <a:rPr sz="1500" b="0" spc="9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선언이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5">
                          <a:latin typeface="LG Smart UI Light"/>
                          <a:cs typeface="LG Smart UI Light"/>
                        </a:rPr>
                        <a:t>없는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함수를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>
                          <a:latin typeface="LG Smart UI Light"/>
                          <a:cs typeface="LG Smart UI Light"/>
                        </a:rPr>
                        <a:t>정의하고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호출할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>
                          <a:latin typeface="LG Smart UI Light"/>
                          <a:cs typeface="LG Smart UI Light"/>
                        </a:rPr>
                        <a:t>수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15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>
                          <a:latin typeface="LG Smart UI Light"/>
                          <a:cs typeface="LG Smart UI Light"/>
                        </a:rPr>
                        <a:t>8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spc="10">
                          <a:latin typeface="LG Smart UI Light"/>
                          <a:cs typeface="LG Smart UI Light"/>
                        </a:rPr>
                        <a:t>매개변수, </a:t>
                      </a:r>
                      <a:r>
                        <a:rPr sz="1500" b="0" spc="5">
                          <a:latin typeface="LG Smart UI Light"/>
                          <a:cs typeface="LG Smart UI Light"/>
                        </a:rPr>
                        <a:t>지역변수, </a:t>
                      </a:r>
                      <a:r>
                        <a:rPr sz="1500" b="0" spc="-5">
                          <a:latin typeface="LG Smart UI Light"/>
                          <a:cs typeface="LG Smart UI Light"/>
                        </a:rPr>
                        <a:t>전역변수를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구분할 </a:t>
                      </a:r>
                      <a:r>
                        <a:rPr sz="1500" b="0" spc="25">
                          <a:latin typeface="LG Smart UI Light"/>
                          <a:cs typeface="LG Smart UI Light"/>
                        </a:rPr>
                        <a:t>수</a:t>
                      </a:r>
                      <a:r>
                        <a:rPr sz="1500" b="0" spc="26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0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>
                          <a:latin typeface="LG Smart UI Light"/>
                          <a:cs typeface="LG Smart UI Light"/>
                        </a:rPr>
                        <a:t>9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spc="10">
                          <a:latin typeface="LG Smart UI Light"/>
                          <a:cs typeface="LG Smart UI Light"/>
                        </a:rPr>
                        <a:t>값에 </a:t>
                      </a:r>
                      <a:r>
                        <a:rPr sz="1500" b="0" spc="5">
                          <a:latin typeface="LG Smart UI Light"/>
                          <a:cs typeface="LG Smart UI Light"/>
                        </a:rPr>
                        <a:t>의한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호출과 참조에 </a:t>
                      </a:r>
                      <a:r>
                        <a:rPr sz="1500" b="0" spc="10">
                          <a:latin typeface="LG Smart UI Light"/>
                          <a:cs typeface="LG Smart UI Light"/>
                        </a:rPr>
                        <a:t>의한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호출을 구분할</a:t>
                      </a:r>
                      <a:r>
                        <a:rPr sz="1500" b="0" spc="-6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>
                          <a:latin typeface="LG Smart UI Light"/>
                          <a:cs typeface="LG Smart UI Light"/>
                        </a:rPr>
                        <a:t>수 </a:t>
                      </a:r>
                      <a:r>
                        <a:rPr sz="1500" b="0" spc="20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6350">
                      <a:solidFill>
                        <a:srgbClr val="BABAB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9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 spc="15">
                          <a:latin typeface="LG Smart UI Light"/>
                          <a:cs typeface="LG Smart UI Light"/>
                        </a:rPr>
                        <a:t>10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190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 algn="l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b="0">
                          <a:latin typeface="LG Smart UI Light"/>
                          <a:cs typeface="LG Smart UI Light"/>
                        </a:rPr>
                        <a:t>함수의</a:t>
                      </a:r>
                      <a:r>
                        <a:rPr sz="1500" b="0" spc="9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>
                          <a:latin typeface="LG Smart UI Light"/>
                          <a:cs typeface="LG Smart UI Light"/>
                        </a:rPr>
                        <a:t>매개변수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종류를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-5">
                          <a:latin typeface="LG Smart UI Light"/>
                          <a:cs typeface="LG Smart UI Light"/>
                        </a:rPr>
                        <a:t>이해하고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5">
                          <a:latin typeface="LG Smart UI Light"/>
                          <a:cs typeface="LG Smart UI Light"/>
                        </a:rPr>
                        <a:t>함수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5">
                          <a:latin typeface="LG Smart UI Light"/>
                          <a:cs typeface="LG Smart UI Light"/>
                        </a:rPr>
                        <a:t>정의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>
                          <a:latin typeface="LG Smart UI Light"/>
                          <a:cs typeface="LG Smart UI Light"/>
                        </a:rPr>
                        <a:t>시</a:t>
                      </a:r>
                      <a:r>
                        <a:rPr sz="1500" b="0" spc="95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>
                          <a:latin typeface="LG Smart UI Light"/>
                          <a:cs typeface="LG Smart UI Light"/>
                        </a:rPr>
                        <a:t>활용할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5">
                          <a:latin typeface="LG Smart UI Light"/>
                          <a:cs typeface="LG Smart UI Light"/>
                        </a:rPr>
                        <a:t>수</a:t>
                      </a:r>
                      <a:r>
                        <a:rPr sz="1500" b="0" spc="100">
                          <a:latin typeface="LG Smart UI Light"/>
                          <a:cs typeface="LG Smart UI Light"/>
                        </a:rPr>
                        <a:t> </a:t>
                      </a:r>
                      <a:r>
                        <a:rPr sz="1500" b="0" spc="20">
                          <a:latin typeface="LG Smart UI Light"/>
                          <a:cs typeface="LG Smart UI Light"/>
                        </a:rPr>
                        <a:t>있다.</a:t>
                      </a:r>
                      <a:endParaRPr sz="1500">
                        <a:latin typeface="LG Smart UI Light"/>
                        <a:cs typeface="LG Smart UI Light"/>
                      </a:endParaRPr>
                    </a:p>
                  </a:txBody>
                  <a:tcPr marL="0" marR="0" marT="72390" marB="0" anchor="ctr">
                    <a:lnL w="6350">
                      <a:solidFill>
                        <a:srgbClr val="BABABA"/>
                      </a:solidFill>
                      <a:prstDash val="solid"/>
                    </a:lnL>
                    <a:lnR w="6350">
                      <a:solidFill>
                        <a:srgbClr val="BABABA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ABAB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BABABA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1" name="object 5">
            <a:extLst>
              <a:ext uri="{FF2B5EF4-FFF2-40B4-BE49-F238E27FC236}">
                <a16:creationId xmlns:a16="http://schemas.microsoft.com/office/drawing/2014/main" id="{6ECDE4A7-F820-4F54-B6C5-E881C8DB47C7}"/>
              </a:ext>
            </a:extLst>
          </p:cNvPr>
          <p:cNvGrpSpPr/>
          <p:nvPr/>
        </p:nvGrpSpPr>
        <p:grpSpPr>
          <a:xfrm>
            <a:off x="8625407" y="1426330"/>
            <a:ext cx="746941" cy="355364"/>
            <a:chOff x="5090604" y="1626476"/>
            <a:chExt cx="362585" cy="266700"/>
          </a:xfrm>
        </p:grpSpPr>
        <p:sp>
          <p:nvSpPr>
            <p:cNvPr id="33" name="object 6">
              <a:extLst>
                <a:ext uri="{FF2B5EF4-FFF2-40B4-BE49-F238E27FC236}">
                  <a16:creationId xmlns:a16="http://schemas.microsoft.com/office/drawing/2014/main" id="{52A6B89E-2AB2-48BD-B151-8E7A6471E5C6}"/>
                </a:ext>
              </a:extLst>
            </p:cNvPr>
            <p:cNvSpPr/>
            <p:nvPr/>
          </p:nvSpPr>
          <p:spPr>
            <a:xfrm>
              <a:off x="5090604" y="1626476"/>
              <a:ext cx="362585" cy="266700"/>
            </a:xfrm>
            <a:custGeom>
              <a:avLst/>
              <a:gdLst/>
              <a:ahLst/>
              <a:cxnLst/>
              <a:rect l="l" t="t" r="r" b="b"/>
              <a:pathLst>
                <a:path w="362585" h="266700">
                  <a:moveTo>
                    <a:pt x="362089" y="0"/>
                  </a:moveTo>
                  <a:lnTo>
                    <a:pt x="0" y="0"/>
                  </a:lnTo>
                  <a:lnTo>
                    <a:pt x="0" y="266509"/>
                  </a:lnTo>
                  <a:lnTo>
                    <a:pt x="362089" y="266509"/>
                  </a:lnTo>
                  <a:lnTo>
                    <a:pt x="362089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7">
              <a:extLst>
                <a:ext uri="{FF2B5EF4-FFF2-40B4-BE49-F238E27FC236}">
                  <a16:creationId xmlns:a16="http://schemas.microsoft.com/office/drawing/2014/main" id="{2338EE9F-96E0-4688-B91B-6708DEE1E78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0367" y="1691957"/>
              <a:ext cx="182562" cy="135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899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3.4. </a:t>
            </a:r>
            <a:r>
              <a:rPr lang="ko-KR" altLang="en-US"/>
              <a:t>주피터 노트북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아나콘다를 이용한 개발 환경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1" y="1062418"/>
            <a:ext cx="89995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1E415D"/>
                </a:solidFill>
              </a:rPr>
              <a:t>라이브 코드</a:t>
            </a:r>
            <a:r>
              <a:rPr lang="en-US" altLang="ko-KR" sz="2400">
                <a:solidFill>
                  <a:srgbClr val="1E415D"/>
                </a:solidFill>
              </a:rPr>
              <a:t>(live code), </a:t>
            </a:r>
            <a:r>
              <a:rPr lang="ko-KR" altLang="en-US" sz="2400">
                <a:solidFill>
                  <a:srgbClr val="1E415D"/>
                </a:solidFill>
              </a:rPr>
              <a:t>방정식</a:t>
            </a:r>
            <a:r>
              <a:rPr lang="en-US" altLang="ko-KR" sz="2400">
                <a:solidFill>
                  <a:srgbClr val="1E415D"/>
                </a:solidFill>
              </a:rPr>
              <a:t>(equation), </a:t>
            </a:r>
            <a:r>
              <a:rPr lang="ko-KR" altLang="en-US" sz="2400">
                <a:solidFill>
                  <a:srgbClr val="1E415D"/>
                </a:solidFill>
              </a:rPr>
              <a:t>시각화</a:t>
            </a:r>
            <a:r>
              <a:rPr lang="en-US" altLang="ko-KR" sz="2400">
                <a:solidFill>
                  <a:srgbClr val="1E415D"/>
                </a:solidFill>
              </a:rPr>
              <a:t>(visualization), </a:t>
            </a:r>
            <a:r>
              <a:rPr lang="ko-KR" altLang="en-US" sz="2400">
                <a:solidFill>
                  <a:srgbClr val="1E415D"/>
                </a:solidFill>
              </a:rPr>
              <a:t>설명문</a:t>
            </a:r>
            <a:r>
              <a:rPr lang="en-US" altLang="ko-KR" sz="2400">
                <a:solidFill>
                  <a:srgbClr val="1E415D"/>
                </a:solidFill>
              </a:rPr>
              <a:t>(explanatory text) </a:t>
            </a:r>
            <a:r>
              <a:rPr lang="ko-KR" altLang="en-US" sz="2400">
                <a:solidFill>
                  <a:srgbClr val="1E415D"/>
                </a:solidFill>
              </a:rPr>
              <a:t>등을 작성 할 수 있는 웹 애플리케이션</a:t>
            </a:r>
            <a:endParaRPr lang="en-US" altLang="ko-KR" sz="2400">
              <a:solidFill>
                <a:srgbClr val="1E415D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211189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2" y="1893415"/>
            <a:ext cx="89995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1E415D"/>
                </a:solidFill>
              </a:rPr>
              <a:t>데이터 정재</a:t>
            </a:r>
            <a:r>
              <a:rPr lang="en-US" altLang="ko-KR" sz="2400">
                <a:solidFill>
                  <a:srgbClr val="1E415D"/>
                </a:solidFill>
              </a:rPr>
              <a:t>(data cleaning), </a:t>
            </a:r>
            <a:r>
              <a:rPr lang="ko-KR" altLang="en-US" sz="2400">
                <a:solidFill>
                  <a:srgbClr val="1E415D"/>
                </a:solidFill>
              </a:rPr>
              <a:t>변환</a:t>
            </a:r>
            <a:r>
              <a:rPr lang="en-US" altLang="ko-KR" sz="2400">
                <a:solidFill>
                  <a:srgbClr val="1E415D"/>
                </a:solidFill>
              </a:rPr>
              <a:t>(transformation), </a:t>
            </a:r>
            <a:r>
              <a:rPr lang="ko-KR" altLang="en-US" sz="2400">
                <a:solidFill>
                  <a:srgbClr val="1E415D"/>
                </a:solidFill>
              </a:rPr>
              <a:t>수치 시뮬레이션</a:t>
            </a:r>
            <a:r>
              <a:rPr lang="en-US" altLang="ko-KR" sz="2400">
                <a:solidFill>
                  <a:srgbClr val="1E415D"/>
                </a:solidFill>
              </a:rPr>
              <a:t>(numerical simulation), </a:t>
            </a:r>
            <a:r>
              <a:rPr lang="ko-KR" altLang="en-US" sz="2400">
                <a:solidFill>
                  <a:srgbClr val="1E415D"/>
                </a:solidFill>
              </a:rPr>
              <a:t>통계 모델링</a:t>
            </a:r>
            <a:r>
              <a:rPr lang="en-US" altLang="ko-KR" sz="2400">
                <a:solidFill>
                  <a:srgbClr val="1E415D"/>
                </a:solidFill>
              </a:rPr>
              <a:t>(statistical modeling), </a:t>
            </a:r>
            <a:r>
              <a:rPr lang="ko-KR" altLang="en-US" sz="2400">
                <a:solidFill>
                  <a:srgbClr val="1E415D"/>
                </a:solidFill>
              </a:rPr>
              <a:t>기계학습</a:t>
            </a:r>
            <a:r>
              <a:rPr lang="en-US" altLang="ko-KR" sz="2400">
                <a:solidFill>
                  <a:srgbClr val="1E415D"/>
                </a:solidFill>
              </a:rPr>
              <a:t>(machine learning) </a:t>
            </a:r>
            <a:r>
              <a:rPr lang="ko-KR" altLang="en-US" sz="2400">
                <a:solidFill>
                  <a:srgbClr val="1E415D"/>
                </a:solidFill>
              </a:rPr>
              <a:t>등 많은 용도로 사용이 가능한 도구</a:t>
            </a:r>
            <a:endParaRPr lang="en-US" altLang="ko-KR" sz="2400">
              <a:solidFill>
                <a:srgbClr val="1E415D"/>
              </a:solidFill>
            </a:endParaRPr>
          </a:p>
        </p:txBody>
      </p:sp>
      <p:sp>
        <p:nvSpPr>
          <p:cNvPr id="7" name="Oval 60"/>
          <p:cNvSpPr/>
          <p:nvPr/>
        </p:nvSpPr>
        <p:spPr>
          <a:xfrm>
            <a:off x="263419" y="2042186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2560" y="3078642"/>
            <a:ext cx="7704856" cy="3302686"/>
            <a:chOff x="992560" y="2996952"/>
            <a:chExt cx="7704856" cy="3302686"/>
          </a:xfrm>
        </p:grpSpPr>
        <p:pic>
          <p:nvPicPr>
            <p:cNvPr id="6145" name="_x474098312" descr="EMB000012b404c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560" y="3681877"/>
              <a:ext cx="2476500" cy="2266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_x474098872" descr="EMB000012b404b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4928" y="2996952"/>
              <a:ext cx="4392488" cy="295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1457201" y="5930306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메뉴에서 실행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38083" y="5930306"/>
              <a:ext cx="3126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아나콘다 </a:t>
              </a:r>
              <a:r>
                <a:rPr lang="ko-KR" altLang="en-US" err="1"/>
                <a:t>네비게이터에서</a:t>
              </a:r>
              <a:r>
                <a:rPr lang="ko-KR" altLang="en-US"/>
                <a:t> 실행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074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rcRect t="22975" r="6518" b="56626"/>
          <a:stretch/>
        </p:blipFill>
        <p:spPr>
          <a:xfrm>
            <a:off x="5116899" y="2743218"/>
            <a:ext cx="4608512" cy="161381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3.5. </a:t>
            </a:r>
            <a:r>
              <a:rPr lang="ko-KR" altLang="en-US"/>
              <a:t>주피터 노트북에서 코드 작성 및 실행</a:t>
            </a:r>
            <a:r>
              <a:rPr lang="en-US" altLang="ko-KR"/>
              <a:t>(1)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아나콘다를 이용한 개발 환경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9941" y="1083512"/>
            <a:ext cx="9149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>
                <a:solidFill>
                  <a:srgbClr val="1E415D"/>
                </a:solidFill>
              </a:rPr>
              <a:t>Jupyter Notebook </a:t>
            </a:r>
            <a:r>
              <a:rPr lang="ko-KR" altLang="en-US" sz="2400">
                <a:solidFill>
                  <a:srgbClr val="1E415D"/>
                </a:solidFill>
              </a:rPr>
              <a:t>아이콘을 바탕화면에 끌어 놓고 오른쪽 마우스 클릭후</a:t>
            </a:r>
            <a:r>
              <a:rPr lang="en-US" altLang="ko-KR" sz="2400">
                <a:solidFill>
                  <a:srgbClr val="1E415D"/>
                </a:solidFill>
              </a:rPr>
              <a:t>, </a:t>
            </a:r>
            <a:r>
              <a:rPr lang="ko-KR" altLang="en-US" sz="2400">
                <a:solidFill>
                  <a:srgbClr val="1E415D"/>
                </a:solidFill>
              </a:rPr>
              <a:t>속성정보에 들어가 수정</a:t>
            </a:r>
          </a:p>
        </p:txBody>
      </p:sp>
      <p:sp>
        <p:nvSpPr>
          <p:cNvPr id="6" name="Oval 60"/>
          <p:cNvSpPr/>
          <p:nvPr/>
        </p:nvSpPr>
        <p:spPr>
          <a:xfrm>
            <a:off x="263419" y="1201507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object 22"/>
          <p:cNvGrpSpPr/>
          <p:nvPr/>
        </p:nvGrpSpPr>
        <p:grpSpPr>
          <a:xfrm>
            <a:off x="3828496" y="1916831"/>
            <a:ext cx="3122365" cy="700123"/>
            <a:chOff x="1080388" y="7217474"/>
            <a:chExt cx="3406775" cy="829310"/>
          </a:xfrm>
        </p:grpSpPr>
        <p:pic>
          <p:nvPicPr>
            <p:cNvPr id="21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3563" y="7220712"/>
              <a:ext cx="3400044" cy="822959"/>
            </a:xfrm>
            <a:prstGeom prst="rect">
              <a:avLst/>
            </a:prstGeom>
          </p:spPr>
        </p:pic>
        <p:sp>
          <p:nvSpPr>
            <p:cNvPr id="22" name="object 24"/>
            <p:cNvSpPr/>
            <p:nvPr/>
          </p:nvSpPr>
          <p:spPr>
            <a:xfrm>
              <a:off x="1081976" y="7219061"/>
              <a:ext cx="3403600" cy="826135"/>
            </a:xfrm>
            <a:custGeom>
              <a:avLst/>
              <a:gdLst/>
              <a:ahLst/>
              <a:cxnLst/>
              <a:rect l="l" t="t" r="r" b="b"/>
              <a:pathLst>
                <a:path w="3403600" h="826134">
                  <a:moveTo>
                    <a:pt x="0" y="826135"/>
                  </a:moveTo>
                  <a:lnTo>
                    <a:pt x="3403219" y="826135"/>
                  </a:lnTo>
                  <a:lnTo>
                    <a:pt x="3403219" y="0"/>
                  </a:lnTo>
                  <a:lnTo>
                    <a:pt x="0" y="0"/>
                  </a:lnTo>
                  <a:lnTo>
                    <a:pt x="0" y="8261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60" y="1988840"/>
            <a:ext cx="1171575" cy="1400175"/>
          </a:xfrm>
          <a:prstGeom prst="rect">
            <a:avLst/>
          </a:prstGeom>
        </p:spPr>
      </p:pic>
      <p:sp>
        <p:nvSpPr>
          <p:cNvPr id="18" name="object 20"/>
          <p:cNvSpPr/>
          <p:nvPr/>
        </p:nvSpPr>
        <p:spPr>
          <a:xfrm>
            <a:off x="5313041" y="2625854"/>
            <a:ext cx="936104" cy="1595234"/>
          </a:xfrm>
          <a:custGeom>
            <a:avLst/>
            <a:gdLst/>
            <a:ahLst/>
            <a:cxnLst/>
            <a:rect l="l" t="t" r="r" b="b"/>
            <a:pathLst>
              <a:path w="1222375" h="1009015">
                <a:moveTo>
                  <a:pt x="219075" y="0"/>
                </a:moveTo>
                <a:lnTo>
                  <a:pt x="0" y="0"/>
                </a:lnTo>
                <a:lnTo>
                  <a:pt x="0" y="866190"/>
                </a:lnTo>
                <a:lnTo>
                  <a:pt x="965326" y="866190"/>
                </a:lnTo>
                <a:lnTo>
                  <a:pt x="965326" y="1008888"/>
                </a:lnTo>
                <a:lnTo>
                  <a:pt x="1222247" y="756666"/>
                </a:lnTo>
                <a:lnTo>
                  <a:pt x="965326" y="504444"/>
                </a:lnTo>
                <a:lnTo>
                  <a:pt x="965326" y="647192"/>
                </a:lnTo>
                <a:lnTo>
                  <a:pt x="219075" y="647192"/>
                </a:lnTo>
                <a:lnTo>
                  <a:pt x="219075" y="0"/>
                </a:lnTo>
                <a:close/>
              </a:path>
            </a:pathLst>
          </a:custGeom>
          <a:solidFill>
            <a:srgbClr val="A6A6A6">
              <a:alpha val="57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오른쪽 화살표 10"/>
          <p:cNvSpPr/>
          <p:nvPr/>
        </p:nvSpPr>
        <p:spPr>
          <a:xfrm>
            <a:off x="2144688" y="1916832"/>
            <a:ext cx="1656184" cy="1080120"/>
          </a:xfrm>
          <a:prstGeom prst="rightArrow">
            <a:avLst>
              <a:gd name="adj1" fmla="val 50000"/>
              <a:gd name="adj2" fmla="val 22957"/>
            </a:avLst>
          </a:prstGeom>
          <a:noFill/>
          <a:ln w="28575">
            <a:solidFill>
              <a:srgbClr val="EF4A4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오른쪽 마우스 클릭 후 속성 선택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9" name="object 21"/>
          <p:cNvSpPr txBox="1"/>
          <p:nvPr/>
        </p:nvSpPr>
        <p:spPr>
          <a:xfrm>
            <a:off x="6323755" y="4744965"/>
            <a:ext cx="251879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5" dirty="0">
                <a:solidFill>
                  <a:srgbClr val="1F2421"/>
                </a:solidFill>
                <a:latin typeface="맑은 고딕"/>
                <a:cs typeface="맑은 고딕"/>
              </a:rPr>
              <a:t>"%USERPROFILE%/"</a:t>
            </a:r>
            <a:r>
              <a:rPr sz="1600" b="1" spc="-85" dirty="0">
                <a:solidFill>
                  <a:srgbClr val="1F2421"/>
                </a:solidFill>
                <a:latin typeface="맑은 고딕"/>
                <a:cs typeface="맑은 고딕"/>
              </a:rPr>
              <a:t> </a:t>
            </a:r>
            <a:r>
              <a:rPr lang="ko-KR" altLang="en-US" sz="1600" b="1" spc="-85" dirty="0">
                <a:solidFill>
                  <a:srgbClr val="1F2421"/>
                </a:solidFill>
                <a:latin typeface="맑은 고딕"/>
                <a:cs typeface="맑은 고딕"/>
              </a:rPr>
              <a:t>대신 </a:t>
            </a:r>
            <a:r>
              <a:rPr lang="en-US" altLang="ko-KR" sz="1600" b="1" spc="-85" dirty="0">
                <a:solidFill>
                  <a:srgbClr val="1F2421"/>
                </a:solidFill>
                <a:latin typeface="맑은 고딕"/>
                <a:cs typeface="맑은 고딕"/>
              </a:rPr>
              <a:t>＂D:\</a:t>
            </a:r>
            <a:r>
              <a:rPr lang="en-US" altLang="ko-KR" sz="1600" b="1" spc="-85" dirty="0" err="1">
                <a:solidFill>
                  <a:srgbClr val="1F2421"/>
                </a:solidFill>
                <a:latin typeface="맑은 고딕"/>
                <a:cs typeface="맑은 고딕"/>
              </a:rPr>
              <a:t>ai</a:t>
            </a:r>
            <a:r>
              <a:rPr lang="en-US" altLang="ko-KR" sz="1600" b="1" spc="-85">
                <a:solidFill>
                  <a:srgbClr val="1F2421"/>
                </a:solidFill>
                <a:latin typeface="맑은 고딕"/>
                <a:cs typeface="맑은 고딕"/>
              </a:rPr>
              <a:t>\source\07_python</a:t>
            </a:r>
            <a:r>
              <a:rPr lang="en-US" altLang="ko-KR" sz="1600" b="1" spc="-85" dirty="0">
                <a:solidFill>
                  <a:srgbClr val="1F2421"/>
                </a:solidFill>
                <a:latin typeface="맑은 고딕"/>
                <a:cs typeface="맑은 고딕"/>
              </a:rPr>
              <a:t>”</a:t>
            </a:r>
            <a:endParaRPr sz="1600" dirty="0">
              <a:latin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44112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3.5. </a:t>
            </a:r>
            <a:r>
              <a:rPr lang="ko-KR" altLang="en-US"/>
              <a:t>주피터 노트북에서 코드 작성 및 실행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아나콘다를 이용한 개발 환경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9941" y="1083512"/>
            <a:ext cx="91490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>
                <a:solidFill>
                  <a:srgbClr val="1E415D"/>
                </a:solidFill>
              </a:rPr>
              <a:t>Jupyter Notebook </a:t>
            </a:r>
            <a:r>
              <a:rPr lang="ko-KR" altLang="en-US" sz="2400">
                <a:solidFill>
                  <a:srgbClr val="1E415D"/>
                </a:solidFill>
              </a:rPr>
              <a:t>파일의 속성 정보에 들어가 대상 정보 수정</a:t>
            </a:r>
          </a:p>
        </p:txBody>
      </p:sp>
      <p:sp>
        <p:nvSpPr>
          <p:cNvPr id="6" name="Oval 60"/>
          <p:cNvSpPr/>
          <p:nvPr/>
        </p:nvSpPr>
        <p:spPr>
          <a:xfrm>
            <a:off x="263419" y="1201507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627322" y="1689117"/>
            <a:ext cx="8651355" cy="1512168"/>
            <a:chOff x="186010" y="7217474"/>
            <a:chExt cx="6442500" cy="1876488"/>
          </a:xfrm>
        </p:grpSpPr>
        <p:grpSp>
          <p:nvGrpSpPr>
            <p:cNvPr id="15" name="object 17"/>
            <p:cNvGrpSpPr/>
            <p:nvPr/>
          </p:nvGrpSpPr>
          <p:grpSpPr>
            <a:xfrm>
              <a:off x="2002535" y="7837932"/>
              <a:ext cx="4625975" cy="1256030"/>
              <a:chOff x="2002535" y="7837932"/>
              <a:chExt cx="4625975" cy="1256030"/>
            </a:xfrm>
          </p:grpSpPr>
          <p:pic>
            <p:nvPicPr>
              <p:cNvPr id="16" name="object 18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224783" y="8269224"/>
                <a:ext cx="3400044" cy="821436"/>
              </a:xfrm>
              <a:prstGeom prst="rect">
                <a:avLst/>
              </a:prstGeom>
            </p:spPr>
          </p:pic>
          <p:sp>
            <p:nvSpPr>
              <p:cNvPr id="17" name="object 19"/>
              <p:cNvSpPr/>
              <p:nvPr/>
            </p:nvSpPr>
            <p:spPr>
              <a:xfrm>
                <a:off x="3223259" y="8267636"/>
                <a:ext cx="3403600" cy="824865"/>
              </a:xfrm>
              <a:custGeom>
                <a:avLst/>
                <a:gdLst/>
                <a:ahLst/>
                <a:cxnLst/>
                <a:rect l="l" t="t" r="r" b="b"/>
                <a:pathLst>
                  <a:path w="3403600" h="824865">
                    <a:moveTo>
                      <a:pt x="0" y="824611"/>
                    </a:moveTo>
                    <a:lnTo>
                      <a:pt x="3403218" y="824611"/>
                    </a:lnTo>
                    <a:lnTo>
                      <a:pt x="3403218" y="0"/>
                    </a:lnTo>
                    <a:lnTo>
                      <a:pt x="0" y="0"/>
                    </a:lnTo>
                    <a:lnTo>
                      <a:pt x="0" y="824611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20"/>
              <p:cNvSpPr/>
              <p:nvPr/>
            </p:nvSpPr>
            <p:spPr>
              <a:xfrm>
                <a:off x="2002535" y="7837932"/>
                <a:ext cx="1222375" cy="1009015"/>
              </a:xfrm>
              <a:custGeom>
                <a:avLst/>
                <a:gdLst/>
                <a:ahLst/>
                <a:cxnLst/>
                <a:rect l="l" t="t" r="r" b="b"/>
                <a:pathLst>
                  <a:path w="1222375" h="1009015">
                    <a:moveTo>
                      <a:pt x="219075" y="0"/>
                    </a:moveTo>
                    <a:lnTo>
                      <a:pt x="0" y="0"/>
                    </a:lnTo>
                    <a:lnTo>
                      <a:pt x="0" y="866190"/>
                    </a:lnTo>
                    <a:lnTo>
                      <a:pt x="965326" y="866190"/>
                    </a:lnTo>
                    <a:lnTo>
                      <a:pt x="965326" y="1008888"/>
                    </a:lnTo>
                    <a:lnTo>
                      <a:pt x="1222247" y="756666"/>
                    </a:lnTo>
                    <a:lnTo>
                      <a:pt x="965326" y="504444"/>
                    </a:lnTo>
                    <a:lnTo>
                      <a:pt x="965326" y="647192"/>
                    </a:lnTo>
                    <a:lnTo>
                      <a:pt x="219075" y="647192"/>
                    </a:lnTo>
                    <a:lnTo>
                      <a:pt x="219075" y="0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" name="object 21"/>
            <p:cNvSpPr txBox="1"/>
            <p:nvPr/>
          </p:nvSpPr>
          <p:spPr>
            <a:xfrm>
              <a:off x="186010" y="8751518"/>
              <a:ext cx="2748223" cy="30608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1600" b="1" spc="5">
                  <a:solidFill>
                    <a:srgbClr val="1F2421"/>
                  </a:solidFill>
                  <a:latin typeface="맑은 고딕"/>
                  <a:cs typeface="맑은 고딕"/>
                </a:rPr>
                <a:t>"%USERPROFILE%/"</a:t>
              </a:r>
              <a:r>
                <a:rPr sz="1600" b="1" spc="-85">
                  <a:solidFill>
                    <a:srgbClr val="1F2421"/>
                  </a:solidFill>
                  <a:latin typeface="맑은 고딕"/>
                  <a:cs typeface="맑은 고딕"/>
                </a:rPr>
                <a:t> </a:t>
              </a:r>
              <a:r>
                <a:rPr sz="1600" b="1" spc="-105">
                  <a:solidFill>
                    <a:srgbClr val="1F2421"/>
                  </a:solidFill>
                  <a:latin typeface="맑은 고딕"/>
                  <a:cs typeface="맑은 고딕"/>
                </a:rPr>
                <a:t>삭제</a:t>
              </a:r>
              <a:endParaRPr sz="1600">
                <a:latin typeface="맑은 고딕"/>
                <a:cs typeface="맑은 고딕"/>
              </a:endParaRPr>
            </a:p>
          </p:txBody>
        </p:sp>
        <p:grpSp>
          <p:nvGrpSpPr>
            <p:cNvPr id="20" name="object 22"/>
            <p:cNvGrpSpPr/>
            <p:nvPr/>
          </p:nvGrpSpPr>
          <p:grpSpPr>
            <a:xfrm>
              <a:off x="1080388" y="7217474"/>
              <a:ext cx="3406775" cy="829310"/>
              <a:chOff x="1080388" y="7217474"/>
              <a:chExt cx="3406775" cy="829310"/>
            </a:xfrm>
          </p:grpSpPr>
          <p:pic>
            <p:nvPicPr>
              <p:cNvPr id="21" name="object 2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83563" y="7220712"/>
                <a:ext cx="3400044" cy="822959"/>
              </a:xfrm>
              <a:prstGeom prst="rect">
                <a:avLst/>
              </a:prstGeom>
            </p:spPr>
          </p:pic>
          <p:sp>
            <p:nvSpPr>
              <p:cNvPr id="22" name="object 24"/>
              <p:cNvSpPr/>
              <p:nvPr/>
            </p:nvSpPr>
            <p:spPr>
              <a:xfrm>
                <a:off x="1081976" y="7219061"/>
                <a:ext cx="3403600" cy="826135"/>
              </a:xfrm>
              <a:custGeom>
                <a:avLst/>
                <a:gdLst/>
                <a:ahLst/>
                <a:cxnLst/>
                <a:rect l="l" t="t" r="r" b="b"/>
                <a:pathLst>
                  <a:path w="3403600" h="826134">
                    <a:moveTo>
                      <a:pt x="0" y="826135"/>
                    </a:moveTo>
                    <a:lnTo>
                      <a:pt x="3403219" y="826135"/>
                    </a:lnTo>
                    <a:lnTo>
                      <a:pt x="3403219" y="0"/>
                    </a:lnTo>
                    <a:lnTo>
                      <a:pt x="0" y="0"/>
                    </a:lnTo>
                    <a:lnTo>
                      <a:pt x="0" y="826135"/>
                    </a:lnTo>
                    <a:close/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24" name="직사각형 23"/>
          <p:cNvSpPr/>
          <p:nvPr/>
        </p:nvSpPr>
        <p:spPr>
          <a:xfrm>
            <a:off x="556485" y="3645024"/>
            <a:ext cx="82129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>
                <a:solidFill>
                  <a:srgbClr val="1E415D"/>
                </a:solidFill>
              </a:rPr>
              <a:t>cmd </a:t>
            </a:r>
            <a:r>
              <a:rPr lang="ko-KR" altLang="en-US" sz="2400">
                <a:solidFill>
                  <a:srgbClr val="1E415D"/>
                </a:solidFill>
              </a:rPr>
              <a:t>창에서 다음 명령을 수행시켜 </a:t>
            </a:r>
            <a:r>
              <a:rPr lang="en-US" altLang="ko-KR" sz="2400">
                <a:solidFill>
                  <a:srgbClr val="1E415D"/>
                </a:solidFill>
              </a:rPr>
              <a:t>Jupyter Notebook</a:t>
            </a:r>
            <a:r>
              <a:rPr lang="ko-KR" altLang="en-US" sz="2400">
                <a:solidFill>
                  <a:srgbClr val="1E415D"/>
                </a:solidFill>
              </a:rPr>
              <a:t>의 설정</a:t>
            </a:r>
          </a:p>
        </p:txBody>
      </p:sp>
      <p:sp>
        <p:nvSpPr>
          <p:cNvPr id="25" name="Oval 60"/>
          <p:cNvSpPr/>
          <p:nvPr/>
        </p:nvSpPr>
        <p:spPr>
          <a:xfrm>
            <a:off x="329963" y="3763019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object 10"/>
          <p:cNvSpPr/>
          <p:nvPr/>
        </p:nvSpPr>
        <p:spPr>
          <a:xfrm>
            <a:off x="848544" y="4149080"/>
            <a:ext cx="5546090" cy="509270"/>
          </a:xfrm>
          <a:custGeom>
            <a:avLst/>
            <a:gdLst/>
            <a:ahLst/>
            <a:cxnLst/>
            <a:rect l="l" t="t" r="r" b="b"/>
            <a:pathLst>
              <a:path w="5546090" h="509270">
                <a:moveTo>
                  <a:pt x="5291328" y="0"/>
                </a:moveTo>
                <a:lnTo>
                  <a:pt x="254508" y="0"/>
                </a:lnTo>
                <a:lnTo>
                  <a:pt x="208759" y="4099"/>
                </a:lnTo>
                <a:lnTo>
                  <a:pt x="165700" y="15919"/>
                </a:lnTo>
                <a:lnTo>
                  <a:pt x="126051" y="34741"/>
                </a:lnTo>
                <a:lnTo>
                  <a:pt x="90530" y="59847"/>
                </a:lnTo>
                <a:lnTo>
                  <a:pt x="59856" y="90520"/>
                </a:lnTo>
                <a:lnTo>
                  <a:pt x="34747" y="126040"/>
                </a:lnTo>
                <a:lnTo>
                  <a:pt x="15922" y="165690"/>
                </a:lnTo>
                <a:lnTo>
                  <a:pt x="4100" y="208752"/>
                </a:lnTo>
                <a:lnTo>
                  <a:pt x="0" y="254508"/>
                </a:lnTo>
                <a:lnTo>
                  <a:pt x="4100" y="300263"/>
                </a:lnTo>
                <a:lnTo>
                  <a:pt x="15922" y="343325"/>
                </a:lnTo>
                <a:lnTo>
                  <a:pt x="34747" y="382975"/>
                </a:lnTo>
                <a:lnTo>
                  <a:pt x="59856" y="418495"/>
                </a:lnTo>
                <a:lnTo>
                  <a:pt x="90530" y="449168"/>
                </a:lnTo>
                <a:lnTo>
                  <a:pt x="126051" y="474274"/>
                </a:lnTo>
                <a:lnTo>
                  <a:pt x="165700" y="493096"/>
                </a:lnTo>
                <a:lnTo>
                  <a:pt x="208759" y="504916"/>
                </a:lnTo>
                <a:lnTo>
                  <a:pt x="254508" y="509015"/>
                </a:lnTo>
                <a:lnTo>
                  <a:pt x="5291328" y="509015"/>
                </a:lnTo>
                <a:lnTo>
                  <a:pt x="5337083" y="504916"/>
                </a:lnTo>
                <a:lnTo>
                  <a:pt x="5380145" y="493096"/>
                </a:lnTo>
                <a:lnTo>
                  <a:pt x="5419795" y="474274"/>
                </a:lnTo>
                <a:lnTo>
                  <a:pt x="5455315" y="449168"/>
                </a:lnTo>
                <a:lnTo>
                  <a:pt x="5485988" y="418495"/>
                </a:lnTo>
                <a:lnTo>
                  <a:pt x="5511094" y="382975"/>
                </a:lnTo>
                <a:lnTo>
                  <a:pt x="5529916" y="343325"/>
                </a:lnTo>
                <a:lnTo>
                  <a:pt x="5541736" y="300263"/>
                </a:lnTo>
                <a:lnTo>
                  <a:pt x="5545836" y="254508"/>
                </a:lnTo>
                <a:lnTo>
                  <a:pt x="5541736" y="208752"/>
                </a:lnTo>
                <a:lnTo>
                  <a:pt x="5529916" y="165690"/>
                </a:lnTo>
                <a:lnTo>
                  <a:pt x="5511094" y="126040"/>
                </a:lnTo>
                <a:lnTo>
                  <a:pt x="5485988" y="90520"/>
                </a:lnTo>
                <a:lnTo>
                  <a:pt x="5455315" y="59847"/>
                </a:lnTo>
                <a:lnTo>
                  <a:pt x="5419795" y="34741"/>
                </a:lnTo>
                <a:lnTo>
                  <a:pt x="5380145" y="15919"/>
                </a:lnTo>
                <a:lnTo>
                  <a:pt x="5337083" y="4099"/>
                </a:lnTo>
                <a:lnTo>
                  <a:pt x="5291328" y="0"/>
                </a:lnTo>
                <a:close/>
              </a:path>
            </a:pathLst>
          </a:custGeom>
          <a:solidFill>
            <a:srgbClr val="DADBDF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spc="-45">
                <a:solidFill>
                  <a:srgbClr val="C00000"/>
                </a:solidFill>
                <a:latin typeface="맑은 고딕"/>
                <a:cs typeface="맑은 고딕"/>
              </a:rPr>
              <a:t>jupyter</a:t>
            </a:r>
            <a:r>
              <a:rPr lang="en-US" altLang="ko-KR" b="1" spc="-145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lang="en-US" altLang="ko-KR" b="1" spc="-30">
                <a:solidFill>
                  <a:srgbClr val="C00000"/>
                </a:solidFill>
                <a:latin typeface="맑은 고딕"/>
                <a:cs typeface="맑은 고딕"/>
              </a:rPr>
              <a:t>notebook</a:t>
            </a:r>
            <a:r>
              <a:rPr lang="en-US" altLang="ko-KR" b="1" spc="-160">
                <a:solidFill>
                  <a:srgbClr val="C00000"/>
                </a:solidFill>
                <a:latin typeface="맑은 고딕"/>
                <a:cs typeface="맑은 고딕"/>
              </a:rPr>
              <a:t> </a:t>
            </a:r>
            <a:r>
              <a:rPr lang="en-US" altLang="ko-KR" b="1" spc="-185">
                <a:solidFill>
                  <a:srgbClr val="C00000"/>
                </a:solidFill>
                <a:latin typeface="맑은 고딕"/>
                <a:cs typeface="맑은 고딕"/>
              </a:rPr>
              <a:t>–</a:t>
            </a:r>
            <a:r>
              <a:rPr lang="en-US" altLang="ko-KR" b="1" spc="-100">
                <a:solidFill>
                  <a:srgbClr val="C00000"/>
                </a:solidFill>
                <a:latin typeface="맑은 고딕"/>
                <a:cs typeface="맑은 고딕"/>
              </a:rPr>
              <a:t>-</a:t>
            </a:r>
            <a:r>
              <a:rPr lang="en-US" altLang="ko-KR" b="1" spc="-20">
                <a:solidFill>
                  <a:srgbClr val="C00000"/>
                </a:solidFill>
                <a:latin typeface="맑은 고딕"/>
                <a:cs typeface="맑은 고딕"/>
              </a:rPr>
              <a:t>gen</a:t>
            </a:r>
            <a:r>
              <a:rPr lang="en-US" altLang="ko-KR" b="1" spc="-25">
                <a:solidFill>
                  <a:srgbClr val="C00000"/>
                </a:solidFill>
                <a:latin typeface="맑은 고딕"/>
                <a:cs typeface="맑은 고딕"/>
              </a:rPr>
              <a:t>erat</a:t>
            </a:r>
            <a:r>
              <a:rPr lang="en-US" altLang="ko-KR" b="1" spc="-40">
                <a:solidFill>
                  <a:srgbClr val="C00000"/>
                </a:solidFill>
                <a:latin typeface="맑은 고딕"/>
                <a:cs typeface="맑은 고딕"/>
              </a:rPr>
              <a:t>e</a:t>
            </a:r>
            <a:r>
              <a:rPr lang="en-US" altLang="ko-KR" b="1" spc="-105">
                <a:solidFill>
                  <a:srgbClr val="C00000"/>
                </a:solidFill>
                <a:latin typeface="맑은 고딕"/>
                <a:cs typeface="맑은 고딕"/>
              </a:rPr>
              <a:t>-</a:t>
            </a:r>
            <a:r>
              <a:rPr lang="en-US" altLang="ko-KR" b="1" spc="-20">
                <a:solidFill>
                  <a:srgbClr val="C00000"/>
                </a:solidFill>
                <a:latin typeface="맑은 고딕"/>
                <a:cs typeface="맑은 고딕"/>
              </a:rPr>
              <a:t>co</a:t>
            </a:r>
            <a:r>
              <a:rPr lang="en-US" altLang="ko-KR" b="1" spc="-35">
                <a:solidFill>
                  <a:srgbClr val="C00000"/>
                </a:solidFill>
                <a:latin typeface="맑은 고딕"/>
                <a:cs typeface="맑은 고딕"/>
              </a:rPr>
              <a:t>nf</a:t>
            </a:r>
            <a:r>
              <a:rPr lang="en-US" altLang="ko-KR" b="1" spc="-30">
                <a:solidFill>
                  <a:srgbClr val="C00000"/>
                </a:solidFill>
                <a:latin typeface="맑은 고딕"/>
                <a:cs typeface="맑은 고딕"/>
              </a:rPr>
              <a:t>i</a:t>
            </a:r>
            <a:r>
              <a:rPr lang="en-US" altLang="ko-KR" b="1" spc="-40">
                <a:solidFill>
                  <a:srgbClr val="C00000"/>
                </a:solidFill>
                <a:latin typeface="맑은 고딕"/>
                <a:cs typeface="맑은 고딕"/>
              </a:rPr>
              <a:t>g</a:t>
            </a:r>
            <a:endParaRPr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36" y="4711030"/>
            <a:ext cx="78390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03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3.5. </a:t>
            </a:r>
            <a:r>
              <a:rPr lang="ko-KR" altLang="en-US"/>
              <a:t>주피터 노트북에서 코드 작성 및 실행</a:t>
            </a:r>
            <a:r>
              <a:rPr lang="en-US" altLang="ko-KR"/>
              <a:t>(2)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아나콘다를 이용한 개발 환경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6485" y="1268760"/>
            <a:ext cx="82129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>
                <a:solidFill>
                  <a:srgbClr val="1E415D"/>
                </a:solidFill>
              </a:rPr>
              <a:t>jupyter</a:t>
            </a:r>
            <a:r>
              <a:rPr lang="en-US" altLang="ko-KR" sz="2400">
                <a:solidFill>
                  <a:srgbClr val="1E415D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_</a:t>
            </a:r>
            <a:r>
              <a:rPr lang="en-US" altLang="ko-KR" sz="2400">
                <a:solidFill>
                  <a:srgbClr val="1E415D"/>
                </a:solidFill>
              </a:rPr>
              <a:t>notebook</a:t>
            </a:r>
            <a:r>
              <a:rPr lang="en-US" altLang="ko-KR" sz="2400">
                <a:solidFill>
                  <a:srgbClr val="1E415D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_</a:t>
            </a:r>
            <a:r>
              <a:rPr lang="en-US" altLang="ko-KR" sz="2400">
                <a:solidFill>
                  <a:srgbClr val="1E415D"/>
                </a:solidFill>
              </a:rPr>
              <a:t>config.py </a:t>
            </a:r>
            <a:r>
              <a:rPr lang="ko-KR" altLang="en-US" sz="2400">
                <a:solidFill>
                  <a:srgbClr val="1E415D"/>
                </a:solidFill>
              </a:rPr>
              <a:t>파일에서 </a:t>
            </a:r>
            <a:r>
              <a:rPr lang="en-US" altLang="ko-KR" sz="2400">
                <a:solidFill>
                  <a:srgbClr val="1E415D"/>
                </a:solidFill>
              </a:rPr>
              <a:t>notebook</a:t>
            </a:r>
            <a:r>
              <a:rPr lang="en-US" altLang="ko-KR" sz="2400">
                <a:solidFill>
                  <a:srgbClr val="1E415D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_</a:t>
            </a:r>
            <a:r>
              <a:rPr lang="en-US" altLang="ko-KR" sz="2400">
                <a:solidFill>
                  <a:srgbClr val="1E415D"/>
                </a:solidFill>
              </a:rPr>
              <a:t>dir</a:t>
            </a:r>
            <a:r>
              <a:rPr lang="ko-KR" altLang="en-US" sz="2400">
                <a:solidFill>
                  <a:srgbClr val="1E415D"/>
                </a:solidFill>
              </a:rPr>
              <a:t>항목을 찾아 주석을 해제하고 </a:t>
            </a:r>
            <a:r>
              <a:rPr lang="en-US" altLang="ko-KR" sz="2400">
                <a:solidFill>
                  <a:srgbClr val="1E415D"/>
                </a:solidFill>
              </a:rPr>
              <a:t>'d:/src/python'</a:t>
            </a:r>
            <a:r>
              <a:rPr lang="ko-KR" altLang="en-US" sz="2400">
                <a:solidFill>
                  <a:srgbClr val="1E415D"/>
                </a:solidFill>
              </a:rPr>
              <a:t>을 작성</a:t>
            </a:r>
            <a:endParaRPr lang="ko-KR" altLang="en-US" sz="2400">
              <a:solidFill>
                <a:srgbClr val="1E415D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31" name="Oval 60"/>
          <p:cNvSpPr/>
          <p:nvPr/>
        </p:nvSpPr>
        <p:spPr>
          <a:xfrm>
            <a:off x="329963" y="1386755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2276872"/>
            <a:ext cx="4848225" cy="2038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768" y="4036330"/>
            <a:ext cx="6840232" cy="2009775"/>
          </a:xfrm>
          <a:prstGeom prst="rect">
            <a:avLst/>
          </a:prstGeom>
        </p:spPr>
      </p:pic>
      <p:sp>
        <p:nvSpPr>
          <p:cNvPr id="26" name="object 23"/>
          <p:cNvSpPr/>
          <p:nvPr/>
        </p:nvSpPr>
        <p:spPr>
          <a:xfrm>
            <a:off x="2432720" y="3429000"/>
            <a:ext cx="2376264" cy="1512168"/>
          </a:xfrm>
          <a:custGeom>
            <a:avLst/>
            <a:gdLst/>
            <a:ahLst/>
            <a:cxnLst/>
            <a:rect l="l" t="t" r="r" b="b"/>
            <a:pathLst>
              <a:path w="1389379" h="446404">
                <a:moveTo>
                  <a:pt x="1302973" y="418776"/>
                </a:moveTo>
                <a:lnTo>
                  <a:pt x="1294765" y="446150"/>
                </a:lnTo>
                <a:lnTo>
                  <a:pt x="1389253" y="429767"/>
                </a:lnTo>
                <a:lnTo>
                  <a:pt x="1381971" y="422909"/>
                </a:lnTo>
                <a:lnTo>
                  <a:pt x="1316735" y="422909"/>
                </a:lnTo>
                <a:lnTo>
                  <a:pt x="1302973" y="418776"/>
                </a:lnTo>
                <a:close/>
              </a:path>
              <a:path w="1389379" h="446404">
                <a:moveTo>
                  <a:pt x="1311190" y="391371"/>
                </a:moveTo>
                <a:lnTo>
                  <a:pt x="1302973" y="418776"/>
                </a:lnTo>
                <a:lnTo>
                  <a:pt x="1316735" y="422909"/>
                </a:lnTo>
                <a:lnTo>
                  <a:pt x="1324864" y="395478"/>
                </a:lnTo>
                <a:lnTo>
                  <a:pt x="1311190" y="391371"/>
                </a:lnTo>
                <a:close/>
              </a:path>
              <a:path w="1389379" h="446404">
                <a:moveTo>
                  <a:pt x="1319403" y="363981"/>
                </a:moveTo>
                <a:lnTo>
                  <a:pt x="1311190" y="391371"/>
                </a:lnTo>
                <a:lnTo>
                  <a:pt x="1324864" y="395478"/>
                </a:lnTo>
                <a:lnTo>
                  <a:pt x="1316735" y="422909"/>
                </a:lnTo>
                <a:lnTo>
                  <a:pt x="1381971" y="422909"/>
                </a:lnTo>
                <a:lnTo>
                  <a:pt x="1319403" y="363981"/>
                </a:lnTo>
                <a:close/>
              </a:path>
              <a:path w="1389379" h="446404">
                <a:moveTo>
                  <a:pt x="8128" y="0"/>
                </a:moveTo>
                <a:lnTo>
                  <a:pt x="0" y="27431"/>
                </a:lnTo>
                <a:lnTo>
                  <a:pt x="1302973" y="418776"/>
                </a:lnTo>
                <a:lnTo>
                  <a:pt x="1311190" y="391371"/>
                </a:lnTo>
                <a:lnTo>
                  <a:pt x="812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70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3.5. </a:t>
            </a:r>
            <a:r>
              <a:rPr lang="ko-KR" altLang="en-US"/>
              <a:t>주피터 노트북에서 코드 작성 및 실행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아나콘다를 이용한 개발 환경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1" y="1083512"/>
            <a:ext cx="9149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E415D"/>
                </a:solidFill>
              </a:rPr>
              <a:t>주피터 노트북을 실행시키면 나타나는 브라우저 화면에서 </a:t>
            </a:r>
            <a:r>
              <a:rPr lang="en-US" altLang="ko-KR" sz="2400">
                <a:solidFill>
                  <a:srgbClr val="1E415D"/>
                </a:solidFill>
              </a:rPr>
              <a:t>[New] </a:t>
            </a:r>
            <a:r>
              <a:rPr lang="ko-KR" altLang="en-US" sz="2400">
                <a:solidFill>
                  <a:srgbClr val="1E415D"/>
                </a:solidFill>
              </a:rPr>
              <a:t>버튼의 하위 메뉴에서 </a:t>
            </a:r>
            <a:r>
              <a:rPr lang="en-US" altLang="ko-KR" sz="2400">
                <a:solidFill>
                  <a:srgbClr val="1E415D"/>
                </a:solidFill>
              </a:rPr>
              <a:t>[Python3] </a:t>
            </a:r>
            <a:r>
              <a:rPr lang="ko-KR" altLang="en-US" sz="2400">
                <a:solidFill>
                  <a:srgbClr val="1E415D"/>
                </a:solidFill>
              </a:rPr>
              <a:t>메뉴를 선택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201507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40461" y="1916832"/>
            <a:ext cx="9149043" cy="4342321"/>
            <a:chOff x="340461" y="1916832"/>
            <a:chExt cx="9149043" cy="4342321"/>
          </a:xfrm>
        </p:grpSpPr>
        <p:pic>
          <p:nvPicPr>
            <p:cNvPr id="7169" name="_x474099672" descr="EMB000012b404ac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093"/>
            <a:stretch/>
          </p:blipFill>
          <p:spPr bwMode="auto">
            <a:xfrm>
              <a:off x="489942" y="1916832"/>
              <a:ext cx="8999562" cy="3232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_x474101272" descr="EMB000012b404a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258"/>
            <a:stretch>
              <a:fillRect/>
            </a:stretch>
          </p:blipFill>
          <p:spPr bwMode="auto">
            <a:xfrm>
              <a:off x="340461" y="3935604"/>
              <a:ext cx="6588073" cy="232354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직선 화살표 연결선 8"/>
            <p:cNvCxnSpPr/>
            <p:nvPr/>
          </p:nvCxnSpPr>
          <p:spPr>
            <a:xfrm flipH="1">
              <a:off x="6897216" y="4037086"/>
              <a:ext cx="576064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972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3.5. </a:t>
            </a:r>
            <a:r>
              <a:rPr lang="ko-KR" altLang="en-US"/>
              <a:t>주피터 노트북에서 코드 작성 및 실행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아나콘다를 이용한 개발 환경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263419" y="1080026"/>
            <a:ext cx="9272038" cy="5157286"/>
            <a:chOff x="263419" y="791994"/>
            <a:chExt cx="9272038" cy="5157286"/>
          </a:xfrm>
        </p:grpSpPr>
        <p:pic>
          <p:nvPicPr>
            <p:cNvPr id="7173" name="_x474101592" descr="EMB000012b404a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707"/>
            <a:stretch>
              <a:fillRect/>
            </a:stretch>
          </p:blipFill>
          <p:spPr bwMode="auto">
            <a:xfrm>
              <a:off x="2065100" y="3284984"/>
              <a:ext cx="6678268" cy="2664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그룹 22"/>
            <p:cNvGrpSpPr/>
            <p:nvPr/>
          </p:nvGrpSpPr>
          <p:grpSpPr>
            <a:xfrm>
              <a:off x="263419" y="791994"/>
              <a:ext cx="9152943" cy="2492990"/>
              <a:chOff x="263419" y="791994"/>
              <a:chExt cx="9152943" cy="2492990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489942" y="791994"/>
                <a:ext cx="8926420" cy="2492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ko-KR" altLang="en-US" sz="2400">
                    <a:solidFill>
                      <a:srgbClr val="1E415D"/>
                    </a:solidFill>
                  </a:rPr>
                  <a:t>실행 방법</a:t>
                </a:r>
                <a:endParaRPr lang="en-US" altLang="ko-KR" sz="2400">
                  <a:solidFill>
                    <a:srgbClr val="1E415D"/>
                  </a:solidFill>
                </a:endParaRPr>
              </a:p>
              <a:p>
                <a:pPr marL="742950" lvl="1" indent="-285750" fontAlgn="base">
                  <a:buFont typeface="Arial" panose="020B0604020202020204" pitchFamily="34" charset="0"/>
                  <a:buChar char="•"/>
                </a:pPr>
                <a:r>
                  <a:rPr lang="en-US" altLang="ko-KR" sz="2000" err="1">
                    <a:solidFill>
                      <a:srgbClr val="FF0000"/>
                    </a:solidFill>
                  </a:rPr>
                  <a:t>Shift+Enter</a:t>
                </a:r>
                <a:r>
                  <a:rPr lang="en-US" altLang="ko-KR" sz="2000">
                    <a:solidFill>
                      <a:srgbClr val="1E415D"/>
                    </a:solidFill>
                  </a:rPr>
                  <a:t> </a:t>
                </a:r>
                <a:r>
                  <a:rPr lang="ko-KR" altLang="en-US" sz="2000">
                    <a:solidFill>
                      <a:srgbClr val="1E415D"/>
                    </a:solidFill>
                  </a:rPr>
                  <a:t>또는    버튼 클릭</a:t>
                </a:r>
                <a:endParaRPr lang="en-US" altLang="ko-KR" sz="2000">
                  <a:solidFill>
                    <a:srgbClr val="1E415D"/>
                  </a:solidFill>
                </a:endParaRPr>
              </a:p>
              <a:p>
                <a:pPr marL="1200150" lvl="2" indent="-285750" fontAlgn="base">
                  <a:buFont typeface="Arial" panose="020B0604020202020204" pitchFamily="34" charset="0"/>
                  <a:buChar char="•"/>
                </a:pPr>
                <a:r>
                  <a:rPr lang="ko-KR" altLang="en-US">
                    <a:solidFill>
                      <a:srgbClr val="1E415D"/>
                    </a:solidFill>
                  </a:rPr>
                  <a:t>선택한 셀을 실행시키고 포커스를 다음 셀로 이동</a:t>
                </a:r>
                <a:r>
                  <a:rPr lang="en-US" altLang="ko-KR">
                    <a:solidFill>
                      <a:srgbClr val="1E415D"/>
                    </a:solidFill>
                  </a:rPr>
                  <a:t>. </a:t>
                </a:r>
                <a:r>
                  <a:rPr lang="ko-KR" altLang="en-US">
                    <a:solidFill>
                      <a:srgbClr val="1E415D"/>
                    </a:solidFill>
                  </a:rPr>
                  <a:t>다음 셀이 없을 경우 셀을 추가</a:t>
                </a:r>
                <a:endParaRPr lang="en-US" altLang="ko-KR">
                  <a:solidFill>
                    <a:srgbClr val="1E415D"/>
                  </a:solidFill>
                </a:endParaRPr>
              </a:p>
              <a:p>
                <a:pPr marL="742950" lvl="1" indent="-285750" fontAlgn="base">
                  <a:buFont typeface="Arial" panose="020B0604020202020204" pitchFamily="34" charset="0"/>
                  <a:buChar char="•"/>
                </a:pPr>
                <a:r>
                  <a:rPr lang="en-US" altLang="ko-KR" sz="2000" err="1">
                    <a:solidFill>
                      <a:srgbClr val="FF0000"/>
                    </a:solidFill>
                  </a:rPr>
                  <a:t>Ctrl+Enter</a:t>
                </a:r>
                <a:endParaRPr lang="en-US" altLang="ko-KR">
                  <a:solidFill>
                    <a:srgbClr val="FF0000"/>
                  </a:solidFill>
                </a:endParaRPr>
              </a:p>
              <a:p>
                <a:pPr marL="1200150" lvl="2" indent="-285750" fontAlgn="base">
                  <a:buFont typeface="Arial" panose="020B0604020202020204" pitchFamily="34" charset="0"/>
                  <a:buChar char="•"/>
                </a:pPr>
                <a:r>
                  <a:rPr lang="ko-KR" altLang="en-US">
                    <a:solidFill>
                      <a:srgbClr val="1E415D"/>
                    </a:solidFill>
                  </a:rPr>
                  <a:t>선택한 셀을 실행 시킴</a:t>
                </a:r>
                <a:r>
                  <a:rPr lang="en-US" altLang="ko-KR">
                    <a:solidFill>
                      <a:srgbClr val="1E415D"/>
                    </a:solidFill>
                  </a:rPr>
                  <a:t>. </a:t>
                </a:r>
                <a:r>
                  <a:rPr lang="ko-KR" altLang="en-US">
                    <a:solidFill>
                      <a:srgbClr val="1E415D"/>
                    </a:solidFill>
                  </a:rPr>
                  <a:t>포커스는 다음 셀로 이동하지 않음</a:t>
                </a:r>
                <a:endParaRPr lang="en-US" altLang="ko-KR">
                  <a:solidFill>
                    <a:srgbClr val="1E415D"/>
                  </a:solidFill>
                </a:endParaRPr>
              </a:p>
              <a:p>
                <a:pPr marL="742950" lvl="1" indent="-285750" fontAlgn="base">
                  <a:buFont typeface="Arial" panose="020B0604020202020204" pitchFamily="34" charset="0"/>
                  <a:buChar char="•"/>
                </a:pPr>
                <a:r>
                  <a:rPr lang="en-US" altLang="ko-KR" sz="2000" err="1">
                    <a:solidFill>
                      <a:srgbClr val="FF0000"/>
                    </a:solidFill>
                  </a:rPr>
                  <a:t>Alt+Enter</a:t>
                </a:r>
                <a:endParaRPr lang="en-US" altLang="ko-KR">
                  <a:solidFill>
                    <a:srgbClr val="FF0000"/>
                  </a:solidFill>
                </a:endParaRPr>
              </a:p>
              <a:p>
                <a:pPr marL="1200150" lvl="2" indent="-285750" fontAlgn="base">
                  <a:buFont typeface="Arial" panose="020B0604020202020204" pitchFamily="34" charset="0"/>
                  <a:buChar char="•"/>
                </a:pPr>
                <a:r>
                  <a:rPr lang="ko-KR" altLang="en-US">
                    <a:solidFill>
                      <a:srgbClr val="1E415D"/>
                    </a:solidFill>
                  </a:rPr>
                  <a:t>선택한 셀을 실행 시킴</a:t>
                </a:r>
                <a:r>
                  <a:rPr lang="en-US" altLang="ko-KR">
                    <a:solidFill>
                      <a:srgbClr val="1E415D"/>
                    </a:solidFill>
                  </a:rPr>
                  <a:t>. </a:t>
                </a:r>
                <a:r>
                  <a:rPr lang="ko-KR" altLang="en-US">
                    <a:solidFill>
                      <a:srgbClr val="1E415D"/>
                    </a:solidFill>
                  </a:rPr>
                  <a:t>항상 아래에 새로운 셀을 생성하고 포커스를 이동시킴</a:t>
                </a:r>
              </a:p>
            </p:txBody>
          </p:sp>
          <p:sp>
            <p:nvSpPr>
              <p:cNvPr id="5" name="Oval 60"/>
              <p:cNvSpPr/>
              <p:nvPr/>
            </p:nvSpPr>
            <p:spPr>
              <a:xfrm>
                <a:off x="263419" y="909989"/>
                <a:ext cx="164121" cy="164121"/>
              </a:xfrm>
              <a:prstGeom prst="ellipse">
                <a:avLst/>
              </a:prstGeom>
              <a:solidFill>
                <a:srgbClr val="1E41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178" name="_x474101272" descr="EMB000012b404b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4808" y="1265274"/>
                <a:ext cx="236538" cy="228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직사각형 18"/>
            <p:cNvSpPr/>
            <p:nvPr/>
          </p:nvSpPr>
          <p:spPr>
            <a:xfrm>
              <a:off x="3151101" y="4842417"/>
              <a:ext cx="5258283" cy="288032"/>
            </a:xfrm>
            <a:prstGeom prst="rect">
              <a:avLst/>
            </a:prstGeom>
            <a:noFill/>
            <a:ln w="28575">
              <a:solidFill>
                <a:srgbClr val="EF4A4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913440" y="4581128"/>
              <a:ext cx="622017" cy="4320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>
                  <a:solidFill>
                    <a:srgbClr val="FF0000"/>
                  </a:solidFill>
                </a:rPr>
                <a:t>셀</a:t>
              </a:r>
            </a:p>
          </p:txBody>
        </p:sp>
        <p:cxnSp>
          <p:nvCxnSpPr>
            <p:cNvPr id="22" name="구부러진 연결선 21"/>
            <p:cNvCxnSpPr>
              <a:stCxn id="19" idx="3"/>
              <a:endCxn id="20" idx="1"/>
            </p:cNvCxnSpPr>
            <p:nvPr/>
          </p:nvCxnSpPr>
          <p:spPr>
            <a:xfrm flipV="1">
              <a:off x="8409384" y="4797152"/>
              <a:ext cx="504056" cy="1892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55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3.5. </a:t>
            </a:r>
            <a:r>
              <a:rPr lang="ko-KR" altLang="en-US"/>
              <a:t>주피터 노트북에서 코드 작성 및 실행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3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아나콘다를 이용한 개발 환경</a:t>
            </a:r>
          </a:p>
        </p:txBody>
      </p:sp>
      <p:pic>
        <p:nvPicPr>
          <p:cNvPr id="9219" name="_x474105672" descr="EMB000012b404a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182332"/>
            <a:ext cx="9349425" cy="498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330159" y="1412429"/>
            <a:ext cx="437581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>
                <a:solidFill>
                  <a:srgbClr val="FF0000"/>
                </a:solidFill>
              </a:rPr>
              <a:t>파일의 이름은 화면에서 </a:t>
            </a:r>
            <a:r>
              <a:rPr lang="en-US" altLang="ko-KR">
                <a:solidFill>
                  <a:srgbClr val="FF0000"/>
                </a:solidFill>
              </a:rPr>
              <a:t>Untitled</a:t>
            </a:r>
            <a:r>
              <a:rPr lang="ko-KR" altLang="en-US">
                <a:solidFill>
                  <a:srgbClr val="FF0000"/>
                </a:solidFill>
              </a:rPr>
              <a:t>를 클릭하면 파일 이름을 변경할 수 있음</a:t>
            </a:r>
            <a:endParaRPr lang="en-US" altLang="ko-KR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>
                <a:solidFill>
                  <a:srgbClr val="FF0000"/>
                </a:solidFill>
              </a:rPr>
              <a:t>새로운 이름을 입력하고 </a:t>
            </a:r>
            <a:r>
              <a:rPr lang="en-US" altLang="ko-KR">
                <a:solidFill>
                  <a:srgbClr val="FF0000"/>
                </a:solidFill>
              </a:rPr>
              <a:t>[Rename] </a:t>
            </a:r>
            <a:r>
              <a:rPr lang="ko-KR" altLang="en-US">
                <a:solidFill>
                  <a:srgbClr val="FF0000"/>
                </a:solidFill>
              </a:rPr>
              <a:t>버튼을 클릭하면 새로운 이름으로 변경</a:t>
            </a:r>
          </a:p>
        </p:txBody>
      </p:sp>
    </p:spTree>
    <p:extLst>
      <p:ext uri="{BB962C8B-B14F-4D97-AF65-F5344CB8AC3E}">
        <p14:creationId xmlns:p14="http://schemas.microsoft.com/office/powerpoint/2010/main" val="104060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1</a:t>
            </a:r>
            <a:r>
              <a:rPr lang="ko-KR" altLang="en-US"/>
              <a:t>장</a:t>
            </a:r>
            <a:r>
              <a:rPr lang="en-US" altLang="ko-KR"/>
              <a:t>. </a:t>
            </a:r>
            <a:r>
              <a:rPr lang="ko-KR" altLang="en-US"/>
              <a:t>파이썬 개요 및 개발환경 구성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1150" y="1228690"/>
            <a:ext cx="9246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000" err="1">
                <a:solidFill>
                  <a:srgbClr val="1E415D"/>
                </a:solidFill>
              </a:rPr>
              <a:t>파이썬은</a:t>
            </a:r>
            <a:r>
              <a:rPr lang="ko-KR" altLang="en-US" sz="2000">
                <a:solidFill>
                  <a:srgbClr val="1E415D"/>
                </a:solidFill>
              </a:rPr>
              <a:t> 객체지향 언어이며 인터프리터 언어</a:t>
            </a:r>
            <a:endParaRPr lang="en-US" altLang="ko-KR">
              <a:solidFill>
                <a:srgbClr val="1E415D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1151" y="1876762"/>
            <a:ext cx="6073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000">
                <a:solidFill>
                  <a:srgbClr val="1E415D"/>
                </a:solidFill>
              </a:rPr>
              <a:t>파이썬 인터프리터 설치 및 실행</a:t>
            </a:r>
            <a:endParaRPr lang="en-US" altLang="ko-KR">
              <a:solidFill>
                <a:srgbClr val="1E415D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1150" y="2574190"/>
            <a:ext cx="9246346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ü"/>
            </a:pPr>
            <a:r>
              <a:rPr lang="ko-KR" altLang="en-US" sz="2000">
                <a:solidFill>
                  <a:srgbClr val="1E415D"/>
                </a:solidFill>
              </a:rPr>
              <a:t>아나콘다를 이용한 개발환경</a:t>
            </a:r>
            <a:endParaRPr lang="en-US" altLang="ko-KR" sz="2000">
              <a:solidFill>
                <a:srgbClr val="1E415D"/>
              </a:solidFill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ko-KR" altLang="en-US" err="1">
                <a:solidFill>
                  <a:srgbClr val="1E415D"/>
                </a:solidFill>
              </a:rPr>
              <a:t>파이썬</a:t>
            </a:r>
            <a:r>
              <a:rPr lang="ko-KR" altLang="en-US">
                <a:solidFill>
                  <a:srgbClr val="1E415D"/>
                </a:solidFill>
              </a:rPr>
              <a:t> </a:t>
            </a:r>
            <a:r>
              <a:rPr lang="ko-KR" altLang="en-US" err="1">
                <a:solidFill>
                  <a:srgbClr val="1E415D"/>
                </a:solidFill>
              </a:rPr>
              <a:t>배포판</a:t>
            </a:r>
            <a:endParaRPr lang="ko-KR" altLang="en-US">
              <a:solidFill>
                <a:srgbClr val="1E415D"/>
              </a:solidFill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rgbClr val="1E415D"/>
                </a:solidFill>
              </a:rPr>
              <a:t>아나콘다</a:t>
            </a:r>
            <a:endParaRPr lang="en-US" altLang="ko-KR">
              <a:solidFill>
                <a:srgbClr val="1E415D"/>
              </a:solidFill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1E415D"/>
                </a:solidFill>
              </a:rPr>
              <a:t>https://www.anaconda.com/distribution</a:t>
            </a:r>
            <a:endParaRPr lang="ko-KR" altLang="en-US">
              <a:solidFill>
                <a:srgbClr val="1E415D"/>
              </a:solidFill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rgbClr val="1E415D"/>
                </a:solidFill>
              </a:rPr>
              <a:t>아나콘다 </a:t>
            </a:r>
            <a:r>
              <a:rPr lang="ko-KR" altLang="en-US" err="1">
                <a:solidFill>
                  <a:srgbClr val="1E415D"/>
                </a:solidFill>
              </a:rPr>
              <a:t>네비게이터</a:t>
            </a:r>
            <a:endParaRPr lang="ko-KR" altLang="en-US">
              <a:solidFill>
                <a:srgbClr val="1E415D"/>
              </a:solidFill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rgbClr val="1E415D"/>
                </a:solidFill>
              </a:rPr>
              <a:t>주피터 노트북</a:t>
            </a:r>
            <a:endParaRPr lang="en-US" altLang="ko-KR">
              <a:solidFill>
                <a:srgbClr val="1E415D"/>
              </a:solidFill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1E415D"/>
                </a:solidFill>
              </a:rPr>
              <a:t>데이터 분석 시 주로 사용함</a:t>
            </a: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ko-KR" altLang="en-US">
                <a:solidFill>
                  <a:srgbClr val="1E415D"/>
                </a:solidFill>
              </a:rPr>
              <a:t>주피터 노트북에서 소스코드 작성 및 실행</a:t>
            </a:r>
            <a:endParaRPr lang="en-US" altLang="ko-KR">
              <a:solidFill>
                <a:srgbClr val="1E415D"/>
              </a:solidFill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1E415D"/>
                </a:solidFill>
              </a:rPr>
              <a:t>셀 단위로 실행</a:t>
            </a:r>
            <a:r>
              <a:rPr lang="en-US" altLang="ko-KR">
                <a:solidFill>
                  <a:srgbClr val="1E415D"/>
                </a:solidFill>
              </a:rPr>
              <a:t>(</a:t>
            </a:r>
            <a:r>
              <a:rPr lang="en-US" altLang="ko-KR" err="1">
                <a:solidFill>
                  <a:srgbClr val="1E415D"/>
                </a:solidFill>
              </a:rPr>
              <a:t>Shift+Enter</a:t>
            </a:r>
            <a:r>
              <a:rPr lang="en-US" altLang="ko-KR">
                <a:solidFill>
                  <a:srgbClr val="1E415D"/>
                </a:solidFill>
              </a:rPr>
              <a:t>, </a:t>
            </a:r>
            <a:r>
              <a:rPr lang="en-US" altLang="ko-KR" err="1">
                <a:solidFill>
                  <a:srgbClr val="1E415D"/>
                </a:solidFill>
              </a:rPr>
              <a:t>Ctrl+Enter</a:t>
            </a:r>
            <a:r>
              <a:rPr lang="en-US" altLang="ko-KR">
                <a:solidFill>
                  <a:srgbClr val="1E415D"/>
                </a:solidFill>
              </a:rPr>
              <a:t>, </a:t>
            </a:r>
            <a:r>
              <a:rPr lang="en-US" altLang="ko-KR" err="1">
                <a:solidFill>
                  <a:srgbClr val="1E415D"/>
                </a:solidFill>
              </a:rPr>
              <a:t>Alt+Enter</a:t>
            </a:r>
            <a:r>
              <a:rPr lang="en-US" altLang="ko-KR">
                <a:solidFill>
                  <a:srgbClr val="1E415D"/>
                </a:solidFill>
              </a:rPr>
              <a:t>)</a:t>
            </a:r>
            <a:endParaRPr lang="ko-KR" altLang="en-US">
              <a:solidFill>
                <a:srgbClr val="1E415D"/>
              </a:solidFill>
            </a:endParaRPr>
          </a:p>
          <a:p>
            <a:pPr marL="800100" lvl="1" indent="-342900" fontAlgn="base">
              <a:buFont typeface="Wingdings" panose="05000000000000000000" pitchFamily="2" charset="2"/>
              <a:buChar char="§"/>
            </a:pPr>
            <a:r>
              <a:rPr lang="ko-KR" altLang="en-US" err="1">
                <a:solidFill>
                  <a:srgbClr val="1E415D"/>
                </a:solidFill>
              </a:rPr>
              <a:t>스파이더에서</a:t>
            </a:r>
            <a:r>
              <a:rPr lang="ko-KR" altLang="en-US">
                <a:solidFill>
                  <a:srgbClr val="1E415D"/>
                </a:solidFill>
              </a:rPr>
              <a:t> 코드 작성 및 실행</a:t>
            </a:r>
            <a:endParaRPr lang="en-US" altLang="ko-KR">
              <a:solidFill>
                <a:srgbClr val="1E415D"/>
              </a:solidFill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1E415D"/>
                </a:solidFill>
              </a:rPr>
              <a:t>#%%</a:t>
            </a:r>
            <a:r>
              <a:rPr lang="ko-KR" altLang="en-US">
                <a:solidFill>
                  <a:srgbClr val="1E415D"/>
                </a:solidFill>
              </a:rPr>
              <a:t>는 셀 </a:t>
            </a:r>
            <a:r>
              <a:rPr lang="ko-KR" altLang="en-US" err="1">
                <a:solidFill>
                  <a:srgbClr val="1E415D"/>
                </a:solidFill>
              </a:rPr>
              <a:t>구분자</a:t>
            </a:r>
            <a:endParaRPr lang="en-US" altLang="ko-KR">
              <a:solidFill>
                <a:srgbClr val="1E415D"/>
              </a:solidFill>
            </a:endParaRP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1E415D"/>
                </a:solidFill>
              </a:rPr>
              <a:t>전체</a:t>
            </a:r>
            <a:r>
              <a:rPr lang="en-US" altLang="ko-KR">
                <a:solidFill>
                  <a:srgbClr val="1E415D"/>
                </a:solidFill>
              </a:rPr>
              <a:t> </a:t>
            </a:r>
            <a:r>
              <a:rPr lang="ko-KR" altLang="en-US">
                <a:solidFill>
                  <a:srgbClr val="1E415D"/>
                </a:solidFill>
              </a:rPr>
              <a:t>실행</a:t>
            </a:r>
            <a:r>
              <a:rPr lang="en-US" altLang="ko-KR">
                <a:solidFill>
                  <a:srgbClr val="1E415D"/>
                </a:solidFill>
              </a:rPr>
              <a:t>(F5), </a:t>
            </a:r>
            <a:r>
              <a:rPr lang="ko-KR" altLang="en-US">
                <a:solidFill>
                  <a:srgbClr val="1E415D"/>
                </a:solidFill>
              </a:rPr>
              <a:t>셀 단위로 실행</a:t>
            </a:r>
            <a:r>
              <a:rPr lang="en-US" altLang="ko-KR">
                <a:solidFill>
                  <a:srgbClr val="1E415D"/>
                </a:solidFill>
              </a:rPr>
              <a:t>(</a:t>
            </a:r>
            <a:r>
              <a:rPr lang="en-US" altLang="ko-KR" err="1">
                <a:solidFill>
                  <a:srgbClr val="1E415D"/>
                </a:solidFill>
              </a:rPr>
              <a:t>Shift+Enter</a:t>
            </a:r>
            <a:r>
              <a:rPr lang="en-US" altLang="ko-KR">
                <a:solidFill>
                  <a:srgbClr val="1E415D"/>
                </a:solidFill>
              </a:rPr>
              <a:t>, </a:t>
            </a:r>
            <a:r>
              <a:rPr lang="en-US" altLang="ko-KR" err="1">
                <a:solidFill>
                  <a:srgbClr val="1E415D"/>
                </a:solidFill>
              </a:rPr>
              <a:t>Ctrl+Enter</a:t>
            </a:r>
            <a:r>
              <a:rPr lang="en-US" altLang="ko-KR">
                <a:solidFill>
                  <a:srgbClr val="1E415D"/>
                </a:solidFill>
              </a:rPr>
              <a:t>), </a:t>
            </a:r>
            <a:r>
              <a:rPr lang="ko-KR" altLang="en-US" err="1">
                <a:solidFill>
                  <a:srgbClr val="1E415D"/>
                </a:solidFill>
              </a:rPr>
              <a:t>선택영역</a:t>
            </a:r>
            <a:r>
              <a:rPr lang="ko-KR" altLang="en-US">
                <a:solidFill>
                  <a:srgbClr val="1E415D"/>
                </a:solidFill>
              </a:rPr>
              <a:t> 실행</a:t>
            </a:r>
            <a:r>
              <a:rPr lang="en-US" altLang="ko-KR">
                <a:solidFill>
                  <a:srgbClr val="1E415D"/>
                </a:solidFill>
              </a:rPr>
              <a:t>(F9)</a:t>
            </a:r>
            <a:endParaRPr lang="ko-KR" altLang="en-US">
              <a:solidFill>
                <a:srgbClr val="1E4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12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편리한 소스 코딩을 위해 첫 셀에 항상 추가할 내용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207483"/>
            <a:ext cx="9288504" cy="505749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36576" y="1340768"/>
            <a:ext cx="8352928" cy="501675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2000" dirty="0" err="1">
                <a:solidFill>
                  <a:srgbClr val="860000"/>
                </a:solidFill>
                <a:latin typeface="Consolas" panose="020B0609020204030204" pitchFamily="49" charset="0"/>
              </a:rPr>
              <a:t>IPython.display</a:t>
            </a:r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 import display, HTML</a:t>
            </a:r>
          </a:p>
          <a:p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display(HTML("""</a:t>
            </a:r>
          </a:p>
          <a:p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&lt;style&gt;</a:t>
            </a:r>
          </a:p>
          <a:p>
            <a:r>
              <a:rPr lang="en-US" altLang="ko-KR" sz="2000" dirty="0" err="1">
                <a:solidFill>
                  <a:srgbClr val="860000"/>
                </a:solidFill>
                <a:latin typeface="Consolas" panose="020B0609020204030204" pitchFamily="49" charset="0"/>
              </a:rPr>
              <a:t>div.container</a:t>
            </a:r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{width:90% !important;}</a:t>
            </a:r>
          </a:p>
          <a:p>
            <a:r>
              <a:rPr lang="en-US" altLang="ko-KR" sz="2000" dirty="0" err="1">
                <a:solidFill>
                  <a:srgbClr val="860000"/>
                </a:solidFill>
                <a:latin typeface="Consolas" panose="020B0609020204030204" pitchFamily="49" charset="0"/>
              </a:rPr>
              <a:t>div.cell.code_cell.rendered</a:t>
            </a:r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{width:100%;}</a:t>
            </a:r>
          </a:p>
          <a:p>
            <a:r>
              <a:rPr lang="en-US" altLang="ko-KR" sz="2000" dirty="0" err="1">
                <a:solidFill>
                  <a:srgbClr val="860000"/>
                </a:solidFill>
                <a:latin typeface="Consolas" panose="020B0609020204030204" pitchFamily="49" charset="0"/>
              </a:rPr>
              <a:t>div.input_prompt</a:t>
            </a:r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{padding:0px;}</a:t>
            </a:r>
          </a:p>
          <a:p>
            <a:r>
              <a:rPr lang="en-US" altLang="ko-KR" sz="2000" dirty="0" err="1">
                <a:solidFill>
                  <a:srgbClr val="860000"/>
                </a:solidFill>
                <a:latin typeface="Consolas" panose="020B0609020204030204" pitchFamily="49" charset="0"/>
              </a:rPr>
              <a:t>div.CodeMirror</a:t>
            </a:r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2000" dirty="0" err="1">
                <a:solidFill>
                  <a:srgbClr val="860000"/>
                </a:solidFill>
                <a:latin typeface="Consolas" panose="020B0609020204030204" pitchFamily="49" charset="0"/>
              </a:rPr>
              <a:t>font-family:Consolas</a:t>
            </a:r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; font-size:12pt;}</a:t>
            </a:r>
          </a:p>
          <a:p>
            <a:r>
              <a:rPr lang="en-US" altLang="ko-KR" sz="2000" dirty="0" err="1">
                <a:solidFill>
                  <a:srgbClr val="860000"/>
                </a:solidFill>
                <a:latin typeface="Consolas" panose="020B0609020204030204" pitchFamily="49" charset="0"/>
              </a:rPr>
              <a:t>div.text_cell_render.rendered_html</a:t>
            </a:r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{font-size:12pt;}</a:t>
            </a:r>
          </a:p>
          <a:p>
            <a:r>
              <a:rPr lang="en-US" altLang="ko-KR" sz="2000" dirty="0" err="1">
                <a:solidFill>
                  <a:srgbClr val="860000"/>
                </a:solidFill>
                <a:latin typeface="Consolas" panose="020B0609020204030204" pitchFamily="49" charset="0"/>
              </a:rPr>
              <a:t>div.output</a:t>
            </a:r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 {font-size:12pt; </a:t>
            </a:r>
            <a:r>
              <a:rPr lang="en-US" altLang="ko-KR" sz="2000" dirty="0" err="1">
                <a:solidFill>
                  <a:srgbClr val="860000"/>
                </a:solidFill>
                <a:latin typeface="Consolas" panose="020B0609020204030204" pitchFamily="49" charset="0"/>
              </a:rPr>
              <a:t>font-weight:bold</a:t>
            </a:r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altLang="ko-KR" sz="2000" dirty="0" err="1">
                <a:solidFill>
                  <a:srgbClr val="860000"/>
                </a:solidFill>
                <a:latin typeface="Consolas" panose="020B0609020204030204" pitchFamily="49" charset="0"/>
              </a:rPr>
              <a:t>div.input</a:t>
            </a:r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2000" dirty="0" err="1">
                <a:solidFill>
                  <a:srgbClr val="860000"/>
                </a:solidFill>
                <a:latin typeface="Consolas" panose="020B0609020204030204" pitchFamily="49" charset="0"/>
              </a:rPr>
              <a:t>font-family:Consolas</a:t>
            </a:r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; font-size:12pt;}</a:t>
            </a:r>
          </a:p>
          <a:p>
            <a:r>
              <a:rPr lang="en-US" altLang="ko-KR" sz="2000" dirty="0" err="1">
                <a:solidFill>
                  <a:srgbClr val="860000"/>
                </a:solidFill>
                <a:latin typeface="Consolas" panose="020B0609020204030204" pitchFamily="49" charset="0"/>
              </a:rPr>
              <a:t>div.prompt</a:t>
            </a:r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 {min-width:70px;}</a:t>
            </a:r>
          </a:p>
          <a:p>
            <a:r>
              <a:rPr lang="en-US" altLang="ko-KR" sz="2000" dirty="0" err="1">
                <a:solidFill>
                  <a:srgbClr val="860000"/>
                </a:solidFill>
                <a:latin typeface="Consolas" panose="020B0609020204030204" pitchFamily="49" charset="0"/>
              </a:rPr>
              <a:t>div#toc-wrapper</a:t>
            </a:r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{padding-top:120px;}</a:t>
            </a:r>
          </a:p>
          <a:p>
            <a:r>
              <a:rPr lang="en-US" altLang="ko-KR" sz="2000" dirty="0" err="1">
                <a:solidFill>
                  <a:srgbClr val="860000"/>
                </a:solidFill>
                <a:latin typeface="Consolas" panose="020B0609020204030204" pitchFamily="49" charset="0"/>
              </a:rPr>
              <a:t>div.text_cell_render</a:t>
            </a:r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 err="1">
                <a:solidFill>
                  <a:srgbClr val="860000"/>
                </a:solidFill>
                <a:latin typeface="Consolas" panose="020B0609020204030204" pitchFamily="49" charset="0"/>
              </a:rPr>
              <a:t>ul</a:t>
            </a:r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 li{font-size:12pt;padding:5px;}</a:t>
            </a:r>
          </a:p>
          <a:p>
            <a:r>
              <a:rPr lang="en-US" altLang="ko-KR" sz="2000" dirty="0" err="1">
                <a:solidFill>
                  <a:srgbClr val="860000"/>
                </a:solidFill>
                <a:latin typeface="Consolas" panose="020B0609020204030204" pitchFamily="49" charset="0"/>
              </a:rPr>
              <a:t>table.dataframe</a:t>
            </a:r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{font-size:12px;}</a:t>
            </a:r>
          </a:p>
          <a:p>
            <a:r>
              <a:rPr lang="en-US" altLang="ko-KR" sz="2000" dirty="0">
                <a:solidFill>
                  <a:srgbClr val="860000"/>
                </a:solidFill>
                <a:latin typeface="Consolas" panose="020B0609020204030204" pitchFamily="49" charset="0"/>
              </a:rPr>
              <a:t>&lt;/style&gt;</a:t>
            </a:r>
          </a:p>
          <a:p>
            <a:r>
              <a:rPr lang="en-US" altLang="ko-KR" sz="2000">
                <a:solidFill>
                  <a:srgbClr val="860000"/>
                </a:solidFill>
                <a:latin typeface="Consolas" panose="020B0609020204030204" pitchFamily="49" charset="0"/>
              </a:rPr>
              <a:t>"""))</a:t>
            </a:r>
            <a:endParaRPr lang="ko-KR" altLang="en-US" sz="2000" dirty="0">
              <a:solidFill>
                <a:srgbClr val="86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2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학습 내용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The Python – 1</a:t>
            </a:r>
            <a:r>
              <a:rPr lang="ko-KR" altLang="en-US"/>
              <a:t>부</a:t>
            </a:r>
            <a:r>
              <a:rPr lang="en-US" altLang="ko-KR"/>
              <a:t>. </a:t>
            </a:r>
            <a:r>
              <a:rPr lang="ko-KR" altLang="en-US"/>
              <a:t>프로그래밍 언어 기본</a:t>
            </a:r>
          </a:p>
        </p:txBody>
      </p:sp>
      <p:grpSp>
        <p:nvGrpSpPr>
          <p:cNvPr id="7" name="Group 38"/>
          <p:cNvGrpSpPr/>
          <p:nvPr/>
        </p:nvGrpSpPr>
        <p:grpSpPr>
          <a:xfrm>
            <a:off x="201001" y="1296079"/>
            <a:ext cx="693414" cy="693414"/>
            <a:chOff x="4213545" y="1835932"/>
            <a:chExt cx="693414" cy="693414"/>
          </a:xfrm>
          <a:solidFill>
            <a:srgbClr val="1E415D"/>
          </a:solidFill>
        </p:grpSpPr>
        <p:sp>
          <p:nvSpPr>
            <p:cNvPr id="8" name="Oval 39"/>
            <p:cNvSpPr/>
            <p:nvPr/>
          </p:nvSpPr>
          <p:spPr>
            <a:xfrm>
              <a:off x="4213545" y="1835932"/>
              <a:ext cx="693414" cy="69341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Picture 4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117" t="9084" r="38423" b="8386"/>
            <a:stretch/>
          </p:blipFill>
          <p:spPr>
            <a:xfrm>
              <a:off x="4410409" y="1981394"/>
              <a:ext cx="293620" cy="421540"/>
            </a:xfrm>
            <a:prstGeom prst="rect">
              <a:avLst/>
            </a:prstGeom>
            <a:grpFill/>
          </p:spPr>
        </p:pic>
      </p:grpSp>
      <p:cxnSp>
        <p:nvCxnSpPr>
          <p:cNvPr id="10" name="Straight Connector 20"/>
          <p:cNvCxnSpPr/>
          <p:nvPr/>
        </p:nvCxnSpPr>
        <p:spPr>
          <a:xfrm>
            <a:off x="720000" y="1863081"/>
            <a:ext cx="4088984" cy="0"/>
          </a:xfrm>
          <a:prstGeom prst="line">
            <a:avLst/>
          </a:prstGeom>
          <a:ln w="12700">
            <a:solidFill>
              <a:srgbClr val="1E415D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16386" y="1442731"/>
            <a:ext cx="422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1E415D"/>
                </a:solidFill>
              </a:rPr>
              <a:t>1</a:t>
            </a:r>
            <a:r>
              <a:rPr lang="ko-KR" altLang="en-US" sz="2000" b="1">
                <a:solidFill>
                  <a:srgbClr val="1E415D"/>
                </a:solidFill>
              </a:rPr>
              <a:t>장</a:t>
            </a:r>
            <a:r>
              <a:rPr lang="en-US" altLang="ko-KR" sz="2000" b="1">
                <a:solidFill>
                  <a:srgbClr val="1E415D"/>
                </a:solidFill>
              </a:rPr>
              <a:t>. </a:t>
            </a:r>
            <a:r>
              <a:rPr lang="ko-KR" altLang="en-US" sz="2000" b="1">
                <a:solidFill>
                  <a:srgbClr val="1E415D"/>
                </a:solidFill>
              </a:rPr>
              <a:t>파이썬 개요 및 개발환경 구성</a:t>
            </a:r>
          </a:p>
        </p:txBody>
      </p:sp>
      <p:sp>
        <p:nvSpPr>
          <p:cNvPr id="14" name="Oval 39"/>
          <p:cNvSpPr/>
          <p:nvPr/>
        </p:nvSpPr>
        <p:spPr>
          <a:xfrm>
            <a:off x="271294" y="2351033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16" name="Straight Connector 20"/>
          <p:cNvCxnSpPr/>
          <p:nvPr/>
        </p:nvCxnSpPr>
        <p:spPr>
          <a:xfrm>
            <a:off x="720000" y="2784544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6385" y="2425749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</a:rPr>
              <a:t>2</a:t>
            </a:r>
            <a:r>
              <a:rPr lang="ko-KR" altLang="en-US" sz="1600">
                <a:solidFill>
                  <a:srgbClr val="0070C0"/>
                </a:solidFill>
              </a:rPr>
              <a:t>장</a:t>
            </a:r>
            <a:r>
              <a:rPr lang="en-US" altLang="ko-KR" sz="1600">
                <a:solidFill>
                  <a:srgbClr val="0070C0"/>
                </a:solidFill>
              </a:rPr>
              <a:t>. </a:t>
            </a:r>
            <a:r>
              <a:rPr lang="ko-KR" altLang="en-US" sz="1600" err="1">
                <a:solidFill>
                  <a:srgbClr val="0070C0"/>
                </a:solidFill>
              </a:rPr>
              <a:t>자료형과</a:t>
            </a:r>
            <a:r>
              <a:rPr lang="ko-KR" altLang="en-US" sz="1600">
                <a:solidFill>
                  <a:srgbClr val="0070C0"/>
                </a:solidFill>
              </a:rPr>
              <a:t> 연산자</a:t>
            </a:r>
          </a:p>
        </p:txBody>
      </p:sp>
      <p:sp>
        <p:nvSpPr>
          <p:cNvPr id="19" name="Oval 39"/>
          <p:cNvSpPr/>
          <p:nvPr/>
        </p:nvSpPr>
        <p:spPr>
          <a:xfrm>
            <a:off x="271294" y="3331306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0" name="Straight Connector 20"/>
          <p:cNvCxnSpPr/>
          <p:nvPr/>
        </p:nvCxnSpPr>
        <p:spPr>
          <a:xfrm>
            <a:off x="720000" y="3764817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16385" y="3406022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ko-KR" altLang="en-US" sz="1600">
                <a:solidFill>
                  <a:srgbClr val="0070C0"/>
                </a:solidFill>
              </a:rPr>
              <a:t>장</a:t>
            </a:r>
            <a:r>
              <a:rPr lang="en-US" altLang="ko-KR" sz="1600">
                <a:solidFill>
                  <a:srgbClr val="0070C0"/>
                </a:solidFill>
              </a:rPr>
              <a:t>. </a:t>
            </a:r>
            <a:r>
              <a:rPr lang="ko-KR" altLang="en-US" sz="1600">
                <a:solidFill>
                  <a:srgbClr val="0070C0"/>
                </a:solidFill>
              </a:rPr>
              <a:t>데이터 구조</a:t>
            </a:r>
          </a:p>
        </p:txBody>
      </p:sp>
      <p:sp>
        <p:nvSpPr>
          <p:cNvPr id="22" name="Oval 39"/>
          <p:cNvSpPr/>
          <p:nvPr/>
        </p:nvSpPr>
        <p:spPr>
          <a:xfrm>
            <a:off x="271294" y="4311578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3" name="Straight Connector 20"/>
          <p:cNvCxnSpPr/>
          <p:nvPr/>
        </p:nvCxnSpPr>
        <p:spPr>
          <a:xfrm>
            <a:off x="720000" y="4745089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6385" y="4386294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</a:rPr>
              <a:t>4</a:t>
            </a:r>
            <a:r>
              <a:rPr lang="ko-KR" altLang="en-US" sz="1600">
                <a:solidFill>
                  <a:srgbClr val="0070C0"/>
                </a:solidFill>
              </a:rPr>
              <a:t>장</a:t>
            </a:r>
            <a:r>
              <a:rPr lang="en-US" altLang="ko-KR" sz="1600">
                <a:solidFill>
                  <a:srgbClr val="0070C0"/>
                </a:solidFill>
              </a:rPr>
              <a:t>. </a:t>
            </a:r>
            <a:r>
              <a:rPr lang="ko-KR" altLang="en-US" sz="1600" err="1">
                <a:solidFill>
                  <a:srgbClr val="0070C0"/>
                </a:solidFill>
              </a:rPr>
              <a:t>제어문</a:t>
            </a:r>
            <a:endParaRPr lang="ko-KR" altLang="en-US" sz="1600">
              <a:solidFill>
                <a:srgbClr val="0070C0"/>
              </a:solidFill>
            </a:endParaRPr>
          </a:p>
        </p:txBody>
      </p:sp>
      <p:sp>
        <p:nvSpPr>
          <p:cNvPr id="25" name="Oval 39"/>
          <p:cNvSpPr/>
          <p:nvPr/>
        </p:nvSpPr>
        <p:spPr>
          <a:xfrm>
            <a:off x="271294" y="5289382"/>
            <a:ext cx="546762" cy="5467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cxnSp>
        <p:nvCxnSpPr>
          <p:cNvPr id="26" name="Straight Connector 20"/>
          <p:cNvCxnSpPr/>
          <p:nvPr/>
        </p:nvCxnSpPr>
        <p:spPr>
          <a:xfrm>
            <a:off x="720000" y="5722893"/>
            <a:ext cx="3118575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16385" y="5364098"/>
            <a:ext cx="231813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>
                <a:solidFill>
                  <a:srgbClr val="0070C0"/>
                </a:solidFill>
              </a:rPr>
              <a:t>5</a:t>
            </a:r>
            <a:r>
              <a:rPr lang="ko-KR" altLang="en-US" sz="1600">
                <a:solidFill>
                  <a:srgbClr val="0070C0"/>
                </a:solidFill>
              </a:rPr>
              <a:t>장</a:t>
            </a:r>
            <a:r>
              <a:rPr lang="en-US" altLang="ko-KR" sz="1600">
                <a:solidFill>
                  <a:srgbClr val="0070C0"/>
                </a:solidFill>
              </a:rPr>
              <a:t>. </a:t>
            </a:r>
            <a:r>
              <a:rPr lang="ko-KR" altLang="en-US" sz="1600">
                <a:solidFill>
                  <a:srgbClr val="0070C0"/>
                </a:solidFill>
              </a:rPr>
              <a:t>함수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639684" y="1688099"/>
            <a:ext cx="4915012" cy="4549213"/>
            <a:chOff x="4658734" y="1677446"/>
            <a:chExt cx="4915012" cy="4549213"/>
          </a:xfrm>
        </p:grpSpPr>
        <p:sp>
          <p:nvSpPr>
            <p:cNvPr id="28" name="직사각형 27"/>
            <p:cNvSpPr/>
            <p:nvPr/>
          </p:nvSpPr>
          <p:spPr>
            <a:xfrm>
              <a:off x="4658734" y="1677446"/>
              <a:ext cx="4915012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ko-KR" altLang="en-US" b="1">
                  <a:solidFill>
                    <a:srgbClr val="0070C0"/>
                  </a:solidFill>
                </a:rPr>
                <a:t> </a:t>
              </a:r>
              <a:r>
                <a:rPr lang="ko-KR" altLang="en-US" b="1" err="1">
                  <a:solidFill>
                    <a:srgbClr val="1E415D"/>
                  </a:solidFill>
                </a:rPr>
                <a:t>파이썬</a:t>
              </a:r>
              <a:r>
                <a:rPr lang="ko-KR" altLang="en-US" b="1">
                  <a:solidFill>
                    <a:srgbClr val="1E415D"/>
                  </a:solidFill>
                </a:rPr>
                <a:t> 개요</a:t>
              </a:r>
              <a:endParaRPr lang="en-US" altLang="ko-KR" b="1">
                <a:solidFill>
                  <a:srgbClr val="1E415D"/>
                </a:solidFill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1600" b="1" err="1">
                  <a:solidFill>
                    <a:srgbClr val="1E415D"/>
                  </a:solidFill>
                </a:rPr>
                <a:t>파이썬은</a:t>
              </a:r>
              <a:r>
                <a:rPr lang="en-US" altLang="ko-KR" sz="1600" b="1">
                  <a:solidFill>
                    <a:srgbClr val="1E415D"/>
                  </a:solidFill>
                </a:rPr>
                <a:t>?</a:t>
              </a: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1600" b="1">
                  <a:solidFill>
                    <a:srgbClr val="1E415D"/>
                  </a:solidFill>
                </a:rPr>
                <a:t>파이썬 용도</a:t>
              </a:r>
              <a:endParaRPr lang="en-US" altLang="ko-KR" sz="1600" b="1">
                <a:solidFill>
                  <a:srgbClr val="1E415D"/>
                </a:solidFill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1600" b="1">
                  <a:solidFill>
                    <a:srgbClr val="1E415D"/>
                  </a:solidFill>
                </a:rPr>
                <a:t>파이썬 언어 특징</a:t>
              </a:r>
              <a:endParaRPr lang="en-US" altLang="ko-KR" sz="1600" b="1">
                <a:solidFill>
                  <a:srgbClr val="1E415D"/>
                </a:solidFill>
              </a:endParaRPr>
            </a:p>
            <a:p>
              <a:pPr marL="800100" lvl="1" indent="-342900" fontAlgn="base">
                <a:buFont typeface="Wingdings" panose="05000000000000000000" pitchFamily="2" charset="2"/>
                <a:buChar char="§"/>
              </a:pPr>
              <a:r>
                <a:rPr lang="ko-KR" altLang="en-US" sz="1600" b="1">
                  <a:solidFill>
                    <a:srgbClr val="1E415D"/>
                  </a:solidFill>
                </a:rPr>
                <a:t>컴파일러 언어와 인터프리터 언어</a:t>
              </a:r>
              <a:endParaRPr lang="en-US" altLang="ko-KR" sz="1600" b="1">
                <a:solidFill>
                  <a:srgbClr val="1E415D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658734" y="3162697"/>
              <a:ext cx="3906373" cy="11387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ko-KR" altLang="en-US" b="1">
                  <a:solidFill>
                    <a:srgbClr val="1D9A78"/>
                  </a:solidFill>
                </a:rPr>
                <a:t> </a:t>
              </a:r>
              <a:r>
                <a:rPr lang="ko-KR" altLang="en-US" b="1" err="1">
                  <a:solidFill>
                    <a:srgbClr val="1E415D"/>
                  </a:solidFill>
                </a:rPr>
                <a:t>파이썬</a:t>
              </a:r>
              <a:r>
                <a:rPr lang="ko-KR" altLang="en-US" b="1">
                  <a:solidFill>
                    <a:srgbClr val="1E415D"/>
                  </a:solidFill>
                </a:rPr>
                <a:t> 인터프리터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ko-KR" altLang="en-US" sz="1600" b="1">
                  <a:solidFill>
                    <a:srgbClr val="1E415D"/>
                  </a:solidFill>
                </a:rPr>
                <a:t>다운로드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ko-KR" altLang="en-US" sz="1600" b="1">
                  <a:solidFill>
                    <a:srgbClr val="1E415D"/>
                  </a:solidFill>
                </a:rPr>
                <a:t>설치 및 확인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en-US" altLang="ko-KR" sz="1600" b="1">
                  <a:solidFill>
                    <a:srgbClr val="1E415D"/>
                  </a:solidFill>
                </a:rPr>
                <a:t>Hello World  </a:t>
              </a:r>
              <a:r>
                <a:rPr lang="ko-KR" altLang="en-US" sz="1600" b="1">
                  <a:solidFill>
                    <a:srgbClr val="1E415D"/>
                  </a:solidFill>
                </a:rPr>
                <a:t>출력하기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658734" y="4380000"/>
              <a:ext cx="4915012" cy="1846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fontAlgn="base">
                <a:buFont typeface="Wingdings" panose="05000000000000000000" pitchFamily="2" charset="2"/>
                <a:buChar char="l"/>
              </a:pPr>
              <a:r>
                <a:rPr lang="ko-KR" altLang="en-US" b="1">
                  <a:solidFill>
                    <a:srgbClr val="FAA332"/>
                  </a:solidFill>
                </a:rPr>
                <a:t> </a:t>
              </a:r>
              <a:r>
                <a:rPr lang="ko-KR" altLang="en-US" b="1">
                  <a:solidFill>
                    <a:srgbClr val="1E415D"/>
                  </a:solidFill>
                </a:rPr>
                <a:t>아나콘다를 이용한 개발환경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ko-KR" altLang="en-US" sz="1600" b="1">
                  <a:solidFill>
                    <a:srgbClr val="1E415D"/>
                  </a:solidFill>
                </a:rPr>
                <a:t>파이썬 </a:t>
              </a:r>
              <a:r>
                <a:rPr lang="ko-KR" altLang="en-US" sz="1600" b="1" err="1">
                  <a:solidFill>
                    <a:srgbClr val="1E415D"/>
                  </a:solidFill>
                </a:rPr>
                <a:t>배포판</a:t>
              </a:r>
              <a:endParaRPr lang="ko-KR" altLang="en-US" sz="1600" b="1">
                <a:solidFill>
                  <a:srgbClr val="1E415D"/>
                </a:solidFill>
              </a:endParaRP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ko-KR" altLang="en-US" sz="1600" b="1">
                  <a:solidFill>
                    <a:srgbClr val="1E415D"/>
                  </a:solidFill>
                </a:rPr>
                <a:t>아나콘다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ko-KR" altLang="en-US" sz="1600" b="1">
                  <a:solidFill>
                    <a:srgbClr val="1E415D"/>
                  </a:solidFill>
                </a:rPr>
                <a:t>아나콘다 </a:t>
              </a:r>
              <a:r>
                <a:rPr lang="ko-KR" altLang="en-US" sz="1600" b="1" err="1">
                  <a:solidFill>
                    <a:srgbClr val="1E415D"/>
                  </a:solidFill>
                </a:rPr>
                <a:t>네비게이터</a:t>
              </a:r>
              <a:endParaRPr lang="ko-KR" altLang="en-US" sz="1600" b="1">
                <a:solidFill>
                  <a:srgbClr val="1E415D"/>
                </a:solidFill>
              </a:endParaRP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ko-KR" altLang="en-US" sz="1600" b="1">
                  <a:solidFill>
                    <a:srgbClr val="1E415D"/>
                  </a:solidFill>
                </a:rPr>
                <a:t>주피터 노트북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ko-KR" altLang="en-US" sz="1600" b="1">
                  <a:solidFill>
                    <a:srgbClr val="1E415D"/>
                  </a:solidFill>
                </a:rPr>
                <a:t>주피터 노트북에서 소스코드 작성 및 실행</a:t>
              </a:r>
            </a:p>
            <a:p>
              <a:pPr marL="742950" lvl="1" indent="-285750" fontAlgn="base">
                <a:buFont typeface="Wingdings" panose="05000000000000000000" pitchFamily="2" charset="2"/>
                <a:buChar char="§"/>
              </a:pPr>
              <a:r>
                <a:rPr lang="ko-KR" altLang="en-US" sz="1600" b="1" err="1">
                  <a:solidFill>
                    <a:srgbClr val="1E415D"/>
                  </a:solidFill>
                </a:rPr>
                <a:t>스파이더에서</a:t>
              </a:r>
              <a:r>
                <a:rPr lang="ko-KR" altLang="en-US" sz="1600" b="1">
                  <a:solidFill>
                    <a:srgbClr val="1E415D"/>
                  </a:solidFill>
                </a:rPr>
                <a:t> 코드 작성 및 실행</a:t>
              </a: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4812952" y="1863081"/>
              <a:ext cx="45719" cy="1440160"/>
            </a:xfrm>
            <a:prstGeom prst="rect">
              <a:avLst/>
            </a:prstGeom>
            <a:gradFill>
              <a:gsLst>
                <a:gs pos="0">
                  <a:srgbClr val="0070C0"/>
                </a:gs>
                <a:gs pos="80000">
                  <a:srgbClr val="4EDEB8"/>
                </a:gs>
                <a:gs pos="60000">
                  <a:schemeClr val="accent5">
                    <a:lumMod val="60000"/>
                    <a:lumOff val="40000"/>
                  </a:schemeClr>
                </a:gs>
                <a:gs pos="100000">
                  <a:srgbClr val="1D9A7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4813151" y="3375249"/>
              <a:ext cx="45719" cy="1178954"/>
            </a:xfrm>
            <a:prstGeom prst="rect">
              <a:avLst/>
            </a:prstGeom>
            <a:gradFill>
              <a:gsLst>
                <a:gs pos="0">
                  <a:srgbClr val="1D9A78"/>
                </a:gs>
                <a:gs pos="80000">
                  <a:srgbClr val="C2D5A3"/>
                </a:gs>
                <a:gs pos="60000">
                  <a:srgbClr val="4EDEB8"/>
                </a:gs>
                <a:gs pos="100000">
                  <a:srgbClr val="FAA33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97940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1.1. </a:t>
            </a:r>
            <a:r>
              <a:rPr lang="ko-KR" altLang="en-US"/>
              <a:t>파이썬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파이썬 개요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76241"/>
            <a:ext cx="9205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>
                <a:solidFill>
                  <a:srgbClr val="1E415D"/>
                </a:solidFill>
              </a:rPr>
              <a:t>1989</a:t>
            </a:r>
            <a:r>
              <a:rPr lang="ko-KR" altLang="en-US" sz="2400">
                <a:solidFill>
                  <a:srgbClr val="1E415D"/>
                </a:solidFill>
              </a:rPr>
              <a:t>년 개발 시작</a:t>
            </a:r>
            <a:r>
              <a:rPr lang="en-US" altLang="ko-KR" sz="2400">
                <a:solidFill>
                  <a:srgbClr val="1E415D"/>
                </a:solidFill>
              </a:rPr>
              <a:t>, 1991</a:t>
            </a:r>
            <a:r>
              <a:rPr lang="ko-KR" altLang="en-US" sz="2400">
                <a:solidFill>
                  <a:srgbClr val="1E415D"/>
                </a:solidFill>
              </a:rPr>
              <a:t>년 발표</a:t>
            </a:r>
            <a:endParaRPr lang="en-US" altLang="ko-KR" sz="2400">
              <a:solidFill>
                <a:srgbClr val="1E415D"/>
              </a:solidFill>
            </a:endParaRPr>
          </a:p>
          <a:p>
            <a:pPr fontAlgn="base"/>
            <a:r>
              <a:rPr lang="en-US" altLang="ko-KR" sz="2400">
                <a:solidFill>
                  <a:srgbClr val="1E415D"/>
                </a:solidFill>
              </a:rPr>
              <a:t>	2000</a:t>
            </a:r>
            <a:r>
              <a:rPr lang="ko-KR" altLang="en-US" sz="2400">
                <a:solidFill>
                  <a:srgbClr val="1E415D"/>
                </a:solidFill>
              </a:rPr>
              <a:t>년 </a:t>
            </a:r>
            <a:r>
              <a:rPr lang="en-US" altLang="ko-KR" sz="2400">
                <a:solidFill>
                  <a:srgbClr val="1E415D"/>
                </a:solidFill>
              </a:rPr>
              <a:t>Python 2, 2008</a:t>
            </a:r>
            <a:r>
              <a:rPr lang="ko-KR" altLang="en-US" sz="2400">
                <a:solidFill>
                  <a:srgbClr val="1E415D"/>
                </a:solidFill>
              </a:rPr>
              <a:t>년 </a:t>
            </a:r>
            <a:r>
              <a:rPr lang="en-US" altLang="ko-KR" sz="2400">
                <a:solidFill>
                  <a:srgbClr val="1E415D"/>
                </a:solidFill>
              </a:rPr>
              <a:t>Python 3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325012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2" y="2311674"/>
            <a:ext cx="9144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E415D"/>
                </a:solidFill>
              </a:rPr>
              <a:t>언어의 기본 기능은 작게</a:t>
            </a:r>
            <a:endParaRPr lang="en-US" altLang="ko-KR" sz="2400">
              <a:solidFill>
                <a:srgbClr val="1E415D"/>
              </a:solidFill>
            </a:endParaRPr>
          </a:p>
          <a:p>
            <a:pPr fontAlgn="base"/>
            <a:r>
              <a:rPr lang="en-US" altLang="ko-KR" sz="2400">
                <a:solidFill>
                  <a:srgbClr val="1E415D"/>
                </a:solidFill>
              </a:rPr>
              <a:t>	</a:t>
            </a:r>
            <a:r>
              <a:rPr lang="ko-KR" altLang="en-US" sz="2400">
                <a:solidFill>
                  <a:srgbClr val="1E415D"/>
                </a:solidFill>
              </a:rPr>
              <a:t>부가 기능은 라이브러리 또는 패키지에 의해 제공</a:t>
            </a:r>
            <a:endParaRPr lang="en-US" altLang="ko-KR" sz="2400">
              <a:solidFill>
                <a:srgbClr val="1E415D"/>
              </a:solidFill>
            </a:endParaRPr>
          </a:p>
        </p:txBody>
      </p:sp>
      <p:sp>
        <p:nvSpPr>
          <p:cNvPr id="9" name="Oval 60"/>
          <p:cNvSpPr/>
          <p:nvPr/>
        </p:nvSpPr>
        <p:spPr>
          <a:xfrm>
            <a:off x="263419" y="2460445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89942" y="3505244"/>
            <a:ext cx="9144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E415D"/>
                </a:solidFill>
              </a:rPr>
              <a:t>교육용 언어</a:t>
            </a:r>
            <a:r>
              <a:rPr lang="en-US" altLang="ko-KR" sz="2400">
                <a:solidFill>
                  <a:srgbClr val="1E415D"/>
                </a:solidFill>
              </a:rPr>
              <a:t>, </a:t>
            </a:r>
            <a:r>
              <a:rPr lang="ko-KR" altLang="en-US" sz="2400">
                <a:solidFill>
                  <a:srgbClr val="1E415D"/>
                </a:solidFill>
              </a:rPr>
              <a:t>쉬운 코드 작성 및 실행</a:t>
            </a:r>
            <a:endParaRPr lang="en-US" altLang="ko-KR" sz="2400">
              <a:solidFill>
                <a:srgbClr val="1E415D"/>
              </a:solidFill>
            </a:endParaRPr>
          </a:p>
        </p:txBody>
      </p:sp>
      <p:sp>
        <p:nvSpPr>
          <p:cNvPr id="23" name="Oval 60"/>
          <p:cNvSpPr/>
          <p:nvPr/>
        </p:nvSpPr>
        <p:spPr>
          <a:xfrm>
            <a:off x="263419" y="3654015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9942" y="4305418"/>
            <a:ext cx="9144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E415D"/>
                </a:solidFill>
              </a:rPr>
              <a:t>무료</a:t>
            </a:r>
            <a:endParaRPr lang="en-US" altLang="ko-KR" sz="2400">
              <a:solidFill>
                <a:srgbClr val="1E415D"/>
              </a:solidFill>
            </a:endParaRPr>
          </a:p>
        </p:txBody>
      </p:sp>
      <p:sp>
        <p:nvSpPr>
          <p:cNvPr id="25" name="Oval 60"/>
          <p:cNvSpPr/>
          <p:nvPr/>
        </p:nvSpPr>
        <p:spPr>
          <a:xfrm>
            <a:off x="263419" y="4454189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89942" y="5105592"/>
            <a:ext cx="9144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E415D"/>
                </a:solidFill>
              </a:rPr>
              <a:t>공식 사이트 </a:t>
            </a:r>
            <a:r>
              <a:rPr lang="en-US" altLang="ko-KR" sz="2400">
                <a:solidFill>
                  <a:srgbClr val="1E415D"/>
                </a:solidFill>
              </a:rPr>
              <a:t>: </a:t>
            </a:r>
            <a:r>
              <a:rPr lang="en-US" altLang="ko-KR" sz="2400">
                <a:solidFill>
                  <a:srgbClr val="FF0000"/>
                </a:solidFill>
                <a:hlinkClick r:id="rId2"/>
              </a:rPr>
              <a:t>http://www.python.org</a:t>
            </a:r>
            <a:r>
              <a:rPr lang="en-US" altLang="ko-KR" sz="2400">
                <a:solidFill>
                  <a:srgbClr val="1E415D"/>
                </a:solidFill>
                <a:hlinkClick r:id="rId2"/>
              </a:rPr>
              <a:t>/</a:t>
            </a:r>
            <a:r>
              <a:rPr lang="en-US" altLang="ko-KR" sz="2400">
                <a:solidFill>
                  <a:srgbClr val="1E415D"/>
                </a:solidFill>
              </a:rPr>
              <a:t> </a:t>
            </a:r>
          </a:p>
        </p:txBody>
      </p:sp>
      <p:sp>
        <p:nvSpPr>
          <p:cNvPr id="27" name="Oval 60"/>
          <p:cNvSpPr/>
          <p:nvPr/>
        </p:nvSpPr>
        <p:spPr>
          <a:xfrm>
            <a:off x="263419" y="5254363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620890" y="5788725"/>
            <a:ext cx="52561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>
                <a:solidFill>
                  <a:srgbClr val="1E415D"/>
                </a:solidFill>
                <a:hlinkClick r:id="rId3"/>
              </a:rPr>
              <a:t>https://www.tiobe.com/tiobe-index</a:t>
            </a:r>
            <a:r>
              <a:rPr lang="en-US" altLang="ko-KR" sz="2400">
                <a:solidFill>
                  <a:srgbClr val="1E415D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06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1.2. </a:t>
            </a:r>
            <a:r>
              <a:rPr lang="ko-KR" altLang="en-US"/>
              <a:t>파이썬 용도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파이썬 개요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781378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E415D"/>
                </a:solidFill>
              </a:rPr>
              <a:t>알고리즘 코딩 공부</a:t>
            </a:r>
            <a:endParaRPr lang="en-US" altLang="ko-KR" sz="2400">
              <a:solidFill>
                <a:srgbClr val="1E415D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930149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89942" y="2521969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E415D"/>
                </a:solidFill>
              </a:rPr>
              <a:t>윈도우 응용프로그램 개발</a:t>
            </a:r>
            <a:endParaRPr lang="en-US" altLang="ko-KR" sz="2400">
              <a:solidFill>
                <a:srgbClr val="1E415D"/>
              </a:solidFill>
            </a:endParaRPr>
          </a:p>
        </p:txBody>
      </p:sp>
      <p:sp>
        <p:nvSpPr>
          <p:cNvPr id="9" name="Oval 60"/>
          <p:cNvSpPr/>
          <p:nvPr/>
        </p:nvSpPr>
        <p:spPr>
          <a:xfrm>
            <a:off x="263419" y="2670740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89942" y="3320160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E415D"/>
                </a:solidFill>
              </a:rPr>
              <a:t>웹 프로그래밍</a:t>
            </a:r>
            <a:endParaRPr lang="en-US" altLang="ko-KR" sz="2400">
              <a:solidFill>
                <a:srgbClr val="1E415D"/>
              </a:solidFill>
            </a:endParaRPr>
          </a:p>
        </p:txBody>
      </p:sp>
      <p:sp>
        <p:nvSpPr>
          <p:cNvPr id="23" name="Oval 60"/>
          <p:cNvSpPr/>
          <p:nvPr/>
        </p:nvSpPr>
        <p:spPr>
          <a:xfrm>
            <a:off x="263419" y="3468931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89942" y="4120334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E415D"/>
                </a:solidFill>
              </a:rPr>
              <a:t>통계 및 수치해석</a:t>
            </a:r>
            <a:endParaRPr lang="en-US" altLang="ko-KR" sz="2400">
              <a:solidFill>
                <a:srgbClr val="1E415D"/>
              </a:solidFill>
            </a:endParaRPr>
          </a:p>
        </p:txBody>
      </p:sp>
      <p:sp>
        <p:nvSpPr>
          <p:cNvPr id="25" name="Oval 60"/>
          <p:cNvSpPr/>
          <p:nvPr/>
        </p:nvSpPr>
        <p:spPr>
          <a:xfrm>
            <a:off x="263419" y="4269105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89942" y="4920508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E415D"/>
                </a:solidFill>
              </a:rPr>
              <a:t>데이터 탐색 및 시각화</a:t>
            </a:r>
            <a:endParaRPr lang="en-US" altLang="ko-KR" sz="2400">
              <a:solidFill>
                <a:srgbClr val="1E415D"/>
              </a:solidFill>
            </a:endParaRPr>
          </a:p>
        </p:txBody>
      </p:sp>
      <p:sp>
        <p:nvSpPr>
          <p:cNvPr id="27" name="Oval 60"/>
          <p:cNvSpPr/>
          <p:nvPr/>
        </p:nvSpPr>
        <p:spPr>
          <a:xfrm>
            <a:off x="263419" y="5069279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9942" y="5733060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>
                <a:solidFill>
                  <a:srgbClr val="1E415D"/>
                </a:solidFill>
              </a:rPr>
              <a:t>IoT </a:t>
            </a:r>
            <a:r>
              <a:rPr lang="ko-KR" altLang="en-US" sz="2400">
                <a:solidFill>
                  <a:srgbClr val="1E415D"/>
                </a:solidFill>
              </a:rPr>
              <a:t>프로그래밍</a:t>
            </a:r>
            <a:endParaRPr lang="en-US" altLang="ko-KR" sz="2400">
              <a:solidFill>
                <a:srgbClr val="1E415D"/>
              </a:solidFill>
            </a:endParaRPr>
          </a:p>
        </p:txBody>
      </p:sp>
      <p:sp>
        <p:nvSpPr>
          <p:cNvPr id="15" name="Oval 60"/>
          <p:cNvSpPr/>
          <p:nvPr/>
        </p:nvSpPr>
        <p:spPr>
          <a:xfrm>
            <a:off x="263419" y="5881831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71138" y="1781378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err="1">
                <a:solidFill>
                  <a:srgbClr val="1E415D"/>
                </a:solidFill>
              </a:rPr>
              <a:t>기계학습을</a:t>
            </a:r>
            <a:r>
              <a:rPr lang="ko-KR" altLang="en-US" sz="2400">
                <a:solidFill>
                  <a:srgbClr val="1E415D"/>
                </a:solidFill>
              </a:rPr>
              <a:t> 이용한 데이터 분석</a:t>
            </a:r>
            <a:endParaRPr lang="en-US" altLang="ko-KR" sz="2400">
              <a:solidFill>
                <a:srgbClr val="1E415D"/>
              </a:solidFill>
            </a:endParaRPr>
          </a:p>
        </p:txBody>
      </p:sp>
      <p:sp>
        <p:nvSpPr>
          <p:cNvPr id="17" name="Oval 60"/>
          <p:cNvSpPr/>
          <p:nvPr/>
        </p:nvSpPr>
        <p:spPr>
          <a:xfrm>
            <a:off x="4944615" y="1930149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71138" y="2521969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E415D"/>
                </a:solidFill>
              </a:rPr>
              <a:t>영상인식 프로그램</a:t>
            </a:r>
            <a:endParaRPr lang="en-US" altLang="ko-KR" sz="2400">
              <a:solidFill>
                <a:srgbClr val="1E415D"/>
              </a:solidFill>
            </a:endParaRPr>
          </a:p>
        </p:txBody>
      </p:sp>
      <p:sp>
        <p:nvSpPr>
          <p:cNvPr id="19" name="Oval 60"/>
          <p:cNvSpPr/>
          <p:nvPr/>
        </p:nvSpPr>
        <p:spPr>
          <a:xfrm>
            <a:off x="4944615" y="2670740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171138" y="3320160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E415D"/>
                </a:solidFill>
              </a:rPr>
              <a:t>인공지능 딥러닝</a:t>
            </a:r>
            <a:endParaRPr lang="en-US" altLang="ko-KR" sz="2400">
              <a:solidFill>
                <a:srgbClr val="1E415D"/>
              </a:solidFill>
            </a:endParaRPr>
          </a:p>
        </p:txBody>
      </p:sp>
      <p:sp>
        <p:nvSpPr>
          <p:cNvPr id="21" name="Oval 60"/>
          <p:cNvSpPr/>
          <p:nvPr/>
        </p:nvSpPr>
        <p:spPr>
          <a:xfrm>
            <a:off x="4944615" y="3468931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171138" y="4920508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E415D"/>
                </a:solidFill>
              </a:rPr>
              <a:t>시스템 프로그래밍</a:t>
            </a:r>
            <a:endParaRPr lang="en-US" altLang="ko-KR" sz="2400">
              <a:solidFill>
                <a:srgbClr val="1E415D"/>
              </a:solidFill>
            </a:endParaRPr>
          </a:p>
        </p:txBody>
      </p:sp>
      <p:sp>
        <p:nvSpPr>
          <p:cNvPr id="31" name="Oval 60"/>
          <p:cNvSpPr/>
          <p:nvPr/>
        </p:nvSpPr>
        <p:spPr>
          <a:xfrm>
            <a:off x="4944615" y="5069279"/>
            <a:ext cx="164121" cy="164121"/>
          </a:xfrm>
          <a:prstGeom prst="ellipse">
            <a:avLst/>
          </a:prstGeom>
          <a:solidFill>
            <a:srgbClr val="1D9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71138" y="5733060"/>
            <a:ext cx="44630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E415D"/>
                </a:solidFill>
              </a:rPr>
              <a:t>모바일</a:t>
            </a:r>
            <a:r>
              <a:rPr lang="en-US" altLang="ko-KR" sz="2400">
                <a:solidFill>
                  <a:srgbClr val="1E415D"/>
                </a:solidFill>
              </a:rPr>
              <a:t> </a:t>
            </a:r>
            <a:r>
              <a:rPr lang="ko-KR" altLang="en-US" sz="2400">
                <a:solidFill>
                  <a:srgbClr val="1E415D"/>
                </a:solidFill>
              </a:rPr>
              <a:t>프로그래밍</a:t>
            </a:r>
            <a:endParaRPr lang="en-US" altLang="ko-KR" sz="2400">
              <a:solidFill>
                <a:srgbClr val="1E415D"/>
              </a:solidFill>
            </a:endParaRPr>
          </a:p>
        </p:txBody>
      </p:sp>
      <p:sp>
        <p:nvSpPr>
          <p:cNvPr id="33" name="Oval 60"/>
          <p:cNvSpPr/>
          <p:nvPr/>
        </p:nvSpPr>
        <p:spPr>
          <a:xfrm>
            <a:off x="4944615" y="5881831"/>
            <a:ext cx="164121" cy="164121"/>
          </a:xfrm>
          <a:prstGeom prst="ellipse">
            <a:avLst/>
          </a:prstGeom>
          <a:solidFill>
            <a:srgbClr val="1D9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7" name="자유형 6"/>
          <p:cNvSpPr/>
          <p:nvPr/>
        </p:nvSpPr>
        <p:spPr>
          <a:xfrm>
            <a:off x="185529" y="1731572"/>
            <a:ext cx="9519471" cy="4505739"/>
          </a:xfrm>
          <a:custGeom>
            <a:avLst/>
            <a:gdLst>
              <a:gd name="connsiteX0" fmla="*/ 0 w 9448800"/>
              <a:gd name="connsiteY0" fmla="*/ 66261 h 4505739"/>
              <a:gd name="connsiteX1" fmla="*/ 0 w 9448800"/>
              <a:gd name="connsiteY1" fmla="*/ 4505739 h 4505739"/>
              <a:gd name="connsiteX2" fmla="*/ 4174435 w 9448800"/>
              <a:gd name="connsiteY2" fmla="*/ 4505739 h 4505739"/>
              <a:gd name="connsiteX3" fmla="*/ 4174435 w 9448800"/>
              <a:gd name="connsiteY3" fmla="*/ 2213113 h 4505739"/>
              <a:gd name="connsiteX4" fmla="*/ 9448800 w 9448800"/>
              <a:gd name="connsiteY4" fmla="*/ 2213113 h 4505739"/>
              <a:gd name="connsiteX5" fmla="*/ 9448800 w 9448800"/>
              <a:gd name="connsiteY5" fmla="*/ 0 h 4505739"/>
              <a:gd name="connsiteX6" fmla="*/ 0 w 9448800"/>
              <a:gd name="connsiteY6" fmla="*/ 0 h 4505739"/>
              <a:gd name="connsiteX7" fmla="*/ 0 w 9448800"/>
              <a:gd name="connsiteY7" fmla="*/ 66261 h 450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48800" h="4505739">
                <a:moveTo>
                  <a:pt x="0" y="66261"/>
                </a:moveTo>
                <a:lnTo>
                  <a:pt x="0" y="4505739"/>
                </a:lnTo>
                <a:lnTo>
                  <a:pt x="4174435" y="4505739"/>
                </a:lnTo>
                <a:lnTo>
                  <a:pt x="4174435" y="2213113"/>
                </a:lnTo>
                <a:lnTo>
                  <a:pt x="9448800" y="2213113"/>
                </a:lnTo>
                <a:lnTo>
                  <a:pt x="9448800" y="0"/>
                </a:lnTo>
                <a:lnTo>
                  <a:pt x="0" y="0"/>
                </a:lnTo>
                <a:lnTo>
                  <a:pt x="0" y="66261"/>
                </a:lnTo>
                <a:close/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85530" y="1204908"/>
            <a:ext cx="3831366" cy="526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err="1">
                <a:solidFill>
                  <a:srgbClr val="0070C0"/>
                </a:solidFill>
              </a:rPr>
              <a:t>파이썬으로</a:t>
            </a:r>
            <a:r>
              <a:rPr lang="ko-KR" altLang="en-US" sz="2400">
                <a:solidFill>
                  <a:srgbClr val="0070C0"/>
                </a:solidFill>
              </a:rPr>
              <a:t> 할 수 있는 것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808984" y="4918948"/>
            <a:ext cx="4896016" cy="1318364"/>
          </a:xfrm>
          <a:prstGeom prst="rect">
            <a:avLst/>
          </a:prstGeom>
          <a:noFill/>
          <a:ln>
            <a:solidFill>
              <a:srgbClr val="1D9A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808850" y="4391155"/>
            <a:ext cx="3831366" cy="526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D9A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err="1">
                <a:solidFill>
                  <a:srgbClr val="1D9A78"/>
                </a:solidFill>
              </a:rPr>
              <a:t>파이썬으로</a:t>
            </a:r>
            <a:r>
              <a:rPr lang="ko-KR" altLang="en-US" sz="2400">
                <a:solidFill>
                  <a:srgbClr val="1D9A78"/>
                </a:solidFill>
              </a:rPr>
              <a:t> 할 수 없는 것</a:t>
            </a:r>
          </a:p>
        </p:txBody>
      </p:sp>
    </p:spTree>
    <p:extLst>
      <p:ext uri="{BB962C8B-B14F-4D97-AF65-F5344CB8AC3E}">
        <p14:creationId xmlns:p14="http://schemas.microsoft.com/office/powerpoint/2010/main" val="409549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1.3. </a:t>
            </a:r>
            <a:r>
              <a:rPr lang="ko-KR" altLang="en-US"/>
              <a:t>파이썬 언어 특징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파이썬 개요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9942" y="1124744"/>
            <a:ext cx="82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err="1">
                <a:solidFill>
                  <a:srgbClr val="1E415D"/>
                </a:solidFill>
              </a:rPr>
              <a:t>가독성</a:t>
            </a:r>
            <a:r>
              <a:rPr lang="ko-KR" altLang="en-US" sz="2400">
                <a:solidFill>
                  <a:srgbClr val="1E415D"/>
                </a:solidFill>
              </a:rPr>
              <a:t> </a:t>
            </a:r>
            <a:r>
              <a:rPr lang="en-US" altLang="ko-KR" sz="2400">
                <a:solidFill>
                  <a:srgbClr val="1E415D"/>
                </a:solidFill>
              </a:rPr>
              <a:t>- </a:t>
            </a:r>
            <a:r>
              <a:rPr lang="ko-KR" altLang="en-US" sz="2400">
                <a:solidFill>
                  <a:srgbClr val="1E415D"/>
                </a:solidFill>
              </a:rPr>
              <a:t>문법이 간결하고 </a:t>
            </a:r>
            <a:r>
              <a:rPr lang="ko-KR" altLang="en-US" sz="2400">
                <a:solidFill>
                  <a:srgbClr val="FF0000"/>
                </a:solidFill>
              </a:rPr>
              <a:t>들여쓰기를 기반</a:t>
            </a:r>
            <a:r>
              <a:rPr lang="ko-KR" altLang="en-US" sz="2400">
                <a:solidFill>
                  <a:srgbClr val="1E415D"/>
                </a:solidFill>
              </a:rPr>
              <a:t>으로 </a:t>
            </a:r>
            <a:r>
              <a:rPr lang="ko-KR" altLang="en-US" sz="2400" err="1">
                <a:solidFill>
                  <a:srgbClr val="1E415D"/>
                </a:solidFill>
              </a:rPr>
              <a:t>가독성이</a:t>
            </a:r>
            <a:r>
              <a:rPr lang="ko-KR" altLang="en-US" sz="2400">
                <a:solidFill>
                  <a:srgbClr val="1E415D"/>
                </a:solidFill>
              </a:rPr>
              <a:t> 좋음</a:t>
            </a:r>
            <a:endParaRPr lang="en-US" altLang="ko-KR" sz="2400">
              <a:solidFill>
                <a:srgbClr val="1E415D"/>
              </a:solidFill>
            </a:endParaRPr>
          </a:p>
        </p:txBody>
      </p:sp>
      <p:sp>
        <p:nvSpPr>
          <p:cNvPr id="5" name="Oval 60"/>
          <p:cNvSpPr/>
          <p:nvPr/>
        </p:nvSpPr>
        <p:spPr>
          <a:xfrm>
            <a:off x="263419" y="1273515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9942" y="1786161"/>
            <a:ext cx="82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E415D"/>
                </a:solidFill>
              </a:rPr>
              <a:t>확장성 </a:t>
            </a:r>
            <a:r>
              <a:rPr lang="en-US" altLang="ko-KR" sz="2400">
                <a:solidFill>
                  <a:srgbClr val="1E415D"/>
                </a:solidFill>
              </a:rPr>
              <a:t>- </a:t>
            </a:r>
            <a:r>
              <a:rPr lang="ko-KR" altLang="en-US" sz="2400">
                <a:solidFill>
                  <a:srgbClr val="FF0000"/>
                </a:solidFill>
              </a:rPr>
              <a:t>풍부한 라이브러리</a:t>
            </a:r>
            <a:r>
              <a:rPr lang="ko-KR" altLang="en-US" sz="2400">
                <a:solidFill>
                  <a:srgbClr val="1E415D"/>
                </a:solidFill>
              </a:rPr>
              <a:t>를 바탕으로 </a:t>
            </a:r>
            <a:r>
              <a:rPr lang="ko-KR" altLang="en-US" sz="2400" u="sng">
                <a:solidFill>
                  <a:srgbClr val="1E415D"/>
                </a:solidFill>
              </a:rPr>
              <a:t>무궁한 확장성</a:t>
            </a:r>
            <a:r>
              <a:rPr lang="ko-KR" altLang="en-US" sz="2400">
                <a:solidFill>
                  <a:srgbClr val="1E415D"/>
                </a:solidFill>
              </a:rPr>
              <a:t>이 있음</a:t>
            </a:r>
          </a:p>
        </p:txBody>
      </p:sp>
      <p:sp>
        <p:nvSpPr>
          <p:cNvPr id="16" name="Oval 60"/>
          <p:cNvSpPr/>
          <p:nvPr/>
        </p:nvSpPr>
        <p:spPr>
          <a:xfrm>
            <a:off x="263419" y="1934932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89942" y="2453874"/>
            <a:ext cx="9071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err="1">
                <a:solidFill>
                  <a:srgbClr val="1E415D"/>
                </a:solidFill>
              </a:rPr>
              <a:t>접착성</a:t>
            </a:r>
            <a:r>
              <a:rPr lang="ko-KR" altLang="en-US" sz="2400">
                <a:solidFill>
                  <a:srgbClr val="1E415D"/>
                </a:solidFill>
              </a:rPr>
              <a:t> </a:t>
            </a:r>
            <a:r>
              <a:rPr lang="en-US" altLang="ko-KR" sz="2400">
                <a:solidFill>
                  <a:srgbClr val="1E415D"/>
                </a:solidFill>
              </a:rPr>
              <a:t>- </a:t>
            </a:r>
            <a:r>
              <a:rPr lang="en-US" altLang="ko-KR" sz="2400">
                <a:solidFill>
                  <a:srgbClr val="FF0000"/>
                </a:solidFill>
              </a:rPr>
              <a:t>C </a:t>
            </a:r>
            <a:r>
              <a:rPr lang="ko-KR" altLang="en-US" sz="2400">
                <a:solidFill>
                  <a:srgbClr val="FF0000"/>
                </a:solidFill>
              </a:rPr>
              <a:t>또는 </a:t>
            </a:r>
            <a:r>
              <a:rPr lang="en-US" altLang="ko-KR" sz="2400">
                <a:solidFill>
                  <a:srgbClr val="FF0000"/>
                </a:solidFill>
              </a:rPr>
              <a:t>C++</a:t>
            </a:r>
            <a:r>
              <a:rPr lang="ko-KR" altLang="en-US" sz="2400">
                <a:solidFill>
                  <a:srgbClr val="FF0000"/>
                </a:solidFill>
              </a:rPr>
              <a:t>로 구현된 모듈을 </a:t>
            </a:r>
            <a:r>
              <a:rPr lang="ko-KR" altLang="en-US" sz="2400" err="1">
                <a:solidFill>
                  <a:srgbClr val="FF0000"/>
                </a:solidFill>
              </a:rPr>
              <a:t>파이썬에서</a:t>
            </a:r>
            <a:r>
              <a:rPr lang="ko-KR" altLang="en-US" sz="2400">
                <a:solidFill>
                  <a:srgbClr val="FF0000"/>
                </a:solidFill>
              </a:rPr>
              <a:t> 사용</a:t>
            </a:r>
            <a:r>
              <a:rPr lang="ko-KR" altLang="en-US" sz="2400">
                <a:solidFill>
                  <a:srgbClr val="1E415D"/>
                </a:solidFill>
              </a:rPr>
              <a:t>할 수 있음</a:t>
            </a:r>
            <a:r>
              <a:rPr lang="en-US" altLang="ko-KR" sz="2400">
                <a:solidFill>
                  <a:srgbClr val="1E415D"/>
                </a:solidFill>
              </a:rPr>
              <a:t>.</a:t>
            </a:r>
            <a:r>
              <a:rPr lang="ko-KR" altLang="en-US" sz="2400">
                <a:solidFill>
                  <a:srgbClr val="1E415D"/>
                </a:solidFill>
              </a:rPr>
              <a:t> 그 반대로 가능</a:t>
            </a:r>
            <a:r>
              <a:rPr lang="en-US" altLang="ko-KR" sz="2400">
                <a:solidFill>
                  <a:srgbClr val="1E415D"/>
                </a:solidFill>
              </a:rPr>
              <a:t>. </a:t>
            </a:r>
            <a:r>
              <a:rPr lang="ko-KR" altLang="en-US" sz="2400">
                <a:solidFill>
                  <a:srgbClr val="1E415D"/>
                </a:solidFill>
              </a:rPr>
              <a:t>접착</a:t>
            </a:r>
            <a:r>
              <a:rPr lang="en-US" altLang="ko-KR" sz="2400">
                <a:solidFill>
                  <a:srgbClr val="1E415D"/>
                </a:solidFill>
              </a:rPr>
              <a:t>(glue) </a:t>
            </a:r>
            <a:r>
              <a:rPr lang="ko-KR" altLang="en-US" sz="2400">
                <a:solidFill>
                  <a:srgbClr val="1E415D"/>
                </a:solidFill>
              </a:rPr>
              <a:t>언어</a:t>
            </a:r>
          </a:p>
        </p:txBody>
      </p:sp>
      <p:sp>
        <p:nvSpPr>
          <p:cNvPr id="18" name="Oval 60"/>
          <p:cNvSpPr/>
          <p:nvPr/>
        </p:nvSpPr>
        <p:spPr>
          <a:xfrm>
            <a:off x="263419" y="2602645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9942" y="3396367"/>
            <a:ext cx="907157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2400">
                <a:solidFill>
                  <a:srgbClr val="1E415D"/>
                </a:solidFill>
              </a:rPr>
              <a:t>플랫폼 독립적 </a:t>
            </a:r>
            <a:r>
              <a:rPr lang="en-US" altLang="ko-KR" sz="2400">
                <a:solidFill>
                  <a:srgbClr val="1E415D"/>
                </a:solidFill>
              </a:rPr>
              <a:t>- </a:t>
            </a:r>
            <a:r>
              <a:rPr lang="ko-KR" altLang="en-US" sz="2400">
                <a:solidFill>
                  <a:srgbClr val="1E415D"/>
                </a:solidFill>
              </a:rPr>
              <a:t>한번 작성한 코드는 </a:t>
            </a:r>
            <a:r>
              <a:rPr lang="ko-KR" altLang="en-US" sz="2400">
                <a:solidFill>
                  <a:srgbClr val="FF0000"/>
                </a:solidFill>
              </a:rPr>
              <a:t>운영체제의 영향을 받지 않고 어디서든지 실행</a:t>
            </a:r>
            <a:r>
              <a:rPr lang="ko-KR" altLang="en-US" sz="2400">
                <a:solidFill>
                  <a:srgbClr val="1E415D"/>
                </a:solidFill>
              </a:rPr>
              <a:t> 가능</a:t>
            </a:r>
          </a:p>
        </p:txBody>
      </p:sp>
      <p:sp>
        <p:nvSpPr>
          <p:cNvPr id="27" name="Oval 60"/>
          <p:cNvSpPr/>
          <p:nvPr/>
        </p:nvSpPr>
        <p:spPr>
          <a:xfrm>
            <a:off x="263419" y="3558390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89942" y="4458951"/>
            <a:ext cx="9071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E415D"/>
                </a:solidFill>
              </a:rPr>
              <a:t>객체지향 언어 </a:t>
            </a:r>
            <a:r>
              <a:rPr lang="en-US" altLang="ko-KR" sz="2400">
                <a:solidFill>
                  <a:srgbClr val="1E415D"/>
                </a:solidFill>
              </a:rPr>
              <a:t>- </a:t>
            </a:r>
            <a:r>
              <a:rPr lang="ko-KR" altLang="en-US" sz="2400">
                <a:solidFill>
                  <a:srgbClr val="FF0000"/>
                </a:solidFill>
              </a:rPr>
              <a:t>객체지향</a:t>
            </a:r>
            <a:r>
              <a:rPr lang="ko-KR" altLang="en-US" sz="2400">
                <a:solidFill>
                  <a:srgbClr val="1E415D"/>
                </a:solidFill>
              </a:rPr>
              <a:t>의 개념을 적용한 언어</a:t>
            </a:r>
          </a:p>
        </p:txBody>
      </p:sp>
      <p:sp>
        <p:nvSpPr>
          <p:cNvPr id="29" name="Oval 60"/>
          <p:cNvSpPr/>
          <p:nvPr/>
        </p:nvSpPr>
        <p:spPr>
          <a:xfrm>
            <a:off x="263419" y="4607722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89942" y="5190291"/>
            <a:ext cx="9071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E415D"/>
                </a:solidFill>
              </a:rPr>
              <a:t>동적 실행 </a:t>
            </a:r>
            <a:r>
              <a:rPr lang="en-US" altLang="ko-KR" sz="2400">
                <a:solidFill>
                  <a:srgbClr val="1E415D"/>
                </a:solidFill>
              </a:rPr>
              <a:t>- </a:t>
            </a:r>
            <a:r>
              <a:rPr lang="ko-KR" altLang="en-US" sz="2400">
                <a:solidFill>
                  <a:srgbClr val="FF0000"/>
                </a:solidFill>
              </a:rPr>
              <a:t>인터프리터</a:t>
            </a:r>
            <a:r>
              <a:rPr lang="ko-KR" altLang="en-US" sz="2400">
                <a:solidFill>
                  <a:srgbClr val="1E415D"/>
                </a:solidFill>
              </a:rPr>
              <a:t> 형 언어</a:t>
            </a:r>
            <a:r>
              <a:rPr lang="en-US" altLang="ko-KR" sz="2400">
                <a:solidFill>
                  <a:srgbClr val="1E415D"/>
                </a:solidFill>
              </a:rPr>
              <a:t>(Interpreted Language)</a:t>
            </a:r>
            <a:r>
              <a:rPr lang="ko-KR" altLang="en-US" sz="2400">
                <a:solidFill>
                  <a:srgbClr val="1E415D"/>
                </a:solidFill>
              </a:rPr>
              <a:t>이기 때문에 코드를 작성하면서 바로 실행시켜 볼 수 있음</a:t>
            </a:r>
          </a:p>
        </p:txBody>
      </p:sp>
      <p:sp>
        <p:nvSpPr>
          <p:cNvPr id="31" name="Oval 60"/>
          <p:cNvSpPr/>
          <p:nvPr/>
        </p:nvSpPr>
        <p:spPr>
          <a:xfrm>
            <a:off x="263419" y="5339062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9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1.4. </a:t>
            </a:r>
            <a:r>
              <a:rPr lang="ko-KR" altLang="en-US"/>
              <a:t>컴파일 언어와</a:t>
            </a:r>
            <a:r>
              <a:rPr lang="en-US" altLang="ko-KR"/>
              <a:t> </a:t>
            </a:r>
            <a:r>
              <a:rPr lang="ko-KR" altLang="en-US"/>
              <a:t>인터프리터 언어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파이썬 개요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9941" y="1129067"/>
            <a:ext cx="92160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0070C0"/>
                </a:solidFill>
              </a:rPr>
              <a:t>컴파일 언어</a:t>
            </a:r>
            <a:endParaRPr lang="en-US" altLang="ko-KR" sz="2400">
              <a:solidFill>
                <a:srgbClr val="0070C0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1E415D"/>
                </a:solidFill>
              </a:rPr>
              <a:t>원시 소스코드를 컴파일이라는 과정을 통해 기계어로 번역한 파일을 만들고 이 파일을 통해 실행시키는 언어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1E415D"/>
                </a:solidFill>
              </a:rPr>
              <a:t>컴파일 과정이 오래 걸리고 실행시키는 컴퓨팅 환경에 영향을 많이 받지만 실행 시 컴파일 된 실행 파일만 있으면 프로그램을 실행시킬 수 있으며 매우 빠른 속도로 실행되는 장점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1E415D"/>
                </a:solidFill>
              </a:rPr>
              <a:t>C, C++ </a:t>
            </a:r>
            <a:r>
              <a:rPr lang="ko-KR" altLang="en-US" sz="2000">
                <a:solidFill>
                  <a:srgbClr val="1E415D"/>
                </a:solidFill>
              </a:rPr>
              <a:t>등</a:t>
            </a:r>
            <a:endParaRPr lang="en-US" altLang="ko-KR" sz="2000">
              <a:solidFill>
                <a:srgbClr val="1E415D"/>
              </a:solidFill>
            </a:endParaRPr>
          </a:p>
        </p:txBody>
      </p:sp>
      <p:sp>
        <p:nvSpPr>
          <p:cNvPr id="7" name="Oval 60"/>
          <p:cNvSpPr/>
          <p:nvPr/>
        </p:nvSpPr>
        <p:spPr>
          <a:xfrm>
            <a:off x="263419" y="1277838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84848" y="2852935"/>
            <a:ext cx="5524950" cy="1080121"/>
            <a:chOff x="3748530" y="2204863"/>
            <a:chExt cx="5524950" cy="1080121"/>
          </a:xfrm>
        </p:grpSpPr>
        <p:sp>
          <p:nvSpPr>
            <p:cNvPr id="9" name="직사각형 8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0070C0"/>
                  </a:solidFill>
                </a:rPr>
                <a:t>소스코드</a:t>
              </a: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77136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0070C0"/>
                  </a:solidFill>
                </a:rPr>
                <a:t>실행파일</a:t>
              </a:r>
            </a:p>
          </p:txBody>
        </p:sp>
        <p:cxnSp>
          <p:nvCxnSpPr>
            <p:cNvPr id="11" name="직선 화살표 연결선 10"/>
            <p:cNvCxnSpPr>
              <a:stCxn id="9" idx="3"/>
              <a:endCxn id="10" idx="1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2" name="직사각형 11"/>
            <p:cNvSpPr/>
            <p:nvPr/>
          </p:nvSpPr>
          <p:spPr>
            <a:xfrm>
              <a:off x="8049344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0070C0"/>
                  </a:solidFill>
                </a:rPr>
                <a:t>실행</a:t>
              </a:r>
            </a:p>
          </p:txBody>
        </p:sp>
        <p:cxnSp>
          <p:nvCxnSpPr>
            <p:cNvPr id="13" name="직선 화살표 연결선 12"/>
            <p:cNvCxnSpPr>
              <a:stCxn id="10" idx="3"/>
              <a:endCxn id="12" idx="1"/>
            </p:cNvCxnSpPr>
            <p:nvPr/>
          </p:nvCxnSpPr>
          <p:spPr>
            <a:xfrm>
              <a:off x="7401272" y="3068960"/>
              <a:ext cx="6480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/>
            <p:nvPr/>
          </p:nvCxnSpPr>
          <p:spPr>
            <a:xfrm>
              <a:off x="5574901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5" name="직사각형 14"/>
            <p:cNvSpPr/>
            <p:nvPr/>
          </p:nvSpPr>
          <p:spPr>
            <a:xfrm>
              <a:off x="4962833" y="2204863"/>
              <a:ext cx="1224136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0070C0"/>
                  </a:solidFill>
                </a:rPr>
                <a:t>컴파일</a:t>
              </a: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7725308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7" name="직사각형 16"/>
            <p:cNvSpPr/>
            <p:nvPr/>
          </p:nvSpPr>
          <p:spPr>
            <a:xfrm>
              <a:off x="7113240" y="2204863"/>
              <a:ext cx="1224136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0070C0"/>
                  </a:solidFill>
                </a:rPr>
                <a:t>더블클릭</a:t>
              </a: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89941" y="3831341"/>
            <a:ext cx="921603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D9A78"/>
                </a:solidFill>
              </a:rPr>
              <a:t>인터프리터 언어</a:t>
            </a:r>
            <a:endParaRPr lang="en-US" altLang="ko-KR" sz="2400">
              <a:solidFill>
                <a:srgbClr val="1D9A78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1E415D"/>
                </a:solidFill>
              </a:rPr>
              <a:t>인터프리터</a:t>
            </a:r>
            <a:r>
              <a:rPr lang="en-US" altLang="ko-KR" sz="2000">
                <a:solidFill>
                  <a:srgbClr val="1E415D"/>
                </a:solidFill>
              </a:rPr>
              <a:t>(</a:t>
            </a:r>
            <a:r>
              <a:rPr lang="ko-KR" altLang="en-US" sz="2000">
                <a:solidFill>
                  <a:srgbClr val="1E415D"/>
                </a:solidFill>
              </a:rPr>
              <a:t>해석기</a:t>
            </a:r>
            <a:r>
              <a:rPr lang="en-US" altLang="ko-KR" sz="2000">
                <a:solidFill>
                  <a:srgbClr val="1E415D"/>
                </a:solidFill>
              </a:rPr>
              <a:t>)</a:t>
            </a:r>
            <a:r>
              <a:rPr lang="ko-KR" altLang="en-US" sz="2000">
                <a:solidFill>
                  <a:srgbClr val="1E415D"/>
                </a:solidFill>
              </a:rPr>
              <a:t>에 의해 원시 소스코드를 한 줄씩 읽어 실행하는 언어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1E415D"/>
                </a:solidFill>
              </a:rPr>
              <a:t>컴파일 언어보다 더 느리게 실행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1E415D"/>
                </a:solidFill>
              </a:rPr>
              <a:t>코드를 빠르게 테스트해 볼 수 있고</a:t>
            </a:r>
            <a:r>
              <a:rPr lang="en-US" altLang="ko-KR" sz="2000">
                <a:solidFill>
                  <a:srgbClr val="1E415D"/>
                </a:solidFill>
              </a:rPr>
              <a:t>, </a:t>
            </a:r>
            <a:r>
              <a:rPr lang="ko-KR" altLang="en-US" sz="2000">
                <a:solidFill>
                  <a:srgbClr val="1E415D"/>
                </a:solidFill>
              </a:rPr>
              <a:t>프로그래밍을 대화식으로 할 수 있기 때문에 교육용으로 사용되는 경우가 많음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1E415D"/>
                </a:solidFill>
              </a:rPr>
              <a:t>Python, JavaScript, R </a:t>
            </a:r>
            <a:r>
              <a:rPr lang="ko-KR" altLang="en-US" sz="2000">
                <a:solidFill>
                  <a:srgbClr val="1E415D"/>
                </a:solidFill>
              </a:rPr>
              <a:t>등</a:t>
            </a:r>
          </a:p>
        </p:txBody>
      </p:sp>
      <p:sp>
        <p:nvSpPr>
          <p:cNvPr id="19" name="Oval 60"/>
          <p:cNvSpPr/>
          <p:nvPr/>
        </p:nvSpPr>
        <p:spPr>
          <a:xfrm>
            <a:off x="263419" y="3980112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5480159" y="5229199"/>
            <a:ext cx="3649305" cy="1080121"/>
            <a:chOff x="3748530" y="2204863"/>
            <a:chExt cx="3649305" cy="1080121"/>
          </a:xfrm>
        </p:grpSpPr>
        <p:sp>
          <p:nvSpPr>
            <p:cNvPr id="21" name="직사각형 20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1D9A78"/>
                  </a:solidFill>
                </a:rPr>
                <a:t>소스코드</a:t>
              </a:r>
            </a:p>
          </p:txBody>
        </p:sp>
        <p:cxnSp>
          <p:nvCxnSpPr>
            <p:cNvPr id="22" name="직선 화살표 연결선 21"/>
            <p:cNvCxnSpPr>
              <a:stCxn id="21" idx="3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D9A78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3" name="직사각형 22"/>
            <p:cNvSpPr/>
            <p:nvPr/>
          </p:nvSpPr>
          <p:spPr>
            <a:xfrm>
              <a:off x="6173699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1D9A78"/>
                  </a:solidFill>
                </a:rPr>
                <a:t>실행</a:t>
              </a: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5611076" y="2636911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25" name="직사각형 24"/>
            <p:cNvSpPr/>
            <p:nvPr/>
          </p:nvSpPr>
          <p:spPr>
            <a:xfrm>
              <a:off x="4841906" y="2204863"/>
              <a:ext cx="1538340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err="1">
                  <a:solidFill>
                    <a:srgbClr val="1D9A78"/>
                  </a:solidFill>
                </a:rPr>
                <a:t>인터프리팅</a:t>
              </a:r>
              <a:endParaRPr lang="ko-KR" altLang="en-US">
                <a:solidFill>
                  <a:srgbClr val="1D9A7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2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1.4. </a:t>
            </a:r>
            <a:r>
              <a:rPr lang="ko-KR" altLang="en-US"/>
              <a:t>컴파일 언어와</a:t>
            </a:r>
            <a:r>
              <a:rPr lang="en-US" altLang="ko-KR"/>
              <a:t> </a:t>
            </a:r>
            <a:r>
              <a:rPr lang="ko-KR" altLang="en-US"/>
              <a:t>인터프리터 언어</a:t>
            </a:r>
          </a:p>
        </p:txBody>
      </p:sp>
      <p:sp>
        <p:nvSpPr>
          <p:cNvPr id="30" name="텍스트 개체 틀 29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1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파이썬 개요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89941" y="1062042"/>
            <a:ext cx="9216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0070C0"/>
                </a:solidFill>
              </a:rPr>
              <a:t>컴파일 언어</a:t>
            </a:r>
            <a:r>
              <a:rPr lang="en-US" altLang="ko-KR" sz="2400">
                <a:solidFill>
                  <a:srgbClr val="0070C0"/>
                </a:solidFill>
              </a:rPr>
              <a:t>(C</a:t>
            </a:r>
            <a:r>
              <a:rPr lang="ko-KR" altLang="en-US" sz="2400">
                <a:solidFill>
                  <a:srgbClr val="0070C0"/>
                </a:solidFill>
              </a:rPr>
              <a:t> 언어</a:t>
            </a:r>
            <a:r>
              <a:rPr lang="en-US" altLang="ko-KR" sz="240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7" name="Oval 60"/>
          <p:cNvSpPr/>
          <p:nvPr/>
        </p:nvSpPr>
        <p:spPr>
          <a:xfrm>
            <a:off x="263419" y="1210813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6310" y="3705587"/>
            <a:ext cx="9216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>
                <a:solidFill>
                  <a:srgbClr val="1D9A78"/>
                </a:solidFill>
              </a:rPr>
              <a:t>인터프리터 언어</a:t>
            </a:r>
            <a:r>
              <a:rPr lang="en-US" altLang="ko-KR" sz="2400">
                <a:solidFill>
                  <a:srgbClr val="1D9A78"/>
                </a:solidFill>
              </a:rPr>
              <a:t>(</a:t>
            </a:r>
            <a:r>
              <a:rPr lang="ko-KR" altLang="en-US" sz="2400">
                <a:solidFill>
                  <a:srgbClr val="1D9A78"/>
                </a:solidFill>
              </a:rPr>
              <a:t>파이썬</a:t>
            </a:r>
            <a:r>
              <a:rPr lang="en-US" altLang="ko-KR" sz="2400">
                <a:solidFill>
                  <a:srgbClr val="1D9A78"/>
                </a:solidFill>
              </a:rPr>
              <a:t>)</a:t>
            </a:r>
          </a:p>
        </p:txBody>
      </p:sp>
      <p:sp>
        <p:nvSpPr>
          <p:cNvPr id="19" name="Oval 60"/>
          <p:cNvSpPr/>
          <p:nvPr/>
        </p:nvSpPr>
        <p:spPr>
          <a:xfrm>
            <a:off x="229788" y="3854358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375120" y="3645024"/>
            <a:ext cx="3649305" cy="961106"/>
            <a:chOff x="3748530" y="2323878"/>
            <a:chExt cx="3649305" cy="961106"/>
          </a:xfrm>
        </p:grpSpPr>
        <p:sp>
          <p:nvSpPr>
            <p:cNvPr id="21" name="직사각형 20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1D9A78"/>
                  </a:solidFill>
                </a:rPr>
                <a:t>소스코드</a:t>
              </a:r>
            </a:p>
          </p:txBody>
        </p:sp>
        <p:cxnSp>
          <p:nvCxnSpPr>
            <p:cNvPr id="22" name="직선 화살표 연결선 21"/>
            <p:cNvCxnSpPr>
              <a:stCxn id="21" idx="3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D9A78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3" name="직사각형 22"/>
            <p:cNvSpPr/>
            <p:nvPr/>
          </p:nvSpPr>
          <p:spPr>
            <a:xfrm>
              <a:off x="6173699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rgbClr val="1D9A78"/>
                  </a:solidFill>
                </a:rPr>
                <a:t>실행</a:t>
              </a:r>
            </a:p>
          </p:txBody>
        </p:sp>
        <p:cxnSp>
          <p:nvCxnSpPr>
            <p:cNvPr id="24" name="직선 화살표 연결선 23"/>
            <p:cNvCxnSpPr>
              <a:stCxn id="25" idx="2"/>
            </p:cNvCxnSpPr>
            <p:nvPr/>
          </p:nvCxnSpPr>
          <p:spPr>
            <a:xfrm>
              <a:off x="5611076" y="2755926"/>
              <a:ext cx="0" cy="313033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25" name="직사각형 24"/>
            <p:cNvSpPr/>
            <p:nvPr/>
          </p:nvSpPr>
          <p:spPr>
            <a:xfrm>
              <a:off x="4841906" y="2323878"/>
              <a:ext cx="1538340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err="1">
                  <a:solidFill>
                    <a:srgbClr val="1D9A78"/>
                  </a:solidFill>
                </a:rPr>
                <a:t>인터프리팅</a:t>
              </a:r>
              <a:endParaRPr lang="ko-KR" altLang="en-US">
                <a:solidFill>
                  <a:srgbClr val="1D9A78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568041" y="1227120"/>
            <a:ext cx="7794166" cy="2345896"/>
            <a:chOff x="568041" y="1136837"/>
            <a:chExt cx="7794166" cy="2345896"/>
          </a:xfrm>
        </p:grpSpPr>
        <p:grpSp>
          <p:nvGrpSpPr>
            <p:cNvPr id="8" name="그룹 7"/>
            <p:cNvGrpSpPr/>
            <p:nvPr/>
          </p:nvGrpSpPr>
          <p:grpSpPr>
            <a:xfrm>
              <a:off x="1928664" y="1136837"/>
              <a:ext cx="6145511" cy="1080121"/>
              <a:chOff x="3748530" y="2204863"/>
              <a:chExt cx="6145511" cy="1080121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748530" y="2852936"/>
                <a:ext cx="1224136" cy="4320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rgbClr val="1E415D"/>
                    </a:solidFill>
                  </a:rPr>
                  <a:t>소스코드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177136" y="2852936"/>
                <a:ext cx="1224136" cy="4320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rgbClr val="1E415D"/>
                    </a:solidFill>
                  </a:rPr>
                  <a:t>실행파일</a:t>
                </a:r>
              </a:p>
            </p:txBody>
          </p:sp>
          <p:cxnSp>
            <p:nvCxnSpPr>
              <p:cNvPr id="11" name="직선 화살표 연결선 10"/>
              <p:cNvCxnSpPr>
                <a:stCxn id="9" idx="3"/>
                <a:endCxn id="10" idx="1"/>
              </p:cNvCxnSpPr>
              <p:nvPr/>
            </p:nvCxnSpPr>
            <p:spPr>
              <a:xfrm>
                <a:off x="4972666" y="3068960"/>
                <a:ext cx="1204470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12" name="직사각형 11"/>
              <p:cNvSpPr/>
              <p:nvPr/>
            </p:nvSpPr>
            <p:spPr>
              <a:xfrm>
                <a:off x="8669905" y="2852936"/>
                <a:ext cx="1224136" cy="4320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rgbClr val="1E415D"/>
                    </a:solidFill>
                  </a:rPr>
                  <a:t>실행</a:t>
                </a:r>
              </a:p>
            </p:txBody>
          </p:sp>
          <p:cxnSp>
            <p:nvCxnSpPr>
              <p:cNvPr id="13" name="직선 화살표 연결선 12"/>
              <p:cNvCxnSpPr>
                <a:stCxn id="10" idx="3"/>
                <a:endCxn id="12" idx="1"/>
              </p:cNvCxnSpPr>
              <p:nvPr/>
            </p:nvCxnSpPr>
            <p:spPr>
              <a:xfrm>
                <a:off x="7401272" y="3068960"/>
                <a:ext cx="1268633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70C0"/>
                </a:solidFill>
                <a:prstDash val="solid"/>
                <a:headEnd type="none" w="med" len="med"/>
                <a:tailEnd type="triangle"/>
              </a:ln>
              <a:effectLst/>
            </p:spPr>
          </p:cxnSp>
          <p:cxnSp>
            <p:nvCxnSpPr>
              <p:cNvPr id="14" name="직선 화살표 연결선 13"/>
              <p:cNvCxnSpPr/>
              <p:nvPr/>
            </p:nvCxnSpPr>
            <p:spPr>
              <a:xfrm>
                <a:off x="5574901" y="2852936"/>
                <a:ext cx="0" cy="216024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66FF"/>
                </a:solidFill>
                <a:prstDash val="sysDash"/>
                <a:headEnd type="none" w="med" len="med"/>
                <a:tailEnd type="triangle"/>
              </a:ln>
              <a:effectLst/>
            </p:spPr>
          </p:cxnSp>
          <p:sp>
            <p:nvSpPr>
              <p:cNvPr id="15" name="직사각형 14"/>
              <p:cNvSpPr/>
              <p:nvPr/>
            </p:nvSpPr>
            <p:spPr>
              <a:xfrm>
                <a:off x="4962833" y="2204863"/>
                <a:ext cx="1224136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rgbClr val="1E415D"/>
                    </a:solidFill>
                  </a:rPr>
                  <a:t>컴파일</a:t>
                </a:r>
              </a:p>
            </p:txBody>
          </p:sp>
          <p:cxnSp>
            <p:nvCxnSpPr>
              <p:cNvPr id="16" name="직선 화살표 연결선 15"/>
              <p:cNvCxnSpPr>
                <a:stCxn id="31" idx="2"/>
              </p:cNvCxnSpPr>
              <p:nvPr/>
            </p:nvCxnSpPr>
            <p:spPr>
              <a:xfrm flipH="1">
                <a:off x="8035588" y="2858063"/>
                <a:ext cx="1" cy="210897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0066FF"/>
                </a:solidFill>
                <a:prstDash val="sysDash"/>
                <a:headEnd type="none" w="med" len="med"/>
                <a:tailEnd type="triangle"/>
              </a:ln>
              <a:effectLst/>
            </p:spPr>
          </p:cxnSp>
          <p:sp>
            <p:nvSpPr>
              <p:cNvPr id="17" name="직사각형 16"/>
              <p:cNvSpPr/>
              <p:nvPr/>
            </p:nvSpPr>
            <p:spPr>
              <a:xfrm>
                <a:off x="7253819" y="2204863"/>
                <a:ext cx="1607279" cy="432048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rgbClr val="1E415D"/>
                    </a:solidFill>
                  </a:rPr>
                  <a:t>exe </a:t>
                </a:r>
                <a:r>
                  <a:rPr lang="ko-KR" altLang="en-US">
                    <a:solidFill>
                      <a:srgbClr val="1E415D"/>
                    </a:solidFill>
                  </a:rPr>
                  <a:t>파일 실행</a:t>
                </a:r>
              </a:p>
            </p:txBody>
          </p:sp>
        </p:grpSp>
        <p:sp>
          <p:nvSpPr>
            <p:cNvPr id="4" name="직사각형 3"/>
            <p:cNvSpPr/>
            <p:nvPr/>
          </p:nvSpPr>
          <p:spPr>
            <a:xfrm>
              <a:off x="568041" y="2282404"/>
              <a:ext cx="3054277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#</a:t>
              </a:r>
              <a:r>
                <a:rPr lang="ko-KR" altLang="en-US" err="1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include</a:t>
              </a:r>
              <a:r>
                <a:rPr lang="ko-KR" altLang="en-US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&lt;</a:t>
              </a:r>
              <a:r>
                <a:rPr lang="ko-KR" altLang="en-US" err="1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stdio.h</a:t>
              </a:r>
              <a:r>
                <a:rPr lang="ko-KR" altLang="en-US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</a:p>
            <a:p>
              <a:r>
                <a:rPr lang="ko-KR" altLang="en-US" err="1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void</a:t>
              </a:r>
              <a:r>
                <a:rPr lang="ko-KR" altLang="en-US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lang="ko-KR" altLang="en-US" err="1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main</a:t>
              </a:r>
              <a:r>
                <a:rPr lang="ko-KR" altLang="en-US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() {</a:t>
              </a:r>
            </a:p>
            <a:p>
              <a:r>
                <a:rPr lang="ko-KR" altLang="en-US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   </a:t>
              </a:r>
              <a:r>
                <a:rPr lang="ko-KR" altLang="en-US" err="1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printf</a:t>
              </a:r>
              <a:r>
                <a:rPr lang="ko-KR" altLang="en-US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("</a:t>
              </a:r>
              <a:r>
                <a:rPr lang="ko-KR" altLang="en-US" err="1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</a:t>
              </a:r>
              <a:r>
                <a:rPr lang="ko-KR" altLang="en-US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 World");</a:t>
              </a:r>
            </a:p>
            <a:p>
              <a:r>
                <a:rPr lang="ko-KR" altLang="en-US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}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504728" y="1420705"/>
              <a:ext cx="25429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C:\&gt;cl </a:t>
              </a:r>
              <a:r>
                <a:rPr lang="en-US" altLang="ko-KR" err="1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helloworld.c</a:t>
              </a:r>
              <a:endParaRPr lang="ko-KR" altLang="en-US">
                <a:solidFill>
                  <a:srgbClr val="1E415D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/>
            <a:srcRect l="43666" t="55099" r="25543" b="29216"/>
            <a:stretch/>
          </p:blipFill>
          <p:spPr>
            <a:xfrm>
              <a:off x="3852401" y="2342668"/>
              <a:ext cx="2249441" cy="72008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3"/>
            <a:srcRect l="1033" t="82893" r="74325" b="1701"/>
            <a:stretch/>
          </p:blipFill>
          <p:spPr>
            <a:xfrm>
              <a:off x="6562007" y="2340531"/>
              <a:ext cx="1800200" cy="707276"/>
            </a:xfrm>
            <a:prstGeom prst="rect">
              <a:avLst/>
            </a:prstGeom>
          </p:spPr>
        </p:pic>
        <p:sp>
          <p:nvSpPr>
            <p:cNvPr id="31" name="직사각형 30"/>
            <p:cNvSpPr/>
            <p:nvPr/>
          </p:nvSpPr>
          <p:spPr>
            <a:xfrm>
              <a:off x="5292410" y="1420705"/>
              <a:ext cx="18466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>
                  <a:solidFill>
                    <a:srgbClr val="1E415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C:\&gt;helloworld</a:t>
              </a:r>
              <a:endParaRPr lang="ko-KR" altLang="en-US">
                <a:solidFill>
                  <a:srgbClr val="1E415D"/>
                </a:solidFill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rcRect l="1250" t="9221" r="3674" b="54704"/>
          <a:stretch/>
        </p:blipFill>
        <p:spPr>
          <a:xfrm>
            <a:off x="1764716" y="4672481"/>
            <a:ext cx="694589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0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파이썬 인터프리터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4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/>
              <a:t>2</a:t>
            </a:r>
            <a:r>
              <a:rPr lang="ko-KR" altLang="en-US"/>
              <a:t>절</a:t>
            </a:r>
            <a:r>
              <a:rPr lang="en-US" altLang="ko-KR"/>
              <a:t>. </a:t>
            </a:r>
            <a:r>
              <a:rPr lang="ko-KR" altLang="en-US"/>
              <a:t>파이썬 인터프리터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86106" y="1160371"/>
            <a:ext cx="82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1E415D"/>
                </a:solidFill>
              </a:rPr>
              <a:t>파이썬 코드를 실행시키기 위한 프로그램</a:t>
            </a:r>
          </a:p>
        </p:txBody>
      </p:sp>
      <p:sp>
        <p:nvSpPr>
          <p:cNvPr id="5" name="Oval 60"/>
          <p:cNvSpPr/>
          <p:nvPr/>
        </p:nvSpPr>
        <p:spPr>
          <a:xfrm>
            <a:off x="263419" y="1309142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6106" y="1995470"/>
            <a:ext cx="82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1E415D"/>
                </a:solidFill>
              </a:rPr>
              <a:t>공식 사이트를 통해 다운로드 받을 수 있는 프로그램</a:t>
            </a:r>
          </a:p>
        </p:txBody>
      </p:sp>
      <p:sp>
        <p:nvSpPr>
          <p:cNvPr id="12" name="Oval 60"/>
          <p:cNvSpPr/>
          <p:nvPr/>
        </p:nvSpPr>
        <p:spPr>
          <a:xfrm>
            <a:off x="263419" y="2144241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89942" y="2736210"/>
            <a:ext cx="9143578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solidFill>
                  <a:srgbClr val="1E415D"/>
                </a:solidFill>
              </a:rPr>
              <a:t>파이썬 개발 도구</a:t>
            </a:r>
            <a:endParaRPr lang="en-US" altLang="ko-KR" sz="2400">
              <a:solidFill>
                <a:srgbClr val="1E415D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solidFill>
                  <a:srgbClr val="1E415D"/>
                </a:solidFill>
              </a:rPr>
              <a:t>파이썬 인터프리터</a:t>
            </a:r>
            <a:r>
              <a:rPr lang="en-US" altLang="ko-KR" sz="2000">
                <a:solidFill>
                  <a:srgbClr val="1E415D"/>
                </a:solidFill>
              </a:rPr>
              <a:t>(</a:t>
            </a:r>
            <a:r>
              <a:rPr lang="en-US" altLang="ko-KR" sz="2000">
                <a:solidFill>
                  <a:srgbClr val="1E415D"/>
                </a:solidFill>
                <a:hlinkClick r:id="rId3"/>
              </a:rPr>
              <a:t>http://www.python.org</a:t>
            </a:r>
            <a:r>
              <a:rPr lang="en-US" altLang="ko-KR" sz="2000">
                <a:solidFill>
                  <a:srgbClr val="1E415D"/>
                </a:solidFill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1E415D"/>
                </a:solidFill>
              </a:rPr>
              <a:t>Anaconda(</a:t>
            </a:r>
            <a:r>
              <a:rPr lang="en-US" altLang="ko-KR" sz="2000">
                <a:solidFill>
                  <a:srgbClr val="1E415D"/>
                </a:solidFill>
                <a:hlinkClick r:id="rId4"/>
              </a:rPr>
              <a:t>https://www.anaconda.com/</a:t>
            </a:r>
            <a:r>
              <a:rPr lang="en-US" altLang="ko-KR" sz="2000">
                <a:solidFill>
                  <a:srgbClr val="1E415D"/>
                </a:solidFill>
              </a:rPr>
              <a:t>)</a:t>
            </a:r>
            <a:r>
              <a:rPr lang="ko-KR" altLang="en-US" sz="2000">
                <a:solidFill>
                  <a:srgbClr val="1E415D"/>
                </a:solidFill>
              </a:rPr>
              <a:t>의 </a:t>
            </a:r>
            <a:r>
              <a:rPr lang="en-US" altLang="ko-KR" sz="2000" err="1">
                <a:solidFill>
                  <a:srgbClr val="1E415D"/>
                </a:solidFill>
              </a:rPr>
              <a:t>Jupyter</a:t>
            </a:r>
            <a:r>
              <a:rPr lang="en-US" altLang="ko-KR" sz="2000">
                <a:solidFill>
                  <a:srgbClr val="1E415D"/>
                </a:solidFill>
              </a:rPr>
              <a:t> notebook </a:t>
            </a:r>
            <a:r>
              <a:rPr lang="ko-KR" altLang="en-US" sz="2000">
                <a:solidFill>
                  <a:srgbClr val="1E415D"/>
                </a:solidFill>
              </a:rPr>
              <a:t>또는 </a:t>
            </a:r>
            <a:r>
              <a:rPr lang="en-US" altLang="ko-KR" sz="2000">
                <a:solidFill>
                  <a:srgbClr val="1E415D"/>
                </a:solidFill>
              </a:rPr>
              <a:t>Spyder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srgbClr val="1E415D"/>
                </a:solidFill>
              </a:rPr>
              <a:t>Visual studio code(</a:t>
            </a:r>
            <a:r>
              <a:rPr lang="en-US" altLang="ko-KR" sz="2000">
                <a:solidFill>
                  <a:srgbClr val="1E415D"/>
                </a:solidFill>
                <a:hlinkClick r:id="rId5"/>
              </a:rPr>
              <a:t>https://code.visualstudio.com</a:t>
            </a:r>
            <a:r>
              <a:rPr lang="en-US" altLang="ko-KR" sz="2000">
                <a:solidFill>
                  <a:srgbClr val="1E415D"/>
                </a:solidFill>
              </a:rPr>
              <a:t> 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err="1">
                <a:solidFill>
                  <a:srgbClr val="1E415D"/>
                </a:solidFill>
              </a:rPr>
              <a:t>PyCharm</a:t>
            </a:r>
            <a:r>
              <a:rPr lang="en-US" altLang="ko-KR" sz="2000">
                <a:solidFill>
                  <a:srgbClr val="1E415D"/>
                </a:solidFill>
              </a:rPr>
              <a:t>(</a:t>
            </a:r>
            <a:r>
              <a:rPr lang="en-US" altLang="ko-KR" sz="2000">
                <a:solidFill>
                  <a:srgbClr val="1E415D"/>
                </a:solidFill>
                <a:hlinkClick r:id="rId6"/>
              </a:rPr>
              <a:t>https://www.jetbrains.com/pycharm/</a:t>
            </a:r>
            <a:r>
              <a:rPr lang="en-US" altLang="ko-KR" sz="2000">
                <a:solidFill>
                  <a:srgbClr val="1E415D"/>
                </a:solidFill>
              </a:rPr>
              <a:t>)</a:t>
            </a:r>
            <a:endParaRPr lang="ko-KR" altLang="en-US" sz="2000">
              <a:solidFill>
                <a:srgbClr val="1E415D"/>
              </a:solidFill>
            </a:endParaRPr>
          </a:p>
        </p:txBody>
      </p:sp>
      <p:sp>
        <p:nvSpPr>
          <p:cNvPr id="15" name="Oval 60"/>
          <p:cNvSpPr/>
          <p:nvPr/>
        </p:nvSpPr>
        <p:spPr>
          <a:xfrm>
            <a:off x="263419" y="2984942"/>
            <a:ext cx="164121" cy="164121"/>
          </a:xfrm>
          <a:prstGeom prst="ellipse">
            <a:avLst/>
          </a:prstGeom>
          <a:solidFill>
            <a:srgbClr val="1E41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E415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9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EF4A4A"/>
          </a:solidFill>
          <a:prstDash val="sys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2038</TotalTime>
  <Words>1851</Words>
  <Application>Microsoft Office PowerPoint</Application>
  <PresentationFormat>A4 용지(210x297mm)</PresentationFormat>
  <Paragraphs>303</Paragraphs>
  <Slides>28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40" baseType="lpstr">
      <vt:lpstr>LG Smart UI Bold</vt:lpstr>
      <vt:lpstr>Consolas</vt:lpstr>
      <vt:lpstr>나눔바른고딕</vt:lpstr>
      <vt:lpstr>맑은 고딕</vt:lpstr>
      <vt:lpstr>D2Coding</vt:lpstr>
      <vt:lpstr>Wingdings</vt:lpstr>
      <vt:lpstr>Times New Roman</vt:lpstr>
      <vt:lpstr>Arial</vt:lpstr>
      <vt:lpstr>LG Smart UI Light</vt:lpstr>
      <vt:lpstr>나눔고딕</vt:lpstr>
      <vt:lpstr>HY그래픽M</vt:lpstr>
      <vt:lpstr>2_Office 테마</vt:lpstr>
      <vt:lpstr>PowerPoint 프레젠테이션</vt:lpstr>
      <vt:lpstr>1부 교육목표 체크리스트</vt:lpstr>
      <vt:lpstr>학습 내용</vt:lpstr>
      <vt:lpstr>1.1. 파이썬</vt:lpstr>
      <vt:lpstr>1.2. 파이썬 용도</vt:lpstr>
      <vt:lpstr>1.3. 파이썬 언어 특징</vt:lpstr>
      <vt:lpstr>1.4. 컴파일 언어와 인터프리터 언어</vt:lpstr>
      <vt:lpstr>1.4. 컴파일 언어와 인터프리터 언어</vt:lpstr>
      <vt:lpstr>2절. 파이썬 인터프리터</vt:lpstr>
      <vt:lpstr>2.1. 파이썬 인터프리터 다운로드</vt:lpstr>
      <vt:lpstr>2.2. 파이썬 인터프리터 설치</vt:lpstr>
      <vt:lpstr>2.2. 파이썬 인터프리터 설치 – 설치 확인</vt:lpstr>
      <vt:lpstr>2.3. Hello World 출력하기</vt:lpstr>
      <vt:lpstr>3.1. 파이썬 배포판</vt:lpstr>
      <vt:lpstr>3.2 아나콘다</vt:lpstr>
      <vt:lpstr>3.2. 아나콘다</vt:lpstr>
      <vt:lpstr>3.2. 아나콘다 (시간소요 다소 있음)</vt:lpstr>
      <vt:lpstr>3.2. 아나콘다</vt:lpstr>
      <vt:lpstr>3.3. 아나콘다 네비게이터</vt:lpstr>
      <vt:lpstr>3.4. 주피터 노트북</vt:lpstr>
      <vt:lpstr>3.5. 주피터 노트북에서 코드 작성 및 실행(1)</vt:lpstr>
      <vt:lpstr>3.5. 주피터 노트북에서 코드 작성 및 실행(2)</vt:lpstr>
      <vt:lpstr>3.5. 주피터 노트북에서 코드 작성 및 실행(2)</vt:lpstr>
      <vt:lpstr>3.5. 주피터 노트북에서 코드 작성 및 실행</vt:lpstr>
      <vt:lpstr>3.5. 주피터 노트북에서 코드 작성 및 실행</vt:lpstr>
      <vt:lpstr>3.5. 주피터 노트북에서 코드 작성 및 실행</vt:lpstr>
      <vt:lpstr>정리</vt:lpstr>
      <vt:lpstr>편리한 소스 코딩을 위해 첫 셀에 항상 추가할 내용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901-00</cp:lastModifiedBy>
  <cp:revision>172</cp:revision>
  <dcterms:created xsi:type="dcterms:W3CDTF">2019-04-14T14:47:30Z</dcterms:created>
  <dcterms:modified xsi:type="dcterms:W3CDTF">2025-09-11T07:07:08Z</dcterms:modified>
</cp:coreProperties>
</file>