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72" r:id="rId5"/>
    <p:sldId id="273" r:id="rId6"/>
    <p:sldId id="256" r:id="rId7"/>
    <p:sldId id="261" r:id="rId8"/>
    <p:sldId id="262" r:id="rId9"/>
    <p:sldId id="259" r:id="rId10"/>
    <p:sldId id="260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B299-8E94-4B54-9E13-983BD428A009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00BE-7779-49EF-9CA8-7E531AAE9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B299-8E94-4B54-9E13-983BD428A009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00BE-7779-49EF-9CA8-7E531AAE9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29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B299-8E94-4B54-9E13-983BD428A009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00BE-7779-49EF-9CA8-7E531AAE9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935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0" y="3500438"/>
            <a:ext cx="9144000" cy="3357562"/>
          </a:xfrm>
          <a:prstGeom prst="rect">
            <a:avLst/>
          </a:prstGeom>
          <a:solidFill>
            <a:srgbClr val="398A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gray">
          <a:xfrm>
            <a:off x="0" y="3141663"/>
            <a:ext cx="9144000" cy="431800"/>
          </a:xfrm>
          <a:prstGeom prst="rect">
            <a:avLst/>
          </a:prstGeom>
          <a:solidFill>
            <a:srgbClr val="19426B"/>
          </a:solidFill>
          <a:ln w="9525">
            <a:solidFill>
              <a:srgbClr val="19426B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Oval 9"/>
          <p:cNvSpPr>
            <a:spLocks noChangeArrowheads="1"/>
          </p:cNvSpPr>
          <p:nvPr userDrawn="1"/>
        </p:nvSpPr>
        <p:spPr bwMode="ltGray">
          <a:xfrm>
            <a:off x="833438" y="3957638"/>
            <a:ext cx="3606800" cy="1528762"/>
          </a:xfrm>
          <a:prstGeom prst="ellipse">
            <a:avLst/>
          </a:prstGeom>
          <a:gradFill rotWithShape="1">
            <a:gsLst>
              <a:gs pos="0">
                <a:srgbClr val="398AC7"/>
              </a:gs>
              <a:gs pos="100000">
                <a:srgbClr val="398AC7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Oval 10"/>
          <p:cNvSpPr>
            <a:spLocks noChangeArrowheads="1"/>
          </p:cNvSpPr>
          <p:nvPr userDrawn="1"/>
        </p:nvSpPr>
        <p:spPr bwMode="gray">
          <a:xfrm>
            <a:off x="0" y="1196975"/>
            <a:ext cx="3952875" cy="4106863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>
            <a:outerShdw dist="172739" dir="3238358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Picture 14" descr="동글뺑이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1296988"/>
            <a:ext cx="3851275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15"/>
          <p:cNvSpPr>
            <a:spLocks noChangeArrowheads="1"/>
          </p:cNvSpPr>
          <p:nvPr userDrawn="1"/>
        </p:nvSpPr>
        <p:spPr bwMode="gray">
          <a:xfrm>
            <a:off x="1277938" y="2617788"/>
            <a:ext cx="1446212" cy="1446212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9" name="Picture 16" descr="glabal"/>
          <p:cNvPicPr>
            <a:picLocks noChangeAspect="1" noChangeArrowheads="1"/>
          </p:cNvPicPr>
          <p:nvPr userDrawn="1"/>
        </p:nvPicPr>
        <p:blipFill>
          <a:blip r:embed="rId3">
            <a:lum bright="28000" contras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341438" y="2665413"/>
            <a:ext cx="1316037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7"/>
          <p:cNvSpPr>
            <a:spLocks noChangeArrowheads="1"/>
          </p:cNvSpPr>
          <p:nvPr userDrawn="1"/>
        </p:nvSpPr>
        <p:spPr bwMode="auto">
          <a:xfrm>
            <a:off x="3924300" y="1738313"/>
            <a:ext cx="1174750" cy="118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15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5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5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5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5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5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5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5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5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ko-KR" sz="7200" i="1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4</a:t>
            </a:r>
            <a:r>
              <a:rPr lang="ko-KR" altLang="en-US" sz="3600" i="1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장</a:t>
            </a:r>
          </a:p>
        </p:txBody>
      </p:sp>
      <p:sp>
        <p:nvSpPr>
          <p:cNvPr id="313357" name="Rectangle 13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5264150" y="2214563"/>
            <a:ext cx="3673475" cy="9382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0" y="6381750"/>
            <a:ext cx="9144000" cy="3524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spcBef>
                <a:spcPct val="0"/>
              </a:spcBef>
              <a:buFontTx/>
              <a:buNone/>
              <a:defRPr sz="140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pPr>
              <a:defRPr/>
            </a:pPr>
            <a:r>
              <a:rPr lang="ko-KR" altLang="en-US"/>
              <a:t>한빛미디어</a:t>
            </a:r>
            <a:r>
              <a:rPr lang="en-US" altLang="ko-KR"/>
              <a:t>(</a:t>
            </a:r>
            <a:r>
              <a:rPr lang="ko-KR" altLang="en-US"/>
              <a:t>주</a:t>
            </a:r>
            <a:r>
              <a:rPr lang="en-US" altLang="ko-KR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87923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B299-8E94-4B54-9E13-983BD428A009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00BE-7779-49EF-9CA8-7E531AAE9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202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B299-8E94-4B54-9E13-983BD428A009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00BE-7779-49EF-9CA8-7E531AAE9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972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B299-8E94-4B54-9E13-983BD428A009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00BE-7779-49EF-9CA8-7E531AAE9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688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B299-8E94-4B54-9E13-983BD428A009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00BE-7779-49EF-9CA8-7E531AAE9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604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B299-8E94-4B54-9E13-983BD428A009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00BE-7779-49EF-9CA8-7E531AAE9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183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B299-8E94-4B54-9E13-983BD428A009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00BE-7779-49EF-9CA8-7E531AAE9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696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B299-8E94-4B54-9E13-983BD428A009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00BE-7779-49EF-9CA8-7E531AAE9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659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B299-8E94-4B54-9E13-983BD428A009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00BE-7779-49EF-9CA8-7E531AAE9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050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9B299-8E94-4B54-9E13-983BD428A009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700BE-7779-49EF-9CA8-7E531AAE9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57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7.wmf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Rectangle 16"/>
          <p:cNvSpPr>
            <a:spLocks noGrp="1" noChangeArrowheads="1"/>
          </p:cNvSpPr>
          <p:nvPr>
            <p:ph type="ctrTitle"/>
          </p:nvPr>
        </p:nvSpPr>
        <p:spPr>
          <a:xfrm>
            <a:off x="5187950" y="2205038"/>
            <a:ext cx="3956050" cy="7953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ko-KR" altLang="en-US" smtClean="0">
                <a:solidFill>
                  <a:srgbClr val="006666"/>
                </a:solidFill>
              </a:rPr>
              <a:t>클래스 다이어그램</a:t>
            </a:r>
          </a:p>
        </p:txBody>
      </p:sp>
      <p:sp>
        <p:nvSpPr>
          <p:cNvPr id="8194" name="Rectangle 11"/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6505575"/>
            <a:ext cx="9144000" cy="352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5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5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5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5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5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5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5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5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5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r>
              <a:rPr lang="ko-KR" altLang="en-US" sz="1400">
                <a:solidFill>
                  <a:schemeClr val="bg1"/>
                </a:solidFill>
              </a:rPr>
              <a:t>한빛미디어</a:t>
            </a:r>
            <a:r>
              <a:rPr lang="en-US" altLang="ko-KR" sz="1400">
                <a:solidFill>
                  <a:schemeClr val="bg1"/>
                </a:solidFill>
              </a:rPr>
              <a:t>(</a:t>
            </a:r>
            <a:r>
              <a:rPr lang="ko-KR" altLang="en-US" sz="1400">
                <a:solidFill>
                  <a:schemeClr val="bg1"/>
                </a:solidFill>
              </a:rPr>
              <a:t>주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4613275" y="3644900"/>
            <a:ext cx="4464050" cy="137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lIns="0" tIns="0" rIns="0" bIns="0">
            <a:spAutoFit/>
          </a:bodyPr>
          <a:lstStyle>
            <a:lvl1pPr eaLnBrk="0" hangingPunct="0">
              <a:defRPr kumimoji="1" sz="15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5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5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5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5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5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5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5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5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40000"/>
              </a:lnSpc>
              <a:spcBef>
                <a:spcPct val="0"/>
              </a:spcBef>
              <a:buFontTx/>
              <a:buChar char="•"/>
            </a:pPr>
            <a:r>
              <a:rPr lang="en-US" altLang="ko-KR" sz="1600">
                <a:solidFill>
                  <a:schemeClr val="bg1"/>
                </a:solidFill>
              </a:rPr>
              <a:t> </a:t>
            </a:r>
            <a:r>
              <a:rPr lang="ko-KR" altLang="en-US" sz="1600">
                <a:solidFill>
                  <a:schemeClr val="bg1"/>
                </a:solidFill>
              </a:rPr>
              <a:t>구성요소</a:t>
            </a:r>
          </a:p>
          <a:p>
            <a:pPr algn="l" eaLnBrk="1" hangingPunct="1">
              <a:lnSpc>
                <a:spcPct val="140000"/>
              </a:lnSpc>
              <a:spcBef>
                <a:spcPct val="0"/>
              </a:spcBef>
              <a:buFontTx/>
              <a:buChar char="•"/>
            </a:pPr>
            <a:r>
              <a:rPr lang="ko-KR" altLang="en-US" sz="1600">
                <a:solidFill>
                  <a:schemeClr val="bg1"/>
                </a:solidFill>
              </a:rPr>
              <a:t> 객체와 클래스</a:t>
            </a:r>
          </a:p>
          <a:p>
            <a:pPr algn="l" eaLnBrk="1" hangingPunct="1">
              <a:lnSpc>
                <a:spcPct val="140000"/>
              </a:lnSpc>
              <a:spcBef>
                <a:spcPct val="0"/>
              </a:spcBef>
              <a:buFontTx/>
              <a:buChar char="•"/>
            </a:pPr>
            <a:r>
              <a:rPr lang="ko-KR" altLang="en-US" sz="1600">
                <a:solidFill>
                  <a:schemeClr val="bg1"/>
                </a:solidFill>
              </a:rPr>
              <a:t> 클래스 추출</a:t>
            </a:r>
          </a:p>
          <a:p>
            <a:pPr algn="l" eaLnBrk="1" hangingPunct="1">
              <a:lnSpc>
                <a:spcPct val="140000"/>
              </a:lnSpc>
              <a:spcBef>
                <a:spcPct val="0"/>
              </a:spcBef>
              <a:buFontTx/>
              <a:buChar char="•"/>
            </a:pPr>
            <a:r>
              <a:rPr lang="ko-KR" altLang="en-US" sz="1600">
                <a:solidFill>
                  <a:schemeClr val="bg1"/>
                </a:solidFill>
              </a:rPr>
              <a:t> 클래스간의 관계</a:t>
            </a:r>
          </a:p>
        </p:txBody>
      </p:sp>
    </p:spTree>
    <p:extLst>
      <p:ext uri="{BB962C8B-B14F-4D97-AF65-F5344CB8AC3E}">
        <p14:creationId xmlns:p14="http://schemas.microsoft.com/office/powerpoint/2010/main" val="186608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26"/>
          <a:stretch/>
        </p:blipFill>
        <p:spPr bwMode="auto">
          <a:xfrm>
            <a:off x="107504" y="908720"/>
            <a:ext cx="8928992" cy="5664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563888" y="4293096"/>
            <a:ext cx="110799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200" dirty="0" smtClean="0">
                <a:solidFill>
                  <a:srgbClr val="FF0000"/>
                </a:solidFill>
              </a:rPr>
              <a:t>⑥</a:t>
            </a:r>
            <a:endParaRPr lang="ko-KR" altLang="en-US" sz="7200" dirty="0"/>
          </a:p>
        </p:txBody>
      </p:sp>
      <p:sp>
        <p:nvSpPr>
          <p:cNvPr id="4" name="직사각형 3"/>
          <p:cNvSpPr/>
          <p:nvPr/>
        </p:nvSpPr>
        <p:spPr>
          <a:xfrm>
            <a:off x="4671884" y="4869160"/>
            <a:ext cx="2132364" cy="43204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2008" y="-27384"/>
            <a:ext cx="9036496" cy="1143000"/>
          </a:xfrm>
        </p:spPr>
        <p:txBody>
          <a:bodyPr>
            <a:normAutofit/>
          </a:bodyPr>
          <a:lstStyle/>
          <a:p>
            <a:r>
              <a:rPr lang="en-US" altLang="ko-KR" sz="2600" dirty="0" smtClean="0"/>
              <a:t>I accept the terms of </a:t>
            </a:r>
            <a:r>
              <a:rPr lang="en-US" altLang="ko-KR" sz="2600" dirty="0" err="1" smtClean="0"/>
              <a:t>thie</a:t>
            </a:r>
            <a:r>
              <a:rPr lang="en-US" altLang="ko-KR" sz="2600" dirty="0" smtClean="0"/>
              <a:t> license agreements </a:t>
            </a:r>
            <a:r>
              <a:rPr lang="ko-KR" altLang="en-US" sz="2600" dirty="0" smtClean="0"/>
              <a:t>선</a:t>
            </a:r>
            <a:r>
              <a:rPr lang="ko-KR" altLang="en-US" sz="2600" dirty="0"/>
              <a:t>택</a:t>
            </a:r>
          </a:p>
        </p:txBody>
      </p:sp>
    </p:spTree>
    <p:extLst>
      <p:ext uri="{BB962C8B-B14F-4D97-AF65-F5344CB8AC3E}">
        <p14:creationId xmlns:p14="http://schemas.microsoft.com/office/powerpoint/2010/main" val="322445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New → Other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6"/>
            <a:ext cx="8784976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619672" y="3573016"/>
            <a:ext cx="110799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200" dirty="0" smtClean="0">
                <a:solidFill>
                  <a:srgbClr val="FF0000"/>
                </a:solidFill>
              </a:rPr>
              <a:t>⑦</a:t>
            </a:r>
            <a:endParaRPr lang="ko-KR" altLang="en-US" sz="7200" dirty="0"/>
          </a:p>
        </p:txBody>
      </p:sp>
      <p:sp>
        <p:nvSpPr>
          <p:cNvPr id="5" name="직사각형 4"/>
          <p:cNvSpPr/>
          <p:nvPr/>
        </p:nvSpPr>
        <p:spPr>
          <a:xfrm>
            <a:off x="2699792" y="4077072"/>
            <a:ext cx="2204372" cy="47995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455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Wizards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class d</a:t>
            </a:r>
            <a:r>
              <a:rPr lang="ko-KR" altLang="en-US" dirty="0" smtClean="0"/>
              <a:t>입력 후 </a:t>
            </a:r>
            <a:r>
              <a:rPr lang="en-US" altLang="ko-KR" dirty="0" smtClean="0"/>
              <a:t>class Diagram </a:t>
            </a:r>
            <a:r>
              <a:rPr lang="ko-KR" altLang="en-US" dirty="0" smtClean="0"/>
              <a:t>선택 → </a:t>
            </a:r>
            <a:r>
              <a:rPr lang="en-US" altLang="ko-KR" dirty="0" smtClean="0"/>
              <a:t>next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52287"/>
            <a:ext cx="8784976" cy="5517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771800" y="2636912"/>
            <a:ext cx="648072" cy="36004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94885" y="2197313"/>
            <a:ext cx="7489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dirty="0" smtClean="0">
                <a:solidFill>
                  <a:srgbClr val="FF0000"/>
                </a:solidFill>
              </a:rPr>
              <a:t>⑧</a:t>
            </a:r>
            <a:endParaRPr lang="ko-KR" altLang="en-US" sz="4400" dirty="0"/>
          </a:p>
        </p:txBody>
      </p:sp>
      <p:sp>
        <p:nvSpPr>
          <p:cNvPr id="6" name="직사각형 5"/>
          <p:cNvSpPr/>
          <p:nvPr/>
        </p:nvSpPr>
        <p:spPr>
          <a:xfrm>
            <a:off x="2483768" y="2924944"/>
            <a:ext cx="7489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dirty="0" smtClean="0">
                <a:solidFill>
                  <a:srgbClr val="FF0000"/>
                </a:solidFill>
              </a:rPr>
              <a:t>⑨</a:t>
            </a:r>
            <a:endParaRPr lang="ko-KR" altLang="en-US" sz="4400" dirty="0"/>
          </a:p>
        </p:txBody>
      </p:sp>
      <p:sp>
        <p:nvSpPr>
          <p:cNvPr id="10" name="직사각형 9"/>
          <p:cNvSpPr/>
          <p:nvPr/>
        </p:nvSpPr>
        <p:spPr>
          <a:xfrm>
            <a:off x="3168100" y="2996952"/>
            <a:ext cx="827835" cy="36004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148335" y="4941168"/>
            <a:ext cx="827835" cy="36004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391029" y="4653136"/>
            <a:ext cx="7489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dirty="0" smtClean="0">
                <a:solidFill>
                  <a:srgbClr val="FF0000"/>
                </a:solidFill>
              </a:rPr>
              <a:t>⑩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218362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24" t="9502" r="28587" b="15008"/>
          <a:stretch/>
        </p:blipFill>
        <p:spPr bwMode="auto">
          <a:xfrm>
            <a:off x="1331640" y="188639"/>
            <a:ext cx="5832648" cy="6507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120429" y="1340768"/>
            <a:ext cx="827835" cy="50405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957645" y="577133"/>
            <a:ext cx="9541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000" dirty="0" smtClean="0">
                <a:solidFill>
                  <a:srgbClr val="FF0000"/>
                </a:solidFill>
              </a:rPr>
              <a:t>⑪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270865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Class Diagram</a:t>
            </a:r>
            <a:r>
              <a:rPr lang="ko-KR" altLang="en-US" dirty="0" smtClean="0"/>
              <a:t>을 그릴 </a:t>
            </a:r>
            <a:r>
              <a:rPr lang="en-US" altLang="ko-KR" dirty="0" smtClean="0"/>
              <a:t>project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58" t="4720" r="28471" b="12810"/>
          <a:stretch/>
        </p:blipFill>
        <p:spPr bwMode="auto">
          <a:xfrm>
            <a:off x="1313420" y="1340768"/>
            <a:ext cx="6210908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1799473" y="3535143"/>
            <a:ext cx="3527633" cy="2031326"/>
            <a:chOff x="1799473" y="3535143"/>
            <a:chExt cx="3527633" cy="2031326"/>
          </a:xfrm>
        </p:grpSpPr>
        <p:sp>
          <p:nvSpPr>
            <p:cNvPr id="5" name="직사각형 4"/>
            <p:cNvSpPr/>
            <p:nvPr/>
          </p:nvSpPr>
          <p:spPr>
            <a:xfrm>
              <a:off x="2753580" y="3861048"/>
              <a:ext cx="1728192" cy="504056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977715" y="4941168"/>
              <a:ext cx="1349391" cy="504056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799473" y="3535143"/>
              <a:ext cx="954107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6000" dirty="0" smtClean="0">
                  <a:solidFill>
                    <a:srgbClr val="FF0000"/>
                  </a:solidFill>
                </a:rPr>
                <a:t>⑫</a:t>
              </a:r>
              <a:endParaRPr lang="ko-KR" altLang="en-US" sz="60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95617" y="4550806"/>
              <a:ext cx="954107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6000" dirty="0" smtClean="0">
                  <a:solidFill>
                    <a:srgbClr val="FF0000"/>
                  </a:solidFill>
                </a:rPr>
                <a:t>⑬</a:t>
              </a:r>
              <a:endParaRPr lang="ko-KR" altLang="en-US" sz="6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19984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0192" y="506857"/>
            <a:ext cx="2386608" cy="1942885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저장하고자 하는 파일명 선택</a:t>
            </a:r>
            <a:endParaRPr lang="ko-KR" altLang="en-US" sz="36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58" t="9357" r="27851" b="13473"/>
          <a:stretch/>
        </p:blipFill>
        <p:spPr bwMode="auto">
          <a:xfrm>
            <a:off x="477053" y="404664"/>
            <a:ext cx="5776472" cy="631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151620" y="1553016"/>
            <a:ext cx="3240360" cy="72385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97513" y="1407112"/>
            <a:ext cx="9541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000" dirty="0" smtClean="0">
                <a:solidFill>
                  <a:srgbClr val="FF0000"/>
                </a:solidFill>
              </a:rPr>
              <a:t>⑭</a:t>
            </a:r>
            <a:endParaRPr lang="ko-KR" altLang="en-US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2771800" y="5301208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smtClean="0">
                <a:solidFill>
                  <a:srgbClr val="FF0000"/>
                </a:solidFill>
              </a:rPr>
              <a:t>⑮</a:t>
            </a:r>
            <a:endParaRPr lang="ko-KR" altLang="en-US" sz="60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95936" y="5809039"/>
            <a:ext cx="954107" cy="57606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868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클래스를 </a:t>
            </a:r>
            <a:r>
              <a:rPr lang="ko-KR" altLang="en-US" dirty="0" err="1" smtClean="0"/>
              <a:t>드레그</a:t>
            </a:r>
            <a:r>
              <a:rPr lang="ko-KR" altLang="en-US" dirty="0" smtClean="0"/>
              <a:t> 하면 생성된다</a:t>
            </a:r>
            <a:endParaRPr lang="ko-KR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00200"/>
            <a:ext cx="8928992" cy="514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0005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1" name="Rectangle 7"/>
          <p:cNvSpPr>
            <a:spLocks noChangeArrowheads="1"/>
          </p:cNvSpPr>
          <p:nvPr/>
        </p:nvSpPr>
        <p:spPr bwMode="auto">
          <a:xfrm>
            <a:off x="179388" y="692150"/>
            <a:ext cx="8642350" cy="575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tIns="180000" rIns="180000" bIns="72000"/>
          <a:lstStyle>
            <a:lvl1pPr algn="l" eaLnBrk="0" hangingPunct="0">
              <a:spcBef>
                <a:spcPct val="20000"/>
              </a:spcBef>
              <a:buBlip>
                <a:blip r:embed="rId3"/>
              </a:buBlip>
              <a:defRPr kumimoji="1" sz="2400" b="1">
                <a:solidFill>
                  <a:srgbClr val="00008E"/>
                </a:solidFill>
                <a:latin typeface="Garamond" pitchFamily="18" charset="0"/>
                <a:ea typeface="돋움" pitchFamily="50" charset="-127"/>
              </a:defRPr>
            </a:lvl1pPr>
            <a:lvl2pPr marL="355600" indent="-176213" algn="l" eaLnBrk="0" hangingPunct="0">
              <a:spcBef>
                <a:spcPct val="20000"/>
              </a:spcBef>
              <a:buBlip>
                <a:blip r:embed="rId4"/>
              </a:buBlip>
              <a:defRPr kumimoji="1" sz="2000" b="1">
                <a:solidFill>
                  <a:schemeClr val="tx1"/>
                </a:solidFill>
                <a:latin typeface="Garamond" pitchFamily="18" charset="0"/>
                <a:ea typeface="돋움" pitchFamily="50" charset="-127"/>
              </a:defRPr>
            </a:lvl2pPr>
            <a:lvl3pPr marL="714375" indent="-179388" algn="l" eaLnBrk="0" hangingPunct="0">
              <a:spcBef>
                <a:spcPct val="20000"/>
              </a:spcBef>
              <a:buClr>
                <a:srgbClr val="FF5050"/>
              </a:buClr>
              <a:buChar char="§"/>
              <a:tabLst>
                <a:tab pos="2152650" algn="l"/>
                <a:tab pos="3590925" algn="l"/>
              </a:tabLst>
              <a:defRPr kumimoji="1" sz="1700">
                <a:solidFill>
                  <a:srgbClr val="000000"/>
                </a:solidFill>
                <a:latin typeface="Garamond" pitchFamily="18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FF6600"/>
              </a:buClr>
              <a:buChar char="ü"/>
              <a:tabLst>
                <a:tab pos="2152650" algn="l"/>
                <a:tab pos="3590925" algn="l"/>
              </a:tabLst>
              <a:defRPr kumimoji="1" sz="1500">
                <a:solidFill>
                  <a:srgbClr val="000000"/>
                </a:solidFill>
                <a:latin typeface="Garamond" pitchFamily="18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tabLst>
                <a:tab pos="2152650" algn="l"/>
                <a:tab pos="3590925" algn="l"/>
              </a:tabLst>
              <a:defRPr kumimoji="1" sz="1500">
                <a:solidFill>
                  <a:srgbClr val="000000"/>
                </a:solidFill>
                <a:latin typeface="Garamond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152650" algn="l"/>
                <a:tab pos="3590925" algn="l"/>
              </a:tabLst>
              <a:defRPr kumimoji="1" sz="1500">
                <a:solidFill>
                  <a:srgbClr val="000000"/>
                </a:solidFill>
                <a:latin typeface="Garamond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152650" algn="l"/>
                <a:tab pos="3590925" algn="l"/>
              </a:tabLst>
              <a:defRPr kumimoji="1" sz="1500">
                <a:solidFill>
                  <a:srgbClr val="000000"/>
                </a:solidFill>
                <a:latin typeface="Garamond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152650" algn="l"/>
                <a:tab pos="3590925" algn="l"/>
              </a:tabLst>
              <a:defRPr kumimoji="1" sz="1500">
                <a:solidFill>
                  <a:srgbClr val="000000"/>
                </a:solidFill>
                <a:latin typeface="Garamond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152650" algn="l"/>
                <a:tab pos="3590925" algn="l"/>
              </a:tabLst>
              <a:defRPr kumimoji="1" sz="1500">
                <a:solidFill>
                  <a:srgbClr val="000000"/>
                </a:solidFill>
                <a:latin typeface="Garamond" pitchFamily="18" charset="0"/>
                <a:ea typeface="돋움" pitchFamily="50" charset="-127"/>
              </a:defRPr>
            </a:lvl9pPr>
          </a:lstStyle>
          <a:p>
            <a:r>
              <a:rPr lang="ko-KR" altLang="en-US"/>
              <a:t> 클래스의 구성 요소</a:t>
            </a:r>
            <a:endParaRPr lang="en-US" altLang="ko-KR"/>
          </a:p>
          <a:p>
            <a:pPr lvl="2"/>
            <a:r>
              <a:rPr lang="ko-KR" altLang="en-US"/>
              <a:t>클래스 구성 요소 </a:t>
            </a:r>
            <a:r>
              <a:rPr lang="en-US" altLang="ko-KR"/>
              <a:t>: </a:t>
            </a:r>
            <a:r>
              <a:rPr lang="ko-KR" altLang="en-US"/>
              <a:t>클래스 이름</a:t>
            </a:r>
            <a:r>
              <a:rPr lang="en-US" altLang="ko-KR"/>
              <a:t>, </a:t>
            </a:r>
            <a:r>
              <a:rPr lang="ko-KR" altLang="en-US"/>
              <a:t>속성</a:t>
            </a:r>
            <a:r>
              <a:rPr lang="en-US" altLang="ko-KR"/>
              <a:t>, </a:t>
            </a:r>
            <a:r>
              <a:rPr lang="ko-KR" altLang="en-US"/>
              <a:t>메서드 </a:t>
            </a:r>
            <a:endParaRPr lang="en-US" altLang="ko-KR"/>
          </a:p>
        </p:txBody>
      </p:sp>
      <p:sp>
        <p:nvSpPr>
          <p:cNvPr id="9243" name="Rectangle 27"/>
          <p:cNvSpPr>
            <a:spLocks noChangeArrowheads="1"/>
          </p:cNvSpPr>
          <p:nvPr/>
        </p:nvSpPr>
        <p:spPr bwMode="auto">
          <a:xfrm>
            <a:off x="684213" y="3429000"/>
            <a:ext cx="21383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FontTx/>
              <a:buNone/>
            </a:pPr>
            <a:r>
              <a:rPr lang="en-US" altLang="ko-KR" sz="1200" b="1">
                <a:latin typeface="굴림" charset="-127"/>
                <a:ea typeface="굴림" charset="-127"/>
              </a:rPr>
              <a:t>[</a:t>
            </a:r>
            <a:r>
              <a:rPr lang="ko-KR" altLang="en-US" sz="1200" b="1">
                <a:latin typeface="굴림" charset="-127"/>
                <a:ea typeface="굴림" charset="-127"/>
              </a:rPr>
              <a:t>그림 </a:t>
            </a:r>
            <a:r>
              <a:rPr lang="en-US" altLang="ko-KR" sz="1200" b="1">
                <a:latin typeface="굴림" charset="-127"/>
                <a:ea typeface="굴림" charset="-127"/>
              </a:rPr>
              <a:t>4-1] </a:t>
            </a:r>
            <a:r>
              <a:rPr lang="ko-KR" altLang="en-US" sz="1200" b="1">
                <a:latin typeface="굴림" charset="-127"/>
                <a:ea typeface="굴림" charset="-127"/>
              </a:rPr>
              <a:t>클래스 구성 요소</a:t>
            </a:r>
          </a:p>
        </p:txBody>
      </p:sp>
      <p:pic>
        <p:nvPicPr>
          <p:cNvPr id="9244" name="Picture 2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933825"/>
            <a:ext cx="5040312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46" name="Rectangle 30"/>
          <p:cNvSpPr>
            <a:spLocks noChangeArrowheads="1"/>
          </p:cNvSpPr>
          <p:nvPr/>
        </p:nvSpPr>
        <p:spPr bwMode="auto">
          <a:xfrm>
            <a:off x="3851275" y="1844675"/>
            <a:ext cx="22875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FontTx/>
              <a:buNone/>
            </a:pPr>
            <a:r>
              <a:rPr lang="en-US" altLang="ko-KR" sz="1200" b="1">
                <a:latin typeface="굴림" charset="-127"/>
                <a:ea typeface="굴림" charset="-127"/>
              </a:rPr>
              <a:t>[</a:t>
            </a:r>
            <a:r>
              <a:rPr lang="ko-KR" altLang="en-US" sz="1200" b="1">
                <a:latin typeface="굴림" charset="-127"/>
                <a:ea typeface="굴림" charset="-127"/>
              </a:rPr>
              <a:t>표 </a:t>
            </a:r>
            <a:r>
              <a:rPr lang="en-US" altLang="ko-KR" sz="1200" b="1">
                <a:latin typeface="굴림" charset="-127"/>
                <a:ea typeface="굴림" charset="-127"/>
              </a:rPr>
              <a:t>4-1] </a:t>
            </a:r>
            <a:r>
              <a:rPr lang="ko-KR" altLang="en-US" sz="1200" b="1">
                <a:latin typeface="굴림" charset="-127"/>
                <a:ea typeface="굴림" charset="-127"/>
              </a:rPr>
              <a:t>메서드의 종류와 기호</a:t>
            </a:r>
          </a:p>
        </p:txBody>
      </p:sp>
      <p:graphicFrame>
        <p:nvGraphicFramePr>
          <p:cNvPr id="9254" name="Object 38"/>
          <p:cNvGraphicFramePr>
            <a:graphicFrameLocks noChangeAspect="1"/>
          </p:cNvGraphicFramePr>
          <p:nvPr/>
        </p:nvGraphicFramePr>
        <p:xfrm>
          <a:off x="755650" y="1773238"/>
          <a:ext cx="2735263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비트맵 이미지" r:id="rId6" imgW="4086795" imgH="2295238" progId="Paint.Picture">
                  <p:embed/>
                </p:oleObj>
              </mc:Choice>
              <mc:Fallback>
                <p:oleObj name="비트맵 이미지" r:id="rId6" imgW="4086795" imgH="229523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773238"/>
                        <a:ext cx="2735263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6" name="Object 40"/>
          <p:cNvGraphicFramePr>
            <a:graphicFrameLocks noChangeAspect="1"/>
          </p:cNvGraphicFramePr>
          <p:nvPr/>
        </p:nvGraphicFramePr>
        <p:xfrm>
          <a:off x="3924300" y="2205038"/>
          <a:ext cx="4751388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비트맵 이미지" r:id="rId8" imgW="8933333" imgH="2010056" progId="Paint.Picture">
                  <p:embed/>
                </p:oleObj>
              </mc:Choice>
              <mc:Fallback>
                <p:oleObj name="비트맵 이미지" r:id="rId8" imgW="8933333" imgH="201005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2205038"/>
                        <a:ext cx="4751388" cy="106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560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7"/>
          <p:cNvSpPr>
            <a:spLocks noChangeArrowheads="1"/>
          </p:cNvSpPr>
          <p:nvPr/>
        </p:nvSpPr>
        <p:spPr bwMode="auto">
          <a:xfrm>
            <a:off x="250825" y="765175"/>
            <a:ext cx="8642350" cy="575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tIns="180000" rIns="180000" bIns="72000"/>
          <a:lstStyle>
            <a:lvl1pPr algn="l" eaLnBrk="0" hangingPunct="0">
              <a:spcBef>
                <a:spcPct val="20000"/>
              </a:spcBef>
              <a:buBlip>
                <a:blip r:embed="rId2"/>
              </a:buBlip>
              <a:defRPr kumimoji="1" sz="2400" b="1">
                <a:solidFill>
                  <a:srgbClr val="00008E"/>
                </a:solidFill>
                <a:latin typeface="Garamond" pitchFamily="18" charset="0"/>
                <a:ea typeface="돋움" pitchFamily="50" charset="-127"/>
              </a:defRPr>
            </a:lvl1pPr>
            <a:lvl2pPr marL="355600" indent="-176213" algn="l" eaLnBrk="0" hangingPunct="0">
              <a:spcBef>
                <a:spcPct val="20000"/>
              </a:spcBef>
              <a:buBlip>
                <a:blip r:embed="rId3"/>
              </a:buBlip>
              <a:defRPr kumimoji="1" sz="2000" b="1">
                <a:solidFill>
                  <a:schemeClr val="tx1"/>
                </a:solidFill>
                <a:latin typeface="Garamond" pitchFamily="18" charset="0"/>
                <a:ea typeface="돋움" pitchFamily="50" charset="-127"/>
              </a:defRPr>
            </a:lvl2pPr>
            <a:lvl3pPr marL="714375" indent="-179388" algn="l" eaLnBrk="0" hangingPunct="0">
              <a:spcBef>
                <a:spcPct val="20000"/>
              </a:spcBef>
              <a:buClr>
                <a:srgbClr val="FF5050"/>
              </a:buClr>
              <a:buChar char="§"/>
              <a:tabLst>
                <a:tab pos="2152650" algn="l"/>
                <a:tab pos="3590925" algn="l"/>
              </a:tabLst>
              <a:defRPr kumimoji="1" sz="1700">
                <a:solidFill>
                  <a:srgbClr val="000000"/>
                </a:solidFill>
                <a:latin typeface="Garamond" pitchFamily="18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FF6600"/>
              </a:buClr>
              <a:buChar char="ü"/>
              <a:tabLst>
                <a:tab pos="2152650" algn="l"/>
                <a:tab pos="3590925" algn="l"/>
              </a:tabLst>
              <a:defRPr kumimoji="1" sz="1500">
                <a:solidFill>
                  <a:srgbClr val="000000"/>
                </a:solidFill>
                <a:latin typeface="Garamond" pitchFamily="18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tabLst>
                <a:tab pos="2152650" algn="l"/>
                <a:tab pos="3590925" algn="l"/>
              </a:tabLst>
              <a:defRPr kumimoji="1" sz="1500">
                <a:solidFill>
                  <a:srgbClr val="000000"/>
                </a:solidFill>
                <a:latin typeface="Garamond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152650" algn="l"/>
                <a:tab pos="3590925" algn="l"/>
              </a:tabLst>
              <a:defRPr kumimoji="1" sz="1500">
                <a:solidFill>
                  <a:srgbClr val="000000"/>
                </a:solidFill>
                <a:latin typeface="Garamond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152650" algn="l"/>
                <a:tab pos="3590925" algn="l"/>
              </a:tabLst>
              <a:defRPr kumimoji="1" sz="1500">
                <a:solidFill>
                  <a:srgbClr val="000000"/>
                </a:solidFill>
                <a:latin typeface="Garamond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152650" algn="l"/>
                <a:tab pos="3590925" algn="l"/>
              </a:tabLst>
              <a:defRPr kumimoji="1" sz="1500">
                <a:solidFill>
                  <a:srgbClr val="000000"/>
                </a:solidFill>
                <a:latin typeface="Garamond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152650" algn="l"/>
                <a:tab pos="3590925" algn="l"/>
              </a:tabLst>
              <a:defRPr kumimoji="1" sz="1500">
                <a:solidFill>
                  <a:srgbClr val="000000"/>
                </a:solidFill>
                <a:latin typeface="Garamond" pitchFamily="18" charset="0"/>
                <a:ea typeface="돋움" pitchFamily="50" charset="-127"/>
              </a:defRPr>
            </a:lvl9pPr>
          </a:lstStyle>
          <a:p>
            <a:pPr lvl="2"/>
            <a:r>
              <a:rPr lang="ko-KR" altLang="ko-KR"/>
              <a:t>클래스(class)</a:t>
            </a:r>
            <a:endParaRPr lang="en-US" altLang="ko-KR"/>
          </a:p>
          <a:p>
            <a:pPr lvl="3"/>
            <a:r>
              <a:rPr lang="ko-KR" altLang="en-US"/>
              <a:t> </a:t>
            </a:r>
            <a:r>
              <a:rPr lang="ko-KR" altLang="ko-KR"/>
              <a:t>공통의 속성, 메서드(오퍼레이션), 관계, 의미를 공유하는 객체들의 집합</a:t>
            </a:r>
            <a:endParaRPr lang="ko-KR" altLang="en-US"/>
          </a:p>
          <a:p>
            <a:pPr lvl="2"/>
            <a:r>
              <a:rPr lang="ko-KR" altLang="ko-KR"/>
              <a:t>속성(attribute)</a:t>
            </a:r>
            <a:endParaRPr lang="en-US" altLang="ko-KR"/>
          </a:p>
          <a:p>
            <a:pPr lvl="3"/>
            <a:r>
              <a:rPr lang="ko-KR" altLang="en-US"/>
              <a:t> </a:t>
            </a:r>
            <a:r>
              <a:rPr lang="ko-KR" altLang="ko-KR"/>
              <a:t>클래스의 구조적 특성에 이름을 붙인 것으로 특성에 해당하는</a:t>
            </a:r>
            <a:r>
              <a:rPr lang="ko-KR" altLang="en-US"/>
              <a:t> </a:t>
            </a:r>
            <a:r>
              <a:rPr lang="ko-KR" altLang="ko-KR"/>
              <a:t>인스턴스가 보유할 수 있는 값의 범위를 기술</a:t>
            </a:r>
            <a:endParaRPr lang="ko-KR" altLang="en-US"/>
          </a:p>
          <a:p>
            <a:pPr lvl="3"/>
            <a:r>
              <a:rPr lang="ko-KR" altLang="ko-KR"/>
              <a:t>속성은 영문자 소문자로 시작</a:t>
            </a:r>
            <a:endParaRPr lang="ko-KR" altLang="en-US"/>
          </a:p>
          <a:p>
            <a:pPr lvl="2"/>
            <a:r>
              <a:rPr lang="ko-KR" altLang="ko-KR"/>
              <a:t>메서드(method)</a:t>
            </a:r>
            <a:endParaRPr lang="ko-KR" altLang="en-US"/>
          </a:p>
          <a:p>
            <a:pPr lvl="3"/>
            <a:r>
              <a:rPr lang="ko-KR" altLang="en-US"/>
              <a:t> </a:t>
            </a:r>
            <a:r>
              <a:rPr lang="ko-KR" altLang="ko-KR"/>
              <a:t>오퍼레이션이라고도 하며, </a:t>
            </a:r>
            <a:endParaRPr lang="ko-KR" altLang="en-US"/>
          </a:p>
          <a:p>
            <a:pPr lvl="3"/>
            <a:r>
              <a:rPr lang="ko-KR" altLang="ko-KR"/>
              <a:t>이름, 타입, 매개변수들과 연관된 행위를</a:t>
            </a:r>
            <a:r>
              <a:rPr lang="ko-KR" altLang="en-US"/>
              <a:t> </a:t>
            </a:r>
            <a:r>
              <a:rPr lang="ko-KR" altLang="ko-KR"/>
              <a:t>호출하는데 요구되는 제약사항들을 명세하는 클래스의 행위적 특징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11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7"/>
          <p:cNvSpPr>
            <a:spLocks noChangeArrowheads="1"/>
          </p:cNvSpPr>
          <p:nvPr/>
        </p:nvSpPr>
        <p:spPr bwMode="auto">
          <a:xfrm>
            <a:off x="250825" y="765175"/>
            <a:ext cx="8642350" cy="575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tIns="180000" rIns="180000" bIns="72000"/>
          <a:lstStyle>
            <a:lvl1pPr algn="l" eaLnBrk="0" hangingPunct="0">
              <a:spcBef>
                <a:spcPct val="20000"/>
              </a:spcBef>
              <a:buBlip>
                <a:blip r:embed="rId2"/>
              </a:buBlip>
              <a:defRPr kumimoji="1" sz="2400" b="1">
                <a:solidFill>
                  <a:srgbClr val="00008E"/>
                </a:solidFill>
                <a:latin typeface="Garamond" pitchFamily="18" charset="0"/>
                <a:ea typeface="돋움" pitchFamily="50" charset="-127"/>
              </a:defRPr>
            </a:lvl1pPr>
            <a:lvl2pPr marL="355600" indent="-176213" algn="l" eaLnBrk="0" hangingPunct="0">
              <a:spcBef>
                <a:spcPct val="20000"/>
              </a:spcBef>
              <a:buBlip>
                <a:blip r:embed="rId3"/>
              </a:buBlip>
              <a:defRPr kumimoji="1" sz="2000" b="1">
                <a:solidFill>
                  <a:schemeClr val="tx1"/>
                </a:solidFill>
                <a:latin typeface="Garamond" pitchFamily="18" charset="0"/>
                <a:ea typeface="돋움" pitchFamily="50" charset="-127"/>
              </a:defRPr>
            </a:lvl2pPr>
            <a:lvl3pPr marL="714375" indent="-179388" algn="l" eaLnBrk="0" hangingPunct="0">
              <a:spcBef>
                <a:spcPct val="20000"/>
              </a:spcBef>
              <a:buClr>
                <a:srgbClr val="FF5050"/>
              </a:buClr>
              <a:buChar char="§"/>
              <a:tabLst>
                <a:tab pos="2152650" algn="l"/>
                <a:tab pos="3590925" algn="l"/>
              </a:tabLst>
              <a:defRPr kumimoji="1" sz="1700">
                <a:solidFill>
                  <a:srgbClr val="000000"/>
                </a:solidFill>
                <a:latin typeface="Garamond" pitchFamily="18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FF6600"/>
              </a:buClr>
              <a:buChar char="ü"/>
              <a:tabLst>
                <a:tab pos="2152650" algn="l"/>
                <a:tab pos="3590925" algn="l"/>
              </a:tabLst>
              <a:defRPr kumimoji="1" sz="1500">
                <a:solidFill>
                  <a:srgbClr val="000000"/>
                </a:solidFill>
                <a:latin typeface="Garamond" pitchFamily="18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Garamond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Garamond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Garamond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Garamond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Garamond" pitchFamily="18" charset="0"/>
                <a:ea typeface="돋움" pitchFamily="50" charset="-127"/>
              </a:defRPr>
            </a:lvl9pPr>
          </a:lstStyle>
          <a:p>
            <a:pPr>
              <a:buFont typeface="Wingdings" pitchFamily="2" charset="2"/>
              <a:buNone/>
            </a:pPr>
            <a:endParaRPr lang="en-US" altLang="ko-KR"/>
          </a:p>
        </p:txBody>
      </p:sp>
      <p:pic>
        <p:nvPicPr>
          <p:cNvPr id="2457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052513"/>
            <a:ext cx="5257800" cy="472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765" name="Rectangle 5"/>
          <p:cNvSpPr>
            <a:spLocks noChangeArrowheads="1"/>
          </p:cNvSpPr>
          <p:nvPr/>
        </p:nvSpPr>
        <p:spPr bwMode="auto">
          <a:xfrm>
            <a:off x="2843213" y="5876925"/>
            <a:ext cx="30829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FontTx/>
              <a:buNone/>
            </a:pPr>
            <a:r>
              <a:rPr lang="en-US" altLang="ko-KR" sz="1200" b="1">
                <a:latin typeface="굴림" charset="-127"/>
                <a:ea typeface="굴림" charset="-127"/>
              </a:rPr>
              <a:t>[</a:t>
            </a:r>
            <a:r>
              <a:rPr lang="ko-KR" altLang="en-US" sz="1200" b="1">
                <a:latin typeface="굴림" charset="-127"/>
                <a:ea typeface="굴림" charset="-127"/>
              </a:rPr>
              <a:t>그림 </a:t>
            </a:r>
            <a:r>
              <a:rPr lang="en-US" altLang="ko-KR" sz="1200" b="1">
                <a:latin typeface="굴림" charset="-127"/>
                <a:ea typeface="굴림" charset="-127"/>
              </a:rPr>
              <a:t>4-6] </a:t>
            </a:r>
            <a:r>
              <a:rPr lang="ko-KR" altLang="en-US" sz="1200" b="1">
                <a:latin typeface="굴림" charset="-127"/>
                <a:ea typeface="굴림" charset="-127"/>
              </a:rPr>
              <a:t>배구에 관한 클래스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338890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7"/>
          <p:cNvSpPr>
            <a:spLocks noChangeArrowheads="1"/>
          </p:cNvSpPr>
          <p:nvPr/>
        </p:nvSpPr>
        <p:spPr bwMode="auto">
          <a:xfrm>
            <a:off x="250825" y="765175"/>
            <a:ext cx="8642350" cy="575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tIns="180000" rIns="180000" bIns="72000"/>
          <a:lstStyle>
            <a:lvl1pPr algn="l" eaLnBrk="0" hangingPunct="0">
              <a:spcBef>
                <a:spcPct val="20000"/>
              </a:spcBef>
              <a:buBlip>
                <a:blip r:embed="rId2"/>
              </a:buBlip>
              <a:defRPr kumimoji="1" sz="2400" b="1">
                <a:solidFill>
                  <a:srgbClr val="00008E"/>
                </a:solidFill>
                <a:latin typeface="Garamond" pitchFamily="18" charset="0"/>
                <a:ea typeface="돋움" pitchFamily="50" charset="-127"/>
              </a:defRPr>
            </a:lvl1pPr>
            <a:lvl2pPr marL="355600" indent="-176213" algn="l" eaLnBrk="0" hangingPunct="0">
              <a:spcBef>
                <a:spcPct val="20000"/>
              </a:spcBef>
              <a:buBlip>
                <a:blip r:embed="rId3"/>
              </a:buBlip>
              <a:defRPr kumimoji="1" sz="2000" b="1">
                <a:solidFill>
                  <a:schemeClr val="tx1"/>
                </a:solidFill>
                <a:latin typeface="Garamond" pitchFamily="18" charset="0"/>
                <a:ea typeface="돋움" pitchFamily="50" charset="-127"/>
              </a:defRPr>
            </a:lvl2pPr>
            <a:lvl3pPr marL="714375" indent="-179388" algn="l" eaLnBrk="0" hangingPunct="0">
              <a:spcBef>
                <a:spcPct val="20000"/>
              </a:spcBef>
              <a:buClr>
                <a:srgbClr val="FF5050"/>
              </a:buClr>
              <a:buChar char="§"/>
              <a:tabLst>
                <a:tab pos="2152650" algn="l"/>
                <a:tab pos="3590925" algn="l"/>
              </a:tabLst>
              <a:defRPr kumimoji="1" sz="1700">
                <a:solidFill>
                  <a:srgbClr val="000000"/>
                </a:solidFill>
                <a:latin typeface="Garamond" pitchFamily="18" charset="0"/>
                <a:ea typeface="돋움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FF6600"/>
              </a:buClr>
              <a:buChar char="ü"/>
              <a:tabLst>
                <a:tab pos="2152650" algn="l"/>
                <a:tab pos="3590925" algn="l"/>
              </a:tabLst>
              <a:defRPr kumimoji="1" sz="1500">
                <a:solidFill>
                  <a:srgbClr val="000000"/>
                </a:solidFill>
                <a:latin typeface="Garamond" pitchFamily="18" charset="0"/>
                <a:ea typeface="돋움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Garamond" pitchFamily="18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Garamond" pitchFamily="18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Garamond" pitchFamily="18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Garamond" pitchFamily="18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Garamond" pitchFamily="18" charset="0"/>
                <a:ea typeface="돋움" pitchFamily="50" charset="-127"/>
              </a:defRPr>
            </a:lvl9pPr>
          </a:lstStyle>
          <a:p>
            <a:pPr>
              <a:buFont typeface="Wingdings" pitchFamily="2" charset="2"/>
              <a:buNone/>
            </a:pPr>
            <a:endParaRPr lang="en-US" altLang="ko-KR"/>
          </a:p>
        </p:txBody>
      </p:sp>
      <p:pic>
        <p:nvPicPr>
          <p:cNvPr id="2457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052513"/>
            <a:ext cx="5257800" cy="472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765" name="Rectangle 5"/>
          <p:cNvSpPr>
            <a:spLocks noChangeArrowheads="1"/>
          </p:cNvSpPr>
          <p:nvPr/>
        </p:nvSpPr>
        <p:spPr bwMode="auto">
          <a:xfrm>
            <a:off x="2843213" y="5876925"/>
            <a:ext cx="30829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FontTx/>
              <a:buNone/>
            </a:pPr>
            <a:r>
              <a:rPr lang="en-US" altLang="ko-KR" sz="1200" b="1">
                <a:latin typeface="굴림" charset="-127"/>
                <a:ea typeface="굴림" charset="-127"/>
              </a:rPr>
              <a:t>[</a:t>
            </a:r>
            <a:r>
              <a:rPr lang="ko-KR" altLang="en-US" sz="1200" b="1">
                <a:latin typeface="굴림" charset="-127"/>
                <a:ea typeface="굴림" charset="-127"/>
              </a:rPr>
              <a:t>그림 </a:t>
            </a:r>
            <a:r>
              <a:rPr lang="en-US" altLang="ko-KR" sz="1200" b="1">
                <a:latin typeface="굴림" charset="-127"/>
                <a:ea typeface="굴림" charset="-127"/>
              </a:rPr>
              <a:t>4-6] </a:t>
            </a:r>
            <a:r>
              <a:rPr lang="ko-KR" altLang="en-US" sz="1200" b="1">
                <a:latin typeface="굴림" charset="-127"/>
                <a:ea typeface="굴림" charset="-127"/>
              </a:rPr>
              <a:t>배구에 관한 클래스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338890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772400" cy="2232248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ko-KR" altLang="en-US" dirty="0" err="1" smtClean="0"/>
              <a:t>이클립스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class Diagram aid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648" y="4437112"/>
            <a:ext cx="6400800" cy="648072"/>
          </a:xfrm>
        </p:spPr>
        <p:txBody>
          <a:bodyPr/>
          <a:lstStyle/>
          <a:p>
            <a:r>
              <a:rPr lang="en-US" altLang="ko-KR" smtClean="0"/>
              <a:t>2020.04.08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7415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99392"/>
            <a:ext cx="9144000" cy="1143000"/>
          </a:xfrm>
        </p:spPr>
        <p:txBody>
          <a:bodyPr>
            <a:normAutofit/>
          </a:bodyPr>
          <a:lstStyle/>
          <a:p>
            <a:r>
              <a:rPr lang="ko-KR" altLang="en-US" sz="3400" dirty="0" err="1" smtClean="0"/>
              <a:t>이클립스</a:t>
            </a:r>
            <a:r>
              <a:rPr lang="ko-KR" altLang="en-US" sz="3400" dirty="0" smtClean="0"/>
              <a:t> </a:t>
            </a:r>
            <a:r>
              <a:rPr lang="en-US" altLang="ko-KR" sz="3400" dirty="0" smtClean="0"/>
              <a:t>Help → Install New Software </a:t>
            </a:r>
            <a:r>
              <a:rPr lang="ko-KR" altLang="en-US" sz="3400" dirty="0" smtClean="0"/>
              <a:t>선택</a:t>
            </a:r>
            <a:endParaRPr lang="ko-KR" altLang="en-US" sz="34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36712"/>
            <a:ext cx="8828180" cy="583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그룹 11"/>
          <p:cNvGrpSpPr/>
          <p:nvPr/>
        </p:nvGrpSpPr>
        <p:grpSpPr>
          <a:xfrm>
            <a:off x="1331640" y="2444695"/>
            <a:ext cx="3384376" cy="1200329"/>
            <a:chOff x="1331640" y="2444695"/>
            <a:chExt cx="3384376" cy="1200329"/>
          </a:xfrm>
        </p:grpSpPr>
        <p:sp>
          <p:nvSpPr>
            <p:cNvPr id="4" name="직사각형 3"/>
            <p:cNvSpPr/>
            <p:nvPr/>
          </p:nvSpPr>
          <p:spPr>
            <a:xfrm>
              <a:off x="2339752" y="2996952"/>
              <a:ext cx="2376264" cy="288032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31640" y="2444695"/>
              <a:ext cx="110799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200" dirty="0" smtClean="0">
                  <a:solidFill>
                    <a:srgbClr val="FF0000"/>
                  </a:solidFill>
                </a:rPr>
                <a:t>①</a:t>
              </a:r>
              <a:endParaRPr lang="ko-KR" altLang="en-US" sz="7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7807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98" y="1049038"/>
            <a:ext cx="7308874" cy="5568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008" y="-27384"/>
            <a:ext cx="9036496" cy="1143000"/>
          </a:xfrm>
        </p:spPr>
        <p:txBody>
          <a:bodyPr>
            <a:normAutofit fontScale="90000"/>
          </a:bodyPr>
          <a:lstStyle/>
          <a:p>
            <a:r>
              <a:rPr lang="en-US" altLang="ko-KR" sz="2600" dirty="0" smtClean="0"/>
              <a:t>Work with</a:t>
            </a:r>
            <a:r>
              <a:rPr lang="ko-KR" altLang="en-US" sz="2600" dirty="0" smtClean="0"/>
              <a:t>에 </a:t>
            </a:r>
            <a:r>
              <a:rPr lang="en-US" altLang="ko-KR" sz="2600" dirty="0"/>
              <a:t>http://www.objectaid.com/update/current </a:t>
            </a:r>
            <a:r>
              <a:rPr lang="ko-KR" altLang="en-US" sz="2600" dirty="0" smtClean="0"/>
              <a:t>입력 후 </a:t>
            </a:r>
            <a:r>
              <a:rPr lang="en-US" altLang="ko-KR" sz="2600" dirty="0" smtClean="0"/>
              <a:t/>
            </a:r>
            <a:br>
              <a:rPr lang="en-US" altLang="ko-KR" sz="2600" dirty="0" smtClean="0"/>
            </a:br>
            <a:r>
              <a:rPr lang="en-US" altLang="ko-KR" sz="2600" dirty="0" err="1" smtClean="0"/>
              <a:t>ObjectAid</a:t>
            </a:r>
            <a:r>
              <a:rPr lang="en-US" altLang="ko-KR" sz="2600" dirty="0" smtClean="0"/>
              <a:t> </a:t>
            </a:r>
            <a:r>
              <a:rPr lang="ko-KR" altLang="en-US" sz="2600" dirty="0" smtClean="0"/>
              <a:t>체크</a:t>
            </a:r>
            <a:r>
              <a:rPr lang="en-US" altLang="ko-KR" sz="2600" dirty="0" smtClean="0"/>
              <a:t> </a:t>
            </a:r>
            <a:r>
              <a:rPr lang="ko-KR" altLang="en-US" sz="2600" dirty="0" smtClean="0"/>
              <a:t>후 </a:t>
            </a:r>
            <a:r>
              <a:rPr lang="en-US" altLang="ko-KR" sz="2600" dirty="0" smtClean="0"/>
              <a:t>next</a:t>
            </a:r>
            <a:endParaRPr lang="ko-KR" altLang="en-US" sz="2600" dirty="0"/>
          </a:p>
        </p:txBody>
      </p:sp>
      <p:sp>
        <p:nvSpPr>
          <p:cNvPr id="5" name="직사각형 4"/>
          <p:cNvSpPr/>
          <p:nvPr/>
        </p:nvSpPr>
        <p:spPr>
          <a:xfrm>
            <a:off x="1331640" y="1873282"/>
            <a:ext cx="2160240" cy="32403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93016" y="2512996"/>
            <a:ext cx="2354848" cy="62797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1261328"/>
            <a:ext cx="1115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200" dirty="0" smtClean="0">
                <a:solidFill>
                  <a:srgbClr val="FF0000"/>
                </a:solidFill>
              </a:rPr>
              <a:t>②</a:t>
            </a:r>
            <a:endParaRPr lang="ko-KR" altLang="en-US" sz="72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180528" y="2270022"/>
            <a:ext cx="110799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200" dirty="0" smtClean="0">
                <a:solidFill>
                  <a:srgbClr val="FF0000"/>
                </a:solidFill>
              </a:rPr>
              <a:t>③</a:t>
            </a:r>
            <a:endParaRPr lang="ko-KR" altLang="en-US" sz="7200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80472" y="6128238"/>
            <a:ext cx="1008112" cy="455855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364593" y="5553235"/>
            <a:ext cx="110799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200" dirty="0" smtClean="0">
                <a:solidFill>
                  <a:srgbClr val="FF0000"/>
                </a:solidFill>
              </a:rPr>
              <a:t>④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34895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80728"/>
            <a:ext cx="8928991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72008" y="-99392"/>
            <a:ext cx="9036496" cy="1143000"/>
          </a:xfrm>
        </p:spPr>
        <p:txBody>
          <a:bodyPr>
            <a:normAutofit/>
          </a:bodyPr>
          <a:lstStyle/>
          <a:p>
            <a:r>
              <a:rPr lang="en-US" altLang="ko-KR" sz="4000" dirty="0" smtClean="0"/>
              <a:t>next </a:t>
            </a:r>
            <a:r>
              <a:rPr lang="ko-KR" altLang="en-US" sz="4000" dirty="0" smtClean="0"/>
              <a:t>선택</a:t>
            </a:r>
            <a:endParaRPr lang="ko-KR" altLang="en-US" sz="4000" dirty="0"/>
          </a:p>
        </p:txBody>
      </p:sp>
      <p:sp>
        <p:nvSpPr>
          <p:cNvPr id="3" name="직사각형 2"/>
          <p:cNvSpPr/>
          <p:nvPr/>
        </p:nvSpPr>
        <p:spPr>
          <a:xfrm>
            <a:off x="5364088" y="5661248"/>
            <a:ext cx="720080" cy="43204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89894" y="5061083"/>
            <a:ext cx="110799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200" dirty="0" smtClean="0">
                <a:solidFill>
                  <a:srgbClr val="FF0000"/>
                </a:solidFill>
              </a:rPr>
              <a:t>⑤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28730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196</Words>
  <Application>Microsoft Office PowerPoint</Application>
  <PresentationFormat>화면 슬라이드 쇼(4:3)</PresentationFormat>
  <Paragraphs>46</Paragraphs>
  <Slides>16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HY견고딕</vt:lpstr>
      <vt:lpstr>HY헤드라인M</vt:lpstr>
      <vt:lpstr>굴림</vt:lpstr>
      <vt:lpstr>돋움</vt:lpstr>
      <vt:lpstr>맑은 고딕</vt:lpstr>
      <vt:lpstr>Arial</vt:lpstr>
      <vt:lpstr>Garamond</vt:lpstr>
      <vt:lpstr>Wingdings</vt:lpstr>
      <vt:lpstr>Office 테마</vt:lpstr>
      <vt:lpstr>비트맵 이미지</vt:lpstr>
      <vt:lpstr>클래스 다이어그램</vt:lpstr>
      <vt:lpstr>PowerPoint 프레젠테이션</vt:lpstr>
      <vt:lpstr>PowerPoint 프레젠테이션</vt:lpstr>
      <vt:lpstr>PowerPoint 프레젠테이션</vt:lpstr>
      <vt:lpstr>PowerPoint 프레젠테이션</vt:lpstr>
      <vt:lpstr>이클립스  class Diagram aid 방법</vt:lpstr>
      <vt:lpstr>이클립스 Help → Install New Software 선택</vt:lpstr>
      <vt:lpstr>Work with에 http://www.objectaid.com/update/current 입력 후  ObjectAid 체크 후 next</vt:lpstr>
      <vt:lpstr>next 선택</vt:lpstr>
      <vt:lpstr>I accept the terms of thie license agreements 선택</vt:lpstr>
      <vt:lpstr>New → Other</vt:lpstr>
      <vt:lpstr>Wizards에 class d입력 후 class Diagram 선택 → next</vt:lpstr>
      <vt:lpstr>PowerPoint 프레젠테이션</vt:lpstr>
      <vt:lpstr>Class Diagram을 그릴 project 선택</vt:lpstr>
      <vt:lpstr>저장하고자 하는 파일명 선택</vt:lpstr>
      <vt:lpstr>클래스를 드레그 하면 생성된다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이클립스 class Diagram aid</dc:title>
  <dc:creator>Registered User</dc:creator>
  <cp:lastModifiedBy>tjoeun</cp:lastModifiedBy>
  <cp:revision>24</cp:revision>
  <dcterms:created xsi:type="dcterms:W3CDTF">2016-05-20T00:15:02Z</dcterms:created>
  <dcterms:modified xsi:type="dcterms:W3CDTF">2020-04-08T00:44:06Z</dcterms:modified>
</cp:coreProperties>
</file>