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7296" r:id="rId3"/>
    <p:sldId id="7297" r:id="rId5"/>
    <p:sldId id="7298" r:id="rId6"/>
    <p:sldId id="7124" r:id="rId7"/>
    <p:sldId id="3576" r:id="rId8"/>
    <p:sldId id="7130" r:id="rId9"/>
    <p:sldId id="7133" r:id="rId10"/>
    <p:sldId id="7305" r:id="rId11"/>
    <p:sldId id="3572" r:id="rId12"/>
    <p:sldId id="7323" r:id="rId13"/>
    <p:sldId id="7304" r:id="rId14"/>
    <p:sldId id="7128" r:id="rId15"/>
    <p:sldId id="7326" r:id="rId16"/>
    <p:sldId id="7129" r:id="rId17"/>
    <p:sldId id="7303" r:id="rId18"/>
    <p:sldId id="7135" r:id="rId19"/>
    <p:sldId id="7327" r:id="rId20"/>
    <p:sldId id="730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91C845"/>
    <a:srgbClr val="F454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990" autoAdjust="0"/>
    <p:restoredTop sz="94660"/>
  </p:normalViewPr>
  <p:slideViewPr>
    <p:cSldViewPr snapToGrid="0">
      <p:cViewPr varScale="1">
        <p:scale>
          <a:sx n="86" d="100"/>
          <a:sy n="86" d="100"/>
        </p:scale>
        <p:origin x="144" y="678"/>
      </p:cViewPr>
      <p:guideLst>
        <p:guide orient="horz" pos="2064"/>
        <p:guide pos="3817"/>
      </p:guideLst>
    </p:cSldViewPr>
  </p:slideViewPr>
  <p:notesTextViewPr>
    <p:cViewPr>
      <p:scale>
        <a:sx n="1" d="1"/>
        <a:sy n="1" d="1"/>
      </p:scale>
      <p:origin x="0" y="0"/>
    </p:cViewPr>
  </p:notesTextViewPr>
  <p:sorterViewPr>
    <p:cViewPr varScale="1">
      <p:scale>
        <a:sx n="1" d="1"/>
        <a:sy n="1" d="1"/>
      </p:scale>
      <p:origin x="0" y="-936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80CD56-C5C8-4B7E-A269-E1266519F3A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23AA68-542A-43A9-9827-BC6B84A3DE3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39FB65-DA63-4236-9A15-691112419AF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EA16B8-16A6-4067-B6EC-9C0E7B1A7F5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39FB65-DA63-4236-9A15-691112419AF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C36C13D-D929-4261-B8F5-C559A2912C0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C36C13D-D929-4261-B8F5-C559A2912C0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C36C13D-D929-4261-B8F5-C559A2912C0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39FB65-DA63-4236-9A15-691112419AF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C36C13D-D929-4261-B8F5-C559A2912C0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C36C13D-D929-4261-B8F5-C559A2912C0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39FB65-DA63-4236-9A15-691112419AF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39FB65-DA63-4236-9A15-691112419AF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39FB65-DA63-4236-9A15-691112419AF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C36C13D-D929-4261-B8F5-C559A2912C0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FF3EAB-7849-4D1F-BC45-C2032C6F867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C36C13D-D929-4261-B8F5-C559A2912C0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C36C13D-D929-4261-B8F5-C559A2912C0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39FB65-DA63-4236-9A15-691112419AF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EA16B8-16A6-4067-B6EC-9C0E7B1A7F5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0E51AA3-7B78-42F2-AB97-3E29758B072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1E32B1-9CD6-4235-8C94-01431D94E68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0E51AA3-7B78-42F2-AB97-3E29758B072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1E32B1-9CD6-4235-8C94-01431D94E68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0E51AA3-7B78-42F2-AB97-3E29758B072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1E32B1-9CD6-4235-8C94-01431D94E68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合理交通结构">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0E51AA3-7B78-42F2-AB97-3E29758B072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1E32B1-9CD6-4235-8C94-01431D94E68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0E51AA3-7B78-42F2-AB97-3E29758B072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1E32B1-9CD6-4235-8C94-01431D94E68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0E51AA3-7B78-42F2-AB97-3E29758B072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1E32B1-9CD6-4235-8C94-01431D94E68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0E51AA3-7B78-42F2-AB97-3E29758B072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1E32B1-9CD6-4235-8C94-01431D94E68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0E51AA3-7B78-42F2-AB97-3E29758B072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C1E32B1-9CD6-4235-8C94-01431D94E68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0E51AA3-7B78-42F2-AB97-3E29758B072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C1E32B1-9CD6-4235-8C94-01431D94E68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E51AA3-7B78-42F2-AB97-3E29758B072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C1E32B1-9CD6-4235-8C94-01431D94E68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0E51AA3-7B78-42F2-AB97-3E29758B072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1E32B1-9CD6-4235-8C94-01431D94E68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E51AA3-7B78-42F2-AB97-3E29758B072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1E32B1-9CD6-4235-8C94-01431D94E68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3.xml"/><Relationship Id="rId2" Type="http://schemas.openxmlformats.org/officeDocument/2006/relationships/image" Target="../media/image1.jpe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3.xml"/><Relationship Id="rId2" Type="http://schemas.openxmlformats.org/officeDocument/2006/relationships/image" Target="../media/image1.jpeg"/><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802888"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cs typeface="+mn-ea"/>
              <a:sym typeface="+mn-lt"/>
            </a:endParaRPr>
          </a:p>
        </p:txBody>
      </p:sp>
      <p:grpSp>
        <p:nvGrpSpPr>
          <p:cNvPr id="31" name="组合 30"/>
          <p:cNvGrpSpPr/>
          <p:nvPr/>
        </p:nvGrpSpPr>
        <p:grpSpPr>
          <a:xfrm>
            <a:off x="5781675" y="2221865"/>
            <a:ext cx="8368030" cy="3684047"/>
            <a:chOff x="1282635" y="3425107"/>
            <a:chExt cx="6613493" cy="3879682"/>
          </a:xfrm>
        </p:grpSpPr>
        <p:sp>
          <p:nvSpPr>
            <p:cNvPr id="24" name="Rectangle 10"/>
            <p:cNvSpPr/>
            <p:nvPr/>
          </p:nvSpPr>
          <p:spPr>
            <a:xfrm>
              <a:off x="1282635" y="3732484"/>
              <a:ext cx="6613493" cy="3572305"/>
            </a:xfrm>
            <a:prstGeom prst="rect">
              <a:avLst/>
            </a:prstGeom>
          </p:spPr>
          <p:txBody>
            <a:bodyPr wrap="square" lIns="68580" tIns="34290" rIns="68580" bIns="34290">
              <a:spAutoFit/>
            </a:bodyPr>
            <a:lstStyle/>
            <a:p>
              <a:r>
                <a:rPr lang="zh-CN" altLang="en-US" sz="7200" b="1" spc="600" dirty="0">
                  <a:solidFill>
                    <a:schemeClr val="accent2"/>
                  </a:solidFill>
                  <a:effectLst>
                    <a:outerShdw blurRad="38100" dist="38100" dir="2700000" algn="tl">
                      <a:srgbClr val="000000">
                        <a:alpha val="43137"/>
                      </a:srgbClr>
                    </a:outerShdw>
                  </a:effectLst>
                  <a:cs typeface="+mn-ea"/>
                  <a:sym typeface="+mn-lt"/>
                </a:rPr>
                <a:t>详细论述模型</a:t>
              </a:r>
              <a:endParaRPr lang="zh-CN" altLang="en-US" sz="7200" b="1" spc="600" dirty="0">
                <a:solidFill>
                  <a:schemeClr val="accent2"/>
                </a:solidFill>
                <a:effectLst>
                  <a:outerShdw blurRad="38100" dist="38100" dir="2700000" algn="tl">
                    <a:srgbClr val="000000">
                      <a:alpha val="43137"/>
                    </a:srgbClr>
                  </a:outerShdw>
                </a:effectLst>
                <a:cs typeface="+mn-ea"/>
                <a:sym typeface="+mn-lt"/>
              </a:endParaRPr>
            </a:p>
            <a:p>
              <a:r>
                <a:rPr lang="en-US" altLang="zh-CN" sz="7200" b="1" spc="600" dirty="0">
                  <a:solidFill>
                    <a:schemeClr val="accent2"/>
                  </a:solidFill>
                  <a:effectLst>
                    <a:outerShdw blurRad="38100" dist="38100" dir="2700000" algn="tl">
                      <a:srgbClr val="000000">
                        <a:alpha val="43137"/>
                      </a:srgbClr>
                    </a:outerShdw>
                  </a:effectLst>
                  <a:cs typeface="+mn-ea"/>
                  <a:sym typeface="+mn-lt"/>
                </a:rPr>
                <a:t>V</a:t>
              </a:r>
              <a:r>
                <a:rPr lang="zh-CN" altLang="en-US" sz="7200" b="1" spc="600" dirty="0">
                  <a:solidFill>
                    <a:schemeClr val="accent2"/>
                  </a:solidFill>
                  <a:effectLst>
                    <a:outerShdw blurRad="38100" dist="38100" dir="2700000" algn="tl">
                      <a:srgbClr val="000000">
                        <a:alpha val="43137"/>
                      </a:srgbClr>
                    </a:outerShdw>
                  </a:effectLst>
                  <a:cs typeface="+mn-ea"/>
                  <a:sym typeface="+mn-lt"/>
                </a:rPr>
                <a:t>、</a:t>
              </a:r>
              <a:r>
                <a:rPr lang="en-US" altLang="zh-CN" sz="7200" b="1" spc="600" dirty="0">
                  <a:solidFill>
                    <a:schemeClr val="accent2"/>
                  </a:solidFill>
                  <a:effectLst>
                    <a:outerShdw blurRad="38100" dist="38100" dir="2700000" algn="tl">
                      <a:srgbClr val="000000">
                        <a:alpha val="43137"/>
                      </a:srgbClr>
                    </a:outerShdw>
                  </a:effectLst>
                  <a:cs typeface="+mn-ea"/>
                  <a:sym typeface="+mn-lt"/>
                </a:rPr>
                <a:t>W</a:t>
              </a:r>
              <a:r>
                <a:rPr lang="zh-CN" altLang="en-US" sz="7200" b="1" spc="600" dirty="0">
                  <a:solidFill>
                    <a:schemeClr val="accent2"/>
                  </a:solidFill>
                  <a:effectLst>
                    <a:outerShdw blurRad="38100" dist="38100" dir="2700000" algn="tl">
                      <a:srgbClr val="000000">
                        <a:alpha val="43137"/>
                      </a:srgbClr>
                    </a:outerShdw>
                  </a:effectLst>
                  <a:cs typeface="+mn-ea"/>
                  <a:sym typeface="+mn-lt"/>
                </a:rPr>
                <a:t>、</a:t>
              </a:r>
              <a:r>
                <a:rPr lang="en-US" altLang="zh-CN" sz="7200" b="1" spc="600" dirty="0">
                  <a:solidFill>
                    <a:schemeClr val="accent2"/>
                  </a:solidFill>
                  <a:effectLst>
                    <a:outerShdw blurRad="38100" dist="38100" dir="2700000" algn="tl">
                      <a:srgbClr val="000000">
                        <a:alpha val="43137"/>
                      </a:srgbClr>
                    </a:outerShdw>
                  </a:effectLst>
                  <a:cs typeface="+mn-ea"/>
                  <a:sym typeface="+mn-lt"/>
                </a:rPr>
                <a:t>H</a:t>
              </a:r>
              <a:r>
                <a:rPr lang="zh-CN" altLang="en-US" sz="7200" b="1" spc="600" dirty="0">
                  <a:solidFill>
                    <a:schemeClr val="accent2"/>
                  </a:solidFill>
                  <a:effectLst>
                    <a:outerShdw blurRad="38100" dist="38100" dir="2700000" algn="tl">
                      <a:srgbClr val="000000">
                        <a:alpha val="43137"/>
                      </a:srgbClr>
                    </a:outerShdw>
                  </a:effectLst>
                  <a:cs typeface="+mn-ea"/>
                  <a:sym typeface="+mn-lt"/>
                </a:rPr>
                <a:t>、</a:t>
              </a:r>
              <a:r>
                <a:rPr lang="en-US" altLang="zh-CN" sz="7200" b="1" spc="600" dirty="0">
                  <a:solidFill>
                    <a:schemeClr val="accent2"/>
                  </a:solidFill>
                  <a:effectLst>
                    <a:outerShdw blurRad="38100" dist="38100" dir="2700000" algn="tl">
                      <a:srgbClr val="000000">
                        <a:alpha val="43137"/>
                      </a:srgbClr>
                    </a:outerShdw>
                  </a:effectLst>
                  <a:cs typeface="+mn-ea"/>
                  <a:sym typeface="+mn-lt"/>
                </a:rPr>
                <a:t>X</a:t>
              </a:r>
              <a:endParaRPr lang="zh-CN" altLang="en-US" sz="7200" b="1" spc="600" dirty="0">
                <a:solidFill>
                  <a:schemeClr val="accent2"/>
                </a:solidFill>
                <a:effectLst>
                  <a:outerShdw blurRad="38100" dist="38100" dir="2700000" algn="tl">
                    <a:srgbClr val="000000">
                      <a:alpha val="43137"/>
                    </a:srgbClr>
                  </a:outerShdw>
                </a:effectLst>
                <a:cs typeface="+mn-ea"/>
                <a:sym typeface="+mn-lt"/>
              </a:endParaRPr>
            </a:p>
            <a:p>
              <a:endParaRPr lang="zh-CN" altLang="en-US" sz="7200" b="1" spc="600" dirty="0">
                <a:solidFill>
                  <a:schemeClr val="accent2"/>
                </a:solidFill>
                <a:effectLst>
                  <a:outerShdw blurRad="38100" dist="38100" dir="2700000" algn="tl">
                    <a:srgbClr val="000000">
                      <a:alpha val="43137"/>
                    </a:srgbClr>
                  </a:outerShdw>
                </a:effectLst>
                <a:cs typeface="+mn-ea"/>
                <a:sym typeface="+mn-lt"/>
              </a:endParaRPr>
            </a:p>
          </p:txBody>
        </p:sp>
        <p:cxnSp>
          <p:nvCxnSpPr>
            <p:cNvPr id="26" name="Straight Connector 12"/>
            <p:cNvCxnSpPr/>
            <p:nvPr/>
          </p:nvCxnSpPr>
          <p:spPr>
            <a:xfrm flipV="1">
              <a:off x="1361929" y="3425107"/>
              <a:ext cx="3401096" cy="9362"/>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4" name="PA_矩形 14"/>
          <p:cNvSpPr/>
          <p:nvPr>
            <p:custDataLst>
              <p:tags r:id="rId1"/>
            </p:custDataLst>
          </p:nvPr>
        </p:nvSpPr>
        <p:spPr>
          <a:xfrm>
            <a:off x="5855832" y="1366832"/>
            <a:ext cx="3660775" cy="583565"/>
          </a:xfrm>
          <a:prstGeom prst="rect">
            <a:avLst/>
          </a:prstGeom>
          <a:noFill/>
        </p:spPr>
        <p:txBody>
          <a:bodyPr wrap="none" rtlCol="0">
            <a:spAutoFit/>
          </a:bodyPr>
          <a:lstStyle/>
          <a:p>
            <a:r>
              <a:rPr lang="en-US" altLang="zh-CN" sz="3200" b="1" dirty="0">
                <a:solidFill>
                  <a:schemeClr val="accent2"/>
                </a:solidFill>
                <a:cs typeface="+mn-ea"/>
                <a:sym typeface="+mn-lt"/>
              </a:rPr>
              <a:t>Introduction PPT</a:t>
            </a:r>
            <a:endParaRPr lang="zh-CN" altLang="en-US" sz="3200" b="1" dirty="0">
              <a:solidFill>
                <a:schemeClr val="accent2"/>
              </a:solidFill>
              <a:cs typeface="+mn-ea"/>
              <a:sym typeface="+mn-lt"/>
            </a:endParaRPr>
          </a:p>
        </p:txBody>
      </p:sp>
      <p:sp>
        <p:nvSpPr>
          <p:cNvPr id="17" name="矩形 16"/>
          <p:cNvSpPr/>
          <p:nvPr/>
        </p:nvSpPr>
        <p:spPr>
          <a:xfrm>
            <a:off x="6001882" y="4798211"/>
            <a:ext cx="5100320" cy="368300"/>
          </a:xfrm>
          <a:prstGeom prst="rect">
            <a:avLst/>
          </a:prstGeom>
        </p:spPr>
        <p:txBody>
          <a:bodyPr wrap="none">
            <a:spAutoFit/>
          </a:bodyPr>
          <a:lstStyle/>
          <a:p>
            <a:r>
              <a:rPr lang="zh-CN" altLang="en-US" dirty="0">
                <a:solidFill>
                  <a:schemeClr val="accent2"/>
                </a:solidFill>
                <a:cs typeface="+mn-ea"/>
                <a:sym typeface="+mn-lt"/>
              </a:rPr>
              <a:t>小组：</a:t>
            </a:r>
            <a:r>
              <a:rPr lang="en-US" altLang="zh-CN" dirty="0">
                <a:solidFill>
                  <a:schemeClr val="accent2"/>
                </a:solidFill>
                <a:cs typeface="+mn-ea"/>
                <a:sym typeface="+mn-lt"/>
              </a:rPr>
              <a:t>G04  </a:t>
            </a:r>
            <a:r>
              <a:rPr lang="zh-CN" altLang="en-US" dirty="0">
                <a:solidFill>
                  <a:schemeClr val="accent2"/>
                </a:solidFill>
                <a:cs typeface="+mn-ea"/>
                <a:sym typeface="+mn-lt"/>
              </a:rPr>
              <a:t>小组成员：童鑫聪、项伟铭、罗丹妮</a:t>
            </a:r>
            <a:r>
              <a:rPr lang="zh-CN" altLang="en-US" dirty="0">
                <a:solidFill>
                  <a:schemeClr val="accent2"/>
                </a:solidFill>
                <a:cs typeface="+mn-ea"/>
                <a:sym typeface="+mn-lt"/>
              </a:rPr>
              <a:t> </a:t>
            </a:r>
            <a:endParaRPr lang="zh-CN" altLang="en-US" dirty="0">
              <a:solidFill>
                <a:schemeClr val="accent2"/>
              </a:solidFill>
              <a:cs typeface="+mn-ea"/>
              <a:sym typeface="+mn-lt"/>
            </a:endParaRPr>
          </a:p>
        </p:txBody>
      </p:sp>
      <p:pic>
        <p:nvPicPr>
          <p:cNvPr id="2" name="图片 1"/>
          <p:cNvPicPr>
            <a:picLocks noChangeAspect="1"/>
          </p:cNvPicPr>
          <p:nvPr/>
        </p:nvPicPr>
        <p:blipFill rotWithShape="1">
          <a:blip r:embed="rId2" cstate="hqprint">
            <a:extLst>
              <a:ext uri="{28A0092B-C50C-407E-A947-70E740481C1C}">
                <a14:useLocalDpi xmlns:a14="http://schemas.microsoft.com/office/drawing/2010/main" val="0"/>
              </a:ext>
            </a:extLst>
          </a:blip>
          <a:srcRect l="40777" r="10551"/>
          <a:stretch>
            <a:fillRect/>
          </a:stretch>
        </p:blipFill>
        <p:spPr>
          <a:xfrm>
            <a:off x="468351" y="0"/>
            <a:ext cx="5006899"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5" name="Freeform 9"/>
          <p:cNvSpPr/>
          <p:nvPr/>
        </p:nvSpPr>
        <p:spPr bwMode="auto">
          <a:xfrm>
            <a:off x="6148901" y="1971227"/>
            <a:ext cx="1870556" cy="1865359"/>
          </a:xfrm>
          <a:custGeom>
            <a:avLst/>
            <a:gdLst>
              <a:gd name="T0" fmla="*/ 457 w 913"/>
              <a:gd name="T1" fmla="*/ 912 h 912"/>
              <a:gd name="T2" fmla="*/ 913 w 913"/>
              <a:gd name="T3" fmla="*/ 456 h 912"/>
              <a:gd name="T4" fmla="*/ 457 w 913"/>
              <a:gd name="T5" fmla="*/ 0 h 912"/>
              <a:gd name="T6" fmla="*/ 0 w 913"/>
              <a:gd name="T7" fmla="*/ 456 h 912"/>
              <a:gd name="T8" fmla="*/ 0 w 913"/>
              <a:gd name="T9" fmla="*/ 912 h 912"/>
              <a:gd name="T10" fmla="*/ 457 w 913"/>
              <a:gd name="T11" fmla="*/ 912 h 912"/>
            </a:gdLst>
            <a:ahLst/>
            <a:cxnLst>
              <a:cxn ang="0">
                <a:pos x="T0" y="T1"/>
              </a:cxn>
              <a:cxn ang="0">
                <a:pos x="T2" y="T3"/>
              </a:cxn>
              <a:cxn ang="0">
                <a:pos x="T4" y="T5"/>
              </a:cxn>
              <a:cxn ang="0">
                <a:pos x="T6" y="T7"/>
              </a:cxn>
              <a:cxn ang="0">
                <a:pos x="T8" y="T9"/>
              </a:cxn>
              <a:cxn ang="0">
                <a:pos x="T10" y="T11"/>
              </a:cxn>
            </a:cxnLst>
            <a:rect l="0" t="0" r="r" b="b"/>
            <a:pathLst>
              <a:path w="913" h="912">
                <a:moveTo>
                  <a:pt x="457" y="912"/>
                </a:moveTo>
                <a:cubicBezTo>
                  <a:pt x="709" y="912"/>
                  <a:pt x="913" y="708"/>
                  <a:pt x="913" y="456"/>
                </a:cubicBezTo>
                <a:cubicBezTo>
                  <a:pt x="913" y="204"/>
                  <a:pt x="709" y="0"/>
                  <a:pt x="457" y="0"/>
                </a:cubicBezTo>
                <a:cubicBezTo>
                  <a:pt x="205" y="0"/>
                  <a:pt x="0" y="204"/>
                  <a:pt x="0" y="456"/>
                </a:cubicBezTo>
                <a:cubicBezTo>
                  <a:pt x="0" y="912"/>
                  <a:pt x="0" y="912"/>
                  <a:pt x="0" y="912"/>
                </a:cubicBezTo>
                <a:lnTo>
                  <a:pt x="457" y="912"/>
                </a:lnTo>
                <a:close/>
              </a:path>
            </a:pathLst>
          </a:custGeom>
          <a:solidFill>
            <a:schemeClr val="accent1"/>
          </a:solidFill>
          <a:ln w="12700">
            <a:solidFill>
              <a:schemeClr val="accent1"/>
            </a:solidFill>
            <a:round/>
          </a:ln>
          <a:effectLst/>
        </p:spPr>
        <p:txBody>
          <a:bodyPr vert="horz" wrap="square" lIns="121882" tIns="60941" rIns="121882" bIns="60941" numCol="1" anchor="t" anchorCtr="0" compatLnSpc="1"/>
          <a:lstStyle/>
          <a:p>
            <a:endParaRPr lang="zh-CN" altLang="en-US" sz="2400">
              <a:solidFill>
                <a:schemeClr val="tx1">
                  <a:lumMod val="50000"/>
                  <a:lumOff val="50000"/>
                </a:schemeClr>
              </a:solidFill>
              <a:cs typeface="+mn-ea"/>
              <a:sym typeface="+mn-lt"/>
            </a:endParaRPr>
          </a:p>
        </p:txBody>
      </p:sp>
      <p:sp>
        <p:nvSpPr>
          <p:cNvPr id="24586" name="Freeform 10"/>
          <p:cNvSpPr/>
          <p:nvPr/>
        </p:nvSpPr>
        <p:spPr bwMode="auto">
          <a:xfrm>
            <a:off x="4193706" y="1973342"/>
            <a:ext cx="1866324" cy="1863242"/>
          </a:xfrm>
          <a:custGeom>
            <a:avLst/>
            <a:gdLst>
              <a:gd name="T0" fmla="*/ 459 w 918"/>
              <a:gd name="T1" fmla="*/ 918 h 918"/>
              <a:gd name="T2" fmla="*/ 0 w 918"/>
              <a:gd name="T3" fmla="*/ 459 h 918"/>
              <a:gd name="T4" fmla="*/ 459 w 918"/>
              <a:gd name="T5" fmla="*/ 0 h 918"/>
              <a:gd name="T6" fmla="*/ 918 w 918"/>
              <a:gd name="T7" fmla="*/ 459 h 918"/>
              <a:gd name="T8" fmla="*/ 918 w 918"/>
              <a:gd name="T9" fmla="*/ 918 h 918"/>
              <a:gd name="T10" fmla="*/ 459 w 918"/>
              <a:gd name="T11" fmla="*/ 918 h 918"/>
            </a:gdLst>
            <a:ahLst/>
            <a:cxnLst>
              <a:cxn ang="0">
                <a:pos x="T0" y="T1"/>
              </a:cxn>
              <a:cxn ang="0">
                <a:pos x="T2" y="T3"/>
              </a:cxn>
              <a:cxn ang="0">
                <a:pos x="T4" y="T5"/>
              </a:cxn>
              <a:cxn ang="0">
                <a:pos x="T6" y="T7"/>
              </a:cxn>
              <a:cxn ang="0">
                <a:pos x="T8" y="T9"/>
              </a:cxn>
              <a:cxn ang="0">
                <a:pos x="T10" y="T11"/>
              </a:cxn>
            </a:cxnLst>
            <a:rect l="0" t="0" r="r" b="b"/>
            <a:pathLst>
              <a:path w="918" h="918">
                <a:moveTo>
                  <a:pt x="459" y="918"/>
                </a:moveTo>
                <a:cubicBezTo>
                  <a:pt x="205" y="918"/>
                  <a:pt x="0" y="713"/>
                  <a:pt x="0" y="459"/>
                </a:cubicBezTo>
                <a:cubicBezTo>
                  <a:pt x="0" y="205"/>
                  <a:pt x="205" y="0"/>
                  <a:pt x="459" y="0"/>
                </a:cubicBezTo>
                <a:cubicBezTo>
                  <a:pt x="713" y="0"/>
                  <a:pt x="918" y="205"/>
                  <a:pt x="918" y="459"/>
                </a:cubicBezTo>
                <a:cubicBezTo>
                  <a:pt x="918" y="918"/>
                  <a:pt x="918" y="918"/>
                  <a:pt x="918" y="918"/>
                </a:cubicBezTo>
                <a:lnTo>
                  <a:pt x="459" y="918"/>
                </a:lnTo>
                <a:close/>
              </a:path>
            </a:pathLst>
          </a:custGeom>
          <a:noFill/>
          <a:ln w="12700" cap="flat" cmpd="sng">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sz="2400">
              <a:solidFill>
                <a:schemeClr val="tx1">
                  <a:lumMod val="50000"/>
                  <a:lumOff val="50000"/>
                </a:schemeClr>
              </a:solidFill>
              <a:cs typeface="+mn-ea"/>
              <a:sym typeface="+mn-lt"/>
            </a:endParaRPr>
          </a:p>
        </p:txBody>
      </p:sp>
      <p:sp>
        <p:nvSpPr>
          <p:cNvPr id="24588" name="Freeform 12"/>
          <p:cNvSpPr>
            <a:spLocks noEditPoints="1"/>
          </p:cNvSpPr>
          <p:nvPr/>
        </p:nvSpPr>
        <p:spPr bwMode="auto">
          <a:xfrm>
            <a:off x="6864114" y="2432802"/>
            <a:ext cx="283546" cy="359945"/>
          </a:xfrm>
          <a:custGeom>
            <a:avLst/>
            <a:gdLst>
              <a:gd name="T0" fmla="*/ 24 w 79"/>
              <a:gd name="T1" fmla="*/ 42 h 99"/>
              <a:gd name="T2" fmla="*/ 4 w 79"/>
              <a:gd name="T3" fmla="*/ 8 h 99"/>
              <a:gd name="T4" fmla="*/ 4 w 79"/>
              <a:gd name="T5" fmla="*/ 0 h 99"/>
              <a:gd name="T6" fmla="*/ 10 w 79"/>
              <a:gd name="T7" fmla="*/ 0 h 99"/>
              <a:gd name="T8" fmla="*/ 69 w 79"/>
              <a:gd name="T9" fmla="*/ 0 h 99"/>
              <a:gd name="T10" fmla="*/ 75 w 79"/>
              <a:gd name="T11" fmla="*/ 0 h 99"/>
              <a:gd name="T12" fmla="*/ 75 w 79"/>
              <a:gd name="T13" fmla="*/ 8 h 99"/>
              <a:gd name="T14" fmla="*/ 55 w 79"/>
              <a:gd name="T15" fmla="*/ 42 h 99"/>
              <a:gd name="T16" fmla="*/ 55 w 79"/>
              <a:gd name="T17" fmla="*/ 57 h 99"/>
              <a:gd name="T18" fmla="*/ 75 w 79"/>
              <a:gd name="T19" fmla="*/ 91 h 99"/>
              <a:gd name="T20" fmla="*/ 75 w 79"/>
              <a:gd name="T21" fmla="*/ 99 h 99"/>
              <a:gd name="T22" fmla="*/ 69 w 79"/>
              <a:gd name="T23" fmla="*/ 99 h 99"/>
              <a:gd name="T24" fmla="*/ 10 w 79"/>
              <a:gd name="T25" fmla="*/ 99 h 99"/>
              <a:gd name="T26" fmla="*/ 4 w 79"/>
              <a:gd name="T27" fmla="*/ 99 h 99"/>
              <a:gd name="T28" fmla="*/ 4 w 79"/>
              <a:gd name="T29" fmla="*/ 91 h 99"/>
              <a:gd name="T30" fmla="*/ 24 w 79"/>
              <a:gd name="T31" fmla="*/ 57 h 99"/>
              <a:gd name="T32" fmla="*/ 14 w 79"/>
              <a:gd name="T33" fmla="*/ 91 h 99"/>
              <a:gd name="T34" fmla="*/ 17 w 79"/>
              <a:gd name="T35" fmla="*/ 91 h 99"/>
              <a:gd name="T36" fmla="*/ 41 w 79"/>
              <a:gd name="T37" fmla="*/ 70 h 99"/>
              <a:gd name="T38" fmla="*/ 65 w 79"/>
              <a:gd name="T39" fmla="*/ 91 h 99"/>
              <a:gd name="T40" fmla="*/ 40 w 79"/>
              <a:gd name="T41" fmla="*/ 52 h 99"/>
              <a:gd name="T42" fmla="*/ 40 w 79"/>
              <a:gd name="T43" fmla="*/ 52 h 99"/>
              <a:gd name="T44" fmla="*/ 40 w 79"/>
              <a:gd name="T45" fmla="*/ 52 h 99"/>
              <a:gd name="T46" fmla="*/ 14 w 79"/>
              <a:gd name="T47" fmla="*/ 91 h 99"/>
              <a:gd name="T48" fmla="*/ 24 w 79"/>
              <a:gd name="T49" fmla="*/ 91 h 99"/>
              <a:gd name="T50" fmla="*/ 40 w 79"/>
              <a:gd name="T51" fmla="*/ 75 h 99"/>
              <a:gd name="T52" fmla="*/ 20 w 79"/>
              <a:gd name="T53" fmla="*/ 28 h 99"/>
              <a:gd name="T54" fmla="*/ 59 w 79"/>
              <a:gd name="T55" fmla="*/ 28 h 99"/>
              <a:gd name="T56" fmla="*/ 14 w 79"/>
              <a:gd name="T57" fmla="*/ 8 h 99"/>
              <a:gd name="T58" fmla="*/ 55 w 79"/>
              <a:gd name="T59" fmla="*/ 33 h 99"/>
              <a:gd name="T60" fmla="*/ 24 w 79"/>
              <a:gd name="T61" fmla="*/ 33 h 99"/>
              <a:gd name="T62" fmla="*/ 40 w 79"/>
              <a:gd name="T63" fmla="*/ 47 h 99"/>
              <a:gd name="T64" fmla="*/ 40 w 79"/>
              <a:gd name="T65" fmla="*/ 47 h 99"/>
              <a:gd name="T66" fmla="*/ 40 w 79"/>
              <a:gd name="T67" fmla="*/ 47 h 99"/>
              <a:gd name="T68" fmla="*/ 55 w 79"/>
              <a:gd name="T69" fmla="*/ 3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99">
                <a:moveTo>
                  <a:pt x="32" y="49"/>
                </a:moveTo>
                <a:cubicBezTo>
                  <a:pt x="29" y="47"/>
                  <a:pt x="27" y="44"/>
                  <a:pt x="24" y="42"/>
                </a:cubicBezTo>
                <a:cubicBezTo>
                  <a:pt x="16" y="35"/>
                  <a:pt x="8" y="28"/>
                  <a:pt x="7" y="8"/>
                </a:cubicBezTo>
                <a:cubicBezTo>
                  <a:pt x="4" y="8"/>
                  <a:pt x="4" y="8"/>
                  <a:pt x="4" y="8"/>
                </a:cubicBezTo>
                <a:cubicBezTo>
                  <a:pt x="2" y="8"/>
                  <a:pt x="0" y="6"/>
                  <a:pt x="0" y="4"/>
                </a:cubicBezTo>
                <a:cubicBezTo>
                  <a:pt x="0" y="2"/>
                  <a:pt x="2" y="0"/>
                  <a:pt x="4" y="0"/>
                </a:cubicBezTo>
                <a:cubicBezTo>
                  <a:pt x="10" y="0"/>
                  <a:pt x="10" y="0"/>
                  <a:pt x="10" y="0"/>
                </a:cubicBezTo>
                <a:cubicBezTo>
                  <a:pt x="10" y="0"/>
                  <a:pt x="10" y="0"/>
                  <a:pt x="10" y="0"/>
                </a:cubicBezTo>
                <a:cubicBezTo>
                  <a:pt x="11" y="0"/>
                  <a:pt x="11" y="0"/>
                  <a:pt x="11" y="0"/>
                </a:cubicBezTo>
                <a:cubicBezTo>
                  <a:pt x="69" y="0"/>
                  <a:pt x="69" y="0"/>
                  <a:pt x="69" y="0"/>
                </a:cubicBezTo>
                <a:cubicBezTo>
                  <a:pt x="69" y="0"/>
                  <a:pt x="69" y="0"/>
                  <a:pt x="69" y="0"/>
                </a:cubicBezTo>
                <a:cubicBezTo>
                  <a:pt x="75" y="0"/>
                  <a:pt x="75" y="0"/>
                  <a:pt x="75" y="0"/>
                </a:cubicBezTo>
                <a:cubicBezTo>
                  <a:pt x="78" y="0"/>
                  <a:pt x="79" y="2"/>
                  <a:pt x="79" y="4"/>
                </a:cubicBezTo>
                <a:cubicBezTo>
                  <a:pt x="79" y="6"/>
                  <a:pt x="78" y="8"/>
                  <a:pt x="75" y="8"/>
                </a:cubicBezTo>
                <a:cubicBezTo>
                  <a:pt x="73" y="8"/>
                  <a:pt x="73" y="8"/>
                  <a:pt x="73" y="8"/>
                </a:cubicBezTo>
                <a:cubicBezTo>
                  <a:pt x="72" y="28"/>
                  <a:pt x="64" y="35"/>
                  <a:pt x="55" y="42"/>
                </a:cubicBezTo>
                <a:cubicBezTo>
                  <a:pt x="53" y="44"/>
                  <a:pt x="50" y="47"/>
                  <a:pt x="48" y="49"/>
                </a:cubicBezTo>
                <a:cubicBezTo>
                  <a:pt x="50" y="52"/>
                  <a:pt x="53" y="54"/>
                  <a:pt x="55" y="57"/>
                </a:cubicBezTo>
                <a:cubicBezTo>
                  <a:pt x="64" y="64"/>
                  <a:pt x="72" y="70"/>
                  <a:pt x="73" y="91"/>
                </a:cubicBezTo>
                <a:cubicBezTo>
                  <a:pt x="75" y="91"/>
                  <a:pt x="75" y="91"/>
                  <a:pt x="75" y="91"/>
                </a:cubicBezTo>
                <a:cubicBezTo>
                  <a:pt x="78" y="91"/>
                  <a:pt x="79" y="93"/>
                  <a:pt x="79" y="95"/>
                </a:cubicBezTo>
                <a:cubicBezTo>
                  <a:pt x="79" y="97"/>
                  <a:pt x="78" y="99"/>
                  <a:pt x="75" y="99"/>
                </a:cubicBezTo>
                <a:cubicBezTo>
                  <a:pt x="69" y="99"/>
                  <a:pt x="69" y="99"/>
                  <a:pt x="69" y="99"/>
                </a:cubicBezTo>
                <a:cubicBezTo>
                  <a:pt x="69" y="99"/>
                  <a:pt x="69" y="99"/>
                  <a:pt x="69" y="99"/>
                </a:cubicBezTo>
                <a:cubicBezTo>
                  <a:pt x="69" y="99"/>
                  <a:pt x="69" y="99"/>
                  <a:pt x="69" y="99"/>
                </a:cubicBezTo>
                <a:cubicBezTo>
                  <a:pt x="10" y="99"/>
                  <a:pt x="10" y="99"/>
                  <a:pt x="10" y="99"/>
                </a:cubicBezTo>
                <a:cubicBezTo>
                  <a:pt x="10" y="99"/>
                  <a:pt x="10" y="99"/>
                  <a:pt x="10" y="99"/>
                </a:cubicBezTo>
                <a:cubicBezTo>
                  <a:pt x="4" y="99"/>
                  <a:pt x="4" y="99"/>
                  <a:pt x="4" y="99"/>
                </a:cubicBezTo>
                <a:cubicBezTo>
                  <a:pt x="2" y="99"/>
                  <a:pt x="0" y="97"/>
                  <a:pt x="0" y="95"/>
                </a:cubicBezTo>
                <a:cubicBezTo>
                  <a:pt x="0" y="93"/>
                  <a:pt x="2" y="91"/>
                  <a:pt x="4" y="91"/>
                </a:cubicBezTo>
                <a:cubicBezTo>
                  <a:pt x="7" y="91"/>
                  <a:pt x="7" y="91"/>
                  <a:pt x="7" y="91"/>
                </a:cubicBezTo>
                <a:cubicBezTo>
                  <a:pt x="8" y="70"/>
                  <a:pt x="16" y="64"/>
                  <a:pt x="24" y="57"/>
                </a:cubicBezTo>
                <a:cubicBezTo>
                  <a:pt x="27" y="54"/>
                  <a:pt x="29" y="52"/>
                  <a:pt x="32" y="49"/>
                </a:cubicBezTo>
                <a:close/>
                <a:moveTo>
                  <a:pt x="14" y="91"/>
                </a:moveTo>
                <a:cubicBezTo>
                  <a:pt x="14" y="91"/>
                  <a:pt x="14" y="91"/>
                  <a:pt x="14" y="91"/>
                </a:cubicBezTo>
                <a:cubicBezTo>
                  <a:pt x="17" y="91"/>
                  <a:pt x="17" y="91"/>
                  <a:pt x="17" y="91"/>
                </a:cubicBezTo>
                <a:cubicBezTo>
                  <a:pt x="38" y="70"/>
                  <a:pt x="38" y="70"/>
                  <a:pt x="38" y="70"/>
                </a:cubicBezTo>
                <a:cubicBezTo>
                  <a:pt x="39" y="69"/>
                  <a:pt x="40" y="69"/>
                  <a:pt x="41" y="70"/>
                </a:cubicBezTo>
                <a:cubicBezTo>
                  <a:pt x="62" y="91"/>
                  <a:pt x="62" y="91"/>
                  <a:pt x="62" y="91"/>
                </a:cubicBezTo>
                <a:cubicBezTo>
                  <a:pt x="65" y="91"/>
                  <a:pt x="65" y="91"/>
                  <a:pt x="65" y="91"/>
                </a:cubicBezTo>
                <a:cubicBezTo>
                  <a:pt x="64" y="74"/>
                  <a:pt x="58" y="68"/>
                  <a:pt x="50" y="62"/>
                </a:cubicBezTo>
                <a:cubicBezTo>
                  <a:pt x="47" y="59"/>
                  <a:pt x="43" y="56"/>
                  <a:pt x="40" y="52"/>
                </a:cubicBezTo>
                <a:cubicBezTo>
                  <a:pt x="40" y="52"/>
                  <a:pt x="40" y="52"/>
                  <a:pt x="40" y="52"/>
                </a:cubicBezTo>
                <a:cubicBezTo>
                  <a:pt x="40" y="52"/>
                  <a:pt x="40" y="52"/>
                  <a:pt x="40" y="52"/>
                </a:cubicBezTo>
                <a:cubicBezTo>
                  <a:pt x="40" y="52"/>
                  <a:pt x="40" y="52"/>
                  <a:pt x="40" y="52"/>
                </a:cubicBezTo>
                <a:cubicBezTo>
                  <a:pt x="40" y="52"/>
                  <a:pt x="40" y="52"/>
                  <a:pt x="40" y="52"/>
                </a:cubicBezTo>
                <a:cubicBezTo>
                  <a:pt x="36" y="56"/>
                  <a:pt x="32" y="59"/>
                  <a:pt x="29" y="62"/>
                </a:cubicBezTo>
                <a:cubicBezTo>
                  <a:pt x="22" y="68"/>
                  <a:pt x="15" y="74"/>
                  <a:pt x="14" y="91"/>
                </a:cubicBezTo>
                <a:close/>
                <a:moveTo>
                  <a:pt x="24" y="91"/>
                </a:moveTo>
                <a:cubicBezTo>
                  <a:pt x="24" y="91"/>
                  <a:pt x="24" y="91"/>
                  <a:pt x="24" y="91"/>
                </a:cubicBezTo>
                <a:cubicBezTo>
                  <a:pt x="56" y="91"/>
                  <a:pt x="56" y="91"/>
                  <a:pt x="56" y="91"/>
                </a:cubicBezTo>
                <a:cubicBezTo>
                  <a:pt x="40" y="75"/>
                  <a:pt x="40" y="75"/>
                  <a:pt x="40" y="75"/>
                </a:cubicBezTo>
                <a:cubicBezTo>
                  <a:pt x="24" y="91"/>
                  <a:pt x="24" y="91"/>
                  <a:pt x="24" y="91"/>
                </a:cubicBezTo>
                <a:close/>
                <a:moveTo>
                  <a:pt x="20" y="28"/>
                </a:moveTo>
                <a:cubicBezTo>
                  <a:pt x="20" y="28"/>
                  <a:pt x="20" y="28"/>
                  <a:pt x="20" y="28"/>
                </a:cubicBezTo>
                <a:cubicBezTo>
                  <a:pt x="59" y="28"/>
                  <a:pt x="59" y="28"/>
                  <a:pt x="59" y="28"/>
                </a:cubicBezTo>
                <a:cubicBezTo>
                  <a:pt x="62" y="24"/>
                  <a:pt x="65" y="18"/>
                  <a:pt x="65" y="8"/>
                </a:cubicBezTo>
                <a:cubicBezTo>
                  <a:pt x="14" y="8"/>
                  <a:pt x="14" y="8"/>
                  <a:pt x="14" y="8"/>
                </a:cubicBezTo>
                <a:cubicBezTo>
                  <a:pt x="15" y="18"/>
                  <a:pt x="17" y="24"/>
                  <a:pt x="20" y="28"/>
                </a:cubicBezTo>
                <a:close/>
                <a:moveTo>
                  <a:pt x="55" y="33"/>
                </a:moveTo>
                <a:cubicBezTo>
                  <a:pt x="55" y="33"/>
                  <a:pt x="55" y="33"/>
                  <a:pt x="55" y="33"/>
                </a:cubicBezTo>
                <a:cubicBezTo>
                  <a:pt x="24" y="33"/>
                  <a:pt x="24" y="33"/>
                  <a:pt x="24" y="33"/>
                </a:cubicBezTo>
                <a:cubicBezTo>
                  <a:pt x="26" y="34"/>
                  <a:pt x="27" y="35"/>
                  <a:pt x="29" y="37"/>
                </a:cubicBezTo>
                <a:cubicBezTo>
                  <a:pt x="32" y="40"/>
                  <a:pt x="36" y="43"/>
                  <a:pt x="40" y="47"/>
                </a:cubicBezTo>
                <a:cubicBezTo>
                  <a:pt x="40" y="47"/>
                  <a:pt x="40" y="47"/>
                  <a:pt x="40" y="47"/>
                </a:cubicBezTo>
                <a:cubicBezTo>
                  <a:pt x="40" y="47"/>
                  <a:pt x="40" y="47"/>
                  <a:pt x="40" y="47"/>
                </a:cubicBezTo>
                <a:cubicBezTo>
                  <a:pt x="40" y="47"/>
                  <a:pt x="40" y="47"/>
                  <a:pt x="40" y="47"/>
                </a:cubicBezTo>
                <a:cubicBezTo>
                  <a:pt x="40" y="47"/>
                  <a:pt x="40" y="47"/>
                  <a:pt x="40" y="47"/>
                </a:cubicBezTo>
                <a:cubicBezTo>
                  <a:pt x="43" y="43"/>
                  <a:pt x="47" y="40"/>
                  <a:pt x="50" y="37"/>
                </a:cubicBezTo>
                <a:cubicBezTo>
                  <a:pt x="52" y="35"/>
                  <a:pt x="54" y="34"/>
                  <a:pt x="55" y="33"/>
                </a:cubicBezTo>
                <a:close/>
              </a:path>
            </a:pathLst>
          </a:custGeom>
          <a:solidFill>
            <a:schemeClr val="accent2"/>
          </a:solidFill>
          <a:ln>
            <a:noFill/>
          </a:ln>
        </p:spPr>
        <p:txBody>
          <a:bodyPr/>
          <a:lstStyle/>
          <a:p>
            <a:endParaRPr lang="zh-CN" altLang="en-US" sz="2400">
              <a:solidFill>
                <a:schemeClr val="tx1">
                  <a:lumMod val="50000"/>
                  <a:lumOff val="50000"/>
                </a:schemeClr>
              </a:solidFill>
              <a:cs typeface="+mn-ea"/>
              <a:sym typeface="+mn-lt"/>
            </a:endParaRPr>
          </a:p>
        </p:txBody>
      </p:sp>
      <p:sp>
        <p:nvSpPr>
          <p:cNvPr id="24591" name="Text Box 15"/>
          <p:cNvSpPr txBox="1">
            <a:spLocks noChangeArrowheads="1"/>
          </p:cNvSpPr>
          <p:nvPr/>
        </p:nvSpPr>
        <p:spPr bwMode="auto">
          <a:xfrm>
            <a:off x="6598532" y="2816036"/>
            <a:ext cx="821059" cy="707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dirty="0">
                <a:solidFill>
                  <a:schemeClr val="bg1"/>
                </a:solidFill>
                <a:cs typeface="+mn-ea"/>
                <a:sym typeface="+mn-lt"/>
              </a:rPr>
              <a:t>23%</a:t>
            </a:r>
            <a:endParaRPr lang="en-US" altLang="zh-CN" sz="2400" dirty="0">
              <a:solidFill>
                <a:schemeClr val="bg1"/>
              </a:solidFill>
              <a:cs typeface="+mn-ea"/>
              <a:sym typeface="+mn-lt"/>
            </a:endParaRPr>
          </a:p>
          <a:p>
            <a:pPr algn="ctr"/>
            <a:r>
              <a:rPr lang="zh-CN" altLang="en-US" sz="1600" dirty="0">
                <a:solidFill>
                  <a:schemeClr val="bg1"/>
                </a:solidFill>
                <a:cs typeface="+mn-ea"/>
                <a:sym typeface="+mn-lt"/>
              </a:rPr>
              <a:t>标题</a:t>
            </a:r>
            <a:r>
              <a:rPr lang="en-US" altLang="zh-CN" sz="1600" dirty="0">
                <a:solidFill>
                  <a:schemeClr val="bg1"/>
                </a:solidFill>
                <a:cs typeface="+mn-ea"/>
                <a:sym typeface="+mn-lt"/>
              </a:rPr>
              <a:t> </a:t>
            </a:r>
            <a:r>
              <a:rPr lang="zh-CN" altLang="en-US" sz="1600" dirty="0">
                <a:solidFill>
                  <a:schemeClr val="bg1"/>
                </a:solidFill>
                <a:cs typeface="+mn-ea"/>
                <a:sym typeface="+mn-lt"/>
              </a:rPr>
              <a:t>1</a:t>
            </a:r>
            <a:endParaRPr lang="en-US" altLang="zh-CN" sz="1600" dirty="0">
              <a:solidFill>
                <a:schemeClr val="bg1"/>
              </a:solidFill>
              <a:cs typeface="+mn-ea"/>
              <a:sym typeface="+mn-lt"/>
            </a:endParaRPr>
          </a:p>
        </p:txBody>
      </p:sp>
      <p:sp>
        <p:nvSpPr>
          <p:cNvPr id="24592" name="Rectangle 16"/>
          <p:cNvSpPr>
            <a:spLocks noChangeArrowheads="1"/>
          </p:cNvSpPr>
          <p:nvPr/>
        </p:nvSpPr>
        <p:spPr bwMode="auto">
          <a:xfrm>
            <a:off x="8400341" y="2335406"/>
            <a:ext cx="2975115" cy="1843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altLang="en-US" sz="1600" dirty="0">
                <a:solidFill>
                  <a:schemeClr val="tx1">
                    <a:lumMod val="75000"/>
                    <a:lumOff val="25000"/>
                  </a:schemeClr>
                </a:solidFill>
                <a:cs typeface="+mn-ea"/>
                <a:sym typeface="+mn-lt"/>
              </a:rPr>
              <a:t>优点</a:t>
            </a:r>
            <a:endParaRPr lang="zh-CN" altLang="en-US" sz="1600" dirty="0">
              <a:solidFill>
                <a:schemeClr val="tx1">
                  <a:lumMod val="75000"/>
                  <a:lumOff val="25000"/>
                </a:schemeClr>
              </a:solidFill>
              <a:cs typeface="+mn-ea"/>
              <a:sym typeface="+mn-lt"/>
            </a:endParaRPr>
          </a:p>
          <a:p>
            <a:pPr>
              <a:lnSpc>
                <a:spcPct val="120000"/>
              </a:lnSpc>
            </a:pPr>
            <a:r>
              <a:rPr lang="zh-CN" altLang="en-US" sz="1200" dirty="0">
                <a:solidFill>
                  <a:schemeClr val="tx1">
                    <a:lumMod val="50000"/>
                  </a:schemeClr>
                </a:solidFill>
                <a:cs typeface="+mn-ea"/>
                <a:sym typeface="+mn-lt"/>
              </a:rPr>
              <a:t>W模型有利于尽早地全面的发现问题。例如，需求分析完成后，测试人员就应该参与到对需求文档的验证和确认活动中，以尽早地找出缺陷所在。同时，对需求的测试也有利于及时了解项目难度和测试风险，及早制定应对措施，这将显著减少总体测试时间，加快项目进度。</a:t>
            </a:r>
            <a:endParaRPr lang="zh-CN" altLang="en-US" sz="1200" dirty="0">
              <a:solidFill>
                <a:schemeClr val="tx1">
                  <a:lumMod val="50000"/>
                </a:schemeClr>
              </a:solidFill>
              <a:cs typeface="+mn-ea"/>
              <a:sym typeface="+mn-lt"/>
            </a:endParaRPr>
          </a:p>
        </p:txBody>
      </p:sp>
      <p:sp>
        <p:nvSpPr>
          <p:cNvPr id="24593" name="Rectangle 17"/>
          <p:cNvSpPr>
            <a:spLocks noChangeArrowheads="1"/>
          </p:cNvSpPr>
          <p:nvPr/>
        </p:nvSpPr>
        <p:spPr bwMode="auto">
          <a:xfrm>
            <a:off x="841941" y="4448491"/>
            <a:ext cx="2975115" cy="1843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20000"/>
              </a:lnSpc>
            </a:pPr>
            <a:r>
              <a:rPr lang="zh-CN" altLang="en-US" sz="1600" dirty="0">
                <a:solidFill>
                  <a:schemeClr val="tx1">
                    <a:lumMod val="75000"/>
                    <a:lumOff val="25000"/>
                  </a:schemeClr>
                </a:solidFill>
                <a:cs typeface="+mn-ea"/>
                <a:sym typeface="+mn-lt"/>
              </a:rPr>
              <a:t>局限性</a:t>
            </a:r>
            <a:endParaRPr lang="en-US" altLang="zh-CN" sz="1600" dirty="0">
              <a:solidFill>
                <a:schemeClr val="tx1">
                  <a:lumMod val="75000"/>
                  <a:lumOff val="25000"/>
                </a:schemeClr>
              </a:solidFill>
              <a:cs typeface="+mn-ea"/>
              <a:sym typeface="+mn-lt"/>
            </a:endParaRPr>
          </a:p>
          <a:p>
            <a:pPr algn="r">
              <a:lnSpc>
                <a:spcPct val="120000"/>
              </a:lnSpc>
            </a:pPr>
            <a:r>
              <a:rPr lang="zh-CN" altLang="en-US" sz="1200" dirty="0">
                <a:solidFill>
                  <a:schemeClr val="tx1">
                    <a:lumMod val="50000"/>
                  </a:schemeClr>
                </a:solidFill>
                <a:cs typeface="+mn-ea"/>
                <a:sym typeface="+mn-lt"/>
              </a:rPr>
              <a:t>在W模型中，需求、设计、编码等活动被视为串行的，同时，测试和开发活动也保持着一种线性的前后关系，上一阶段完全结束，才可正式开始下一个阶段工作。这样就无法支持迭代的开发模型。对于当前软件开发复杂多变的情况，W模型并不能解除测试管理面临的困惑</a:t>
            </a:r>
            <a:r>
              <a:rPr lang="zh-CN" altLang="en-US" sz="1200" dirty="0">
                <a:solidFill>
                  <a:schemeClr val="tx1">
                    <a:lumMod val="50000"/>
                    <a:lumOff val="50000"/>
                  </a:schemeClr>
                </a:solidFill>
                <a:cs typeface="+mn-ea"/>
                <a:sym typeface="+mn-lt"/>
              </a:rPr>
              <a:t>。</a:t>
            </a:r>
            <a:endParaRPr lang="zh-CN" altLang="en-US" sz="1200" dirty="0">
              <a:solidFill>
                <a:schemeClr val="tx1">
                  <a:lumMod val="50000"/>
                  <a:lumOff val="50000"/>
                </a:schemeClr>
              </a:solidFill>
              <a:cs typeface="+mn-ea"/>
              <a:sym typeface="+mn-lt"/>
            </a:endParaRPr>
          </a:p>
        </p:txBody>
      </p:sp>
      <p:sp>
        <p:nvSpPr>
          <p:cNvPr id="24596" name="Freeform 20"/>
          <p:cNvSpPr/>
          <p:nvPr/>
        </p:nvSpPr>
        <p:spPr bwMode="auto">
          <a:xfrm rot="10800000">
            <a:off x="6151016" y="3923396"/>
            <a:ext cx="1881137" cy="1878062"/>
          </a:xfrm>
          <a:custGeom>
            <a:avLst/>
            <a:gdLst>
              <a:gd name="T0" fmla="*/ 459 w 918"/>
              <a:gd name="T1" fmla="*/ 918 h 918"/>
              <a:gd name="T2" fmla="*/ 0 w 918"/>
              <a:gd name="T3" fmla="*/ 459 h 918"/>
              <a:gd name="T4" fmla="*/ 459 w 918"/>
              <a:gd name="T5" fmla="*/ 0 h 918"/>
              <a:gd name="T6" fmla="*/ 918 w 918"/>
              <a:gd name="T7" fmla="*/ 459 h 918"/>
              <a:gd name="T8" fmla="*/ 918 w 918"/>
              <a:gd name="T9" fmla="*/ 918 h 918"/>
              <a:gd name="T10" fmla="*/ 459 w 918"/>
              <a:gd name="T11" fmla="*/ 918 h 918"/>
            </a:gdLst>
            <a:ahLst/>
            <a:cxnLst>
              <a:cxn ang="0">
                <a:pos x="T0" y="T1"/>
              </a:cxn>
              <a:cxn ang="0">
                <a:pos x="T2" y="T3"/>
              </a:cxn>
              <a:cxn ang="0">
                <a:pos x="T4" y="T5"/>
              </a:cxn>
              <a:cxn ang="0">
                <a:pos x="T6" y="T7"/>
              </a:cxn>
              <a:cxn ang="0">
                <a:pos x="T8" y="T9"/>
              </a:cxn>
              <a:cxn ang="0">
                <a:pos x="T10" y="T11"/>
              </a:cxn>
            </a:cxnLst>
            <a:rect l="0" t="0" r="r" b="b"/>
            <a:pathLst>
              <a:path w="918" h="918">
                <a:moveTo>
                  <a:pt x="459" y="918"/>
                </a:moveTo>
                <a:cubicBezTo>
                  <a:pt x="205" y="918"/>
                  <a:pt x="0" y="713"/>
                  <a:pt x="0" y="459"/>
                </a:cubicBezTo>
                <a:cubicBezTo>
                  <a:pt x="0" y="205"/>
                  <a:pt x="205" y="0"/>
                  <a:pt x="459" y="0"/>
                </a:cubicBezTo>
                <a:cubicBezTo>
                  <a:pt x="713" y="0"/>
                  <a:pt x="918" y="205"/>
                  <a:pt x="918" y="459"/>
                </a:cubicBezTo>
                <a:cubicBezTo>
                  <a:pt x="918" y="918"/>
                  <a:pt x="918" y="918"/>
                  <a:pt x="918" y="918"/>
                </a:cubicBezTo>
                <a:lnTo>
                  <a:pt x="459" y="918"/>
                </a:lnTo>
                <a:close/>
              </a:path>
            </a:pathLst>
          </a:custGeom>
          <a:noFill/>
          <a:ln w="12700" cap="flat" cmpd="sng">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sz="2400">
              <a:solidFill>
                <a:schemeClr val="tx1">
                  <a:lumMod val="50000"/>
                  <a:lumOff val="50000"/>
                </a:schemeClr>
              </a:solidFill>
              <a:cs typeface="+mn-ea"/>
              <a:sym typeface="+mn-lt"/>
            </a:endParaRPr>
          </a:p>
        </p:txBody>
      </p:sp>
      <p:sp>
        <p:nvSpPr>
          <p:cNvPr id="24584" name="Freeform 8"/>
          <p:cNvSpPr/>
          <p:nvPr/>
        </p:nvSpPr>
        <p:spPr bwMode="auto">
          <a:xfrm>
            <a:off x="6148903" y="3923395"/>
            <a:ext cx="1119371" cy="1115828"/>
          </a:xfrm>
          <a:custGeom>
            <a:avLst/>
            <a:gdLst>
              <a:gd name="T0" fmla="*/ 273 w 546"/>
              <a:gd name="T1" fmla="*/ 0 h 546"/>
              <a:gd name="T2" fmla="*/ 546 w 546"/>
              <a:gd name="T3" fmla="*/ 273 h 546"/>
              <a:gd name="T4" fmla="*/ 273 w 546"/>
              <a:gd name="T5" fmla="*/ 546 h 546"/>
              <a:gd name="T6" fmla="*/ 0 w 546"/>
              <a:gd name="T7" fmla="*/ 273 h 546"/>
              <a:gd name="T8" fmla="*/ 0 w 546"/>
              <a:gd name="T9" fmla="*/ 0 h 546"/>
              <a:gd name="T10" fmla="*/ 273 w 546"/>
              <a:gd name="T11" fmla="*/ 0 h 546"/>
            </a:gdLst>
            <a:ahLst/>
            <a:cxnLst>
              <a:cxn ang="0">
                <a:pos x="T0" y="T1"/>
              </a:cxn>
              <a:cxn ang="0">
                <a:pos x="T2" y="T3"/>
              </a:cxn>
              <a:cxn ang="0">
                <a:pos x="T4" y="T5"/>
              </a:cxn>
              <a:cxn ang="0">
                <a:pos x="T6" y="T7"/>
              </a:cxn>
              <a:cxn ang="0">
                <a:pos x="T8" y="T9"/>
              </a:cxn>
              <a:cxn ang="0">
                <a:pos x="T10" y="T11"/>
              </a:cxn>
            </a:cxnLst>
            <a:rect l="0" t="0" r="r" b="b"/>
            <a:pathLst>
              <a:path w="546" h="546">
                <a:moveTo>
                  <a:pt x="273" y="0"/>
                </a:moveTo>
                <a:cubicBezTo>
                  <a:pt x="424" y="0"/>
                  <a:pt x="546" y="123"/>
                  <a:pt x="546" y="273"/>
                </a:cubicBezTo>
                <a:cubicBezTo>
                  <a:pt x="546" y="424"/>
                  <a:pt x="424" y="546"/>
                  <a:pt x="273" y="546"/>
                </a:cubicBezTo>
                <a:cubicBezTo>
                  <a:pt x="123" y="546"/>
                  <a:pt x="0" y="424"/>
                  <a:pt x="0" y="273"/>
                </a:cubicBezTo>
                <a:cubicBezTo>
                  <a:pt x="0" y="0"/>
                  <a:pt x="0" y="0"/>
                  <a:pt x="0" y="0"/>
                </a:cubicBezTo>
                <a:lnTo>
                  <a:pt x="273" y="0"/>
                </a:lnTo>
                <a:close/>
              </a:path>
            </a:pathLst>
          </a:custGeom>
          <a:solidFill>
            <a:schemeClr val="accent4"/>
          </a:solidFill>
          <a:ln w="12700">
            <a:solidFill>
              <a:schemeClr val="accent4"/>
            </a:solidFill>
            <a:round/>
          </a:ln>
          <a:effectLst/>
        </p:spPr>
        <p:txBody>
          <a:bodyPr vert="horz" wrap="square" lIns="121882" tIns="60941" rIns="121882" bIns="60941" numCol="1" anchor="t" anchorCtr="0" compatLnSpc="1"/>
          <a:lstStyle/>
          <a:p>
            <a:endParaRPr lang="zh-CN" altLang="en-US" sz="2400">
              <a:solidFill>
                <a:schemeClr val="tx1">
                  <a:lumMod val="50000"/>
                  <a:lumOff val="50000"/>
                </a:schemeClr>
              </a:solidFill>
              <a:cs typeface="+mn-ea"/>
              <a:sym typeface="+mn-lt"/>
            </a:endParaRPr>
          </a:p>
        </p:txBody>
      </p:sp>
      <p:sp>
        <p:nvSpPr>
          <p:cNvPr id="24594" name="Freeform 18"/>
          <p:cNvSpPr/>
          <p:nvPr/>
        </p:nvSpPr>
        <p:spPr bwMode="auto">
          <a:xfrm>
            <a:off x="4940657" y="2718638"/>
            <a:ext cx="1119372" cy="1117946"/>
          </a:xfrm>
          <a:custGeom>
            <a:avLst/>
            <a:gdLst>
              <a:gd name="T0" fmla="*/ 273 w 546"/>
              <a:gd name="T1" fmla="*/ 546 h 546"/>
              <a:gd name="T2" fmla="*/ 0 w 546"/>
              <a:gd name="T3" fmla="*/ 273 h 546"/>
              <a:gd name="T4" fmla="*/ 273 w 546"/>
              <a:gd name="T5" fmla="*/ 0 h 546"/>
              <a:gd name="T6" fmla="*/ 546 w 546"/>
              <a:gd name="T7" fmla="*/ 273 h 546"/>
              <a:gd name="T8" fmla="*/ 546 w 546"/>
              <a:gd name="T9" fmla="*/ 546 h 546"/>
              <a:gd name="T10" fmla="*/ 273 w 546"/>
              <a:gd name="T11" fmla="*/ 546 h 546"/>
            </a:gdLst>
            <a:ahLst/>
            <a:cxnLst>
              <a:cxn ang="0">
                <a:pos x="T0" y="T1"/>
              </a:cxn>
              <a:cxn ang="0">
                <a:pos x="T2" y="T3"/>
              </a:cxn>
              <a:cxn ang="0">
                <a:pos x="T4" y="T5"/>
              </a:cxn>
              <a:cxn ang="0">
                <a:pos x="T6" y="T7"/>
              </a:cxn>
              <a:cxn ang="0">
                <a:pos x="T8" y="T9"/>
              </a:cxn>
              <a:cxn ang="0">
                <a:pos x="T10" y="T11"/>
              </a:cxn>
            </a:cxnLst>
            <a:rect l="0" t="0" r="r" b="b"/>
            <a:pathLst>
              <a:path w="546" h="546">
                <a:moveTo>
                  <a:pt x="273" y="546"/>
                </a:moveTo>
                <a:cubicBezTo>
                  <a:pt x="123" y="546"/>
                  <a:pt x="0" y="424"/>
                  <a:pt x="0" y="273"/>
                </a:cubicBezTo>
                <a:cubicBezTo>
                  <a:pt x="0" y="123"/>
                  <a:pt x="123" y="0"/>
                  <a:pt x="273" y="0"/>
                </a:cubicBezTo>
                <a:cubicBezTo>
                  <a:pt x="424" y="0"/>
                  <a:pt x="546" y="123"/>
                  <a:pt x="546" y="273"/>
                </a:cubicBezTo>
                <a:cubicBezTo>
                  <a:pt x="546" y="546"/>
                  <a:pt x="546" y="546"/>
                  <a:pt x="546" y="546"/>
                </a:cubicBezTo>
                <a:lnTo>
                  <a:pt x="273" y="546"/>
                </a:lnTo>
                <a:close/>
              </a:path>
            </a:pathLst>
          </a:custGeom>
          <a:solidFill>
            <a:schemeClr val="accent2"/>
          </a:solidFill>
          <a:ln w="12700">
            <a:solidFill>
              <a:schemeClr val="accent2"/>
            </a:solidFill>
            <a:round/>
          </a:ln>
          <a:effectLst/>
        </p:spPr>
        <p:txBody>
          <a:bodyPr vert="horz" wrap="square" lIns="121882" tIns="60941" rIns="121882" bIns="60941" numCol="1" anchor="t" anchorCtr="0" compatLnSpc="1"/>
          <a:lstStyle/>
          <a:p>
            <a:endParaRPr lang="zh-CN" altLang="en-US" sz="2400">
              <a:solidFill>
                <a:schemeClr val="tx1">
                  <a:lumMod val="50000"/>
                  <a:lumOff val="50000"/>
                </a:schemeClr>
              </a:solidFill>
              <a:cs typeface="+mn-ea"/>
              <a:sym typeface="+mn-lt"/>
            </a:endParaRPr>
          </a:p>
        </p:txBody>
      </p:sp>
      <p:sp>
        <p:nvSpPr>
          <p:cNvPr id="24587" name="Freeform 11"/>
          <p:cNvSpPr>
            <a:spLocks noEditPoints="1"/>
          </p:cNvSpPr>
          <p:nvPr/>
        </p:nvSpPr>
        <p:spPr bwMode="auto">
          <a:xfrm>
            <a:off x="6561525" y="4382854"/>
            <a:ext cx="292010" cy="199028"/>
          </a:xfrm>
          <a:custGeom>
            <a:avLst/>
            <a:gdLst>
              <a:gd name="T0" fmla="*/ 79 w 98"/>
              <a:gd name="T1" fmla="*/ 61 h 69"/>
              <a:gd name="T2" fmla="*/ 91 w 98"/>
              <a:gd name="T3" fmla="*/ 49 h 69"/>
              <a:gd name="T4" fmla="*/ 81 w 98"/>
              <a:gd name="T5" fmla="*/ 37 h 69"/>
              <a:gd name="T6" fmla="*/ 70 w 98"/>
              <a:gd name="T7" fmla="*/ 15 h 69"/>
              <a:gd name="T8" fmla="*/ 37 w 98"/>
              <a:gd name="T9" fmla="*/ 12 h 69"/>
              <a:gd name="T10" fmla="*/ 24 w 98"/>
              <a:gd name="T11" fmla="*/ 26 h 69"/>
              <a:gd name="T12" fmla="*/ 8 w 98"/>
              <a:gd name="T13" fmla="*/ 43 h 69"/>
              <a:gd name="T14" fmla="*/ 13 w 98"/>
              <a:gd name="T15" fmla="*/ 56 h 69"/>
              <a:gd name="T16" fmla="*/ 26 w 98"/>
              <a:gd name="T17" fmla="*/ 61 h 69"/>
              <a:gd name="T18" fmla="*/ 26 w 98"/>
              <a:gd name="T19" fmla="*/ 42 h 69"/>
              <a:gd name="T20" fmla="*/ 26 w 98"/>
              <a:gd name="T21" fmla="*/ 39 h 69"/>
              <a:gd name="T22" fmla="*/ 34 w 98"/>
              <a:gd name="T23" fmla="*/ 43 h 69"/>
              <a:gd name="T24" fmla="*/ 36 w 98"/>
              <a:gd name="T25" fmla="*/ 28 h 69"/>
              <a:gd name="T26" fmla="*/ 38 w 98"/>
              <a:gd name="T27" fmla="*/ 43 h 69"/>
              <a:gd name="T28" fmla="*/ 46 w 98"/>
              <a:gd name="T29" fmla="*/ 39 h 69"/>
              <a:gd name="T30" fmla="*/ 38 w 98"/>
              <a:gd name="T31" fmla="*/ 50 h 69"/>
              <a:gd name="T32" fmla="*/ 38 w 98"/>
              <a:gd name="T33" fmla="*/ 50 h 69"/>
              <a:gd name="T34" fmla="*/ 37 w 98"/>
              <a:gd name="T35" fmla="*/ 50 h 69"/>
              <a:gd name="T36" fmla="*/ 37 w 98"/>
              <a:gd name="T37" fmla="*/ 50 h 69"/>
              <a:gd name="T38" fmla="*/ 35 w 98"/>
              <a:gd name="T39" fmla="*/ 50 h 69"/>
              <a:gd name="T40" fmla="*/ 35 w 98"/>
              <a:gd name="T41" fmla="*/ 50 h 69"/>
              <a:gd name="T42" fmla="*/ 35 w 98"/>
              <a:gd name="T43" fmla="*/ 50 h 69"/>
              <a:gd name="T44" fmla="*/ 26 w 98"/>
              <a:gd name="T45" fmla="*/ 42 h 69"/>
              <a:gd name="T46" fmla="*/ 53 w 98"/>
              <a:gd name="T47" fmla="*/ 40 h 69"/>
              <a:gd name="T48" fmla="*/ 49 w 98"/>
              <a:gd name="T49" fmla="*/ 37 h 69"/>
              <a:gd name="T50" fmla="*/ 58 w 98"/>
              <a:gd name="T51" fmla="*/ 28 h 69"/>
              <a:gd name="T52" fmla="*/ 58 w 98"/>
              <a:gd name="T53" fmla="*/ 28 h 69"/>
              <a:gd name="T54" fmla="*/ 58 w 98"/>
              <a:gd name="T55" fmla="*/ 28 h 69"/>
              <a:gd name="T56" fmla="*/ 60 w 98"/>
              <a:gd name="T57" fmla="*/ 28 h 69"/>
              <a:gd name="T58" fmla="*/ 60 w 98"/>
              <a:gd name="T59" fmla="*/ 28 h 69"/>
              <a:gd name="T60" fmla="*/ 61 w 98"/>
              <a:gd name="T61" fmla="*/ 28 h 69"/>
              <a:gd name="T62" fmla="*/ 69 w 98"/>
              <a:gd name="T63" fmla="*/ 37 h 69"/>
              <a:gd name="T64" fmla="*/ 66 w 98"/>
              <a:gd name="T65" fmla="*/ 40 h 69"/>
              <a:gd name="T66" fmla="*/ 62 w 98"/>
              <a:gd name="T67" fmla="*/ 48 h 69"/>
              <a:gd name="T68" fmla="*/ 57 w 98"/>
              <a:gd name="T69" fmla="*/ 48 h 69"/>
              <a:gd name="T70" fmla="*/ 53 w 98"/>
              <a:gd name="T71" fmla="*/ 40 h 69"/>
              <a:gd name="T72" fmla="*/ 93 w 98"/>
              <a:gd name="T73" fmla="*/ 63 h 69"/>
              <a:gd name="T74" fmla="*/ 79 w 98"/>
              <a:gd name="T75" fmla="*/ 69 h 69"/>
              <a:gd name="T76" fmla="*/ 8 w 98"/>
              <a:gd name="T77" fmla="*/ 61 h 69"/>
              <a:gd name="T78" fmla="*/ 7 w 98"/>
              <a:gd name="T79" fmla="*/ 26 h 69"/>
              <a:gd name="T80" fmla="*/ 33 w 98"/>
              <a:gd name="T81" fmla="*/ 5 h 69"/>
              <a:gd name="T82" fmla="*/ 75 w 98"/>
              <a:gd name="T83" fmla="*/ 10 h 69"/>
              <a:gd name="T84" fmla="*/ 94 w 98"/>
              <a:gd name="T85" fmla="*/ 36 h 69"/>
              <a:gd name="T86" fmla="*/ 93 w 98"/>
              <a:gd name="T87" fmla="*/ 63 h 69"/>
              <a:gd name="T88" fmla="*/ 93 w 98"/>
              <a:gd name="T89" fmla="*/ 6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8" h="69">
                <a:moveTo>
                  <a:pt x="79" y="61"/>
                </a:moveTo>
                <a:cubicBezTo>
                  <a:pt x="79" y="61"/>
                  <a:pt x="79" y="61"/>
                  <a:pt x="79" y="61"/>
                </a:cubicBezTo>
                <a:cubicBezTo>
                  <a:pt x="82" y="61"/>
                  <a:pt x="85" y="60"/>
                  <a:pt x="87" y="58"/>
                </a:cubicBezTo>
                <a:cubicBezTo>
                  <a:pt x="89" y="55"/>
                  <a:pt x="91" y="52"/>
                  <a:pt x="91" y="49"/>
                </a:cubicBezTo>
                <a:cubicBezTo>
                  <a:pt x="91" y="46"/>
                  <a:pt x="90" y="43"/>
                  <a:pt x="88" y="41"/>
                </a:cubicBezTo>
                <a:cubicBezTo>
                  <a:pt x="86" y="39"/>
                  <a:pt x="84" y="38"/>
                  <a:pt x="81" y="37"/>
                </a:cubicBezTo>
                <a:cubicBezTo>
                  <a:pt x="79" y="37"/>
                  <a:pt x="78" y="35"/>
                  <a:pt x="78" y="33"/>
                </a:cubicBezTo>
                <a:cubicBezTo>
                  <a:pt x="78" y="26"/>
                  <a:pt x="75" y="20"/>
                  <a:pt x="70" y="15"/>
                </a:cubicBezTo>
                <a:cubicBezTo>
                  <a:pt x="65" y="10"/>
                  <a:pt x="59" y="8"/>
                  <a:pt x="52" y="8"/>
                </a:cubicBezTo>
                <a:cubicBezTo>
                  <a:pt x="46" y="8"/>
                  <a:pt x="41" y="9"/>
                  <a:pt x="37" y="12"/>
                </a:cubicBezTo>
                <a:cubicBezTo>
                  <a:pt x="33" y="14"/>
                  <a:pt x="30" y="19"/>
                  <a:pt x="28" y="23"/>
                </a:cubicBezTo>
                <a:cubicBezTo>
                  <a:pt x="27" y="25"/>
                  <a:pt x="26" y="26"/>
                  <a:pt x="24" y="26"/>
                </a:cubicBezTo>
                <a:cubicBezTo>
                  <a:pt x="20" y="26"/>
                  <a:pt x="16" y="28"/>
                  <a:pt x="13" y="31"/>
                </a:cubicBezTo>
                <a:cubicBezTo>
                  <a:pt x="10" y="34"/>
                  <a:pt x="8" y="39"/>
                  <a:pt x="8" y="43"/>
                </a:cubicBezTo>
                <a:cubicBezTo>
                  <a:pt x="8" y="48"/>
                  <a:pt x="10" y="53"/>
                  <a:pt x="13" y="56"/>
                </a:cubicBezTo>
                <a:cubicBezTo>
                  <a:pt x="13" y="56"/>
                  <a:pt x="13" y="56"/>
                  <a:pt x="13" y="56"/>
                </a:cubicBezTo>
                <a:cubicBezTo>
                  <a:pt x="13" y="56"/>
                  <a:pt x="13" y="56"/>
                  <a:pt x="13" y="56"/>
                </a:cubicBezTo>
                <a:cubicBezTo>
                  <a:pt x="16" y="59"/>
                  <a:pt x="21" y="61"/>
                  <a:pt x="26" y="61"/>
                </a:cubicBezTo>
                <a:cubicBezTo>
                  <a:pt x="79" y="61"/>
                  <a:pt x="79" y="61"/>
                  <a:pt x="79" y="61"/>
                </a:cubicBezTo>
                <a:close/>
                <a:moveTo>
                  <a:pt x="26" y="42"/>
                </a:moveTo>
                <a:cubicBezTo>
                  <a:pt x="26" y="42"/>
                  <a:pt x="26" y="42"/>
                  <a:pt x="26" y="42"/>
                </a:cubicBezTo>
                <a:cubicBezTo>
                  <a:pt x="25" y="41"/>
                  <a:pt x="25" y="39"/>
                  <a:pt x="26" y="39"/>
                </a:cubicBezTo>
                <a:cubicBezTo>
                  <a:pt x="27" y="38"/>
                  <a:pt x="29" y="38"/>
                  <a:pt x="29" y="39"/>
                </a:cubicBezTo>
                <a:cubicBezTo>
                  <a:pt x="34" y="43"/>
                  <a:pt x="34" y="43"/>
                  <a:pt x="34" y="43"/>
                </a:cubicBezTo>
                <a:cubicBezTo>
                  <a:pt x="34" y="30"/>
                  <a:pt x="34" y="30"/>
                  <a:pt x="34" y="30"/>
                </a:cubicBezTo>
                <a:cubicBezTo>
                  <a:pt x="34" y="29"/>
                  <a:pt x="35" y="28"/>
                  <a:pt x="36" y="28"/>
                </a:cubicBezTo>
                <a:cubicBezTo>
                  <a:pt x="37" y="28"/>
                  <a:pt x="38" y="29"/>
                  <a:pt x="38" y="30"/>
                </a:cubicBezTo>
                <a:cubicBezTo>
                  <a:pt x="38" y="43"/>
                  <a:pt x="38" y="43"/>
                  <a:pt x="38" y="43"/>
                </a:cubicBezTo>
                <a:cubicBezTo>
                  <a:pt x="43" y="39"/>
                  <a:pt x="43" y="39"/>
                  <a:pt x="43" y="39"/>
                </a:cubicBezTo>
                <a:cubicBezTo>
                  <a:pt x="44" y="38"/>
                  <a:pt x="45" y="38"/>
                  <a:pt x="46" y="39"/>
                </a:cubicBezTo>
                <a:cubicBezTo>
                  <a:pt x="47" y="39"/>
                  <a:pt x="47" y="41"/>
                  <a:pt x="46" y="42"/>
                </a:cubicBezTo>
                <a:cubicBezTo>
                  <a:pt x="38" y="50"/>
                  <a:pt x="38" y="50"/>
                  <a:pt x="38" y="50"/>
                </a:cubicBezTo>
                <a:cubicBezTo>
                  <a:pt x="38" y="50"/>
                  <a:pt x="38" y="50"/>
                  <a:pt x="38" y="50"/>
                </a:cubicBezTo>
                <a:cubicBezTo>
                  <a:pt x="38" y="50"/>
                  <a:pt x="38" y="50"/>
                  <a:pt x="38" y="50"/>
                </a:cubicBezTo>
                <a:cubicBezTo>
                  <a:pt x="38" y="50"/>
                  <a:pt x="38" y="50"/>
                  <a:pt x="38" y="50"/>
                </a:cubicBezTo>
                <a:cubicBezTo>
                  <a:pt x="38" y="50"/>
                  <a:pt x="38" y="50"/>
                  <a:pt x="37" y="50"/>
                </a:cubicBezTo>
                <a:cubicBezTo>
                  <a:pt x="37" y="50"/>
                  <a:pt x="37" y="50"/>
                  <a:pt x="37" y="50"/>
                </a:cubicBezTo>
                <a:cubicBezTo>
                  <a:pt x="37" y="50"/>
                  <a:pt x="37" y="50"/>
                  <a:pt x="37" y="50"/>
                </a:cubicBezTo>
                <a:cubicBezTo>
                  <a:pt x="37" y="51"/>
                  <a:pt x="37" y="51"/>
                  <a:pt x="36" y="51"/>
                </a:cubicBezTo>
                <a:cubicBezTo>
                  <a:pt x="36" y="51"/>
                  <a:pt x="36" y="51"/>
                  <a:pt x="35" y="50"/>
                </a:cubicBezTo>
                <a:cubicBezTo>
                  <a:pt x="35" y="50"/>
                  <a:pt x="35" y="50"/>
                  <a:pt x="35" y="50"/>
                </a:cubicBezTo>
                <a:cubicBezTo>
                  <a:pt x="35" y="50"/>
                  <a:pt x="35" y="50"/>
                  <a:pt x="35" y="50"/>
                </a:cubicBezTo>
                <a:cubicBezTo>
                  <a:pt x="35" y="50"/>
                  <a:pt x="35" y="50"/>
                  <a:pt x="35" y="50"/>
                </a:cubicBezTo>
                <a:cubicBezTo>
                  <a:pt x="35" y="50"/>
                  <a:pt x="35" y="50"/>
                  <a:pt x="35" y="50"/>
                </a:cubicBezTo>
                <a:cubicBezTo>
                  <a:pt x="35" y="50"/>
                  <a:pt x="35" y="50"/>
                  <a:pt x="35" y="50"/>
                </a:cubicBezTo>
                <a:cubicBezTo>
                  <a:pt x="26" y="42"/>
                  <a:pt x="26" y="42"/>
                  <a:pt x="26" y="42"/>
                </a:cubicBezTo>
                <a:close/>
                <a:moveTo>
                  <a:pt x="53" y="40"/>
                </a:moveTo>
                <a:cubicBezTo>
                  <a:pt x="53" y="40"/>
                  <a:pt x="53" y="40"/>
                  <a:pt x="53" y="40"/>
                </a:cubicBezTo>
                <a:cubicBezTo>
                  <a:pt x="52" y="41"/>
                  <a:pt x="50" y="41"/>
                  <a:pt x="49" y="40"/>
                </a:cubicBezTo>
                <a:cubicBezTo>
                  <a:pt x="48" y="39"/>
                  <a:pt x="48" y="37"/>
                  <a:pt x="49" y="37"/>
                </a:cubicBezTo>
                <a:cubicBezTo>
                  <a:pt x="58" y="28"/>
                  <a:pt x="58" y="28"/>
                  <a:pt x="58" y="28"/>
                </a:cubicBezTo>
                <a:cubicBezTo>
                  <a:pt x="58" y="28"/>
                  <a:pt x="58" y="28"/>
                  <a:pt x="58" y="28"/>
                </a:cubicBezTo>
                <a:cubicBezTo>
                  <a:pt x="58" y="28"/>
                  <a:pt x="58" y="28"/>
                  <a:pt x="58" y="28"/>
                </a:cubicBezTo>
                <a:cubicBezTo>
                  <a:pt x="58" y="28"/>
                  <a:pt x="58" y="28"/>
                  <a:pt x="58" y="28"/>
                </a:cubicBezTo>
                <a:cubicBezTo>
                  <a:pt x="58" y="28"/>
                  <a:pt x="58" y="28"/>
                  <a:pt x="58" y="28"/>
                </a:cubicBezTo>
                <a:cubicBezTo>
                  <a:pt x="58" y="28"/>
                  <a:pt x="58" y="28"/>
                  <a:pt x="58" y="28"/>
                </a:cubicBezTo>
                <a:cubicBezTo>
                  <a:pt x="59" y="28"/>
                  <a:pt x="59" y="28"/>
                  <a:pt x="59" y="28"/>
                </a:cubicBezTo>
                <a:cubicBezTo>
                  <a:pt x="60" y="28"/>
                  <a:pt x="60" y="28"/>
                  <a:pt x="60" y="28"/>
                </a:cubicBezTo>
                <a:cubicBezTo>
                  <a:pt x="60" y="28"/>
                  <a:pt x="60" y="28"/>
                  <a:pt x="60" y="28"/>
                </a:cubicBezTo>
                <a:cubicBezTo>
                  <a:pt x="60" y="28"/>
                  <a:pt x="60" y="28"/>
                  <a:pt x="60" y="28"/>
                </a:cubicBezTo>
                <a:cubicBezTo>
                  <a:pt x="61" y="28"/>
                  <a:pt x="61" y="28"/>
                  <a:pt x="61" y="28"/>
                </a:cubicBezTo>
                <a:cubicBezTo>
                  <a:pt x="61" y="28"/>
                  <a:pt x="61" y="28"/>
                  <a:pt x="61" y="28"/>
                </a:cubicBezTo>
                <a:cubicBezTo>
                  <a:pt x="61" y="28"/>
                  <a:pt x="61" y="28"/>
                  <a:pt x="61" y="28"/>
                </a:cubicBezTo>
                <a:cubicBezTo>
                  <a:pt x="69" y="37"/>
                  <a:pt x="69" y="37"/>
                  <a:pt x="69" y="37"/>
                </a:cubicBezTo>
                <a:cubicBezTo>
                  <a:pt x="70" y="37"/>
                  <a:pt x="70" y="39"/>
                  <a:pt x="69" y="40"/>
                </a:cubicBezTo>
                <a:cubicBezTo>
                  <a:pt x="68" y="41"/>
                  <a:pt x="67" y="41"/>
                  <a:pt x="66" y="40"/>
                </a:cubicBezTo>
                <a:cubicBezTo>
                  <a:pt x="62" y="35"/>
                  <a:pt x="62" y="35"/>
                  <a:pt x="62" y="35"/>
                </a:cubicBezTo>
                <a:cubicBezTo>
                  <a:pt x="62" y="48"/>
                  <a:pt x="62" y="48"/>
                  <a:pt x="62" y="48"/>
                </a:cubicBezTo>
                <a:cubicBezTo>
                  <a:pt x="62" y="50"/>
                  <a:pt x="61" y="51"/>
                  <a:pt x="59" y="51"/>
                </a:cubicBezTo>
                <a:cubicBezTo>
                  <a:pt x="58" y="51"/>
                  <a:pt x="57" y="50"/>
                  <a:pt x="57" y="48"/>
                </a:cubicBezTo>
                <a:cubicBezTo>
                  <a:pt x="57" y="35"/>
                  <a:pt x="57" y="35"/>
                  <a:pt x="57" y="35"/>
                </a:cubicBezTo>
                <a:cubicBezTo>
                  <a:pt x="53" y="40"/>
                  <a:pt x="53" y="40"/>
                  <a:pt x="53" y="40"/>
                </a:cubicBezTo>
                <a:close/>
                <a:moveTo>
                  <a:pt x="93" y="63"/>
                </a:moveTo>
                <a:cubicBezTo>
                  <a:pt x="93" y="63"/>
                  <a:pt x="93" y="63"/>
                  <a:pt x="93" y="63"/>
                </a:cubicBezTo>
                <a:cubicBezTo>
                  <a:pt x="89" y="66"/>
                  <a:pt x="84" y="69"/>
                  <a:pt x="79" y="69"/>
                </a:cubicBezTo>
                <a:cubicBezTo>
                  <a:pt x="79" y="69"/>
                  <a:pt x="79" y="69"/>
                  <a:pt x="79" y="69"/>
                </a:cubicBezTo>
                <a:cubicBezTo>
                  <a:pt x="26" y="69"/>
                  <a:pt x="26" y="69"/>
                  <a:pt x="26" y="69"/>
                </a:cubicBezTo>
                <a:cubicBezTo>
                  <a:pt x="19" y="69"/>
                  <a:pt x="12" y="66"/>
                  <a:pt x="8" y="61"/>
                </a:cubicBezTo>
                <a:cubicBezTo>
                  <a:pt x="3" y="57"/>
                  <a:pt x="0" y="50"/>
                  <a:pt x="0" y="43"/>
                </a:cubicBezTo>
                <a:cubicBezTo>
                  <a:pt x="0" y="37"/>
                  <a:pt x="3" y="30"/>
                  <a:pt x="7" y="26"/>
                </a:cubicBezTo>
                <a:cubicBezTo>
                  <a:pt x="11" y="22"/>
                  <a:pt x="16" y="19"/>
                  <a:pt x="22" y="18"/>
                </a:cubicBezTo>
                <a:cubicBezTo>
                  <a:pt x="25" y="13"/>
                  <a:pt x="28" y="9"/>
                  <a:pt x="33" y="5"/>
                </a:cubicBezTo>
                <a:cubicBezTo>
                  <a:pt x="39" y="2"/>
                  <a:pt x="45" y="0"/>
                  <a:pt x="52" y="0"/>
                </a:cubicBezTo>
                <a:cubicBezTo>
                  <a:pt x="61" y="0"/>
                  <a:pt x="69" y="4"/>
                  <a:pt x="75" y="10"/>
                </a:cubicBezTo>
                <a:cubicBezTo>
                  <a:pt x="81" y="15"/>
                  <a:pt x="84" y="22"/>
                  <a:pt x="85" y="30"/>
                </a:cubicBezTo>
                <a:cubicBezTo>
                  <a:pt x="88" y="32"/>
                  <a:pt x="91" y="34"/>
                  <a:pt x="94" y="36"/>
                </a:cubicBezTo>
                <a:cubicBezTo>
                  <a:pt x="97" y="40"/>
                  <a:pt x="98" y="44"/>
                  <a:pt x="98" y="49"/>
                </a:cubicBezTo>
                <a:cubicBezTo>
                  <a:pt x="98" y="54"/>
                  <a:pt x="96" y="59"/>
                  <a:pt x="93" y="63"/>
                </a:cubicBezTo>
                <a:cubicBezTo>
                  <a:pt x="93" y="63"/>
                  <a:pt x="93" y="63"/>
                  <a:pt x="93" y="63"/>
                </a:cubicBezTo>
                <a:cubicBezTo>
                  <a:pt x="93" y="63"/>
                  <a:pt x="93" y="63"/>
                  <a:pt x="93" y="63"/>
                </a:cubicBezTo>
                <a:close/>
              </a:path>
            </a:pathLst>
          </a:custGeom>
          <a:solidFill>
            <a:schemeClr val="accent3"/>
          </a:solidFill>
          <a:ln>
            <a:noFill/>
          </a:ln>
        </p:spPr>
        <p:txBody>
          <a:bodyPr/>
          <a:lstStyle/>
          <a:p>
            <a:endParaRPr lang="zh-CN" altLang="en-US" sz="2400">
              <a:solidFill>
                <a:schemeClr val="tx1">
                  <a:lumMod val="50000"/>
                  <a:lumOff val="50000"/>
                </a:schemeClr>
              </a:solidFill>
              <a:cs typeface="+mn-ea"/>
              <a:sym typeface="+mn-lt"/>
            </a:endParaRPr>
          </a:p>
        </p:txBody>
      </p:sp>
      <p:sp>
        <p:nvSpPr>
          <p:cNvPr id="24595" name="Freeform 19"/>
          <p:cNvSpPr>
            <a:spLocks noEditPoints="1"/>
          </p:cNvSpPr>
          <p:nvPr/>
        </p:nvSpPr>
        <p:spPr bwMode="auto">
          <a:xfrm>
            <a:off x="5456964" y="3133635"/>
            <a:ext cx="279314" cy="287955"/>
          </a:xfrm>
          <a:custGeom>
            <a:avLst/>
            <a:gdLst>
              <a:gd name="T0" fmla="*/ 55 w 95"/>
              <a:gd name="T1" fmla="*/ 0 h 98"/>
              <a:gd name="T2" fmla="*/ 85 w 95"/>
              <a:gd name="T3" fmla="*/ 29 h 98"/>
              <a:gd name="T4" fmla="*/ 86 w 95"/>
              <a:gd name="T5" fmla="*/ 31 h 98"/>
              <a:gd name="T6" fmla="*/ 82 w 95"/>
              <a:gd name="T7" fmla="*/ 41 h 98"/>
              <a:gd name="T8" fmla="*/ 79 w 95"/>
              <a:gd name="T9" fmla="*/ 34 h 98"/>
              <a:gd name="T10" fmla="*/ 55 w 95"/>
              <a:gd name="T11" fmla="*/ 31 h 98"/>
              <a:gd name="T12" fmla="*/ 53 w 95"/>
              <a:gd name="T13" fmla="*/ 25 h 98"/>
              <a:gd name="T14" fmla="*/ 11 w 95"/>
              <a:gd name="T15" fmla="*/ 8 h 98"/>
              <a:gd name="T16" fmla="*/ 8 w 95"/>
              <a:gd name="T17" fmla="*/ 10 h 98"/>
              <a:gd name="T18" fmla="*/ 9 w 95"/>
              <a:gd name="T19" fmla="*/ 90 h 98"/>
              <a:gd name="T20" fmla="*/ 11 w 95"/>
              <a:gd name="T21" fmla="*/ 91 h 98"/>
              <a:gd name="T22" fmla="*/ 78 w 95"/>
              <a:gd name="T23" fmla="*/ 90 h 98"/>
              <a:gd name="T24" fmla="*/ 79 w 95"/>
              <a:gd name="T25" fmla="*/ 88 h 98"/>
              <a:gd name="T26" fmla="*/ 82 w 95"/>
              <a:gd name="T27" fmla="*/ 82 h 98"/>
              <a:gd name="T28" fmla="*/ 86 w 95"/>
              <a:gd name="T29" fmla="*/ 88 h 98"/>
              <a:gd name="T30" fmla="*/ 83 w 95"/>
              <a:gd name="T31" fmla="*/ 95 h 98"/>
              <a:gd name="T32" fmla="*/ 11 w 95"/>
              <a:gd name="T33" fmla="*/ 98 h 98"/>
              <a:gd name="T34" fmla="*/ 0 w 95"/>
              <a:gd name="T35" fmla="*/ 88 h 98"/>
              <a:gd name="T36" fmla="*/ 3 w 95"/>
              <a:gd name="T37" fmla="*/ 3 h 98"/>
              <a:gd name="T38" fmla="*/ 72 w 95"/>
              <a:gd name="T39" fmla="*/ 38 h 98"/>
              <a:gd name="T40" fmla="*/ 72 w 95"/>
              <a:gd name="T41" fmla="*/ 38 h 98"/>
              <a:gd name="T42" fmla="*/ 94 w 95"/>
              <a:gd name="T43" fmla="*/ 63 h 98"/>
              <a:gd name="T44" fmla="*/ 68 w 95"/>
              <a:gd name="T45" fmla="*/ 86 h 98"/>
              <a:gd name="T46" fmla="*/ 68 w 95"/>
              <a:gd name="T47" fmla="*/ 73 h 98"/>
              <a:gd name="T48" fmla="*/ 49 w 95"/>
              <a:gd name="T49" fmla="*/ 71 h 98"/>
              <a:gd name="T50" fmla="*/ 49 w 95"/>
              <a:gd name="T51" fmla="*/ 53 h 98"/>
              <a:gd name="T52" fmla="*/ 52 w 95"/>
              <a:gd name="T53" fmla="*/ 50 h 98"/>
              <a:gd name="T54" fmla="*/ 68 w 95"/>
              <a:gd name="T55" fmla="*/ 40 h 98"/>
              <a:gd name="T56" fmla="*/ 72 w 95"/>
              <a:gd name="T57" fmla="*/ 38 h 98"/>
              <a:gd name="T58" fmla="*/ 89 w 95"/>
              <a:gd name="T59" fmla="*/ 62 h 98"/>
              <a:gd name="T60" fmla="*/ 72 w 95"/>
              <a:gd name="T61" fmla="*/ 53 h 98"/>
              <a:gd name="T62" fmla="*/ 70 w 95"/>
              <a:gd name="T63" fmla="*/ 55 h 98"/>
              <a:gd name="T64" fmla="*/ 54 w 95"/>
              <a:gd name="T65" fmla="*/ 69 h 98"/>
              <a:gd name="T66" fmla="*/ 70 w 95"/>
              <a:gd name="T67" fmla="*/ 69 h 98"/>
              <a:gd name="T68" fmla="*/ 72 w 95"/>
              <a:gd name="T69" fmla="*/ 79 h 98"/>
              <a:gd name="T70" fmla="*/ 75 w 95"/>
              <a:gd name="T71" fmla="*/ 29 h 98"/>
              <a:gd name="T72" fmla="*/ 57 w 95"/>
              <a:gd name="T73" fmla="*/ 12 h 98"/>
              <a:gd name="T74" fmla="*/ 59 w 95"/>
              <a:gd name="T75" fmla="*/ 28 h 98"/>
              <a:gd name="T76" fmla="*/ 61 w 95"/>
              <a:gd name="T77" fmla="*/ 2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5" h="98">
                <a:moveTo>
                  <a:pt x="11" y="0"/>
                </a:moveTo>
                <a:cubicBezTo>
                  <a:pt x="55" y="0"/>
                  <a:pt x="55" y="0"/>
                  <a:pt x="55" y="0"/>
                </a:cubicBezTo>
                <a:cubicBezTo>
                  <a:pt x="56" y="0"/>
                  <a:pt x="57" y="1"/>
                  <a:pt x="58" y="1"/>
                </a:cubicBezTo>
                <a:cubicBezTo>
                  <a:pt x="85" y="29"/>
                  <a:pt x="85" y="29"/>
                  <a:pt x="85" y="29"/>
                </a:cubicBezTo>
                <a:cubicBezTo>
                  <a:pt x="86" y="29"/>
                  <a:pt x="86" y="30"/>
                  <a:pt x="86" y="31"/>
                </a:cubicBezTo>
                <a:cubicBezTo>
                  <a:pt x="86" y="31"/>
                  <a:pt x="86" y="31"/>
                  <a:pt x="86" y="31"/>
                </a:cubicBezTo>
                <a:cubicBezTo>
                  <a:pt x="86" y="37"/>
                  <a:pt x="86" y="37"/>
                  <a:pt x="86" y="37"/>
                </a:cubicBezTo>
                <a:cubicBezTo>
                  <a:pt x="86" y="40"/>
                  <a:pt x="85" y="41"/>
                  <a:pt x="82" y="41"/>
                </a:cubicBezTo>
                <a:cubicBezTo>
                  <a:pt x="80" y="41"/>
                  <a:pt x="79" y="40"/>
                  <a:pt x="79" y="37"/>
                </a:cubicBezTo>
                <a:cubicBezTo>
                  <a:pt x="79" y="34"/>
                  <a:pt x="79" y="34"/>
                  <a:pt x="79" y="34"/>
                </a:cubicBezTo>
                <a:cubicBezTo>
                  <a:pt x="61" y="34"/>
                  <a:pt x="61" y="34"/>
                  <a:pt x="61" y="34"/>
                </a:cubicBezTo>
                <a:cubicBezTo>
                  <a:pt x="59" y="34"/>
                  <a:pt x="57" y="33"/>
                  <a:pt x="55" y="31"/>
                </a:cubicBezTo>
                <a:cubicBezTo>
                  <a:pt x="55" y="31"/>
                  <a:pt x="55" y="31"/>
                  <a:pt x="55" y="31"/>
                </a:cubicBezTo>
                <a:cubicBezTo>
                  <a:pt x="54" y="29"/>
                  <a:pt x="53" y="27"/>
                  <a:pt x="53" y="25"/>
                </a:cubicBezTo>
                <a:cubicBezTo>
                  <a:pt x="53" y="8"/>
                  <a:pt x="53" y="8"/>
                  <a:pt x="53" y="8"/>
                </a:cubicBezTo>
                <a:cubicBezTo>
                  <a:pt x="11" y="8"/>
                  <a:pt x="11" y="8"/>
                  <a:pt x="11" y="8"/>
                </a:cubicBezTo>
                <a:cubicBezTo>
                  <a:pt x="10" y="8"/>
                  <a:pt x="9" y="8"/>
                  <a:pt x="9" y="9"/>
                </a:cubicBezTo>
                <a:cubicBezTo>
                  <a:pt x="8" y="9"/>
                  <a:pt x="8" y="10"/>
                  <a:pt x="8" y="10"/>
                </a:cubicBezTo>
                <a:cubicBezTo>
                  <a:pt x="8" y="88"/>
                  <a:pt x="8" y="88"/>
                  <a:pt x="8" y="88"/>
                </a:cubicBezTo>
                <a:cubicBezTo>
                  <a:pt x="8" y="89"/>
                  <a:pt x="8" y="90"/>
                  <a:pt x="9" y="90"/>
                </a:cubicBezTo>
                <a:cubicBezTo>
                  <a:pt x="9" y="90"/>
                  <a:pt x="9" y="90"/>
                  <a:pt x="9" y="90"/>
                </a:cubicBezTo>
                <a:cubicBezTo>
                  <a:pt x="9" y="90"/>
                  <a:pt x="10" y="91"/>
                  <a:pt x="11" y="91"/>
                </a:cubicBezTo>
                <a:cubicBezTo>
                  <a:pt x="76" y="91"/>
                  <a:pt x="76" y="91"/>
                  <a:pt x="76" y="91"/>
                </a:cubicBezTo>
                <a:cubicBezTo>
                  <a:pt x="77" y="91"/>
                  <a:pt x="77" y="90"/>
                  <a:pt x="78" y="90"/>
                </a:cubicBezTo>
                <a:cubicBezTo>
                  <a:pt x="78" y="90"/>
                  <a:pt x="78" y="90"/>
                  <a:pt x="78" y="90"/>
                </a:cubicBezTo>
                <a:cubicBezTo>
                  <a:pt x="78" y="90"/>
                  <a:pt x="79" y="89"/>
                  <a:pt x="79" y="88"/>
                </a:cubicBezTo>
                <a:cubicBezTo>
                  <a:pt x="79" y="86"/>
                  <a:pt x="79" y="86"/>
                  <a:pt x="79" y="86"/>
                </a:cubicBezTo>
                <a:cubicBezTo>
                  <a:pt x="79" y="84"/>
                  <a:pt x="80" y="82"/>
                  <a:pt x="82" y="82"/>
                </a:cubicBezTo>
                <a:cubicBezTo>
                  <a:pt x="85" y="82"/>
                  <a:pt x="86" y="84"/>
                  <a:pt x="86" y="86"/>
                </a:cubicBezTo>
                <a:cubicBezTo>
                  <a:pt x="86" y="88"/>
                  <a:pt x="86" y="88"/>
                  <a:pt x="86" y="88"/>
                </a:cubicBezTo>
                <a:cubicBezTo>
                  <a:pt x="86" y="91"/>
                  <a:pt x="85" y="94"/>
                  <a:pt x="83" y="95"/>
                </a:cubicBezTo>
                <a:cubicBezTo>
                  <a:pt x="83" y="95"/>
                  <a:pt x="83" y="95"/>
                  <a:pt x="83" y="95"/>
                </a:cubicBezTo>
                <a:cubicBezTo>
                  <a:pt x="81" y="97"/>
                  <a:pt x="79" y="98"/>
                  <a:pt x="76" y="98"/>
                </a:cubicBezTo>
                <a:cubicBezTo>
                  <a:pt x="11" y="98"/>
                  <a:pt x="11" y="98"/>
                  <a:pt x="11" y="98"/>
                </a:cubicBezTo>
                <a:cubicBezTo>
                  <a:pt x="8" y="98"/>
                  <a:pt x="5" y="97"/>
                  <a:pt x="3" y="95"/>
                </a:cubicBezTo>
                <a:cubicBezTo>
                  <a:pt x="2" y="94"/>
                  <a:pt x="0" y="91"/>
                  <a:pt x="0" y="88"/>
                </a:cubicBezTo>
                <a:cubicBezTo>
                  <a:pt x="0" y="10"/>
                  <a:pt x="0" y="10"/>
                  <a:pt x="0" y="10"/>
                </a:cubicBezTo>
                <a:cubicBezTo>
                  <a:pt x="0" y="8"/>
                  <a:pt x="2" y="5"/>
                  <a:pt x="3" y="3"/>
                </a:cubicBezTo>
                <a:cubicBezTo>
                  <a:pt x="5" y="1"/>
                  <a:pt x="8" y="0"/>
                  <a:pt x="11" y="0"/>
                </a:cubicBezTo>
                <a:close/>
                <a:moveTo>
                  <a:pt x="72" y="38"/>
                </a:moveTo>
                <a:cubicBezTo>
                  <a:pt x="72" y="38"/>
                  <a:pt x="72" y="38"/>
                  <a:pt x="72" y="38"/>
                </a:cubicBezTo>
                <a:cubicBezTo>
                  <a:pt x="72" y="38"/>
                  <a:pt x="72" y="38"/>
                  <a:pt x="72" y="38"/>
                </a:cubicBezTo>
                <a:cubicBezTo>
                  <a:pt x="94" y="60"/>
                  <a:pt x="94" y="60"/>
                  <a:pt x="94" y="60"/>
                </a:cubicBezTo>
                <a:cubicBezTo>
                  <a:pt x="95" y="61"/>
                  <a:pt x="95" y="63"/>
                  <a:pt x="94" y="63"/>
                </a:cubicBezTo>
                <a:cubicBezTo>
                  <a:pt x="72" y="86"/>
                  <a:pt x="72" y="86"/>
                  <a:pt x="72" y="86"/>
                </a:cubicBezTo>
                <a:cubicBezTo>
                  <a:pt x="71" y="87"/>
                  <a:pt x="69" y="87"/>
                  <a:pt x="68" y="86"/>
                </a:cubicBezTo>
                <a:cubicBezTo>
                  <a:pt x="68" y="85"/>
                  <a:pt x="68" y="85"/>
                  <a:pt x="68" y="84"/>
                </a:cubicBezTo>
                <a:cubicBezTo>
                  <a:pt x="68" y="73"/>
                  <a:pt x="68" y="73"/>
                  <a:pt x="68" y="73"/>
                </a:cubicBezTo>
                <a:cubicBezTo>
                  <a:pt x="52" y="73"/>
                  <a:pt x="52" y="73"/>
                  <a:pt x="52" y="73"/>
                </a:cubicBezTo>
                <a:cubicBezTo>
                  <a:pt x="51" y="73"/>
                  <a:pt x="49" y="72"/>
                  <a:pt x="49" y="71"/>
                </a:cubicBezTo>
                <a:cubicBezTo>
                  <a:pt x="49" y="71"/>
                  <a:pt x="49" y="71"/>
                  <a:pt x="49" y="71"/>
                </a:cubicBezTo>
                <a:cubicBezTo>
                  <a:pt x="49" y="53"/>
                  <a:pt x="49" y="53"/>
                  <a:pt x="49" y="53"/>
                </a:cubicBezTo>
                <a:cubicBezTo>
                  <a:pt x="49" y="51"/>
                  <a:pt x="51" y="50"/>
                  <a:pt x="52" y="50"/>
                </a:cubicBezTo>
                <a:cubicBezTo>
                  <a:pt x="52" y="50"/>
                  <a:pt x="52" y="50"/>
                  <a:pt x="52" y="50"/>
                </a:cubicBezTo>
                <a:cubicBezTo>
                  <a:pt x="68" y="50"/>
                  <a:pt x="68" y="50"/>
                  <a:pt x="68" y="50"/>
                </a:cubicBezTo>
                <a:cubicBezTo>
                  <a:pt x="68" y="40"/>
                  <a:pt x="68" y="40"/>
                  <a:pt x="68" y="40"/>
                </a:cubicBezTo>
                <a:cubicBezTo>
                  <a:pt x="68" y="38"/>
                  <a:pt x="69" y="37"/>
                  <a:pt x="70" y="37"/>
                </a:cubicBezTo>
                <a:cubicBezTo>
                  <a:pt x="71" y="37"/>
                  <a:pt x="71" y="38"/>
                  <a:pt x="72" y="38"/>
                </a:cubicBezTo>
                <a:close/>
                <a:moveTo>
                  <a:pt x="89" y="62"/>
                </a:moveTo>
                <a:cubicBezTo>
                  <a:pt x="89" y="62"/>
                  <a:pt x="89" y="62"/>
                  <a:pt x="89" y="62"/>
                </a:cubicBezTo>
                <a:cubicBezTo>
                  <a:pt x="72" y="45"/>
                  <a:pt x="72" y="45"/>
                  <a:pt x="72" y="45"/>
                </a:cubicBezTo>
                <a:cubicBezTo>
                  <a:pt x="72" y="53"/>
                  <a:pt x="72" y="53"/>
                  <a:pt x="72" y="53"/>
                </a:cubicBezTo>
                <a:cubicBezTo>
                  <a:pt x="72" y="53"/>
                  <a:pt x="72" y="53"/>
                  <a:pt x="72" y="53"/>
                </a:cubicBezTo>
                <a:cubicBezTo>
                  <a:pt x="72" y="54"/>
                  <a:pt x="71" y="55"/>
                  <a:pt x="70" y="55"/>
                </a:cubicBezTo>
                <a:cubicBezTo>
                  <a:pt x="54" y="55"/>
                  <a:pt x="54" y="55"/>
                  <a:pt x="54" y="55"/>
                </a:cubicBezTo>
                <a:cubicBezTo>
                  <a:pt x="54" y="69"/>
                  <a:pt x="54" y="69"/>
                  <a:pt x="54" y="69"/>
                </a:cubicBezTo>
                <a:cubicBezTo>
                  <a:pt x="70" y="69"/>
                  <a:pt x="70" y="69"/>
                  <a:pt x="70" y="69"/>
                </a:cubicBezTo>
                <a:cubicBezTo>
                  <a:pt x="70" y="69"/>
                  <a:pt x="70" y="69"/>
                  <a:pt x="70" y="69"/>
                </a:cubicBezTo>
                <a:cubicBezTo>
                  <a:pt x="71" y="69"/>
                  <a:pt x="72" y="70"/>
                  <a:pt x="72" y="71"/>
                </a:cubicBezTo>
                <a:cubicBezTo>
                  <a:pt x="72" y="79"/>
                  <a:pt x="72" y="79"/>
                  <a:pt x="72" y="79"/>
                </a:cubicBezTo>
                <a:cubicBezTo>
                  <a:pt x="89" y="62"/>
                  <a:pt x="89" y="62"/>
                  <a:pt x="89" y="62"/>
                </a:cubicBezTo>
                <a:close/>
                <a:moveTo>
                  <a:pt x="75" y="29"/>
                </a:moveTo>
                <a:cubicBezTo>
                  <a:pt x="75" y="29"/>
                  <a:pt x="75" y="29"/>
                  <a:pt x="75" y="29"/>
                </a:cubicBezTo>
                <a:cubicBezTo>
                  <a:pt x="57" y="12"/>
                  <a:pt x="57" y="12"/>
                  <a:pt x="57" y="12"/>
                </a:cubicBezTo>
                <a:cubicBezTo>
                  <a:pt x="57" y="25"/>
                  <a:pt x="57" y="25"/>
                  <a:pt x="57" y="25"/>
                </a:cubicBezTo>
                <a:cubicBezTo>
                  <a:pt x="57" y="26"/>
                  <a:pt x="58" y="27"/>
                  <a:pt x="59" y="28"/>
                </a:cubicBezTo>
                <a:cubicBezTo>
                  <a:pt x="59" y="28"/>
                  <a:pt x="59" y="28"/>
                  <a:pt x="59" y="28"/>
                </a:cubicBezTo>
                <a:cubicBezTo>
                  <a:pt x="59" y="29"/>
                  <a:pt x="60" y="29"/>
                  <a:pt x="61" y="29"/>
                </a:cubicBezTo>
                <a:cubicBezTo>
                  <a:pt x="75" y="29"/>
                  <a:pt x="75" y="29"/>
                  <a:pt x="75" y="29"/>
                </a:cubicBezTo>
                <a:close/>
              </a:path>
            </a:pathLst>
          </a:custGeom>
          <a:solidFill>
            <a:schemeClr val="accent3"/>
          </a:solidFill>
          <a:ln>
            <a:noFill/>
          </a:ln>
        </p:spPr>
        <p:txBody>
          <a:bodyPr/>
          <a:lstStyle/>
          <a:p>
            <a:endParaRPr lang="zh-CN" altLang="en-US" sz="2400">
              <a:solidFill>
                <a:schemeClr val="tx1">
                  <a:lumMod val="50000"/>
                  <a:lumOff val="50000"/>
                </a:schemeClr>
              </a:solidFill>
              <a:cs typeface="+mn-ea"/>
              <a:sym typeface="+mn-lt"/>
            </a:endParaRPr>
          </a:p>
        </p:txBody>
      </p:sp>
      <p:sp>
        <p:nvSpPr>
          <p:cNvPr id="24583" name="Freeform 7"/>
          <p:cNvSpPr/>
          <p:nvPr/>
        </p:nvSpPr>
        <p:spPr bwMode="auto">
          <a:xfrm>
            <a:off x="4191590" y="3923395"/>
            <a:ext cx="1868441" cy="1867477"/>
          </a:xfrm>
          <a:custGeom>
            <a:avLst/>
            <a:gdLst>
              <a:gd name="T0" fmla="*/ 456 w 912"/>
              <a:gd name="T1" fmla="*/ 0 h 913"/>
              <a:gd name="T2" fmla="*/ 0 w 912"/>
              <a:gd name="T3" fmla="*/ 457 h 913"/>
              <a:gd name="T4" fmla="*/ 456 w 912"/>
              <a:gd name="T5" fmla="*/ 913 h 913"/>
              <a:gd name="T6" fmla="*/ 912 w 912"/>
              <a:gd name="T7" fmla="*/ 457 h 913"/>
              <a:gd name="T8" fmla="*/ 912 w 912"/>
              <a:gd name="T9" fmla="*/ 0 h 913"/>
              <a:gd name="T10" fmla="*/ 456 w 912"/>
              <a:gd name="T11" fmla="*/ 0 h 913"/>
            </a:gdLst>
            <a:ahLst/>
            <a:cxnLst>
              <a:cxn ang="0">
                <a:pos x="T0" y="T1"/>
              </a:cxn>
              <a:cxn ang="0">
                <a:pos x="T2" y="T3"/>
              </a:cxn>
              <a:cxn ang="0">
                <a:pos x="T4" y="T5"/>
              </a:cxn>
              <a:cxn ang="0">
                <a:pos x="T6" y="T7"/>
              </a:cxn>
              <a:cxn ang="0">
                <a:pos x="T8" y="T9"/>
              </a:cxn>
              <a:cxn ang="0">
                <a:pos x="T10" y="T11"/>
              </a:cxn>
            </a:cxnLst>
            <a:rect l="0" t="0" r="r" b="b"/>
            <a:pathLst>
              <a:path w="912" h="913">
                <a:moveTo>
                  <a:pt x="456" y="0"/>
                </a:moveTo>
                <a:cubicBezTo>
                  <a:pt x="204" y="0"/>
                  <a:pt x="0" y="205"/>
                  <a:pt x="0" y="457"/>
                </a:cubicBezTo>
                <a:cubicBezTo>
                  <a:pt x="0" y="709"/>
                  <a:pt x="204" y="913"/>
                  <a:pt x="456" y="913"/>
                </a:cubicBezTo>
                <a:cubicBezTo>
                  <a:pt x="708" y="913"/>
                  <a:pt x="912" y="709"/>
                  <a:pt x="912" y="457"/>
                </a:cubicBezTo>
                <a:cubicBezTo>
                  <a:pt x="912" y="0"/>
                  <a:pt x="912" y="0"/>
                  <a:pt x="912" y="0"/>
                </a:cubicBezTo>
                <a:lnTo>
                  <a:pt x="456" y="0"/>
                </a:lnTo>
                <a:close/>
              </a:path>
            </a:pathLst>
          </a:custGeom>
          <a:solidFill>
            <a:schemeClr val="accent3"/>
          </a:solidFill>
          <a:ln w="12700">
            <a:solidFill>
              <a:schemeClr val="accent3"/>
            </a:solidFill>
            <a:round/>
          </a:ln>
          <a:effectLst/>
        </p:spPr>
        <p:txBody>
          <a:bodyPr vert="horz" wrap="square" lIns="121882" tIns="60941" rIns="121882" bIns="60941" numCol="1" anchor="t" anchorCtr="0" compatLnSpc="1"/>
          <a:lstStyle/>
          <a:p>
            <a:endParaRPr lang="zh-CN" altLang="en-US" sz="2400">
              <a:solidFill>
                <a:schemeClr val="tx1">
                  <a:lumMod val="50000"/>
                  <a:lumOff val="50000"/>
                </a:schemeClr>
              </a:solidFill>
              <a:cs typeface="+mn-ea"/>
              <a:sym typeface="+mn-lt"/>
            </a:endParaRPr>
          </a:p>
        </p:txBody>
      </p:sp>
      <p:sp>
        <p:nvSpPr>
          <p:cNvPr id="24589" name="Freeform 13"/>
          <p:cNvSpPr>
            <a:spLocks noEditPoints="1"/>
          </p:cNvSpPr>
          <p:nvPr/>
        </p:nvSpPr>
        <p:spPr bwMode="auto">
          <a:xfrm>
            <a:off x="4947005" y="4306630"/>
            <a:ext cx="355490" cy="347241"/>
          </a:xfrm>
          <a:custGeom>
            <a:avLst/>
            <a:gdLst>
              <a:gd name="T0" fmla="*/ 49 w 98"/>
              <a:gd name="T1" fmla="*/ 0 h 98"/>
              <a:gd name="T2" fmla="*/ 84 w 98"/>
              <a:gd name="T3" fmla="*/ 15 h 98"/>
              <a:gd name="T4" fmla="*/ 98 w 98"/>
              <a:gd name="T5" fmla="*/ 49 h 98"/>
              <a:gd name="T6" fmla="*/ 84 w 98"/>
              <a:gd name="T7" fmla="*/ 84 h 98"/>
              <a:gd name="T8" fmla="*/ 49 w 98"/>
              <a:gd name="T9" fmla="*/ 98 h 98"/>
              <a:gd name="T10" fmla="*/ 14 w 98"/>
              <a:gd name="T11" fmla="*/ 84 h 98"/>
              <a:gd name="T12" fmla="*/ 14 w 98"/>
              <a:gd name="T13" fmla="*/ 84 h 98"/>
              <a:gd name="T14" fmla="*/ 14 w 98"/>
              <a:gd name="T15" fmla="*/ 84 h 98"/>
              <a:gd name="T16" fmla="*/ 0 w 98"/>
              <a:gd name="T17" fmla="*/ 49 h 98"/>
              <a:gd name="T18" fmla="*/ 14 w 98"/>
              <a:gd name="T19" fmla="*/ 15 h 98"/>
              <a:gd name="T20" fmla="*/ 14 w 98"/>
              <a:gd name="T21" fmla="*/ 15 h 98"/>
              <a:gd name="T22" fmla="*/ 49 w 98"/>
              <a:gd name="T23" fmla="*/ 0 h 98"/>
              <a:gd name="T24" fmla="*/ 51 w 98"/>
              <a:gd name="T25" fmla="*/ 8 h 98"/>
              <a:gd name="T26" fmla="*/ 51 w 98"/>
              <a:gd name="T27" fmla="*/ 8 h 98"/>
              <a:gd name="T28" fmla="*/ 51 w 98"/>
              <a:gd name="T29" fmla="*/ 48 h 98"/>
              <a:gd name="T30" fmla="*/ 80 w 98"/>
              <a:gd name="T31" fmla="*/ 77 h 98"/>
              <a:gd name="T32" fmla="*/ 91 w 98"/>
              <a:gd name="T33" fmla="*/ 49 h 98"/>
              <a:gd name="T34" fmla="*/ 78 w 98"/>
              <a:gd name="T35" fmla="*/ 20 h 98"/>
              <a:gd name="T36" fmla="*/ 78 w 98"/>
              <a:gd name="T37" fmla="*/ 20 h 98"/>
              <a:gd name="T38" fmla="*/ 51 w 98"/>
              <a:gd name="T39" fmla="*/ 8 h 98"/>
              <a:gd name="T40" fmla="*/ 77 w 98"/>
              <a:gd name="T41" fmla="*/ 80 h 98"/>
              <a:gd name="T42" fmla="*/ 77 w 98"/>
              <a:gd name="T43" fmla="*/ 80 h 98"/>
              <a:gd name="T44" fmla="*/ 48 w 98"/>
              <a:gd name="T45" fmla="*/ 51 h 98"/>
              <a:gd name="T46" fmla="*/ 47 w 98"/>
              <a:gd name="T47" fmla="*/ 51 h 98"/>
              <a:gd name="T48" fmla="*/ 47 w 98"/>
              <a:gd name="T49" fmla="*/ 49 h 98"/>
              <a:gd name="T50" fmla="*/ 47 w 98"/>
              <a:gd name="T51" fmla="*/ 8 h 98"/>
              <a:gd name="T52" fmla="*/ 20 w 98"/>
              <a:gd name="T53" fmla="*/ 20 h 98"/>
              <a:gd name="T54" fmla="*/ 20 w 98"/>
              <a:gd name="T55" fmla="*/ 20 h 98"/>
              <a:gd name="T56" fmla="*/ 8 w 98"/>
              <a:gd name="T57" fmla="*/ 49 h 98"/>
              <a:gd name="T58" fmla="*/ 20 w 98"/>
              <a:gd name="T59" fmla="*/ 79 h 98"/>
              <a:gd name="T60" fmla="*/ 20 w 98"/>
              <a:gd name="T61" fmla="*/ 79 h 98"/>
              <a:gd name="T62" fmla="*/ 49 w 98"/>
              <a:gd name="T63" fmla="*/ 91 h 98"/>
              <a:gd name="T64" fmla="*/ 77 w 98"/>
              <a:gd name="T65" fmla="*/ 8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8" h="98">
                <a:moveTo>
                  <a:pt x="49" y="0"/>
                </a:moveTo>
                <a:cubicBezTo>
                  <a:pt x="63" y="0"/>
                  <a:pt x="75" y="6"/>
                  <a:pt x="84" y="15"/>
                </a:cubicBezTo>
                <a:cubicBezTo>
                  <a:pt x="93" y="24"/>
                  <a:pt x="98" y="36"/>
                  <a:pt x="98" y="49"/>
                </a:cubicBezTo>
                <a:cubicBezTo>
                  <a:pt x="98" y="63"/>
                  <a:pt x="93" y="75"/>
                  <a:pt x="84" y="84"/>
                </a:cubicBezTo>
                <a:cubicBezTo>
                  <a:pt x="75" y="93"/>
                  <a:pt x="63" y="98"/>
                  <a:pt x="49" y="98"/>
                </a:cubicBezTo>
                <a:cubicBezTo>
                  <a:pt x="36" y="98"/>
                  <a:pt x="23" y="93"/>
                  <a:pt x="14" y="84"/>
                </a:cubicBezTo>
                <a:cubicBezTo>
                  <a:pt x="14" y="84"/>
                  <a:pt x="14" y="84"/>
                  <a:pt x="14" y="84"/>
                </a:cubicBezTo>
                <a:cubicBezTo>
                  <a:pt x="14" y="84"/>
                  <a:pt x="14" y="84"/>
                  <a:pt x="14" y="84"/>
                </a:cubicBezTo>
                <a:cubicBezTo>
                  <a:pt x="6" y="75"/>
                  <a:pt x="0" y="63"/>
                  <a:pt x="0" y="49"/>
                </a:cubicBezTo>
                <a:cubicBezTo>
                  <a:pt x="0" y="36"/>
                  <a:pt x="6" y="24"/>
                  <a:pt x="14" y="15"/>
                </a:cubicBezTo>
                <a:cubicBezTo>
                  <a:pt x="14" y="15"/>
                  <a:pt x="14" y="15"/>
                  <a:pt x="14" y="15"/>
                </a:cubicBezTo>
                <a:cubicBezTo>
                  <a:pt x="23" y="6"/>
                  <a:pt x="36" y="0"/>
                  <a:pt x="49" y="0"/>
                </a:cubicBezTo>
                <a:close/>
                <a:moveTo>
                  <a:pt x="51" y="8"/>
                </a:moveTo>
                <a:cubicBezTo>
                  <a:pt x="51" y="8"/>
                  <a:pt x="51" y="8"/>
                  <a:pt x="51" y="8"/>
                </a:cubicBezTo>
                <a:cubicBezTo>
                  <a:pt x="51" y="48"/>
                  <a:pt x="51" y="48"/>
                  <a:pt x="51" y="48"/>
                </a:cubicBezTo>
                <a:cubicBezTo>
                  <a:pt x="80" y="77"/>
                  <a:pt x="80" y="77"/>
                  <a:pt x="80" y="77"/>
                </a:cubicBezTo>
                <a:cubicBezTo>
                  <a:pt x="87" y="70"/>
                  <a:pt x="91" y="60"/>
                  <a:pt x="91" y="49"/>
                </a:cubicBezTo>
                <a:cubicBezTo>
                  <a:pt x="91" y="38"/>
                  <a:pt x="86" y="28"/>
                  <a:pt x="78" y="20"/>
                </a:cubicBezTo>
                <a:cubicBezTo>
                  <a:pt x="78" y="20"/>
                  <a:pt x="78" y="20"/>
                  <a:pt x="78" y="20"/>
                </a:cubicBezTo>
                <a:cubicBezTo>
                  <a:pt x="71" y="13"/>
                  <a:pt x="62" y="8"/>
                  <a:pt x="51" y="8"/>
                </a:cubicBezTo>
                <a:close/>
                <a:moveTo>
                  <a:pt x="77" y="80"/>
                </a:moveTo>
                <a:cubicBezTo>
                  <a:pt x="77" y="80"/>
                  <a:pt x="77" y="80"/>
                  <a:pt x="77" y="80"/>
                </a:cubicBezTo>
                <a:cubicBezTo>
                  <a:pt x="48" y="51"/>
                  <a:pt x="48" y="51"/>
                  <a:pt x="48" y="51"/>
                </a:cubicBezTo>
                <a:cubicBezTo>
                  <a:pt x="47" y="51"/>
                  <a:pt x="47" y="51"/>
                  <a:pt x="47" y="51"/>
                </a:cubicBezTo>
                <a:cubicBezTo>
                  <a:pt x="47" y="50"/>
                  <a:pt x="47" y="50"/>
                  <a:pt x="47" y="49"/>
                </a:cubicBezTo>
                <a:cubicBezTo>
                  <a:pt x="47" y="8"/>
                  <a:pt x="47" y="8"/>
                  <a:pt x="47" y="8"/>
                </a:cubicBezTo>
                <a:cubicBezTo>
                  <a:pt x="36" y="8"/>
                  <a:pt x="27" y="13"/>
                  <a:pt x="20" y="20"/>
                </a:cubicBezTo>
                <a:cubicBezTo>
                  <a:pt x="20" y="20"/>
                  <a:pt x="20" y="20"/>
                  <a:pt x="20" y="20"/>
                </a:cubicBezTo>
                <a:cubicBezTo>
                  <a:pt x="12" y="28"/>
                  <a:pt x="8" y="38"/>
                  <a:pt x="8" y="49"/>
                </a:cubicBezTo>
                <a:cubicBezTo>
                  <a:pt x="8" y="61"/>
                  <a:pt x="12" y="71"/>
                  <a:pt x="20" y="79"/>
                </a:cubicBezTo>
                <a:cubicBezTo>
                  <a:pt x="20" y="79"/>
                  <a:pt x="20" y="79"/>
                  <a:pt x="20" y="79"/>
                </a:cubicBezTo>
                <a:cubicBezTo>
                  <a:pt x="27" y="86"/>
                  <a:pt x="38" y="91"/>
                  <a:pt x="49" y="91"/>
                </a:cubicBezTo>
                <a:cubicBezTo>
                  <a:pt x="60" y="91"/>
                  <a:pt x="69" y="87"/>
                  <a:pt x="77" y="80"/>
                </a:cubicBezTo>
                <a:close/>
              </a:path>
            </a:pathLst>
          </a:custGeom>
          <a:solidFill>
            <a:schemeClr val="accent4"/>
          </a:solidFill>
          <a:ln>
            <a:noFill/>
          </a:ln>
        </p:spPr>
        <p:txBody>
          <a:bodyPr/>
          <a:lstStyle/>
          <a:p>
            <a:endParaRPr lang="zh-CN" altLang="en-US" sz="2400">
              <a:solidFill>
                <a:schemeClr val="tx1">
                  <a:lumMod val="50000"/>
                  <a:lumOff val="50000"/>
                </a:schemeClr>
              </a:solidFill>
              <a:cs typeface="+mn-ea"/>
              <a:sym typeface="+mn-lt"/>
            </a:endParaRPr>
          </a:p>
        </p:txBody>
      </p:sp>
      <p:sp>
        <p:nvSpPr>
          <p:cNvPr id="24590" name="Text Box 14"/>
          <p:cNvSpPr txBox="1">
            <a:spLocks noChangeArrowheads="1"/>
          </p:cNvSpPr>
          <p:nvPr/>
        </p:nvSpPr>
        <p:spPr bwMode="auto">
          <a:xfrm>
            <a:off x="4732208" y="4691982"/>
            <a:ext cx="821059" cy="707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dirty="0">
                <a:solidFill>
                  <a:schemeClr val="bg1"/>
                </a:solidFill>
                <a:cs typeface="+mn-ea"/>
                <a:sym typeface="+mn-lt"/>
              </a:rPr>
              <a:t>30%</a:t>
            </a:r>
            <a:endParaRPr lang="en-US" altLang="zh-CN" sz="2400" dirty="0">
              <a:solidFill>
                <a:schemeClr val="bg1"/>
              </a:solidFill>
              <a:cs typeface="+mn-ea"/>
              <a:sym typeface="+mn-lt"/>
            </a:endParaRPr>
          </a:p>
          <a:p>
            <a:pPr algn="ctr"/>
            <a:r>
              <a:rPr lang="zh-CN" altLang="en-US" sz="1600" dirty="0">
                <a:solidFill>
                  <a:schemeClr val="bg1"/>
                </a:solidFill>
                <a:cs typeface="+mn-ea"/>
                <a:sym typeface="+mn-lt"/>
              </a:rPr>
              <a:t>标题</a:t>
            </a:r>
            <a:r>
              <a:rPr lang="en-US" altLang="zh-CN" sz="1600" dirty="0">
                <a:solidFill>
                  <a:schemeClr val="bg1"/>
                </a:solidFill>
                <a:cs typeface="+mn-ea"/>
                <a:sym typeface="+mn-lt"/>
              </a:rPr>
              <a:t> </a:t>
            </a:r>
            <a:r>
              <a:rPr lang="zh-CN" altLang="en-US" sz="1600" dirty="0">
                <a:solidFill>
                  <a:schemeClr val="bg1"/>
                </a:solidFill>
                <a:cs typeface="+mn-ea"/>
                <a:sym typeface="+mn-lt"/>
              </a:rPr>
              <a:t>2</a:t>
            </a:r>
            <a:endParaRPr lang="en-US" altLang="zh-CN" sz="1600" dirty="0">
              <a:solidFill>
                <a:schemeClr val="bg1"/>
              </a:solidFill>
              <a:cs typeface="+mn-ea"/>
              <a:sym typeface="+mn-lt"/>
            </a:endParaRPr>
          </a:p>
        </p:txBody>
      </p:sp>
      <p:sp>
        <p:nvSpPr>
          <p:cNvPr id="16" name="文本框 15"/>
          <p:cNvSpPr txBox="1"/>
          <p:nvPr/>
        </p:nvSpPr>
        <p:spPr>
          <a:xfrm>
            <a:off x="5058951" y="335958"/>
            <a:ext cx="4177418" cy="460375"/>
          </a:xfrm>
          <a:prstGeom prst="rect">
            <a:avLst/>
          </a:prstGeom>
          <a:noFill/>
        </p:spPr>
        <p:txBody>
          <a:bodyPr wrap="square" rtlCol="0">
            <a:spAutoFit/>
          </a:bodyPr>
          <a:lstStyle/>
          <a:p>
            <a:pPr>
              <a:buClr>
                <a:srgbClr val="00A5FE"/>
              </a:buClr>
            </a:pPr>
            <a:r>
              <a:rPr lang="en-US" altLang="zh-CN" sz="2400" b="1" dirty="0">
                <a:solidFill>
                  <a:srgbClr val="91C845"/>
                </a:solidFill>
                <a:cs typeface="+mn-ea"/>
                <a:sym typeface="+mn-lt"/>
              </a:rPr>
              <a:t>W</a:t>
            </a:r>
            <a:r>
              <a:rPr lang="zh-CN" altLang="en-US" sz="2400" b="1" dirty="0">
                <a:solidFill>
                  <a:srgbClr val="91C845"/>
                </a:solidFill>
                <a:cs typeface="+mn-ea"/>
                <a:sym typeface="+mn-lt"/>
              </a:rPr>
              <a:t>模型</a:t>
            </a:r>
            <a:endParaRPr lang="zh-CN" altLang="en-US" sz="2400" b="1" dirty="0">
              <a:solidFill>
                <a:srgbClr val="91C845"/>
              </a:solidFill>
              <a:cs typeface="+mn-ea"/>
              <a:sym typeface="+mn-lt"/>
            </a:endParaRPr>
          </a:p>
        </p:txBody>
      </p:sp>
      <p:sp>
        <p:nvSpPr>
          <p:cNvPr id="2" name="文本框 1"/>
          <p:cNvSpPr txBox="1"/>
          <p:nvPr/>
        </p:nvSpPr>
        <p:spPr>
          <a:xfrm>
            <a:off x="635000" y="1216660"/>
            <a:ext cx="2889250" cy="2306955"/>
          </a:xfrm>
          <a:prstGeom prst="rect">
            <a:avLst/>
          </a:prstGeom>
          <a:noFill/>
        </p:spPr>
        <p:txBody>
          <a:bodyPr wrap="square" rtlCol="0">
            <a:spAutoFit/>
          </a:bodyPr>
          <a:p>
            <a:r>
              <a:rPr lang="zh-CN" altLang="en-US"/>
              <a:t>测试伴随着整个软件开发周期，而且测试的对象不仅仅是程序，需求、设计等开发输出的文档同样要测试（这里针对设计文档，一般可以划分为需求设计文档、概要设计文档、详细设计文档和代码文档）</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hqprint">
            <a:extLst>
              <a:ext uri="{28A0092B-C50C-407E-A947-70E740481C1C}">
                <a14:useLocalDpi xmlns:a14="http://schemas.microsoft.com/office/drawing/2010/main" val="0"/>
              </a:ext>
            </a:extLst>
          </a:blip>
          <a:stretch>
            <a:fillRect/>
          </a:stretch>
        </p:blipFill>
        <p:spPr>
          <a:xfrm>
            <a:off x="2573754" y="924720"/>
            <a:ext cx="7512843" cy="5008562"/>
          </a:xfrm>
          <a:custGeom>
            <a:avLst/>
            <a:gdLst>
              <a:gd name="connsiteX0" fmla="*/ 0 w 12192000"/>
              <a:gd name="connsiteY0" fmla="*/ 0 h 5008562"/>
              <a:gd name="connsiteX1" fmla="*/ 12192000 w 12192000"/>
              <a:gd name="connsiteY1" fmla="*/ 0 h 5008562"/>
              <a:gd name="connsiteX2" fmla="*/ 12192000 w 12192000"/>
              <a:gd name="connsiteY2" fmla="*/ 5008562 h 5008562"/>
              <a:gd name="connsiteX3" fmla="*/ 0 w 12192000"/>
              <a:gd name="connsiteY3" fmla="*/ 5008562 h 5008562"/>
            </a:gdLst>
            <a:ahLst/>
            <a:cxnLst>
              <a:cxn ang="0">
                <a:pos x="connsiteX0" y="connsiteY0"/>
              </a:cxn>
              <a:cxn ang="0">
                <a:pos x="connsiteX1" y="connsiteY1"/>
              </a:cxn>
              <a:cxn ang="0">
                <a:pos x="connsiteX2" y="connsiteY2"/>
              </a:cxn>
              <a:cxn ang="0">
                <a:pos x="connsiteX3" y="connsiteY3"/>
              </a:cxn>
            </a:cxnLst>
            <a:rect l="l" t="t" r="r" b="b"/>
            <a:pathLst>
              <a:path w="12192000" h="5008562">
                <a:moveTo>
                  <a:pt x="0" y="0"/>
                </a:moveTo>
                <a:lnTo>
                  <a:pt x="12192000" y="0"/>
                </a:lnTo>
                <a:lnTo>
                  <a:pt x="12192000" y="5008562"/>
                </a:lnTo>
                <a:lnTo>
                  <a:pt x="0" y="5008562"/>
                </a:lnTo>
                <a:close/>
              </a:path>
            </a:pathLst>
          </a:custGeom>
        </p:spPr>
      </p:pic>
      <p:sp>
        <p:nvSpPr>
          <p:cNvPr id="12" name="矩形 11"/>
          <p:cNvSpPr/>
          <p:nvPr/>
        </p:nvSpPr>
        <p:spPr>
          <a:xfrm>
            <a:off x="1253351" y="0"/>
            <a:ext cx="3762375" cy="59332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1479162" y="2582344"/>
            <a:ext cx="3333155" cy="1322070"/>
          </a:xfrm>
          <a:prstGeom prst="rect">
            <a:avLst/>
          </a:prstGeom>
          <a:noFill/>
        </p:spPr>
        <p:txBody>
          <a:bodyPr wrap="square" rtlCol="0">
            <a:spAutoFit/>
            <a:scene3d>
              <a:camera prst="orthographicFront"/>
              <a:lightRig rig="threePt" dir="t"/>
            </a:scene3d>
            <a:sp3d contourW="12700"/>
          </a:bodyPr>
          <a:lstStyle/>
          <a:p>
            <a:pPr algn="ctr"/>
            <a:r>
              <a:rPr lang="en-US" sz="8000" dirty="0">
                <a:solidFill>
                  <a:schemeClr val="bg1"/>
                </a:solidFill>
                <a:effectLst>
                  <a:outerShdw blurRad="38100" dist="38100" dir="2700000" algn="tl">
                    <a:srgbClr val="000000">
                      <a:alpha val="43137"/>
                    </a:srgbClr>
                  </a:outerShdw>
                </a:effectLst>
                <a:cs typeface="+mn-ea"/>
                <a:sym typeface="+mn-lt"/>
              </a:rPr>
              <a:t>H</a:t>
            </a:r>
            <a:r>
              <a:rPr lang="zh-CN" altLang="en-US" sz="8000" dirty="0">
                <a:solidFill>
                  <a:schemeClr val="bg1"/>
                </a:solidFill>
                <a:effectLst>
                  <a:outerShdw blurRad="38100" dist="38100" dir="2700000" algn="tl">
                    <a:srgbClr val="000000">
                      <a:alpha val="43137"/>
                    </a:srgbClr>
                  </a:outerShdw>
                </a:effectLst>
                <a:cs typeface="+mn-ea"/>
                <a:sym typeface="+mn-lt"/>
              </a:rPr>
              <a:t>模型</a:t>
            </a:r>
            <a:endParaRPr lang="zh-CN" altLang="en-US" sz="8000" dirty="0">
              <a:solidFill>
                <a:schemeClr val="bg1"/>
              </a:solidFill>
              <a:effectLst>
                <a:outerShdw blurRad="38100" dist="38100" dir="2700000" algn="tl">
                  <a:srgbClr val="000000">
                    <a:alpha val="43137"/>
                  </a:srgbClr>
                </a:outerShdw>
              </a:effectLst>
              <a:cs typeface="+mn-ea"/>
              <a:sym typeface="+mn-lt"/>
            </a:endParaRPr>
          </a:p>
        </p:txBody>
      </p:sp>
      <p:sp>
        <p:nvSpPr>
          <p:cNvPr id="16" name="文本框 15"/>
          <p:cNvSpPr txBox="1"/>
          <p:nvPr/>
        </p:nvSpPr>
        <p:spPr>
          <a:xfrm>
            <a:off x="1771082" y="1379468"/>
            <a:ext cx="3041235" cy="830997"/>
          </a:xfrm>
          <a:prstGeom prst="rect">
            <a:avLst/>
          </a:prstGeom>
          <a:noFill/>
        </p:spPr>
        <p:txBody>
          <a:bodyPr wrap="square" rtlCol="0">
            <a:spAutoFit/>
            <a:scene3d>
              <a:camera prst="orthographicFront"/>
              <a:lightRig rig="threePt" dir="t"/>
            </a:scene3d>
            <a:sp3d contourW="12700"/>
          </a:bodyPr>
          <a:lstStyle/>
          <a:p>
            <a:r>
              <a:rPr lang="en-US" altLang="zh-CN" sz="4800" dirty="0">
                <a:solidFill>
                  <a:schemeClr val="bg1"/>
                </a:solidFill>
                <a:effectLst>
                  <a:outerShdw blurRad="38100" dist="38100" dir="2700000" algn="tl">
                    <a:srgbClr val="000000">
                      <a:alpha val="43137"/>
                    </a:srgbClr>
                  </a:outerShdw>
                </a:effectLst>
                <a:cs typeface="+mn-ea"/>
                <a:sym typeface="+mn-lt"/>
              </a:rPr>
              <a:t>PART 03</a:t>
            </a:r>
            <a:endParaRPr lang="zh-CN" altLang="en-US" sz="4800" dirty="0">
              <a:solidFill>
                <a:schemeClr val="bg1"/>
              </a:solidFill>
              <a:effectLst>
                <a:outerShdw blurRad="38100" dist="38100" dir="2700000" algn="tl">
                  <a:srgbClr val="000000">
                    <a:alpha val="43137"/>
                  </a:srgbClr>
                </a:outerShdw>
              </a:effectLs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4"/>
          <p:cNvSpPr/>
          <p:nvPr/>
        </p:nvSpPr>
        <p:spPr>
          <a:xfrm>
            <a:off x="897254" y="5465853"/>
            <a:ext cx="1412708" cy="869971"/>
          </a:xfrm>
          <a:custGeom>
            <a:avLst/>
            <a:gdLst/>
            <a:ahLst/>
            <a:cxnLst>
              <a:cxn ang="0">
                <a:pos x="wd2" y="hd2"/>
              </a:cxn>
              <a:cxn ang="5400000">
                <a:pos x="wd2" y="hd2"/>
              </a:cxn>
              <a:cxn ang="10800000">
                <a:pos x="wd2" y="hd2"/>
              </a:cxn>
              <a:cxn ang="16200000">
                <a:pos x="wd2" y="hd2"/>
              </a:cxn>
            </a:cxnLst>
            <a:rect l="0" t="0" r="r" b="b"/>
            <a:pathLst>
              <a:path w="20724" h="21599" extrusionOk="0">
                <a:moveTo>
                  <a:pt x="9998" y="0"/>
                </a:moveTo>
                <a:cubicBezTo>
                  <a:pt x="8290" y="0"/>
                  <a:pt x="6583" y="898"/>
                  <a:pt x="5280" y="2695"/>
                </a:cubicBezTo>
                <a:cubicBezTo>
                  <a:pt x="4945" y="3157"/>
                  <a:pt x="4653" y="3657"/>
                  <a:pt x="4404" y="4183"/>
                </a:cubicBezTo>
                <a:cubicBezTo>
                  <a:pt x="4392" y="4208"/>
                  <a:pt x="4384" y="4235"/>
                  <a:pt x="4373" y="4260"/>
                </a:cubicBezTo>
                <a:cubicBezTo>
                  <a:pt x="3891" y="5302"/>
                  <a:pt x="3576" y="6445"/>
                  <a:pt x="3429" y="7623"/>
                </a:cubicBezTo>
                <a:cubicBezTo>
                  <a:pt x="3428" y="7624"/>
                  <a:pt x="3429" y="7625"/>
                  <a:pt x="3429" y="7625"/>
                </a:cubicBezTo>
                <a:cubicBezTo>
                  <a:pt x="3353" y="8227"/>
                  <a:pt x="3322" y="8835"/>
                  <a:pt x="3334" y="9444"/>
                </a:cubicBezTo>
                <a:cubicBezTo>
                  <a:pt x="2594" y="9714"/>
                  <a:pt x="1894" y="10243"/>
                  <a:pt x="1314" y="11042"/>
                </a:cubicBezTo>
                <a:cubicBezTo>
                  <a:pt x="-438" y="13459"/>
                  <a:pt x="-438" y="17375"/>
                  <a:pt x="1314" y="19792"/>
                </a:cubicBezTo>
                <a:cubicBezTo>
                  <a:pt x="2134" y="20922"/>
                  <a:pt x="3192" y="21516"/>
                  <a:pt x="4265" y="21589"/>
                </a:cubicBezTo>
                <a:lnTo>
                  <a:pt x="4265" y="21598"/>
                </a:lnTo>
                <a:lnTo>
                  <a:pt x="4385" y="21598"/>
                </a:lnTo>
                <a:cubicBezTo>
                  <a:pt x="4453" y="21600"/>
                  <a:pt x="4520" y="21600"/>
                  <a:pt x="4588" y="21598"/>
                </a:cubicBezTo>
                <a:lnTo>
                  <a:pt x="16136" y="21598"/>
                </a:lnTo>
                <a:cubicBezTo>
                  <a:pt x="16204" y="21600"/>
                  <a:pt x="16271" y="21600"/>
                  <a:pt x="16339" y="21598"/>
                </a:cubicBezTo>
                <a:lnTo>
                  <a:pt x="16392" y="21598"/>
                </a:lnTo>
                <a:lnTo>
                  <a:pt x="16392" y="21594"/>
                </a:lnTo>
                <a:cubicBezTo>
                  <a:pt x="17488" y="21543"/>
                  <a:pt x="18573" y="20945"/>
                  <a:pt x="19410" y="19792"/>
                </a:cubicBezTo>
                <a:cubicBezTo>
                  <a:pt x="21162" y="17375"/>
                  <a:pt x="21162" y="13459"/>
                  <a:pt x="19410" y="11042"/>
                </a:cubicBezTo>
                <a:cubicBezTo>
                  <a:pt x="18644" y="9985"/>
                  <a:pt x="17669" y="9391"/>
                  <a:pt x="16668" y="9259"/>
                </a:cubicBezTo>
                <a:cubicBezTo>
                  <a:pt x="16668" y="9255"/>
                  <a:pt x="16668" y="9252"/>
                  <a:pt x="16668" y="9248"/>
                </a:cubicBezTo>
                <a:cubicBezTo>
                  <a:pt x="16672" y="8065"/>
                  <a:pt x="16513" y="6881"/>
                  <a:pt x="16188" y="5766"/>
                </a:cubicBezTo>
                <a:cubicBezTo>
                  <a:pt x="16188" y="5764"/>
                  <a:pt x="16186" y="5762"/>
                  <a:pt x="16186" y="5759"/>
                </a:cubicBezTo>
                <a:cubicBezTo>
                  <a:pt x="15860" y="4644"/>
                  <a:pt x="15371" y="3599"/>
                  <a:pt x="14715" y="2695"/>
                </a:cubicBezTo>
                <a:cubicBezTo>
                  <a:pt x="13412" y="898"/>
                  <a:pt x="11705" y="0"/>
                  <a:pt x="9998" y="0"/>
                </a:cubicBezTo>
                <a:close/>
              </a:path>
            </a:pathLst>
          </a:custGeom>
          <a:solidFill>
            <a:schemeClr val="bg1">
              <a:lumMod val="85000"/>
            </a:schemeClr>
          </a:solidFill>
          <a:ln w="12700">
            <a:miter lim="400000"/>
          </a:ln>
        </p:spPr>
        <p:txBody>
          <a:bodyPr anchor="ctr"/>
          <a:lstStyle/>
          <a:p>
            <a:pPr algn="ctr"/>
            <a:endParaRPr sz="2400">
              <a:cs typeface="+mn-ea"/>
              <a:sym typeface="+mn-lt"/>
            </a:endParaRPr>
          </a:p>
        </p:txBody>
      </p:sp>
      <p:sp>
        <p:nvSpPr>
          <p:cNvPr id="17" name="Freeform: Shape 270"/>
          <p:cNvSpPr/>
          <p:nvPr/>
        </p:nvSpPr>
        <p:spPr>
          <a:xfrm>
            <a:off x="9597594" y="5731331"/>
            <a:ext cx="981469" cy="604407"/>
          </a:xfrm>
          <a:custGeom>
            <a:avLst/>
            <a:gdLst/>
            <a:ahLst/>
            <a:cxnLst>
              <a:cxn ang="0">
                <a:pos x="wd2" y="hd2"/>
              </a:cxn>
              <a:cxn ang="5400000">
                <a:pos x="wd2" y="hd2"/>
              </a:cxn>
              <a:cxn ang="10800000">
                <a:pos x="wd2" y="hd2"/>
              </a:cxn>
              <a:cxn ang="16200000">
                <a:pos x="wd2" y="hd2"/>
              </a:cxn>
            </a:cxnLst>
            <a:rect l="0" t="0" r="r" b="b"/>
            <a:pathLst>
              <a:path w="20724" h="21599" extrusionOk="0">
                <a:moveTo>
                  <a:pt x="9998" y="0"/>
                </a:moveTo>
                <a:cubicBezTo>
                  <a:pt x="8290" y="0"/>
                  <a:pt x="6583" y="898"/>
                  <a:pt x="5280" y="2695"/>
                </a:cubicBezTo>
                <a:cubicBezTo>
                  <a:pt x="4945" y="3157"/>
                  <a:pt x="4653" y="3657"/>
                  <a:pt x="4404" y="4183"/>
                </a:cubicBezTo>
                <a:cubicBezTo>
                  <a:pt x="4392" y="4208"/>
                  <a:pt x="4384" y="4235"/>
                  <a:pt x="4373" y="4260"/>
                </a:cubicBezTo>
                <a:cubicBezTo>
                  <a:pt x="3891" y="5302"/>
                  <a:pt x="3576" y="6445"/>
                  <a:pt x="3429" y="7623"/>
                </a:cubicBezTo>
                <a:cubicBezTo>
                  <a:pt x="3428" y="7624"/>
                  <a:pt x="3429" y="7625"/>
                  <a:pt x="3429" y="7625"/>
                </a:cubicBezTo>
                <a:cubicBezTo>
                  <a:pt x="3353" y="8227"/>
                  <a:pt x="3322" y="8835"/>
                  <a:pt x="3334" y="9444"/>
                </a:cubicBezTo>
                <a:cubicBezTo>
                  <a:pt x="2594" y="9714"/>
                  <a:pt x="1894" y="10243"/>
                  <a:pt x="1314" y="11042"/>
                </a:cubicBezTo>
                <a:cubicBezTo>
                  <a:pt x="-438" y="13459"/>
                  <a:pt x="-438" y="17375"/>
                  <a:pt x="1314" y="19792"/>
                </a:cubicBezTo>
                <a:cubicBezTo>
                  <a:pt x="2134" y="20922"/>
                  <a:pt x="3192" y="21516"/>
                  <a:pt x="4265" y="21589"/>
                </a:cubicBezTo>
                <a:lnTo>
                  <a:pt x="4265" y="21598"/>
                </a:lnTo>
                <a:lnTo>
                  <a:pt x="4385" y="21598"/>
                </a:lnTo>
                <a:cubicBezTo>
                  <a:pt x="4453" y="21600"/>
                  <a:pt x="4520" y="21600"/>
                  <a:pt x="4588" y="21598"/>
                </a:cubicBezTo>
                <a:lnTo>
                  <a:pt x="16136" y="21598"/>
                </a:lnTo>
                <a:cubicBezTo>
                  <a:pt x="16204" y="21600"/>
                  <a:pt x="16271" y="21600"/>
                  <a:pt x="16339" y="21598"/>
                </a:cubicBezTo>
                <a:lnTo>
                  <a:pt x="16392" y="21598"/>
                </a:lnTo>
                <a:lnTo>
                  <a:pt x="16392" y="21594"/>
                </a:lnTo>
                <a:cubicBezTo>
                  <a:pt x="17488" y="21543"/>
                  <a:pt x="18573" y="20945"/>
                  <a:pt x="19410" y="19792"/>
                </a:cubicBezTo>
                <a:cubicBezTo>
                  <a:pt x="21162" y="17375"/>
                  <a:pt x="21162" y="13459"/>
                  <a:pt x="19410" y="11042"/>
                </a:cubicBezTo>
                <a:cubicBezTo>
                  <a:pt x="18644" y="9985"/>
                  <a:pt x="17669" y="9391"/>
                  <a:pt x="16668" y="9259"/>
                </a:cubicBezTo>
                <a:cubicBezTo>
                  <a:pt x="16668" y="9255"/>
                  <a:pt x="16668" y="9252"/>
                  <a:pt x="16668" y="9248"/>
                </a:cubicBezTo>
                <a:cubicBezTo>
                  <a:pt x="16672" y="8065"/>
                  <a:pt x="16513" y="6881"/>
                  <a:pt x="16188" y="5766"/>
                </a:cubicBezTo>
                <a:cubicBezTo>
                  <a:pt x="16188" y="5764"/>
                  <a:pt x="16186" y="5762"/>
                  <a:pt x="16186" y="5759"/>
                </a:cubicBezTo>
                <a:cubicBezTo>
                  <a:pt x="15860" y="4644"/>
                  <a:pt x="15371" y="3599"/>
                  <a:pt x="14715" y="2695"/>
                </a:cubicBezTo>
                <a:cubicBezTo>
                  <a:pt x="13412" y="898"/>
                  <a:pt x="11705" y="0"/>
                  <a:pt x="9998" y="0"/>
                </a:cubicBezTo>
                <a:close/>
              </a:path>
            </a:pathLst>
          </a:custGeom>
          <a:solidFill>
            <a:schemeClr val="bg1">
              <a:lumMod val="85000"/>
            </a:schemeClr>
          </a:solidFill>
          <a:ln w="12700">
            <a:miter lim="400000"/>
          </a:ln>
        </p:spPr>
        <p:txBody>
          <a:bodyPr anchor="ctr"/>
          <a:lstStyle/>
          <a:p>
            <a:pPr algn="ctr"/>
            <a:endParaRPr sz="2400">
              <a:cs typeface="+mn-ea"/>
              <a:sym typeface="+mn-lt"/>
            </a:endParaRPr>
          </a:p>
        </p:txBody>
      </p:sp>
      <p:sp>
        <p:nvSpPr>
          <p:cNvPr id="185" name="文本框 184"/>
          <p:cNvSpPr txBox="1"/>
          <p:nvPr/>
        </p:nvSpPr>
        <p:spPr>
          <a:xfrm>
            <a:off x="4961161" y="372153"/>
            <a:ext cx="4177418" cy="460375"/>
          </a:xfrm>
          <a:prstGeom prst="rect">
            <a:avLst/>
          </a:prstGeom>
          <a:noFill/>
        </p:spPr>
        <p:txBody>
          <a:bodyPr wrap="square" rtlCol="0">
            <a:spAutoFit/>
          </a:bodyPr>
          <a:lstStyle/>
          <a:p>
            <a:pPr>
              <a:buClr>
                <a:srgbClr val="00A5FE"/>
              </a:buClr>
            </a:pPr>
            <a:r>
              <a:rPr lang="en-US" altLang="zh-CN" sz="2400" b="1" dirty="0">
                <a:solidFill>
                  <a:srgbClr val="91C845"/>
                </a:solidFill>
                <a:cs typeface="+mn-ea"/>
                <a:sym typeface="+mn-lt"/>
              </a:rPr>
              <a:t>H</a:t>
            </a:r>
            <a:r>
              <a:rPr lang="zh-CN" altLang="en-US" sz="2400" b="1" dirty="0">
                <a:solidFill>
                  <a:srgbClr val="91C845"/>
                </a:solidFill>
                <a:cs typeface="+mn-ea"/>
                <a:sym typeface="+mn-lt"/>
              </a:rPr>
              <a:t>模型</a:t>
            </a:r>
            <a:endParaRPr lang="zh-CN" altLang="en-US" sz="2400" b="1" dirty="0">
              <a:solidFill>
                <a:srgbClr val="91C845"/>
              </a:solidFill>
              <a:cs typeface="+mn-ea"/>
              <a:sym typeface="+mn-lt"/>
            </a:endParaRPr>
          </a:p>
        </p:txBody>
      </p:sp>
      <p:pic>
        <p:nvPicPr>
          <p:cNvPr id="2" name="图片 1"/>
          <p:cNvPicPr>
            <a:picLocks noChangeAspect="1"/>
          </p:cNvPicPr>
          <p:nvPr/>
        </p:nvPicPr>
        <p:blipFill>
          <a:blip r:embed="rId1"/>
          <a:stretch>
            <a:fillRect/>
          </a:stretch>
        </p:blipFill>
        <p:spPr>
          <a:xfrm>
            <a:off x="1910080" y="2538730"/>
            <a:ext cx="8160385" cy="3596005"/>
          </a:xfrm>
          <a:prstGeom prst="rect">
            <a:avLst/>
          </a:prstGeom>
        </p:spPr>
      </p:pic>
      <p:sp>
        <p:nvSpPr>
          <p:cNvPr id="9" name="文本框 8"/>
          <p:cNvSpPr txBox="1"/>
          <p:nvPr/>
        </p:nvSpPr>
        <p:spPr>
          <a:xfrm>
            <a:off x="1387475" y="1198245"/>
            <a:ext cx="9416415" cy="829945"/>
          </a:xfrm>
          <a:prstGeom prst="rect">
            <a:avLst/>
          </a:prstGeom>
          <a:noFill/>
        </p:spPr>
        <p:txBody>
          <a:bodyPr wrap="square" rtlCol="0">
            <a:spAutoFit/>
          </a:bodyPr>
          <a:p>
            <a:pPr algn="l"/>
            <a:r>
              <a:rPr lang="en-US" altLang="zh-CN" sz="2400">
                <a:solidFill>
                  <a:srgbClr val="92D050"/>
                </a:solidFill>
                <a:sym typeface="+mn-ea"/>
              </a:rPr>
              <a:t>       </a:t>
            </a:r>
            <a:r>
              <a:rPr lang="zh-CN" altLang="en-US" sz="2400">
                <a:solidFill>
                  <a:srgbClr val="92D050"/>
                </a:solidFill>
                <a:sym typeface="+mn-ea"/>
              </a:rPr>
              <a:t>H模型将测试活动完全独立出来，形成了一个完全独立的流程，将测试准备活动和测试执行活动清晰地体现出来。</a:t>
            </a:r>
            <a:endParaRPr lang="zh-CN" altLang="en-US" sz="2400">
              <a:solidFill>
                <a:srgbClr val="92D050"/>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4"/>
          <p:cNvSpPr/>
          <p:nvPr/>
        </p:nvSpPr>
        <p:spPr>
          <a:xfrm>
            <a:off x="897254" y="5465853"/>
            <a:ext cx="1412708" cy="869971"/>
          </a:xfrm>
          <a:custGeom>
            <a:avLst/>
            <a:gdLst/>
            <a:ahLst/>
            <a:cxnLst>
              <a:cxn ang="0">
                <a:pos x="wd2" y="hd2"/>
              </a:cxn>
              <a:cxn ang="5400000">
                <a:pos x="wd2" y="hd2"/>
              </a:cxn>
              <a:cxn ang="10800000">
                <a:pos x="wd2" y="hd2"/>
              </a:cxn>
              <a:cxn ang="16200000">
                <a:pos x="wd2" y="hd2"/>
              </a:cxn>
            </a:cxnLst>
            <a:rect l="0" t="0" r="r" b="b"/>
            <a:pathLst>
              <a:path w="20724" h="21599" extrusionOk="0">
                <a:moveTo>
                  <a:pt x="9998" y="0"/>
                </a:moveTo>
                <a:cubicBezTo>
                  <a:pt x="8290" y="0"/>
                  <a:pt x="6583" y="898"/>
                  <a:pt x="5280" y="2695"/>
                </a:cubicBezTo>
                <a:cubicBezTo>
                  <a:pt x="4945" y="3157"/>
                  <a:pt x="4653" y="3657"/>
                  <a:pt x="4404" y="4183"/>
                </a:cubicBezTo>
                <a:cubicBezTo>
                  <a:pt x="4392" y="4208"/>
                  <a:pt x="4384" y="4235"/>
                  <a:pt x="4373" y="4260"/>
                </a:cubicBezTo>
                <a:cubicBezTo>
                  <a:pt x="3891" y="5302"/>
                  <a:pt x="3576" y="6445"/>
                  <a:pt x="3429" y="7623"/>
                </a:cubicBezTo>
                <a:cubicBezTo>
                  <a:pt x="3428" y="7624"/>
                  <a:pt x="3429" y="7625"/>
                  <a:pt x="3429" y="7625"/>
                </a:cubicBezTo>
                <a:cubicBezTo>
                  <a:pt x="3353" y="8227"/>
                  <a:pt x="3322" y="8835"/>
                  <a:pt x="3334" y="9444"/>
                </a:cubicBezTo>
                <a:cubicBezTo>
                  <a:pt x="2594" y="9714"/>
                  <a:pt x="1894" y="10243"/>
                  <a:pt x="1314" y="11042"/>
                </a:cubicBezTo>
                <a:cubicBezTo>
                  <a:pt x="-438" y="13459"/>
                  <a:pt x="-438" y="17375"/>
                  <a:pt x="1314" y="19792"/>
                </a:cubicBezTo>
                <a:cubicBezTo>
                  <a:pt x="2134" y="20922"/>
                  <a:pt x="3192" y="21516"/>
                  <a:pt x="4265" y="21589"/>
                </a:cubicBezTo>
                <a:lnTo>
                  <a:pt x="4265" y="21598"/>
                </a:lnTo>
                <a:lnTo>
                  <a:pt x="4385" y="21598"/>
                </a:lnTo>
                <a:cubicBezTo>
                  <a:pt x="4453" y="21600"/>
                  <a:pt x="4520" y="21600"/>
                  <a:pt x="4588" y="21598"/>
                </a:cubicBezTo>
                <a:lnTo>
                  <a:pt x="16136" y="21598"/>
                </a:lnTo>
                <a:cubicBezTo>
                  <a:pt x="16204" y="21600"/>
                  <a:pt x="16271" y="21600"/>
                  <a:pt x="16339" y="21598"/>
                </a:cubicBezTo>
                <a:lnTo>
                  <a:pt x="16392" y="21598"/>
                </a:lnTo>
                <a:lnTo>
                  <a:pt x="16392" y="21594"/>
                </a:lnTo>
                <a:cubicBezTo>
                  <a:pt x="17488" y="21543"/>
                  <a:pt x="18573" y="20945"/>
                  <a:pt x="19410" y="19792"/>
                </a:cubicBezTo>
                <a:cubicBezTo>
                  <a:pt x="21162" y="17375"/>
                  <a:pt x="21162" y="13459"/>
                  <a:pt x="19410" y="11042"/>
                </a:cubicBezTo>
                <a:cubicBezTo>
                  <a:pt x="18644" y="9985"/>
                  <a:pt x="17669" y="9391"/>
                  <a:pt x="16668" y="9259"/>
                </a:cubicBezTo>
                <a:cubicBezTo>
                  <a:pt x="16668" y="9255"/>
                  <a:pt x="16668" y="9252"/>
                  <a:pt x="16668" y="9248"/>
                </a:cubicBezTo>
                <a:cubicBezTo>
                  <a:pt x="16672" y="8065"/>
                  <a:pt x="16513" y="6881"/>
                  <a:pt x="16188" y="5766"/>
                </a:cubicBezTo>
                <a:cubicBezTo>
                  <a:pt x="16188" y="5764"/>
                  <a:pt x="16186" y="5762"/>
                  <a:pt x="16186" y="5759"/>
                </a:cubicBezTo>
                <a:cubicBezTo>
                  <a:pt x="15860" y="4644"/>
                  <a:pt x="15371" y="3599"/>
                  <a:pt x="14715" y="2695"/>
                </a:cubicBezTo>
                <a:cubicBezTo>
                  <a:pt x="13412" y="898"/>
                  <a:pt x="11705" y="0"/>
                  <a:pt x="9998" y="0"/>
                </a:cubicBezTo>
                <a:close/>
              </a:path>
            </a:pathLst>
          </a:custGeom>
          <a:solidFill>
            <a:schemeClr val="bg1">
              <a:lumMod val="85000"/>
            </a:schemeClr>
          </a:solidFill>
          <a:ln w="12700">
            <a:miter lim="400000"/>
          </a:ln>
        </p:spPr>
        <p:txBody>
          <a:bodyPr anchor="ctr"/>
          <a:lstStyle/>
          <a:p>
            <a:pPr algn="ctr"/>
            <a:endParaRPr sz="2400">
              <a:cs typeface="+mn-ea"/>
              <a:sym typeface="+mn-lt"/>
            </a:endParaRPr>
          </a:p>
        </p:txBody>
      </p:sp>
      <p:sp>
        <p:nvSpPr>
          <p:cNvPr id="17" name="Freeform: Shape 270"/>
          <p:cNvSpPr/>
          <p:nvPr/>
        </p:nvSpPr>
        <p:spPr>
          <a:xfrm>
            <a:off x="9943034" y="5465901"/>
            <a:ext cx="981469" cy="604407"/>
          </a:xfrm>
          <a:custGeom>
            <a:avLst/>
            <a:gdLst/>
            <a:ahLst/>
            <a:cxnLst>
              <a:cxn ang="0">
                <a:pos x="wd2" y="hd2"/>
              </a:cxn>
              <a:cxn ang="5400000">
                <a:pos x="wd2" y="hd2"/>
              </a:cxn>
              <a:cxn ang="10800000">
                <a:pos x="wd2" y="hd2"/>
              </a:cxn>
              <a:cxn ang="16200000">
                <a:pos x="wd2" y="hd2"/>
              </a:cxn>
            </a:cxnLst>
            <a:rect l="0" t="0" r="r" b="b"/>
            <a:pathLst>
              <a:path w="20724" h="21599" extrusionOk="0">
                <a:moveTo>
                  <a:pt x="9998" y="0"/>
                </a:moveTo>
                <a:cubicBezTo>
                  <a:pt x="8290" y="0"/>
                  <a:pt x="6583" y="898"/>
                  <a:pt x="5280" y="2695"/>
                </a:cubicBezTo>
                <a:cubicBezTo>
                  <a:pt x="4945" y="3157"/>
                  <a:pt x="4653" y="3657"/>
                  <a:pt x="4404" y="4183"/>
                </a:cubicBezTo>
                <a:cubicBezTo>
                  <a:pt x="4392" y="4208"/>
                  <a:pt x="4384" y="4235"/>
                  <a:pt x="4373" y="4260"/>
                </a:cubicBezTo>
                <a:cubicBezTo>
                  <a:pt x="3891" y="5302"/>
                  <a:pt x="3576" y="6445"/>
                  <a:pt x="3429" y="7623"/>
                </a:cubicBezTo>
                <a:cubicBezTo>
                  <a:pt x="3428" y="7624"/>
                  <a:pt x="3429" y="7625"/>
                  <a:pt x="3429" y="7625"/>
                </a:cubicBezTo>
                <a:cubicBezTo>
                  <a:pt x="3353" y="8227"/>
                  <a:pt x="3322" y="8835"/>
                  <a:pt x="3334" y="9444"/>
                </a:cubicBezTo>
                <a:cubicBezTo>
                  <a:pt x="2594" y="9714"/>
                  <a:pt x="1894" y="10243"/>
                  <a:pt x="1314" y="11042"/>
                </a:cubicBezTo>
                <a:cubicBezTo>
                  <a:pt x="-438" y="13459"/>
                  <a:pt x="-438" y="17375"/>
                  <a:pt x="1314" y="19792"/>
                </a:cubicBezTo>
                <a:cubicBezTo>
                  <a:pt x="2134" y="20922"/>
                  <a:pt x="3192" y="21516"/>
                  <a:pt x="4265" y="21589"/>
                </a:cubicBezTo>
                <a:lnTo>
                  <a:pt x="4265" y="21598"/>
                </a:lnTo>
                <a:lnTo>
                  <a:pt x="4385" y="21598"/>
                </a:lnTo>
                <a:cubicBezTo>
                  <a:pt x="4453" y="21600"/>
                  <a:pt x="4520" y="21600"/>
                  <a:pt x="4588" y="21598"/>
                </a:cubicBezTo>
                <a:lnTo>
                  <a:pt x="16136" y="21598"/>
                </a:lnTo>
                <a:cubicBezTo>
                  <a:pt x="16204" y="21600"/>
                  <a:pt x="16271" y="21600"/>
                  <a:pt x="16339" y="21598"/>
                </a:cubicBezTo>
                <a:lnTo>
                  <a:pt x="16392" y="21598"/>
                </a:lnTo>
                <a:lnTo>
                  <a:pt x="16392" y="21594"/>
                </a:lnTo>
                <a:cubicBezTo>
                  <a:pt x="17488" y="21543"/>
                  <a:pt x="18573" y="20945"/>
                  <a:pt x="19410" y="19792"/>
                </a:cubicBezTo>
                <a:cubicBezTo>
                  <a:pt x="21162" y="17375"/>
                  <a:pt x="21162" y="13459"/>
                  <a:pt x="19410" y="11042"/>
                </a:cubicBezTo>
                <a:cubicBezTo>
                  <a:pt x="18644" y="9985"/>
                  <a:pt x="17669" y="9391"/>
                  <a:pt x="16668" y="9259"/>
                </a:cubicBezTo>
                <a:cubicBezTo>
                  <a:pt x="16668" y="9255"/>
                  <a:pt x="16668" y="9252"/>
                  <a:pt x="16668" y="9248"/>
                </a:cubicBezTo>
                <a:cubicBezTo>
                  <a:pt x="16672" y="8065"/>
                  <a:pt x="16513" y="6881"/>
                  <a:pt x="16188" y="5766"/>
                </a:cubicBezTo>
                <a:cubicBezTo>
                  <a:pt x="16188" y="5764"/>
                  <a:pt x="16186" y="5762"/>
                  <a:pt x="16186" y="5759"/>
                </a:cubicBezTo>
                <a:cubicBezTo>
                  <a:pt x="15860" y="4644"/>
                  <a:pt x="15371" y="3599"/>
                  <a:pt x="14715" y="2695"/>
                </a:cubicBezTo>
                <a:cubicBezTo>
                  <a:pt x="13412" y="898"/>
                  <a:pt x="11705" y="0"/>
                  <a:pt x="9998" y="0"/>
                </a:cubicBezTo>
                <a:close/>
              </a:path>
            </a:pathLst>
          </a:custGeom>
          <a:solidFill>
            <a:schemeClr val="bg1">
              <a:lumMod val="85000"/>
            </a:schemeClr>
          </a:solidFill>
          <a:ln w="12700">
            <a:miter lim="400000"/>
          </a:ln>
        </p:spPr>
        <p:txBody>
          <a:bodyPr anchor="ctr"/>
          <a:lstStyle/>
          <a:p>
            <a:pPr algn="ctr"/>
            <a:endParaRPr sz="2400">
              <a:cs typeface="+mn-ea"/>
              <a:sym typeface="+mn-lt"/>
            </a:endParaRPr>
          </a:p>
        </p:txBody>
      </p:sp>
      <p:sp>
        <p:nvSpPr>
          <p:cNvPr id="185" name="文本框 184"/>
          <p:cNvSpPr txBox="1"/>
          <p:nvPr/>
        </p:nvSpPr>
        <p:spPr>
          <a:xfrm>
            <a:off x="4961161" y="372153"/>
            <a:ext cx="4177418" cy="460375"/>
          </a:xfrm>
          <a:prstGeom prst="rect">
            <a:avLst/>
          </a:prstGeom>
          <a:noFill/>
        </p:spPr>
        <p:txBody>
          <a:bodyPr wrap="square" rtlCol="0">
            <a:spAutoFit/>
          </a:bodyPr>
          <a:lstStyle/>
          <a:p>
            <a:pPr>
              <a:buClr>
                <a:srgbClr val="00A5FE"/>
              </a:buClr>
            </a:pPr>
            <a:r>
              <a:rPr lang="en-US" altLang="zh-CN" sz="2400" b="1" dirty="0">
                <a:solidFill>
                  <a:srgbClr val="91C845"/>
                </a:solidFill>
                <a:cs typeface="+mn-ea"/>
                <a:sym typeface="+mn-lt"/>
              </a:rPr>
              <a:t>H</a:t>
            </a:r>
            <a:r>
              <a:rPr lang="zh-CN" altLang="en-US" sz="2400" b="1" dirty="0">
                <a:solidFill>
                  <a:srgbClr val="91C845"/>
                </a:solidFill>
                <a:cs typeface="+mn-ea"/>
                <a:sym typeface="+mn-lt"/>
              </a:rPr>
              <a:t>模型</a:t>
            </a:r>
            <a:endParaRPr lang="zh-CN" altLang="en-US" sz="2400" b="1" dirty="0">
              <a:solidFill>
                <a:srgbClr val="91C845"/>
              </a:solidFill>
              <a:cs typeface="+mn-ea"/>
              <a:sym typeface="+mn-lt"/>
            </a:endParaRPr>
          </a:p>
        </p:txBody>
      </p:sp>
      <p:sp>
        <p:nvSpPr>
          <p:cNvPr id="3" name="文本框 2"/>
          <p:cNvSpPr txBox="1"/>
          <p:nvPr/>
        </p:nvSpPr>
        <p:spPr>
          <a:xfrm>
            <a:off x="1611630" y="1536700"/>
            <a:ext cx="8968740" cy="3784600"/>
          </a:xfrm>
          <a:prstGeom prst="rect">
            <a:avLst/>
          </a:prstGeom>
          <a:noFill/>
        </p:spPr>
        <p:txBody>
          <a:bodyPr wrap="square" rtlCol="0" anchor="t">
            <a:spAutoFit/>
          </a:bodyPr>
          <a:p>
            <a:r>
              <a:rPr lang="en-US" altLang="zh-CN" sz="2400"/>
              <a:t>       </a:t>
            </a:r>
            <a:r>
              <a:rPr lang="zh-CN" altLang="en-US" sz="2400"/>
              <a:t>这个示意图仅仅演示了在整个生产周期中某个层次上的一次测试“微循环”。图中标注的其他流程可以是任意的开发流程。例如，设计流程或编码流程。也就是说，只要测试条件成熟了，测试准备活动完成了，测试执行活动就可以（或者说需要）进行了。</a:t>
            </a:r>
            <a:endParaRPr lang="zh-CN" altLang="en-US" sz="2400"/>
          </a:p>
          <a:p>
            <a:r>
              <a:rPr lang="zh-CN" altLang="en-US" sz="2400"/>
              <a:t>       H模型揭示了一个原理：软件测试是一个独立的流程，以独立完整“微循环”流程，参与产品生命周期的各个阶段，与其他流程并发地进行。H模型指出软件测试要尽早准备，尽早执行，只要某个测试达到准备就绪点，测试执行活动就可以开展，并且不同的测试活动可按照某个次序先后进行，但也可以是反复进行的。</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7022388" y="2449902"/>
            <a:ext cx="3723848" cy="57002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chorCtr="1">
            <a:normAutofit fontScale="90000"/>
          </a:bodyPr>
          <a:lstStyle/>
          <a:p>
            <a:pPr algn="ctr"/>
            <a:r>
              <a:rPr lang="en-US" altLang="zh-CN" sz="2135" b="1" dirty="0">
                <a:cs typeface="+mn-ea"/>
                <a:sym typeface="+mn-lt"/>
              </a:rPr>
              <a:t>V</a:t>
            </a:r>
            <a:r>
              <a:rPr lang="zh-CN" altLang="en-US" sz="2135" b="1" dirty="0">
                <a:cs typeface="+mn-ea"/>
                <a:sym typeface="+mn-lt"/>
              </a:rPr>
              <a:t>模型</a:t>
            </a:r>
            <a:endParaRPr lang="zh-CN" altLang="en-US" sz="2135" b="1" dirty="0">
              <a:cs typeface="+mn-ea"/>
              <a:sym typeface="+mn-lt"/>
            </a:endParaRPr>
          </a:p>
        </p:txBody>
      </p:sp>
      <p:sp>
        <p:nvSpPr>
          <p:cNvPr id="5" name="Rectangle: Rounded Corners 74"/>
          <p:cNvSpPr/>
          <p:nvPr/>
        </p:nvSpPr>
        <p:spPr>
          <a:xfrm>
            <a:off x="7080122" y="3019921"/>
            <a:ext cx="3239711" cy="57002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90000"/>
          </a:bodyPr>
          <a:lstStyle/>
          <a:p>
            <a:pPr algn="ctr"/>
            <a:r>
              <a:rPr lang="en-US" altLang="zh-CN" sz="2135" b="1">
                <a:cs typeface="+mn-ea"/>
                <a:sym typeface="+mn-lt"/>
              </a:rPr>
              <a:t>W</a:t>
            </a:r>
            <a:r>
              <a:rPr lang="zh-CN" altLang="en-US" sz="2135" b="1">
                <a:cs typeface="+mn-ea"/>
                <a:sym typeface="+mn-lt"/>
              </a:rPr>
              <a:t>模型</a:t>
            </a:r>
            <a:endParaRPr lang="zh-CN" altLang="en-US" sz="2135" b="1">
              <a:cs typeface="+mn-ea"/>
              <a:sym typeface="+mn-lt"/>
            </a:endParaRPr>
          </a:p>
        </p:txBody>
      </p:sp>
      <p:sp>
        <p:nvSpPr>
          <p:cNvPr id="6" name="Rectangle: Rounded Corners 75"/>
          <p:cNvSpPr/>
          <p:nvPr/>
        </p:nvSpPr>
        <p:spPr>
          <a:xfrm>
            <a:off x="7137859" y="3589942"/>
            <a:ext cx="2755565" cy="57002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90000"/>
          </a:bodyPr>
          <a:lstStyle/>
          <a:p>
            <a:pPr algn="ctr"/>
            <a:r>
              <a:rPr lang="en-US" altLang="zh-CN" sz="2135" b="1">
                <a:cs typeface="+mn-ea"/>
                <a:sym typeface="+mn-lt"/>
              </a:rPr>
              <a:t>H</a:t>
            </a:r>
            <a:r>
              <a:rPr lang="zh-CN" altLang="en-US" sz="2135" b="1">
                <a:cs typeface="+mn-ea"/>
                <a:sym typeface="+mn-lt"/>
              </a:rPr>
              <a:t>模型</a:t>
            </a:r>
            <a:endParaRPr lang="zh-CN" altLang="en-US" sz="2135" b="1">
              <a:cs typeface="+mn-ea"/>
              <a:sym typeface="+mn-lt"/>
            </a:endParaRPr>
          </a:p>
        </p:txBody>
      </p:sp>
      <p:sp>
        <p:nvSpPr>
          <p:cNvPr id="8" name="Oval 4"/>
          <p:cNvSpPr/>
          <p:nvPr/>
        </p:nvSpPr>
        <p:spPr>
          <a:xfrm>
            <a:off x="10216171" y="2488991"/>
            <a:ext cx="491847" cy="49184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92500" lnSpcReduction="10000"/>
          </a:bodyPr>
          <a:lstStyle/>
          <a:p>
            <a:pPr algn="ctr"/>
            <a:r>
              <a:rPr lang="ar-SA" sz="1865" b="1" dirty="0">
                <a:solidFill>
                  <a:schemeClr val="tx1">
                    <a:lumMod val="75000"/>
                    <a:lumOff val="25000"/>
                  </a:schemeClr>
                </a:solidFill>
                <a:cs typeface="+mn-ea"/>
                <a:sym typeface="+mn-lt"/>
              </a:rPr>
              <a:t>1</a:t>
            </a:r>
            <a:endParaRPr lang="ar-SA" sz="1865" b="1" dirty="0">
              <a:solidFill>
                <a:schemeClr val="tx1">
                  <a:lumMod val="75000"/>
                  <a:lumOff val="25000"/>
                </a:schemeClr>
              </a:solidFill>
              <a:cs typeface="+mn-ea"/>
              <a:sym typeface="+mn-lt"/>
            </a:endParaRPr>
          </a:p>
        </p:txBody>
      </p:sp>
      <p:sp>
        <p:nvSpPr>
          <p:cNvPr id="9" name="Oval 76"/>
          <p:cNvSpPr/>
          <p:nvPr/>
        </p:nvSpPr>
        <p:spPr>
          <a:xfrm>
            <a:off x="9795266" y="3066059"/>
            <a:ext cx="491847" cy="49184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92500" lnSpcReduction="10000"/>
          </a:bodyPr>
          <a:lstStyle/>
          <a:p>
            <a:pPr algn="ctr"/>
            <a:r>
              <a:rPr lang="ar-SA" sz="1865" b="1">
                <a:solidFill>
                  <a:schemeClr val="tx1">
                    <a:lumMod val="75000"/>
                    <a:lumOff val="25000"/>
                  </a:schemeClr>
                </a:solidFill>
                <a:cs typeface="+mn-ea"/>
                <a:sym typeface="+mn-lt"/>
              </a:rPr>
              <a:t>2</a:t>
            </a:r>
            <a:endParaRPr lang="ar-SA" sz="1865" b="1">
              <a:solidFill>
                <a:schemeClr val="tx1">
                  <a:lumMod val="75000"/>
                  <a:lumOff val="25000"/>
                </a:schemeClr>
              </a:solidFill>
              <a:cs typeface="+mn-ea"/>
              <a:sym typeface="+mn-lt"/>
            </a:endParaRPr>
          </a:p>
        </p:txBody>
      </p:sp>
      <p:sp>
        <p:nvSpPr>
          <p:cNvPr id="10" name="Oval 77"/>
          <p:cNvSpPr/>
          <p:nvPr/>
        </p:nvSpPr>
        <p:spPr>
          <a:xfrm>
            <a:off x="9368863" y="3634657"/>
            <a:ext cx="491847" cy="49184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92500" lnSpcReduction="10000"/>
          </a:bodyPr>
          <a:lstStyle/>
          <a:p>
            <a:pPr algn="ctr"/>
            <a:r>
              <a:rPr lang="ar-SA" sz="1865" b="1">
                <a:solidFill>
                  <a:schemeClr val="tx1">
                    <a:lumMod val="75000"/>
                    <a:lumOff val="25000"/>
                  </a:schemeClr>
                </a:solidFill>
                <a:cs typeface="+mn-ea"/>
                <a:sym typeface="+mn-lt"/>
              </a:rPr>
              <a:t>3</a:t>
            </a:r>
            <a:endParaRPr lang="ar-SA" sz="1865" b="1">
              <a:solidFill>
                <a:schemeClr val="tx1">
                  <a:lumMod val="75000"/>
                  <a:lumOff val="25000"/>
                </a:schemeClr>
              </a:solidFill>
              <a:cs typeface="+mn-ea"/>
              <a:sym typeface="+mn-lt"/>
            </a:endParaRPr>
          </a:p>
        </p:txBody>
      </p:sp>
      <p:grpSp>
        <p:nvGrpSpPr>
          <p:cNvPr id="11" name="Group 81"/>
          <p:cNvGrpSpPr/>
          <p:nvPr/>
        </p:nvGrpSpPr>
        <p:grpSpPr>
          <a:xfrm flipH="1">
            <a:off x="3718816" y="2085731"/>
            <a:ext cx="2102651" cy="475328"/>
            <a:chOff x="5170018" y="1564582"/>
            <a:chExt cx="2006989" cy="555110"/>
          </a:xfrm>
        </p:grpSpPr>
        <p:cxnSp>
          <p:nvCxnSpPr>
            <p:cNvPr id="20" name="Straight Connector 82"/>
            <p:cNvCxnSpPr/>
            <p:nvPr/>
          </p:nvCxnSpPr>
          <p:spPr>
            <a:xfrm flipV="1">
              <a:off x="5170018" y="1564582"/>
              <a:ext cx="542842" cy="555110"/>
            </a:xfrm>
            <a:prstGeom prst="line">
              <a:avLst/>
            </a:prstGeom>
            <a:ln w="1905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83"/>
            <p:cNvCxnSpPr/>
            <p:nvPr/>
          </p:nvCxnSpPr>
          <p:spPr>
            <a:xfrm>
              <a:off x="5704923" y="1566961"/>
              <a:ext cx="1472084" cy="0"/>
            </a:xfrm>
            <a:prstGeom prst="line">
              <a:avLst/>
            </a:prstGeom>
            <a:ln w="19050">
              <a:solidFill>
                <a:schemeClr val="tx1">
                  <a:lumMod val="50000"/>
                  <a:lumOff val="50000"/>
                </a:schemeClr>
              </a:solidFill>
              <a:prstDash val="dash"/>
              <a:tailEnd type="oval"/>
            </a:ln>
          </p:spPr>
          <p:style>
            <a:lnRef idx="1">
              <a:schemeClr val="accent1"/>
            </a:lnRef>
            <a:fillRef idx="0">
              <a:schemeClr val="accent1"/>
            </a:fillRef>
            <a:effectRef idx="0">
              <a:schemeClr val="accent1"/>
            </a:effectRef>
            <a:fontRef idx="minor">
              <a:schemeClr val="tx1"/>
            </a:fontRef>
          </p:style>
        </p:cxnSp>
      </p:grpSp>
      <p:cxnSp>
        <p:nvCxnSpPr>
          <p:cNvPr id="12" name="Straight Connector 86"/>
          <p:cNvCxnSpPr/>
          <p:nvPr/>
        </p:nvCxnSpPr>
        <p:spPr>
          <a:xfrm flipH="1">
            <a:off x="3916476" y="3426844"/>
            <a:ext cx="1535056" cy="0"/>
          </a:xfrm>
          <a:prstGeom prst="line">
            <a:avLst/>
          </a:prstGeom>
          <a:ln w="19050">
            <a:solidFill>
              <a:schemeClr val="tx1">
                <a:lumMod val="50000"/>
                <a:lumOff val="50000"/>
              </a:schemeClr>
            </a:solidFill>
            <a:prstDash val="dash"/>
            <a:tailEnd type="oval"/>
          </a:ln>
        </p:spPr>
        <p:style>
          <a:lnRef idx="1">
            <a:schemeClr val="accent1"/>
          </a:lnRef>
          <a:fillRef idx="0">
            <a:schemeClr val="accent1"/>
          </a:fillRef>
          <a:effectRef idx="0">
            <a:schemeClr val="accent1"/>
          </a:effectRef>
          <a:fontRef idx="minor">
            <a:schemeClr val="tx1"/>
          </a:fontRef>
        </p:style>
      </p:cxnSp>
      <p:grpSp>
        <p:nvGrpSpPr>
          <p:cNvPr id="13" name="Group 88"/>
          <p:cNvGrpSpPr/>
          <p:nvPr/>
        </p:nvGrpSpPr>
        <p:grpSpPr>
          <a:xfrm flipH="1" flipV="1">
            <a:off x="4277301" y="4703243"/>
            <a:ext cx="2102651" cy="475328"/>
            <a:chOff x="5170018" y="1564582"/>
            <a:chExt cx="2006989" cy="555110"/>
          </a:xfrm>
        </p:grpSpPr>
        <p:cxnSp>
          <p:nvCxnSpPr>
            <p:cNvPr id="18" name="Straight Connector 89"/>
            <p:cNvCxnSpPr/>
            <p:nvPr/>
          </p:nvCxnSpPr>
          <p:spPr>
            <a:xfrm flipV="1">
              <a:off x="5170018" y="1564582"/>
              <a:ext cx="542842" cy="555110"/>
            </a:xfrm>
            <a:prstGeom prst="line">
              <a:avLst/>
            </a:prstGeom>
            <a:ln w="1905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90"/>
            <p:cNvCxnSpPr/>
            <p:nvPr/>
          </p:nvCxnSpPr>
          <p:spPr>
            <a:xfrm>
              <a:off x="5704923" y="1566961"/>
              <a:ext cx="1472084" cy="0"/>
            </a:xfrm>
            <a:prstGeom prst="line">
              <a:avLst/>
            </a:prstGeom>
            <a:ln w="19050">
              <a:solidFill>
                <a:schemeClr val="tx1">
                  <a:lumMod val="50000"/>
                  <a:lumOff val="50000"/>
                </a:schemeClr>
              </a:solidFill>
              <a:prstDash val="dash"/>
              <a:tailEnd type="oval"/>
            </a:ln>
          </p:spPr>
          <p:style>
            <a:lnRef idx="1">
              <a:schemeClr val="accent1"/>
            </a:lnRef>
            <a:fillRef idx="0">
              <a:schemeClr val="accent1"/>
            </a:fillRef>
            <a:effectRef idx="0">
              <a:schemeClr val="accent1"/>
            </a:effectRef>
            <a:fontRef idx="minor">
              <a:schemeClr val="tx1"/>
            </a:fontRef>
          </p:style>
        </p:cxnSp>
      </p:grpSp>
      <p:sp>
        <p:nvSpPr>
          <p:cNvPr id="14" name="TextBox 32"/>
          <p:cNvSpPr txBox="1"/>
          <p:nvPr/>
        </p:nvSpPr>
        <p:spPr bwMode="auto">
          <a:xfrm>
            <a:off x="274320" y="1559560"/>
            <a:ext cx="3752850" cy="1153795"/>
          </a:xfrm>
          <a:prstGeom prst="rect">
            <a:avLst/>
          </a:prstGeom>
          <a:noFill/>
        </p:spPr>
        <p:txBody>
          <a:bodyPr wrap="square" lIns="120000" tIns="62400" rIns="720000" bIns="62400">
            <a:normAutofit fontScale="80000"/>
          </a:bodyPr>
          <a:lstStyle/>
          <a:p>
            <a:pPr algn="r" latinLnBrk="0">
              <a:lnSpc>
                <a:spcPct val="120000"/>
              </a:lnSpc>
            </a:pPr>
            <a:r>
              <a:rPr lang="zh-CN" altLang="en-US" sz="1465" dirty="0">
                <a:solidFill>
                  <a:schemeClr val="tx1">
                    <a:lumMod val="85000"/>
                    <a:lumOff val="15000"/>
                  </a:schemeClr>
                </a:solidFill>
                <a:cs typeface="+mn-ea"/>
                <a:sym typeface="+mn-lt"/>
              </a:rPr>
              <a:t>测试活动的展开次序正好与开发的次序相反，动态测试的行为与开发行为相对应。忽略了测试的对象不应该仅仅包括程序，没有明确指出对需求、设计的测试。）</a:t>
            </a:r>
            <a:endParaRPr lang="zh-CN" altLang="en-US" sz="1465" dirty="0">
              <a:solidFill>
                <a:schemeClr val="tx1">
                  <a:lumMod val="85000"/>
                  <a:lumOff val="15000"/>
                </a:schemeClr>
              </a:solidFill>
              <a:cs typeface="+mn-ea"/>
              <a:sym typeface="+mn-lt"/>
            </a:endParaRPr>
          </a:p>
        </p:txBody>
      </p:sp>
      <p:sp>
        <p:nvSpPr>
          <p:cNvPr id="15" name="TextBox 35"/>
          <p:cNvSpPr txBox="1"/>
          <p:nvPr/>
        </p:nvSpPr>
        <p:spPr bwMode="auto">
          <a:xfrm>
            <a:off x="170815" y="2713355"/>
            <a:ext cx="4418965" cy="2161540"/>
          </a:xfrm>
          <a:prstGeom prst="rect">
            <a:avLst/>
          </a:prstGeom>
          <a:noFill/>
        </p:spPr>
        <p:txBody>
          <a:bodyPr wrap="square" lIns="120000" tIns="62400" rIns="720000" bIns="62400">
            <a:normAutofit fontScale="85000"/>
          </a:bodyPr>
          <a:lstStyle/>
          <a:p>
            <a:pPr algn="just" latinLnBrk="0">
              <a:lnSpc>
                <a:spcPct val="120000"/>
              </a:lnSpc>
            </a:pPr>
            <a:r>
              <a:rPr lang="zh-CN" altLang="en-US" sz="1465">
                <a:solidFill>
                  <a:schemeClr val="tx1">
                    <a:lumMod val="85000"/>
                    <a:lumOff val="15000"/>
                  </a:schemeClr>
                </a:solidFill>
                <a:cs typeface="+mn-ea"/>
                <a:sym typeface="+mn-lt"/>
              </a:rPr>
              <a:t>补充了V模型中忽略的内容，强调了测试计划等工作的先行和对系统需求和系统设计的测试；与V模型相同，没有对软件测试的流程进行说明。</a:t>
            </a:r>
            <a:endParaRPr lang="zh-CN" altLang="en-US" sz="1465">
              <a:solidFill>
                <a:schemeClr val="tx1">
                  <a:lumMod val="85000"/>
                  <a:lumOff val="15000"/>
                </a:schemeClr>
              </a:solidFill>
              <a:cs typeface="+mn-ea"/>
              <a:sym typeface="+mn-lt"/>
            </a:endParaRPr>
          </a:p>
          <a:p>
            <a:pPr algn="just" latinLnBrk="0">
              <a:lnSpc>
                <a:spcPct val="120000"/>
              </a:lnSpc>
            </a:pPr>
            <a:endParaRPr lang="zh-CN" altLang="en-US" sz="1465">
              <a:solidFill>
                <a:schemeClr val="tx1">
                  <a:lumMod val="85000"/>
                  <a:lumOff val="15000"/>
                </a:schemeClr>
              </a:solidFill>
              <a:cs typeface="+mn-ea"/>
              <a:sym typeface="+mn-lt"/>
            </a:endParaRPr>
          </a:p>
          <a:p>
            <a:pPr algn="just" latinLnBrk="0">
              <a:lnSpc>
                <a:spcPct val="120000"/>
              </a:lnSpc>
            </a:pPr>
            <a:r>
              <a:rPr lang="zh-CN" altLang="en-US" sz="1465">
                <a:solidFill>
                  <a:schemeClr val="tx1">
                    <a:lumMod val="85000"/>
                    <a:lumOff val="15000"/>
                  </a:schemeClr>
                </a:solidFill>
                <a:cs typeface="+mn-ea"/>
                <a:sym typeface="+mn-lt"/>
              </a:rPr>
              <a:t>特点：</a:t>
            </a:r>
            <a:endParaRPr lang="zh-CN" altLang="en-US" sz="1465">
              <a:solidFill>
                <a:schemeClr val="tx1">
                  <a:lumMod val="85000"/>
                  <a:lumOff val="15000"/>
                </a:schemeClr>
              </a:solidFill>
              <a:cs typeface="+mn-ea"/>
              <a:sym typeface="+mn-lt"/>
            </a:endParaRPr>
          </a:p>
          <a:p>
            <a:pPr algn="just" latinLnBrk="0">
              <a:lnSpc>
                <a:spcPct val="120000"/>
              </a:lnSpc>
            </a:pPr>
            <a:endParaRPr lang="zh-CN" altLang="en-US" sz="1465">
              <a:solidFill>
                <a:schemeClr val="tx1">
                  <a:lumMod val="85000"/>
                  <a:lumOff val="15000"/>
                </a:schemeClr>
              </a:solidFill>
              <a:cs typeface="+mn-ea"/>
              <a:sym typeface="+mn-lt"/>
            </a:endParaRPr>
          </a:p>
          <a:p>
            <a:pPr algn="just" latinLnBrk="0">
              <a:lnSpc>
                <a:spcPct val="120000"/>
              </a:lnSpc>
            </a:pPr>
            <a:r>
              <a:rPr lang="zh-CN" altLang="en-US" sz="1465">
                <a:solidFill>
                  <a:schemeClr val="tx1">
                    <a:lumMod val="85000"/>
                    <a:lumOff val="15000"/>
                  </a:schemeClr>
                </a:solidFill>
                <a:cs typeface="+mn-ea"/>
                <a:sym typeface="+mn-lt"/>
              </a:rPr>
              <a:t>强调尽早测试</a:t>
            </a:r>
            <a:endParaRPr lang="zh-CN" altLang="en-US" sz="1465">
              <a:solidFill>
                <a:schemeClr val="tx1">
                  <a:lumMod val="85000"/>
                  <a:lumOff val="15000"/>
                </a:schemeClr>
              </a:solidFill>
              <a:cs typeface="+mn-ea"/>
              <a:sym typeface="+mn-lt"/>
            </a:endParaRPr>
          </a:p>
          <a:p>
            <a:pPr algn="just" latinLnBrk="0">
              <a:lnSpc>
                <a:spcPct val="120000"/>
              </a:lnSpc>
            </a:pPr>
            <a:r>
              <a:rPr lang="zh-CN" altLang="en-US" sz="1465">
                <a:solidFill>
                  <a:schemeClr val="tx1">
                    <a:lumMod val="85000"/>
                    <a:lumOff val="15000"/>
                  </a:schemeClr>
                </a:solidFill>
                <a:cs typeface="+mn-ea"/>
                <a:sym typeface="+mn-lt"/>
              </a:rPr>
              <a:t>强调不断测试</a:t>
            </a:r>
            <a:endParaRPr lang="zh-CN" altLang="en-US" sz="1465">
              <a:solidFill>
                <a:schemeClr val="tx1">
                  <a:lumMod val="85000"/>
                  <a:lumOff val="15000"/>
                </a:schemeClr>
              </a:solidFill>
              <a:cs typeface="+mn-ea"/>
              <a:sym typeface="+mn-lt"/>
            </a:endParaRPr>
          </a:p>
          <a:p>
            <a:pPr algn="just" latinLnBrk="0">
              <a:lnSpc>
                <a:spcPct val="120000"/>
              </a:lnSpc>
            </a:pPr>
            <a:r>
              <a:rPr lang="zh-CN" altLang="en-US" sz="1465">
                <a:solidFill>
                  <a:schemeClr val="tx1">
                    <a:lumMod val="85000"/>
                    <a:lumOff val="15000"/>
                  </a:schemeClr>
                </a:solidFill>
                <a:cs typeface="+mn-ea"/>
                <a:sym typeface="+mn-lt"/>
              </a:rPr>
              <a:t>体现静态测试</a:t>
            </a:r>
            <a:endParaRPr lang="zh-CN" altLang="en-US" sz="1465">
              <a:solidFill>
                <a:schemeClr val="tx1">
                  <a:lumMod val="85000"/>
                  <a:lumOff val="15000"/>
                </a:schemeClr>
              </a:solidFill>
              <a:cs typeface="+mn-ea"/>
              <a:sym typeface="+mn-lt"/>
            </a:endParaRPr>
          </a:p>
        </p:txBody>
      </p:sp>
      <p:sp>
        <p:nvSpPr>
          <p:cNvPr id="16" name="TextBox 36"/>
          <p:cNvSpPr txBox="1"/>
          <p:nvPr/>
        </p:nvSpPr>
        <p:spPr bwMode="auto">
          <a:xfrm>
            <a:off x="340995" y="4874260"/>
            <a:ext cx="4062730" cy="1760220"/>
          </a:xfrm>
          <a:prstGeom prst="rect">
            <a:avLst/>
          </a:prstGeom>
          <a:noFill/>
        </p:spPr>
        <p:txBody>
          <a:bodyPr wrap="square" lIns="120000" tIns="62400" rIns="720000" bIns="62400">
            <a:normAutofit fontScale="80000"/>
          </a:bodyPr>
          <a:lstStyle/>
          <a:p>
            <a:pPr algn="just" latinLnBrk="0">
              <a:lnSpc>
                <a:spcPct val="120000"/>
              </a:lnSpc>
            </a:pPr>
            <a:r>
              <a:rPr lang="zh-CN" altLang="en-US" sz="1465">
                <a:solidFill>
                  <a:schemeClr val="tx1">
                    <a:lumMod val="85000"/>
                    <a:lumOff val="15000"/>
                  </a:schemeClr>
                </a:solidFill>
                <a:cs typeface="+mn-ea"/>
                <a:sym typeface="+mn-lt"/>
              </a:rPr>
              <a:t>将测试活动完全独立出来，形成完全独立的流程。</a:t>
            </a:r>
            <a:endParaRPr lang="zh-CN" altLang="en-US" sz="1465">
              <a:solidFill>
                <a:schemeClr val="tx1">
                  <a:lumMod val="85000"/>
                  <a:lumOff val="15000"/>
                </a:schemeClr>
              </a:solidFill>
              <a:cs typeface="+mn-ea"/>
              <a:sym typeface="+mn-lt"/>
            </a:endParaRPr>
          </a:p>
          <a:p>
            <a:pPr algn="just" latinLnBrk="0">
              <a:lnSpc>
                <a:spcPct val="120000"/>
              </a:lnSpc>
            </a:pPr>
            <a:endParaRPr lang="zh-CN" altLang="en-US" sz="1465">
              <a:solidFill>
                <a:schemeClr val="tx1">
                  <a:lumMod val="85000"/>
                  <a:lumOff val="15000"/>
                </a:schemeClr>
              </a:solidFill>
              <a:cs typeface="+mn-ea"/>
              <a:sym typeface="+mn-lt"/>
            </a:endParaRPr>
          </a:p>
          <a:p>
            <a:pPr algn="just" latinLnBrk="0">
              <a:lnSpc>
                <a:spcPct val="120000"/>
              </a:lnSpc>
            </a:pPr>
            <a:r>
              <a:rPr lang="zh-CN" altLang="en-US" sz="1465">
                <a:solidFill>
                  <a:schemeClr val="tx1">
                    <a:lumMod val="85000"/>
                    <a:lumOff val="15000"/>
                  </a:schemeClr>
                </a:solidFill>
                <a:cs typeface="+mn-ea"/>
                <a:sym typeface="+mn-lt"/>
              </a:rPr>
              <a:t>体现了”尽早测试、不断测试“的原则</a:t>
            </a:r>
            <a:endParaRPr lang="zh-CN" altLang="en-US" sz="1465">
              <a:solidFill>
                <a:schemeClr val="tx1">
                  <a:lumMod val="85000"/>
                  <a:lumOff val="15000"/>
                </a:schemeClr>
              </a:solidFill>
              <a:cs typeface="+mn-ea"/>
              <a:sym typeface="+mn-lt"/>
            </a:endParaRPr>
          </a:p>
          <a:p>
            <a:pPr algn="just" latinLnBrk="0">
              <a:lnSpc>
                <a:spcPct val="120000"/>
              </a:lnSpc>
            </a:pPr>
            <a:r>
              <a:rPr lang="zh-CN" altLang="en-US" sz="1465">
                <a:solidFill>
                  <a:schemeClr val="tx1">
                    <a:lumMod val="85000"/>
                    <a:lumOff val="15000"/>
                  </a:schemeClr>
                </a:solidFill>
                <a:cs typeface="+mn-ea"/>
                <a:sym typeface="+mn-lt"/>
              </a:rPr>
              <a:t>体现了测试流程的完整性</a:t>
            </a:r>
            <a:endParaRPr lang="zh-CN" altLang="en-US" sz="1465">
              <a:solidFill>
                <a:schemeClr val="tx1">
                  <a:lumMod val="85000"/>
                  <a:lumOff val="15000"/>
                </a:schemeClr>
              </a:solidFill>
              <a:cs typeface="+mn-ea"/>
              <a:sym typeface="+mn-lt"/>
            </a:endParaRPr>
          </a:p>
          <a:p>
            <a:pPr algn="just" latinLnBrk="0">
              <a:lnSpc>
                <a:spcPct val="120000"/>
              </a:lnSpc>
            </a:pPr>
            <a:r>
              <a:rPr lang="zh-CN" altLang="en-US" sz="1465">
                <a:solidFill>
                  <a:schemeClr val="tx1">
                    <a:lumMod val="85000"/>
                    <a:lumOff val="15000"/>
                  </a:schemeClr>
                </a:solidFill>
                <a:cs typeface="+mn-ea"/>
                <a:sym typeface="+mn-lt"/>
              </a:rPr>
              <a:t>体现测试流程的独立性</a:t>
            </a:r>
            <a:endParaRPr lang="zh-CN" altLang="en-US" sz="1465">
              <a:solidFill>
                <a:schemeClr val="tx1">
                  <a:lumMod val="85000"/>
                  <a:lumOff val="15000"/>
                </a:schemeClr>
              </a:solidFill>
              <a:cs typeface="+mn-ea"/>
              <a:sym typeface="+mn-lt"/>
            </a:endParaRPr>
          </a:p>
          <a:p>
            <a:pPr algn="just" latinLnBrk="0">
              <a:lnSpc>
                <a:spcPct val="120000"/>
              </a:lnSpc>
            </a:pPr>
            <a:r>
              <a:rPr lang="zh-CN" altLang="en-US" sz="1465">
                <a:solidFill>
                  <a:schemeClr val="tx1">
                    <a:lumMod val="85000"/>
                    <a:lumOff val="15000"/>
                  </a:schemeClr>
                </a:solidFill>
                <a:cs typeface="+mn-ea"/>
                <a:sym typeface="+mn-lt"/>
              </a:rPr>
              <a:t>充分体现了测试过程（而非技术）的复杂性，强调了过程管理的重要性</a:t>
            </a:r>
            <a:endParaRPr lang="zh-CN" altLang="en-US" sz="1465">
              <a:solidFill>
                <a:schemeClr val="tx1">
                  <a:lumMod val="85000"/>
                  <a:lumOff val="15000"/>
                </a:schemeClr>
              </a:solidFill>
              <a:cs typeface="+mn-ea"/>
              <a:sym typeface="+mn-lt"/>
            </a:endParaRPr>
          </a:p>
        </p:txBody>
      </p:sp>
      <p:grpSp>
        <p:nvGrpSpPr>
          <p:cNvPr id="31" name="组合 30"/>
          <p:cNvGrpSpPr/>
          <p:nvPr/>
        </p:nvGrpSpPr>
        <p:grpSpPr>
          <a:xfrm>
            <a:off x="5794439" y="2172577"/>
            <a:ext cx="2346189" cy="3863137"/>
            <a:chOff x="4345829" y="1629432"/>
            <a:chExt cx="1759642" cy="2897353"/>
          </a:xfrm>
        </p:grpSpPr>
        <p:grpSp>
          <p:nvGrpSpPr>
            <p:cNvPr id="7" name="Group 64"/>
            <p:cNvGrpSpPr/>
            <p:nvPr/>
          </p:nvGrpSpPr>
          <p:grpSpPr>
            <a:xfrm rot="19891913">
              <a:off x="4345829" y="1629432"/>
              <a:ext cx="1759642" cy="2897353"/>
              <a:chOff x="170364" y="949888"/>
              <a:chExt cx="1945268" cy="3203011"/>
            </a:xfrm>
          </p:grpSpPr>
          <p:sp>
            <p:nvSpPr>
              <p:cNvPr id="22" name="Rectangle 69"/>
              <p:cNvSpPr/>
              <p:nvPr/>
            </p:nvSpPr>
            <p:spPr>
              <a:xfrm>
                <a:off x="975357" y="2854550"/>
                <a:ext cx="335282" cy="132489"/>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sp>
            <p:nvSpPr>
              <p:cNvPr id="23" name="Oval 70"/>
              <p:cNvSpPr/>
              <p:nvPr/>
            </p:nvSpPr>
            <p:spPr>
              <a:xfrm>
                <a:off x="170364" y="949888"/>
                <a:ext cx="1945268" cy="1945273"/>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sp>
            <p:nvSpPr>
              <p:cNvPr id="24" name="Oval 71"/>
              <p:cNvSpPr/>
              <p:nvPr/>
            </p:nvSpPr>
            <p:spPr>
              <a:xfrm>
                <a:off x="368693" y="1148217"/>
                <a:ext cx="1548613" cy="15486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sp>
            <p:nvSpPr>
              <p:cNvPr id="25" name="Rectangle: Top Corners Rounded 72"/>
              <p:cNvSpPr/>
              <p:nvPr/>
            </p:nvSpPr>
            <p:spPr>
              <a:xfrm>
                <a:off x="944878" y="2984657"/>
                <a:ext cx="396241" cy="185829"/>
              </a:xfrm>
              <a:prstGeom prst="round2SameRect">
                <a:avLst>
                  <a:gd name="adj1" fmla="val 15385"/>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sp>
            <p:nvSpPr>
              <p:cNvPr id="26" name="Rectangle: Top Corners Rounded 73"/>
              <p:cNvSpPr/>
              <p:nvPr/>
            </p:nvSpPr>
            <p:spPr>
              <a:xfrm flipV="1">
                <a:off x="923924" y="3151246"/>
                <a:ext cx="438151" cy="1001653"/>
              </a:xfrm>
              <a:prstGeom prst="round2SameRect">
                <a:avLst>
                  <a:gd name="adj1" fmla="val 15385"/>
                  <a:gd name="adj2" fmla="val 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grpSp>
        <p:sp>
          <p:nvSpPr>
            <p:cNvPr id="17" name="Freeform: Shape 40"/>
            <p:cNvSpPr/>
            <p:nvPr/>
          </p:nvSpPr>
          <p:spPr bwMode="auto">
            <a:xfrm>
              <a:off x="4612418" y="2221795"/>
              <a:ext cx="702467" cy="702467"/>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tx1">
                <a:lumMod val="60000"/>
                <a:lumOff val="40000"/>
              </a:schemeClr>
            </a:solidFill>
            <a:ln>
              <a:noFill/>
            </a:ln>
          </p:spPr>
          <p:txBody>
            <a:bodyPr anchor="ctr"/>
            <a:lstStyle/>
            <a:p>
              <a:pPr algn="ctr"/>
              <a:endParaRPr sz="2400">
                <a:cs typeface="+mn-ea"/>
                <a:sym typeface="+mn-lt"/>
              </a:endParaRPr>
            </a:p>
          </p:txBody>
        </p:sp>
      </p:grpSp>
      <p:sp>
        <p:nvSpPr>
          <p:cNvPr id="27" name="文本框 26"/>
          <p:cNvSpPr txBox="1"/>
          <p:nvPr/>
        </p:nvSpPr>
        <p:spPr>
          <a:xfrm>
            <a:off x="5058951" y="335958"/>
            <a:ext cx="4177418" cy="398780"/>
          </a:xfrm>
          <a:prstGeom prst="rect">
            <a:avLst/>
          </a:prstGeom>
          <a:noFill/>
        </p:spPr>
        <p:txBody>
          <a:bodyPr wrap="square" rtlCol="0">
            <a:spAutoFit/>
          </a:bodyPr>
          <a:lstStyle/>
          <a:p>
            <a:pPr>
              <a:buClr>
                <a:srgbClr val="00A5FE"/>
              </a:buClr>
            </a:pPr>
            <a:r>
              <a:rPr lang="zh-CN" altLang="en-US" sz="2000" b="1" dirty="0">
                <a:solidFill>
                  <a:srgbClr val="91C845"/>
                </a:solidFill>
                <a:cs typeface="+mn-ea"/>
                <a:sym typeface="+mn-lt"/>
              </a:rPr>
              <a:t>特点</a:t>
            </a:r>
            <a:endParaRPr lang="zh-CN" altLang="en-US" sz="2000" b="1" dirty="0">
              <a:solidFill>
                <a:srgbClr val="91C845"/>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hqprint">
            <a:extLst>
              <a:ext uri="{28A0092B-C50C-407E-A947-70E740481C1C}">
                <a14:useLocalDpi xmlns:a14="http://schemas.microsoft.com/office/drawing/2010/main" val="0"/>
              </a:ext>
            </a:extLst>
          </a:blip>
          <a:stretch>
            <a:fillRect/>
          </a:stretch>
        </p:blipFill>
        <p:spPr>
          <a:xfrm>
            <a:off x="2573754" y="924720"/>
            <a:ext cx="7512843" cy="5008562"/>
          </a:xfrm>
          <a:custGeom>
            <a:avLst/>
            <a:gdLst>
              <a:gd name="connsiteX0" fmla="*/ 0 w 12192000"/>
              <a:gd name="connsiteY0" fmla="*/ 0 h 5008562"/>
              <a:gd name="connsiteX1" fmla="*/ 12192000 w 12192000"/>
              <a:gd name="connsiteY1" fmla="*/ 0 h 5008562"/>
              <a:gd name="connsiteX2" fmla="*/ 12192000 w 12192000"/>
              <a:gd name="connsiteY2" fmla="*/ 5008562 h 5008562"/>
              <a:gd name="connsiteX3" fmla="*/ 0 w 12192000"/>
              <a:gd name="connsiteY3" fmla="*/ 5008562 h 5008562"/>
            </a:gdLst>
            <a:ahLst/>
            <a:cxnLst>
              <a:cxn ang="0">
                <a:pos x="connsiteX0" y="connsiteY0"/>
              </a:cxn>
              <a:cxn ang="0">
                <a:pos x="connsiteX1" y="connsiteY1"/>
              </a:cxn>
              <a:cxn ang="0">
                <a:pos x="connsiteX2" y="connsiteY2"/>
              </a:cxn>
              <a:cxn ang="0">
                <a:pos x="connsiteX3" y="connsiteY3"/>
              </a:cxn>
            </a:cxnLst>
            <a:rect l="l" t="t" r="r" b="b"/>
            <a:pathLst>
              <a:path w="12192000" h="5008562">
                <a:moveTo>
                  <a:pt x="0" y="0"/>
                </a:moveTo>
                <a:lnTo>
                  <a:pt x="12192000" y="0"/>
                </a:lnTo>
                <a:lnTo>
                  <a:pt x="12192000" y="5008562"/>
                </a:lnTo>
                <a:lnTo>
                  <a:pt x="0" y="5008562"/>
                </a:lnTo>
                <a:close/>
              </a:path>
            </a:pathLst>
          </a:custGeom>
        </p:spPr>
      </p:pic>
      <p:sp>
        <p:nvSpPr>
          <p:cNvPr id="12" name="矩形 11"/>
          <p:cNvSpPr/>
          <p:nvPr/>
        </p:nvSpPr>
        <p:spPr>
          <a:xfrm>
            <a:off x="1253351" y="0"/>
            <a:ext cx="3762375" cy="59332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1637665" y="2642870"/>
            <a:ext cx="2993390" cy="1322070"/>
          </a:xfrm>
          <a:prstGeom prst="rect">
            <a:avLst/>
          </a:prstGeom>
          <a:noFill/>
        </p:spPr>
        <p:txBody>
          <a:bodyPr wrap="square" rtlCol="0">
            <a:spAutoFit/>
            <a:scene3d>
              <a:camera prst="orthographicFront"/>
              <a:lightRig rig="threePt" dir="t"/>
            </a:scene3d>
            <a:sp3d contourW="12700"/>
          </a:bodyPr>
          <a:lstStyle/>
          <a:p>
            <a:pPr algn="ctr"/>
            <a:r>
              <a:rPr lang="en-US" altLang="zh-CN" sz="8000" dirty="0">
                <a:solidFill>
                  <a:schemeClr val="bg1"/>
                </a:solidFill>
                <a:effectLst>
                  <a:outerShdw blurRad="38100" dist="38100" dir="2700000" algn="tl">
                    <a:srgbClr val="000000">
                      <a:alpha val="43137"/>
                    </a:srgbClr>
                  </a:outerShdw>
                </a:effectLst>
                <a:cs typeface="+mn-ea"/>
                <a:sym typeface="+mn-lt"/>
              </a:rPr>
              <a:t>X</a:t>
            </a:r>
            <a:r>
              <a:rPr lang="zh-CN" altLang="en-US" sz="8000" dirty="0">
                <a:solidFill>
                  <a:schemeClr val="bg1"/>
                </a:solidFill>
                <a:effectLst>
                  <a:outerShdw blurRad="38100" dist="38100" dir="2700000" algn="tl">
                    <a:srgbClr val="000000">
                      <a:alpha val="43137"/>
                    </a:srgbClr>
                  </a:outerShdw>
                </a:effectLst>
                <a:cs typeface="+mn-ea"/>
                <a:sym typeface="+mn-lt"/>
              </a:rPr>
              <a:t>模型</a:t>
            </a:r>
            <a:endParaRPr lang="zh-CN" altLang="en-US" sz="8000" dirty="0">
              <a:solidFill>
                <a:schemeClr val="bg1"/>
              </a:solidFill>
              <a:effectLst>
                <a:outerShdw blurRad="38100" dist="38100" dir="2700000" algn="tl">
                  <a:srgbClr val="000000">
                    <a:alpha val="43137"/>
                  </a:srgbClr>
                </a:outerShdw>
              </a:effectLst>
              <a:cs typeface="+mn-ea"/>
              <a:sym typeface="+mn-lt"/>
            </a:endParaRPr>
          </a:p>
        </p:txBody>
      </p:sp>
      <p:sp>
        <p:nvSpPr>
          <p:cNvPr id="16" name="文本框 15"/>
          <p:cNvSpPr txBox="1"/>
          <p:nvPr/>
        </p:nvSpPr>
        <p:spPr>
          <a:xfrm>
            <a:off x="1771082" y="1379468"/>
            <a:ext cx="3041235" cy="830997"/>
          </a:xfrm>
          <a:prstGeom prst="rect">
            <a:avLst/>
          </a:prstGeom>
          <a:noFill/>
        </p:spPr>
        <p:txBody>
          <a:bodyPr wrap="square" rtlCol="0">
            <a:spAutoFit/>
            <a:scene3d>
              <a:camera prst="orthographicFront"/>
              <a:lightRig rig="threePt" dir="t"/>
            </a:scene3d>
            <a:sp3d contourW="12700"/>
          </a:bodyPr>
          <a:lstStyle/>
          <a:p>
            <a:r>
              <a:rPr lang="en-US" altLang="zh-CN" sz="4800" dirty="0">
                <a:solidFill>
                  <a:schemeClr val="bg1"/>
                </a:solidFill>
                <a:effectLst>
                  <a:outerShdw blurRad="38100" dist="38100" dir="2700000" algn="tl">
                    <a:srgbClr val="000000">
                      <a:alpha val="43137"/>
                    </a:srgbClr>
                  </a:outerShdw>
                </a:effectLst>
                <a:cs typeface="+mn-ea"/>
                <a:sym typeface="+mn-lt"/>
              </a:rPr>
              <a:t>PART 04</a:t>
            </a:r>
            <a:endParaRPr lang="zh-CN" altLang="en-US" sz="4800" dirty="0">
              <a:solidFill>
                <a:schemeClr val="bg1"/>
              </a:solidFill>
              <a:effectLst>
                <a:outerShdw blurRad="38100" dist="38100" dir="2700000" algn="tl">
                  <a:srgbClr val="000000">
                    <a:alpha val="43137"/>
                  </a:srgbClr>
                </a:outerShdw>
              </a:effectLs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5058951" y="335958"/>
            <a:ext cx="4177418" cy="460375"/>
          </a:xfrm>
          <a:prstGeom prst="rect">
            <a:avLst/>
          </a:prstGeom>
          <a:noFill/>
        </p:spPr>
        <p:txBody>
          <a:bodyPr wrap="square" rtlCol="0">
            <a:spAutoFit/>
          </a:bodyPr>
          <a:lstStyle/>
          <a:p>
            <a:pPr>
              <a:buClr>
                <a:srgbClr val="00A5FE"/>
              </a:buClr>
            </a:pPr>
            <a:r>
              <a:rPr lang="en-US" altLang="zh-CN" sz="2400" b="1" dirty="0">
                <a:solidFill>
                  <a:srgbClr val="91C845"/>
                </a:solidFill>
                <a:cs typeface="+mn-ea"/>
                <a:sym typeface="+mn-lt"/>
              </a:rPr>
              <a:t>X</a:t>
            </a:r>
            <a:r>
              <a:rPr lang="zh-CN" altLang="en-US" sz="2400" b="1" dirty="0">
                <a:solidFill>
                  <a:srgbClr val="91C845"/>
                </a:solidFill>
                <a:cs typeface="+mn-ea"/>
                <a:sym typeface="+mn-lt"/>
              </a:rPr>
              <a:t>模型</a:t>
            </a:r>
            <a:endParaRPr lang="zh-CN" altLang="en-US" sz="2400" b="1" dirty="0">
              <a:solidFill>
                <a:srgbClr val="91C845"/>
              </a:solidFill>
              <a:cs typeface="+mn-ea"/>
              <a:sym typeface="+mn-lt"/>
            </a:endParaRPr>
          </a:p>
        </p:txBody>
      </p:sp>
      <p:sp>
        <p:nvSpPr>
          <p:cNvPr id="2" name="文本框 1"/>
          <p:cNvSpPr txBox="1"/>
          <p:nvPr/>
        </p:nvSpPr>
        <p:spPr>
          <a:xfrm>
            <a:off x="850900" y="1257935"/>
            <a:ext cx="10490200" cy="1753235"/>
          </a:xfrm>
          <a:prstGeom prst="rect">
            <a:avLst/>
          </a:prstGeom>
          <a:noFill/>
        </p:spPr>
        <p:txBody>
          <a:bodyPr wrap="square" rtlCol="0">
            <a:spAutoFit/>
          </a:bodyPr>
          <a:p>
            <a:r>
              <a:rPr lang="en-US" altLang="zh-CN"/>
              <a:t>       </a:t>
            </a:r>
            <a:r>
              <a:rPr lang="zh-CN" altLang="en-US"/>
              <a:t>X模型的左边描述的是针对单独程序片段所进行的相互分离的编码和测试，此后将进行频繁的交接，通过集成最终成为可执行的程序，然后再对这些可执行程序进行测试。己通过集成测试的成品可以进行封装并提交给用户，也可以作为更大规模和范围内集成的一部分。多根并行的曲线表示变更可以在各个部分发生。由图中可见，X模型还定位了探索性测试，这是不进行事先计划的特殊类型的测试，这一方式往往能帮助有经验的测试人员在测试计划之外发现更多的软件错误。但这样可能对测试造成人力、物力和财力的浪费，对测试员的熟练程度要求比较高。</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850900" y="3268980"/>
            <a:ext cx="10494010" cy="3282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5058951" y="335958"/>
            <a:ext cx="4177418" cy="460375"/>
          </a:xfrm>
          <a:prstGeom prst="rect">
            <a:avLst/>
          </a:prstGeom>
          <a:noFill/>
        </p:spPr>
        <p:txBody>
          <a:bodyPr wrap="square" rtlCol="0">
            <a:spAutoFit/>
          </a:bodyPr>
          <a:lstStyle/>
          <a:p>
            <a:pPr>
              <a:buClr>
                <a:srgbClr val="00A5FE"/>
              </a:buClr>
            </a:pPr>
            <a:r>
              <a:rPr lang="zh-CN" altLang="en-US" sz="2400" b="1" dirty="0">
                <a:solidFill>
                  <a:srgbClr val="91C845"/>
                </a:solidFill>
                <a:cs typeface="+mn-ea"/>
                <a:sym typeface="+mn-lt"/>
              </a:rPr>
              <a:t>绩效评价</a:t>
            </a:r>
            <a:endParaRPr lang="zh-CN" altLang="en-US" sz="2400" b="1" dirty="0">
              <a:solidFill>
                <a:srgbClr val="91C845"/>
              </a:solidFill>
              <a:cs typeface="+mn-ea"/>
              <a:sym typeface="+mn-lt"/>
            </a:endParaRPr>
          </a:p>
        </p:txBody>
      </p:sp>
      <p:graphicFrame>
        <p:nvGraphicFramePr>
          <p:cNvPr id="4" name="表格 3"/>
          <p:cNvGraphicFramePr/>
          <p:nvPr>
            <p:custDataLst>
              <p:tags r:id="rId1"/>
            </p:custDataLst>
          </p:nvPr>
        </p:nvGraphicFramePr>
        <p:xfrm>
          <a:off x="1828800" y="2075180"/>
          <a:ext cx="8530590" cy="1828800"/>
        </p:xfrm>
        <a:graphic>
          <a:graphicData uri="http://schemas.openxmlformats.org/drawingml/2006/table">
            <a:tbl>
              <a:tblPr firstRow="1" bandRow="1">
                <a:tableStyleId>{5C22544A-7EE6-4342-B048-85BDC9FD1C3A}</a:tableStyleId>
              </a:tblPr>
              <a:tblGrid>
                <a:gridCol w="1421765"/>
                <a:gridCol w="1421765"/>
                <a:gridCol w="1421765"/>
                <a:gridCol w="1421765"/>
                <a:gridCol w="1421765"/>
                <a:gridCol w="1421765"/>
              </a:tblGrid>
              <a:tr h="381000">
                <a:tc>
                  <a:txBody>
                    <a:bodyPr/>
                    <a:p>
                      <a:pPr>
                        <a:buNone/>
                      </a:pPr>
                      <a:r>
                        <a:rPr lang="zh-CN" altLang="en-US" sz="2400"/>
                        <a:t>成员</a:t>
                      </a:r>
                      <a:endParaRPr lang="zh-CN" altLang="en-US" sz="2400"/>
                    </a:p>
                  </a:txBody>
                  <a:tcPr/>
                </a:tc>
                <a:tc>
                  <a:txBody>
                    <a:bodyPr/>
                    <a:p>
                      <a:pPr>
                        <a:buNone/>
                      </a:pPr>
                      <a:r>
                        <a:rPr lang="zh-CN" altLang="en-US" sz="2400"/>
                        <a:t>任务分工</a:t>
                      </a:r>
                      <a:endParaRPr lang="zh-CN" altLang="en-US" sz="2400"/>
                    </a:p>
                  </a:txBody>
                  <a:tcPr/>
                </a:tc>
                <a:tc>
                  <a:txBody>
                    <a:bodyPr/>
                    <a:p>
                      <a:pPr>
                        <a:buNone/>
                      </a:pPr>
                      <a:r>
                        <a:rPr lang="zh-CN" altLang="en-US" sz="2400"/>
                        <a:t>组长打分</a:t>
                      </a:r>
                      <a:endParaRPr lang="zh-CN" altLang="en-US" sz="2400"/>
                    </a:p>
                  </a:txBody>
                  <a:tcPr/>
                </a:tc>
                <a:tc>
                  <a:txBody>
                    <a:bodyPr/>
                    <a:p>
                      <a:pPr>
                        <a:buNone/>
                      </a:pPr>
                      <a:r>
                        <a:rPr lang="zh-CN" altLang="en-US" sz="2400"/>
                        <a:t>组员</a:t>
                      </a:r>
                      <a:r>
                        <a:rPr lang="en-US" altLang="zh-CN" sz="2400"/>
                        <a:t>1</a:t>
                      </a:r>
                      <a:endParaRPr lang="en-US" altLang="zh-CN" sz="2400"/>
                    </a:p>
                  </a:txBody>
                  <a:tcPr/>
                </a:tc>
                <a:tc>
                  <a:txBody>
                    <a:bodyPr/>
                    <a:p>
                      <a:pPr>
                        <a:buNone/>
                      </a:pPr>
                      <a:r>
                        <a:rPr lang="zh-CN" altLang="en-US" sz="2400"/>
                        <a:t>组员</a:t>
                      </a:r>
                      <a:r>
                        <a:rPr lang="en-US" altLang="zh-CN" sz="2400"/>
                        <a:t>2</a:t>
                      </a:r>
                      <a:endParaRPr lang="en-US" altLang="zh-CN" sz="2400"/>
                    </a:p>
                  </a:txBody>
                  <a:tcPr/>
                </a:tc>
                <a:tc>
                  <a:txBody>
                    <a:bodyPr/>
                    <a:p>
                      <a:pPr>
                        <a:buNone/>
                      </a:pPr>
                      <a:r>
                        <a:rPr lang="zh-CN" altLang="en-US" sz="2400"/>
                        <a:t>得分</a:t>
                      </a:r>
                      <a:endParaRPr lang="zh-CN" altLang="en-US" sz="2400"/>
                    </a:p>
                  </a:txBody>
                  <a:tcPr/>
                </a:tc>
              </a:tr>
              <a:tr h="381000">
                <a:tc>
                  <a:txBody>
                    <a:bodyPr/>
                    <a:p>
                      <a:pPr>
                        <a:buNone/>
                      </a:pPr>
                      <a:r>
                        <a:rPr lang="zh-CN" altLang="en-US" sz="2400"/>
                        <a:t>童鑫聪</a:t>
                      </a:r>
                      <a:endParaRPr lang="zh-CN" altLang="en-US" sz="2400"/>
                    </a:p>
                  </a:txBody>
                  <a:tcPr/>
                </a:tc>
                <a:tc>
                  <a:txBody>
                    <a:bodyPr/>
                    <a:p>
                      <a:pPr>
                        <a:buNone/>
                      </a:pPr>
                      <a:r>
                        <a:rPr lang="zh-CN" altLang="en-US" sz="2400"/>
                        <a:t>查找资料</a:t>
                      </a:r>
                      <a:endParaRPr lang="zh-CN" altLang="en-US" sz="2400"/>
                    </a:p>
                  </a:txBody>
                  <a:tcPr/>
                </a:tc>
                <a:tc>
                  <a:txBody>
                    <a:bodyPr/>
                    <a:p>
                      <a:pPr>
                        <a:buNone/>
                      </a:pPr>
                      <a:r>
                        <a:rPr lang="en-US" altLang="zh-CN" sz="2400"/>
                        <a:t>90</a:t>
                      </a:r>
                      <a:endParaRPr lang="en-US" altLang="zh-CN" sz="2400"/>
                    </a:p>
                  </a:txBody>
                  <a:tcPr/>
                </a:tc>
                <a:tc>
                  <a:txBody>
                    <a:bodyPr/>
                    <a:p>
                      <a:pPr>
                        <a:buNone/>
                      </a:pPr>
                      <a:r>
                        <a:rPr lang="en-US" altLang="zh-CN" sz="2400"/>
                        <a:t>91</a:t>
                      </a:r>
                      <a:endParaRPr lang="en-US" altLang="zh-CN" sz="2400"/>
                    </a:p>
                  </a:txBody>
                  <a:tcPr/>
                </a:tc>
                <a:tc>
                  <a:txBody>
                    <a:bodyPr/>
                    <a:p>
                      <a:pPr>
                        <a:buNone/>
                      </a:pPr>
                      <a:r>
                        <a:rPr lang="en-US" altLang="zh-CN" sz="2400"/>
                        <a:t>92</a:t>
                      </a:r>
                      <a:endParaRPr lang="en-US" altLang="zh-CN" sz="2400"/>
                    </a:p>
                  </a:txBody>
                  <a:tcPr/>
                </a:tc>
                <a:tc>
                  <a:txBody>
                    <a:bodyPr/>
                    <a:p>
                      <a:pPr>
                        <a:buNone/>
                      </a:pPr>
                      <a:r>
                        <a:rPr lang="en-US" altLang="zh-CN" sz="2400"/>
                        <a:t>90.6</a:t>
                      </a:r>
                      <a:endParaRPr lang="en-US" altLang="zh-CN" sz="2400"/>
                    </a:p>
                  </a:txBody>
                  <a:tcPr/>
                </a:tc>
              </a:tr>
              <a:tr h="381000">
                <a:tc>
                  <a:txBody>
                    <a:bodyPr/>
                    <a:p>
                      <a:pPr>
                        <a:buNone/>
                      </a:pPr>
                      <a:r>
                        <a:rPr lang="zh-CN" altLang="en-US" sz="2400"/>
                        <a:t>项伟铭</a:t>
                      </a:r>
                      <a:endParaRPr lang="zh-CN" altLang="en-US" sz="2400"/>
                    </a:p>
                  </a:txBody>
                  <a:tcPr/>
                </a:tc>
                <a:tc>
                  <a:txBody>
                    <a:bodyPr/>
                    <a:p>
                      <a:pPr>
                        <a:buNone/>
                      </a:pPr>
                      <a:r>
                        <a:rPr lang="zh-CN" altLang="en-US" sz="2400"/>
                        <a:t>整理资料</a:t>
                      </a:r>
                      <a:endParaRPr lang="zh-CN" altLang="en-US" sz="2400"/>
                    </a:p>
                  </a:txBody>
                  <a:tcPr/>
                </a:tc>
                <a:tc>
                  <a:txBody>
                    <a:bodyPr/>
                    <a:p>
                      <a:pPr>
                        <a:buNone/>
                      </a:pPr>
                      <a:r>
                        <a:rPr lang="en-US" altLang="zh-CN" sz="2400"/>
                        <a:t>90</a:t>
                      </a:r>
                      <a:endParaRPr lang="en-US" altLang="zh-CN" sz="2400"/>
                    </a:p>
                  </a:txBody>
                  <a:tcPr/>
                </a:tc>
                <a:tc>
                  <a:txBody>
                    <a:bodyPr/>
                    <a:p>
                      <a:pPr>
                        <a:buNone/>
                      </a:pPr>
                      <a:r>
                        <a:rPr lang="en-US" altLang="zh-CN" sz="2400"/>
                        <a:t>91</a:t>
                      </a:r>
                      <a:endParaRPr lang="en-US" altLang="zh-CN" sz="2400"/>
                    </a:p>
                  </a:txBody>
                  <a:tcPr/>
                </a:tc>
                <a:tc>
                  <a:txBody>
                    <a:bodyPr/>
                    <a:p>
                      <a:pPr>
                        <a:buNone/>
                      </a:pPr>
                      <a:r>
                        <a:rPr lang="en-US" altLang="zh-CN" sz="2400"/>
                        <a:t>91</a:t>
                      </a:r>
                      <a:endParaRPr lang="en-US" altLang="zh-CN" sz="2400"/>
                    </a:p>
                  </a:txBody>
                  <a:tcPr/>
                </a:tc>
                <a:tc>
                  <a:txBody>
                    <a:bodyPr/>
                    <a:p>
                      <a:pPr>
                        <a:buNone/>
                      </a:pPr>
                      <a:r>
                        <a:rPr lang="en-US" altLang="zh-CN" sz="2400"/>
                        <a:t>90.4</a:t>
                      </a:r>
                      <a:endParaRPr lang="en-US" altLang="zh-CN" sz="2400"/>
                    </a:p>
                  </a:txBody>
                  <a:tcPr/>
                </a:tc>
              </a:tr>
              <a:tr h="381000">
                <a:tc>
                  <a:txBody>
                    <a:bodyPr/>
                    <a:p>
                      <a:pPr>
                        <a:buNone/>
                      </a:pPr>
                      <a:r>
                        <a:rPr lang="zh-CN" altLang="en-US" sz="2400"/>
                        <a:t>罗丹妮</a:t>
                      </a:r>
                      <a:endParaRPr lang="zh-CN" altLang="en-US" sz="2400"/>
                    </a:p>
                  </a:txBody>
                  <a:tcPr/>
                </a:tc>
                <a:tc>
                  <a:txBody>
                    <a:bodyPr/>
                    <a:p>
                      <a:pPr>
                        <a:buNone/>
                      </a:pPr>
                      <a:r>
                        <a:rPr lang="zh-CN" altLang="en-US" sz="2400"/>
                        <a:t>制作</a:t>
                      </a:r>
                      <a:r>
                        <a:rPr lang="en-US" altLang="zh-CN" sz="2400"/>
                        <a:t>PPT</a:t>
                      </a:r>
                      <a:endParaRPr lang="en-US" altLang="zh-CN" sz="2400"/>
                    </a:p>
                  </a:txBody>
                  <a:tcPr/>
                </a:tc>
                <a:tc>
                  <a:txBody>
                    <a:bodyPr/>
                    <a:p>
                      <a:pPr>
                        <a:buNone/>
                      </a:pPr>
                      <a:r>
                        <a:rPr lang="en-US" altLang="zh-CN" sz="2400"/>
                        <a:t>91</a:t>
                      </a:r>
                      <a:endParaRPr lang="en-US" altLang="zh-CN" sz="2400"/>
                    </a:p>
                  </a:txBody>
                  <a:tcPr/>
                </a:tc>
                <a:tc>
                  <a:txBody>
                    <a:bodyPr/>
                    <a:p>
                      <a:pPr>
                        <a:buNone/>
                      </a:pPr>
                      <a:r>
                        <a:rPr lang="en-US" altLang="zh-CN" sz="2400"/>
                        <a:t>91</a:t>
                      </a:r>
                      <a:endParaRPr lang="en-US" altLang="zh-CN" sz="2400"/>
                    </a:p>
                  </a:txBody>
                  <a:tcPr/>
                </a:tc>
                <a:tc>
                  <a:txBody>
                    <a:bodyPr/>
                    <a:p>
                      <a:pPr>
                        <a:buNone/>
                      </a:pPr>
                      <a:r>
                        <a:rPr lang="en-US" altLang="zh-CN" sz="2400"/>
                        <a:t>90</a:t>
                      </a:r>
                      <a:endParaRPr lang="en-US" altLang="zh-CN" sz="2400"/>
                    </a:p>
                  </a:txBody>
                  <a:tcPr/>
                </a:tc>
                <a:tc>
                  <a:txBody>
                    <a:bodyPr/>
                    <a:p>
                      <a:pPr>
                        <a:buNone/>
                      </a:pPr>
                      <a:r>
                        <a:rPr lang="en-US" altLang="zh-CN" sz="2400"/>
                        <a:t>90.8</a:t>
                      </a:r>
                      <a:endParaRPr lang="en-US" altLang="zh-CN" sz="2400"/>
                    </a:p>
                  </a:txBody>
                  <a:tcPr/>
                </a:tc>
              </a:tr>
            </a:tbl>
          </a:graphicData>
        </a:graphic>
      </p:graphicFrame>
      <p:sp>
        <p:nvSpPr>
          <p:cNvPr id="5" name="文本框 4"/>
          <p:cNvSpPr txBox="1"/>
          <p:nvPr/>
        </p:nvSpPr>
        <p:spPr>
          <a:xfrm>
            <a:off x="5195570" y="5781675"/>
            <a:ext cx="6341110" cy="368300"/>
          </a:xfrm>
          <a:prstGeom prst="rect">
            <a:avLst/>
          </a:prstGeom>
          <a:noFill/>
        </p:spPr>
        <p:txBody>
          <a:bodyPr wrap="square" rtlCol="0">
            <a:spAutoFit/>
          </a:bodyPr>
          <a:p>
            <a:r>
              <a:rPr lang="en-US" altLang="zh-CN">
                <a:solidFill>
                  <a:schemeClr val="bg2">
                    <a:lumMod val="65000"/>
                  </a:schemeClr>
                </a:solidFill>
              </a:rPr>
              <a:t>*</a:t>
            </a:r>
            <a:r>
              <a:rPr lang="zh-CN" altLang="en-US">
                <a:solidFill>
                  <a:schemeClr val="bg2">
                    <a:lumMod val="65000"/>
                  </a:schemeClr>
                </a:solidFill>
              </a:rPr>
              <a:t>得分</a:t>
            </a:r>
            <a:r>
              <a:rPr lang="en-US" altLang="zh-CN">
                <a:solidFill>
                  <a:schemeClr val="bg2">
                    <a:lumMod val="65000"/>
                  </a:schemeClr>
                </a:solidFill>
              </a:rPr>
              <a:t>=</a:t>
            </a:r>
            <a:r>
              <a:rPr lang="zh-CN" altLang="en-US">
                <a:solidFill>
                  <a:schemeClr val="bg2">
                    <a:lumMod val="65000"/>
                  </a:schemeClr>
                </a:solidFill>
              </a:rPr>
              <a:t>组长打分</a:t>
            </a:r>
            <a:r>
              <a:rPr lang="en-US" altLang="zh-CN">
                <a:solidFill>
                  <a:schemeClr val="bg2">
                    <a:lumMod val="65000"/>
                  </a:schemeClr>
                </a:solidFill>
              </a:rPr>
              <a:t>*0.6+</a:t>
            </a:r>
            <a:r>
              <a:rPr lang="zh-CN" altLang="en-US">
                <a:solidFill>
                  <a:schemeClr val="bg2">
                    <a:lumMod val="65000"/>
                  </a:schemeClr>
                </a:solidFill>
              </a:rPr>
              <a:t>组员</a:t>
            </a:r>
            <a:r>
              <a:rPr lang="en-US" altLang="zh-CN">
                <a:solidFill>
                  <a:schemeClr val="bg2">
                    <a:lumMod val="65000"/>
                  </a:schemeClr>
                </a:solidFill>
              </a:rPr>
              <a:t>1</a:t>
            </a:r>
            <a:r>
              <a:rPr lang="zh-CN" altLang="en-US">
                <a:solidFill>
                  <a:schemeClr val="bg2">
                    <a:lumMod val="65000"/>
                  </a:schemeClr>
                </a:solidFill>
              </a:rPr>
              <a:t>打分</a:t>
            </a:r>
            <a:r>
              <a:rPr lang="en-US" altLang="zh-CN">
                <a:solidFill>
                  <a:schemeClr val="bg2">
                    <a:lumMod val="65000"/>
                  </a:schemeClr>
                </a:solidFill>
              </a:rPr>
              <a:t>*0.2+</a:t>
            </a:r>
            <a:r>
              <a:rPr lang="zh-CN" altLang="en-US">
                <a:solidFill>
                  <a:schemeClr val="bg2">
                    <a:lumMod val="65000"/>
                  </a:schemeClr>
                </a:solidFill>
              </a:rPr>
              <a:t>组员</a:t>
            </a:r>
            <a:r>
              <a:rPr lang="en-US" altLang="zh-CN">
                <a:solidFill>
                  <a:schemeClr val="bg2">
                    <a:lumMod val="65000"/>
                  </a:schemeClr>
                </a:solidFill>
              </a:rPr>
              <a:t>2</a:t>
            </a:r>
            <a:r>
              <a:rPr lang="zh-CN" altLang="en-US">
                <a:solidFill>
                  <a:schemeClr val="bg2">
                    <a:lumMod val="65000"/>
                  </a:schemeClr>
                </a:solidFill>
              </a:rPr>
              <a:t>打分</a:t>
            </a:r>
            <a:r>
              <a:rPr lang="en-US" altLang="zh-CN">
                <a:solidFill>
                  <a:schemeClr val="bg2">
                    <a:lumMod val="65000"/>
                  </a:schemeClr>
                </a:solidFill>
              </a:rPr>
              <a:t>*0.2</a:t>
            </a:r>
            <a:endParaRPr lang="en-US" altLang="zh-CN">
              <a:solidFill>
                <a:schemeClr val="bg2">
                  <a:lumMod val="6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1389112" y="0"/>
            <a:ext cx="802888"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cs typeface="+mn-ea"/>
              <a:sym typeface="+mn-lt"/>
            </a:endParaRPr>
          </a:p>
        </p:txBody>
      </p:sp>
      <p:grpSp>
        <p:nvGrpSpPr>
          <p:cNvPr id="31" name="组合 30"/>
          <p:cNvGrpSpPr/>
          <p:nvPr/>
        </p:nvGrpSpPr>
        <p:grpSpPr>
          <a:xfrm>
            <a:off x="-1005393" y="3141429"/>
            <a:ext cx="8368071" cy="1019262"/>
            <a:chOff x="-114110" y="4399323"/>
            <a:chExt cx="6613493" cy="693913"/>
          </a:xfrm>
        </p:grpSpPr>
        <p:sp>
          <p:nvSpPr>
            <p:cNvPr id="24" name="Rectangle 10"/>
            <p:cNvSpPr/>
            <p:nvPr/>
          </p:nvSpPr>
          <p:spPr>
            <a:xfrm>
              <a:off x="-114110" y="4543209"/>
              <a:ext cx="6613493" cy="550027"/>
            </a:xfrm>
            <a:prstGeom prst="rect">
              <a:avLst/>
            </a:prstGeom>
          </p:spPr>
          <p:txBody>
            <a:bodyPr wrap="square" lIns="68580" tIns="34290" rIns="68580" bIns="34290">
              <a:spAutoFit/>
            </a:bodyPr>
            <a:lstStyle/>
            <a:p>
              <a:pPr algn="ctr"/>
              <a:r>
                <a:rPr lang="zh-CN" altLang="en-US" sz="4800" b="1" spc="600" dirty="0">
                  <a:solidFill>
                    <a:schemeClr val="accent2"/>
                  </a:solidFill>
                  <a:effectLst>
                    <a:outerShdw blurRad="38100" dist="38100" dir="2700000" algn="tl">
                      <a:srgbClr val="000000">
                        <a:alpha val="43137"/>
                      </a:srgbClr>
                    </a:outerShdw>
                  </a:effectLst>
                  <a:cs typeface="+mn-ea"/>
                  <a:sym typeface="+mn-lt"/>
                </a:rPr>
                <a:t>谢谢你的观看</a:t>
              </a:r>
              <a:endParaRPr lang="en-US" altLang="zh-CN" sz="4800" b="1" spc="600" dirty="0">
                <a:solidFill>
                  <a:schemeClr val="accent2"/>
                </a:solidFill>
                <a:effectLst>
                  <a:outerShdw blurRad="38100" dist="38100" dir="2700000" algn="tl">
                    <a:srgbClr val="000000">
                      <a:alpha val="43137"/>
                    </a:srgbClr>
                  </a:outerShdw>
                </a:effectLst>
                <a:cs typeface="+mn-ea"/>
                <a:sym typeface="+mn-lt"/>
              </a:endParaRPr>
            </a:p>
          </p:txBody>
        </p:sp>
        <p:cxnSp>
          <p:nvCxnSpPr>
            <p:cNvPr id="26" name="Straight Connector 12"/>
            <p:cNvCxnSpPr/>
            <p:nvPr/>
          </p:nvCxnSpPr>
          <p:spPr>
            <a:xfrm>
              <a:off x="1542941" y="4399323"/>
              <a:ext cx="2895625"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4" name="PA_矩形 14"/>
          <p:cNvSpPr/>
          <p:nvPr>
            <p:custDataLst>
              <p:tags r:id="rId1"/>
            </p:custDataLst>
          </p:nvPr>
        </p:nvSpPr>
        <p:spPr>
          <a:xfrm>
            <a:off x="996088" y="2487966"/>
            <a:ext cx="3660775" cy="583565"/>
          </a:xfrm>
          <a:prstGeom prst="rect">
            <a:avLst/>
          </a:prstGeom>
          <a:noFill/>
        </p:spPr>
        <p:txBody>
          <a:bodyPr wrap="none" rtlCol="0">
            <a:spAutoFit/>
          </a:bodyPr>
          <a:lstStyle/>
          <a:p>
            <a:pPr algn="l"/>
            <a:r>
              <a:rPr lang="en-US" altLang="zh-CN" sz="3200" b="1" dirty="0">
                <a:solidFill>
                  <a:schemeClr val="accent2"/>
                </a:solidFill>
                <a:cs typeface="+mn-ea"/>
                <a:sym typeface="+mn-lt"/>
              </a:rPr>
              <a:t>Introduction PPT</a:t>
            </a:r>
            <a:endParaRPr lang="zh-CN" altLang="en-US" sz="3200" b="1" dirty="0">
              <a:solidFill>
                <a:schemeClr val="accent2"/>
              </a:solidFill>
              <a:cs typeface="+mn-ea"/>
              <a:sym typeface="+mn-lt"/>
            </a:endParaRPr>
          </a:p>
        </p:txBody>
      </p:sp>
      <p:sp>
        <p:nvSpPr>
          <p:cNvPr id="2" name="矩形 1"/>
          <p:cNvSpPr/>
          <p:nvPr/>
        </p:nvSpPr>
        <p:spPr>
          <a:xfrm>
            <a:off x="996088" y="4567282"/>
            <a:ext cx="1306830" cy="368300"/>
          </a:xfrm>
          <a:prstGeom prst="rect">
            <a:avLst/>
          </a:prstGeom>
        </p:spPr>
        <p:txBody>
          <a:bodyPr wrap="none">
            <a:spAutoFit/>
          </a:bodyPr>
          <a:lstStyle/>
          <a:p>
            <a:r>
              <a:rPr lang="zh-CN" altLang="en-US" dirty="0">
                <a:solidFill>
                  <a:schemeClr val="accent2"/>
                </a:solidFill>
                <a:cs typeface="+mn-ea"/>
                <a:sym typeface="+mn-lt"/>
              </a:rPr>
              <a:t>小组：</a:t>
            </a:r>
            <a:r>
              <a:rPr lang="en-US" altLang="zh-CN" dirty="0">
                <a:solidFill>
                  <a:schemeClr val="accent2"/>
                </a:solidFill>
                <a:cs typeface="+mn-ea"/>
                <a:sym typeface="+mn-lt"/>
              </a:rPr>
              <a:t>G04</a:t>
            </a:r>
            <a:r>
              <a:rPr lang="zh-CN" altLang="en-US" dirty="0">
                <a:solidFill>
                  <a:schemeClr val="accent2"/>
                </a:solidFill>
                <a:cs typeface="+mn-ea"/>
                <a:sym typeface="+mn-lt"/>
              </a:rPr>
              <a:t> </a:t>
            </a:r>
            <a:endParaRPr lang="zh-CN" altLang="en-US" dirty="0">
              <a:solidFill>
                <a:schemeClr val="accent2"/>
              </a:solidFill>
              <a:cs typeface="+mn-ea"/>
              <a:sym typeface="+mn-lt"/>
            </a:endParaRPr>
          </a:p>
        </p:txBody>
      </p:sp>
      <p:pic>
        <p:nvPicPr>
          <p:cNvPr id="8" name="图片 7"/>
          <p:cNvPicPr>
            <a:picLocks noChangeAspect="1"/>
          </p:cNvPicPr>
          <p:nvPr/>
        </p:nvPicPr>
        <p:blipFill rotWithShape="1">
          <a:blip r:embed="rId2" cstate="hqprint">
            <a:extLst>
              <a:ext uri="{28A0092B-C50C-407E-A947-70E740481C1C}">
                <a14:useLocalDpi xmlns:a14="http://schemas.microsoft.com/office/drawing/2010/main" val="0"/>
              </a:ext>
            </a:extLst>
          </a:blip>
          <a:srcRect l="40777" r="10551"/>
          <a:stretch>
            <a:fillRect/>
          </a:stretch>
        </p:blipFill>
        <p:spPr>
          <a:xfrm>
            <a:off x="6560633" y="-6752"/>
            <a:ext cx="5006899"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2" name="矩形 1"/>
          <p:cNvSpPr/>
          <p:nvPr/>
        </p:nvSpPr>
        <p:spPr>
          <a:xfrm rot="2617226">
            <a:off x="-1972946" y="-4583114"/>
            <a:ext cx="7152743" cy="11417551"/>
          </a:xfrm>
          <a:prstGeom prst="rect">
            <a:avLst/>
          </a:prstGeom>
          <a:solidFill>
            <a:schemeClr val="bg2"/>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4474147" y="962813"/>
            <a:ext cx="4177418" cy="398780"/>
          </a:xfrm>
          <a:prstGeom prst="rect">
            <a:avLst/>
          </a:prstGeom>
          <a:noFill/>
        </p:spPr>
        <p:txBody>
          <a:bodyPr wrap="square" rtlCol="0">
            <a:spAutoFit/>
          </a:bodyPr>
          <a:lstStyle/>
          <a:p>
            <a:pPr>
              <a:buClr>
                <a:srgbClr val="00A5FE"/>
              </a:buClr>
            </a:pPr>
            <a:r>
              <a:rPr lang="en-US" altLang="zh-CN" sz="2000" b="1" dirty="0">
                <a:solidFill>
                  <a:schemeClr val="accent2"/>
                </a:solidFill>
                <a:cs typeface="+mn-ea"/>
                <a:sym typeface="+mn-lt"/>
              </a:rPr>
              <a:t>01</a:t>
            </a:r>
            <a:r>
              <a:rPr lang="zh-CN" altLang="en-US" sz="2000" b="1" dirty="0">
                <a:solidFill>
                  <a:schemeClr val="accent2"/>
                </a:solidFill>
                <a:cs typeface="+mn-ea"/>
                <a:sym typeface="+mn-lt"/>
              </a:rPr>
              <a:t>、</a:t>
            </a:r>
            <a:r>
              <a:rPr lang="en-US" altLang="zh-CN" sz="2000" b="1" dirty="0">
                <a:solidFill>
                  <a:schemeClr val="accent2"/>
                </a:solidFill>
                <a:cs typeface="+mn-ea"/>
                <a:sym typeface="+mn-lt"/>
              </a:rPr>
              <a:t>V</a:t>
            </a:r>
            <a:r>
              <a:rPr lang="zh-CN" altLang="en-US" sz="2000" b="1" dirty="0">
                <a:solidFill>
                  <a:schemeClr val="accent2"/>
                </a:solidFill>
                <a:cs typeface="+mn-ea"/>
                <a:sym typeface="+mn-lt"/>
              </a:rPr>
              <a:t>模型</a:t>
            </a:r>
            <a:endParaRPr lang="zh-CN" altLang="en-US" sz="2000" b="1" dirty="0">
              <a:solidFill>
                <a:schemeClr val="accent2"/>
              </a:solidFill>
              <a:cs typeface="+mn-ea"/>
              <a:sym typeface="+mn-lt"/>
            </a:endParaRPr>
          </a:p>
        </p:txBody>
      </p:sp>
      <p:sp>
        <p:nvSpPr>
          <p:cNvPr id="24" name="文本框 23"/>
          <p:cNvSpPr txBox="1"/>
          <p:nvPr/>
        </p:nvSpPr>
        <p:spPr>
          <a:xfrm>
            <a:off x="2957726" y="2359108"/>
            <a:ext cx="4177418" cy="398780"/>
          </a:xfrm>
          <a:prstGeom prst="rect">
            <a:avLst/>
          </a:prstGeom>
          <a:noFill/>
        </p:spPr>
        <p:txBody>
          <a:bodyPr wrap="square" rtlCol="0">
            <a:spAutoFit/>
          </a:bodyPr>
          <a:lstStyle/>
          <a:p>
            <a:pPr>
              <a:buClr>
                <a:srgbClr val="00A5FE"/>
              </a:buClr>
            </a:pPr>
            <a:r>
              <a:rPr lang="en-US" altLang="zh-CN" sz="2000" b="1" dirty="0">
                <a:solidFill>
                  <a:schemeClr val="accent2"/>
                </a:solidFill>
                <a:cs typeface="+mn-ea"/>
                <a:sym typeface="+mn-lt"/>
              </a:rPr>
              <a:t>02</a:t>
            </a:r>
            <a:r>
              <a:rPr lang="zh-CN" altLang="en-US" sz="2000" b="1" dirty="0">
                <a:solidFill>
                  <a:schemeClr val="accent2"/>
                </a:solidFill>
                <a:cs typeface="+mn-ea"/>
                <a:sym typeface="+mn-lt"/>
              </a:rPr>
              <a:t>、</a:t>
            </a:r>
            <a:r>
              <a:rPr lang="en-US" altLang="zh-CN" sz="2000" b="1" dirty="0">
                <a:solidFill>
                  <a:schemeClr val="accent2"/>
                </a:solidFill>
                <a:cs typeface="+mn-ea"/>
                <a:sym typeface="+mn-lt"/>
              </a:rPr>
              <a:t>W</a:t>
            </a:r>
            <a:r>
              <a:rPr lang="zh-CN" altLang="en-US" sz="2000" b="1" dirty="0">
                <a:solidFill>
                  <a:schemeClr val="accent2"/>
                </a:solidFill>
                <a:cs typeface="+mn-ea"/>
                <a:sym typeface="+mn-lt"/>
              </a:rPr>
              <a:t>模型</a:t>
            </a:r>
            <a:endParaRPr lang="zh-CN" altLang="en-US" sz="2000" b="1" dirty="0">
              <a:solidFill>
                <a:schemeClr val="accent2"/>
              </a:solidFill>
              <a:cs typeface="+mn-ea"/>
              <a:sym typeface="+mn-lt"/>
            </a:endParaRPr>
          </a:p>
        </p:txBody>
      </p:sp>
      <p:sp>
        <p:nvSpPr>
          <p:cNvPr id="27" name="文本框 26"/>
          <p:cNvSpPr txBox="1"/>
          <p:nvPr/>
        </p:nvSpPr>
        <p:spPr>
          <a:xfrm>
            <a:off x="1308458" y="3808422"/>
            <a:ext cx="4177418" cy="398780"/>
          </a:xfrm>
          <a:prstGeom prst="rect">
            <a:avLst/>
          </a:prstGeom>
          <a:noFill/>
        </p:spPr>
        <p:txBody>
          <a:bodyPr wrap="square" rtlCol="0">
            <a:spAutoFit/>
          </a:bodyPr>
          <a:lstStyle/>
          <a:p>
            <a:pPr>
              <a:buClr>
                <a:srgbClr val="00A5FE"/>
              </a:buClr>
            </a:pPr>
            <a:r>
              <a:rPr lang="en-US" altLang="zh-CN" sz="2000" b="1" dirty="0">
                <a:solidFill>
                  <a:schemeClr val="accent2"/>
                </a:solidFill>
                <a:cs typeface="+mn-ea"/>
                <a:sym typeface="+mn-lt"/>
              </a:rPr>
              <a:t>03</a:t>
            </a:r>
            <a:r>
              <a:rPr lang="zh-CN" altLang="en-US" sz="2000" b="1" dirty="0">
                <a:solidFill>
                  <a:schemeClr val="accent2"/>
                </a:solidFill>
                <a:cs typeface="+mn-ea"/>
                <a:sym typeface="+mn-lt"/>
              </a:rPr>
              <a:t>、</a:t>
            </a:r>
            <a:r>
              <a:rPr lang="en-US" altLang="zh-CN" sz="2000" b="1" dirty="0">
                <a:solidFill>
                  <a:schemeClr val="accent2"/>
                </a:solidFill>
                <a:cs typeface="+mn-ea"/>
                <a:sym typeface="+mn-lt"/>
              </a:rPr>
              <a:t>H</a:t>
            </a:r>
            <a:r>
              <a:rPr lang="zh-CN" altLang="en-US" sz="2000" b="1" dirty="0">
                <a:solidFill>
                  <a:schemeClr val="accent2"/>
                </a:solidFill>
                <a:cs typeface="+mn-ea"/>
                <a:sym typeface="+mn-lt"/>
              </a:rPr>
              <a:t>模型</a:t>
            </a:r>
            <a:endParaRPr lang="zh-CN" altLang="en-US" sz="2000" b="1" dirty="0">
              <a:solidFill>
                <a:schemeClr val="accent2"/>
              </a:solidFill>
              <a:cs typeface="+mn-ea"/>
              <a:sym typeface="+mn-lt"/>
            </a:endParaRPr>
          </a:p>
        </p:txBody>
      </p:sp>
      <p:sp>
        <p:nvSpPr>
          <p:cNvPr id="30" name="文本框 29"/>
          <p:cNvSpPr txBox="1"/>
          <p:nvPr/>
        </p:nvSpPr>
        <p:spPr>
          <a:xfrm>
            <a:off x="128190" y="5241924"/>
            <a:ext cx="4177418" cy="398780"/>
          </a:xfrm>
          <a:prstGeom prst="rect">
            <a:avLst/>
          </a:prstGeom>
          <a:noFill/>
        </p:spPr>
        <p:txBody>
          <a:bodyPr wrap="square" rtlCol="0">
            <a:spAutoFit/>
          </a:bodyPr>
          <a:lstStyle/>
          <a:p>
            <a:pPr>
              <a:buClr>
                <a:srgbClr val="00A5FE"/>
              </a:buClr>
            </a:pPr>
            <a:r>
              <a:rPr lang="en-US" altLang="zh-CN" sz="2000" b="1" dirty="0">
                <a:solidFill>
                  <a:schemeClr val="accent2"/>
                </a:solidFill>
                <a:cs typeface="+mn-ea"/>
                <a:sym typeface="+mn-lt"/>
              </a:rPr>
              <a:t>04</a:t>
            </a:r>
            <a:r>
              <a:rPr lang="zh-CN" altLang="en-US" sz="2000" b="1" dirty="0">
                <a:solidFill>
                  <a:schemeClr val="accent2"/>
                </a:solidFill>
                <a:cs typeface="+mn-ea"/>
                <a:sym typeface="+mn-lt"/>
              </a:rPr>
              <a:t>、</a:t>
            </a:r>
            <a:r>
              <a:rPr lang="en-US" altLang="zh-CN" sz="2000" b="1" dirty="0">
                <a:solidFill>
                  <a:schemeClr val="accent2"/>
                </a:solidFill>
                <a:cs typeface="+mn-ea"/>
                <a:sym typeface="+mn-lt"/>
              </a:rPr>
              <a:t>X</a:t>
            </a:r>
            <a:r>
              <a:rPr lang="zh-CN" altLang="en-US" sz="2000" b="1" dirty="0">
                <a:solidFill>
                  <a:schemeClr val="accent2"/>
                </a:solidFill>
                <a:cs typeface="+mn-ea"/>
                <a:sym typeface="+mn-lt"/>
              </a:rPr>
              <a:t>模型</a:t>
            </a:r>
            <a:endParaRPr lang="zh-CN" altLang="en-US" sz="2000" b="1" dirty="0">
              <a:solidFill>
                <a:schemeClr val="accent2"/>
              </a:solidFill>
              <a:cs typeface="+mn-ea"/>
              <a:sym typeface="+mn-lt"/>
            </a:endParaRPr>
          </a:p>
        </p:txBody>
      </p:sp>
      <p:sp>
        <p:nvSpPr>
          <p:cNvPr id="12" name="文本框 11"/>
          <p:cNvSpPr txBox="1"/>
          <p:nvPr/>
        </p:nvSpPr>
        <p:spPr>
          <a:xfrm>
            <a:off x="1081341" y="1370862"/>
            <a:ext cx="2582547" cy="707886"/>
          </a:xfrm>
          <a:prstGeom prst="rect">
            <a:avLst/>
          </a:prstGeom>
          <a:solidFill>
            <a:schemeClr val="accent2"/>
          </a:solidFill>
        </p:spPr>
        <p:txBody>
          <a:bodyPr wrap="square" rtlCol="0">
            <a:spAutoFit/>
          </a:bodyPr>
          <a:lstStyle/>
          <a:p>
            <a:pPr algn="ctr"/>
            <a:r>
              <a:rPr lang="en-US" altLang="zh-CN" sz="4000" dirty="0">
                <a:solidFill>
                  <a:schemeClr val="bg1"/>
                </a:solidFill>
                <a:cs typeface="+mn-ea"/>
                <a:sym typeface="+mn-lt"/>
              </a:rPr>
              <a:t>contents</a:t>
            </a:r>
            <a:endParaRPr lang="zh-CN" altLang="en-US" sz="4000" dirty="0">
              <a:solidFill>
                <a:schemeClr val="bg1"/>
              </a:solidFill>
              <a:cs typeface="+mn-ea"/>
              <a:sym typeface="+mn-lt"/>
            </a:endParaRPr>
          </a:p>
        </p:txBody>
      </p:sp>
      <p:sp>
        <p:nvSpPr>
          <p:cNvPr id="13" name="文本框 12"/>
          <p:cNvSpPr txBox="1"/>
          <p:nvPr/>
        </p:nvSpPr>
        <p:spPr>
          <a:xfrm>
            <a:off x="1081341" y="808925"/>
            <a:ext cx="2582547" cy="707886"/>
          </a:xfrm>
          <a:prstGeom prst="rect">
            <a:avLst/>
          </a:prstGeom>
          <a:solidFill>
            <a:schemeClr val="accent2"/>
          </a:solidFill>
        </p:spPr>
        <p:txBody>
          <a:bodyPr vert="horz" wrap="square" rtlCol="0">
            <a:spAutoFit/>
          </a:bodyPr>
          <a:lstStyle/>
          <a:p>
            <a:pPr algn="ctr"/>
            <a:r>
              <a:rPr lang="zh-CN" altLang="en-US" sz="4000" spc="600" dirty="0">
                <a:solidFill>
                  <a:schemeClr val="bg1"/>
                </a:solidFill>
                <a:cs typeface="+mn-ea"/>
                <a:sym typeface="+mn-lt"/>
              </a:rPr>
              <a:t>目   录</a:t>
            </a:r>
            <a:endParaRPr lang="zh-CN" altLang="en-US" sz="4000" spc="6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hqprint">
            <a:extLst>
              <a:ext uri="{28A0092B-C50C-407E-A947-70E740481C1C}">
                <a14:useLocalDpi xmlns:a14="http://schemas.microsoft.com/office/drawing/2010/main" val="0"/>
              </a:ext>
            </a:extLst>
          </a:blip>
          <a:stretch>
            <a:fillRect/>
          </a:stretch>
        </p:blipFill>
        <p:spPr>
          <a:xfrm>
            <a:off x="2573754" y="924720"/>
            <a:ext cx="7512843" cy="5008562"/>
          </a:xfrm>
          <a:custGeom>
            <a:avLst/>
            <a:gdLst>
              <a:gd name="connsiteX0" fmla="*/ 0 w 12192000"/>
              <a:gd name="connsiteY0" fmla="*/ 0 h 5008562"/>
              <a:gd name="connsiteX1" fmla="*/ 12192000 w 12192000"/>
              <a:gd name="connsiteY1" fmla="*/ 0 h 5008562"/>
              <a:gd name="connsiteX2" fmla="*/ 12192000 w 12192000"/>
              <a:gd name="connsiteY2" fmla="*/ 5008562 h 5008562"/>
              <a:gd name="connsiteX3" fmla="*/ 0 w 12192000"/>
              <a:gd name="connsiteY3" fmla="*/ 5008562 h 5008562"/>
            </a:gdLst>
            <a:ahLst/>
            <a:cxnLst>
              <a:cxn ang="0">
                <a:pos x="connsiteX0" y="connsiteY0"/>
              </a:cxn>
              <a:cxn ang="0">
                <a:pos x="connsiteX1" y="connsiteY1"/>
              </a:cxn>
              <a:cxn ang="0">
                <a:pos x="connsiteX2" y="connsiteY2"/>
              </a:cxn>
              <a:cxn ang="0">
                <a:pos x="connsiteX3" y="connsiteY3"/>
              </a:cxn>
            </a:cxnLst>
            <a:rect l="l" t="t" r="r" b="b"/>
            <a:pathLst>
              <a:path w="12192000" h="5008562">
                <a:moveTo>
                  <a:pt x="0" y="0"/>
                </a:moveTo>
                <a:lnTo>
                  <a:pt x="12192000" y="0"/>
                </a:lnTo>
                <a:lnTo>
                  <a:pt x="12192000" y="5008562"/>
                </a:lnTo>
                <a:lnTo>
                  <a:pt x="0" y="5008562"/>
                </a:lnTo>
                <a:close/>
              </a:path>
            </a:pathLst>
          </a:custGeom>
        </p:spPr>
      </p:pic>
      <p:sp>
        <p:nvSpPr>
          <p:cNvPr id="12" name="矩形 11"/>
          <p:cNvSpPr/>
          <p:nvPr/>
        </p:nvSpPr>
        <p:spPr>
          <a:xfrm>
            <a:off x="1253351" y="0"/>
            <a:ext cx="3762375" cy="59332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1186180" y="2767965"/>
            <a:ext cx="3897630" cy="1322070"/>
          </a:xfrm>
          <a:prstGeom prst="rect">
            <a:avLst/>
          </a:prstGeom>
          <a:noFill/>
        </p:spPr>
        <p:txBody>
          <a:bodyPr wrap="square" rtlCol="0">
            <a:spAutoFit/>
            <a:scene3d>
              <a:camera prst="orthographicFront"/>
              <a:lightRig rig="threePt" dir="t"/>
            </a:scene3d>
            <a:sp3d contourW="12700"/>
          </a:bodyPr>
          <a:lstStyle/>
          <a:p>
            <a:pPr algn="ctr"/>
            <a:r>
              <a:rPr lang="en-US" altLang="zh-CN" sz="8000" dirty="0">
                <a:solidFill>
                  <a:schemeClr val="bg1"/>
                </a:solidFill>
                <a:effectLst>
                  <a:outerShdw blurRad="38100" dist="38100" dir="2700000" algn="tl">
                    <a:srgbClr val="000000">
                      <a:alpha val="43137"/>
                    </a:srgbClr>
                  </a:outerShdw>
                </a:effectLst>
                <a:cs typeface="+mn-ea"/>
                <a:sym typeface="+mn-lt"/>
              </a:rPr>
              <a:t>V</a:t>
            </a:r>
            <a:r>
              <a:rPr lang="zh-CN" altLang="en-US" sz="8000" dirty="0">
                <a:solidFill>
                  <a:schemeClr val="bg1"/>
                </a:solidFill>
                <a:effectLst>
                  <a:outerShdw blurRad="38100" dist="38100" dir="2700000" algn="tl">
                    <a:srgbClr val="000000">
                      <a:alpha val="43137"/>
                    </a:srgbClr>
                  </a:outerShdw>
                </a:effectLst>
                <a:cs typeface="+mn-ea"/>
                <a:sym typeface="+mn-lt"/>
              </a:rPr>
              <a:t>模型</a:t>
            </a:r>
            <a:endParaRPr lang="zh-CN" altLang="en-US" sz="8000" dirty="0">
              <a:solidFill>
                <a:schemeClr val="bg1"/>
              </a:solidFill>
              <a:effectLst>
                <a:outerShdw blurRad="38100" dist="38100" dir="2700000" algn="tl">
                  <a:srgbClr val="000000">
                    <a:alpha val="43137"/>
                  </a:srgbClr>
                </a:outerShdw>
              </a:effectLst>
              <a:cs typeface="+mn-ea"/>
              <a:sym typeface="+mn-lt"/>
            </a:endParaRPr>
          </a:p>
        </p:txBody>
      </p:sp>
      <p:sp>
        <p:nvSpPr>
          <p:cNvPr id="16" name="文本框 15"/>
          <p:cNvSpPr txBox="1"/>
          <p:nvPr/>
        </p:nvSpPr>
        <p:spPr>
          <a:xfrm>
            <a:off x="1771082" y="1379468"/>
            <a:ext cx="3041235" cy="830997"/>
          </a:xfrm>
          <a:prstGeom prst="rect">
            <a:avLst/>
          </a:prstGeom>
          <a:noFill/>
        </p:spPr>
        <p:txBody>
          <a:bodyPr wrap="square" rtlCol="0">
            <a:spAutoFit/>
            <a:scene3d>
              <a:camera prst="orthographicFront"/>
              <a:lightRig rig="threePt" dir="t"/>
            </a:scene3d>
            <a:sp3d contourW="12700"/>
          </a:bodyPr>
          <a:lstStyle/>
          <a:p>
            <a:r>
              <a:rPr lang="en-US" altLang="zh-CN" sz="4800" dirty="0">
                <a:solidFill>
                  <a:schemeClr val="bg1"/>
                </a:solidFill>
                <a:effectLst>
                  <a:outerShdw blurRad="38100" dist="38100" dir="2700000" algn="tl">
                    <a:srgbClr val="000000">
                      <a:alpha val="43137"/>
                    </a:srgbClr>
                  </a:outerShdw>
                </a:effectLst>
                <a:cs typeface="+mn-ea"/>
                <a:sym typeface="+mn-lt"/>
              </a:rPr>
              <a:t>PART 01</a:t>
            </a:r>
            <a:endParaRPr lang="zh-CN" altLang="en-US" sz="4800" dirty="0">
              <a:solidFill>
                <a:schemeClr val="bg1"/>
              </a:solidFill>
              <a:effectLst>
                <a:outerShdw blurRad="38100" dist="38100" dir="2700000" algn="tl">
                  <a:srgbClr val="000000">
                    <a:alpha val="43137"/>
                  </a:srgbClr>
                </a:outerShdw>
              </a:effectLs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spect="1"/>
          </p:cNvSpPr>
          <p:nvPr/>
        </p:nvSpPr>
        <p:spPr bwMode="auto">
          <a:xfrm>
            <a:off x="2470947" y="2513947"/>
            <a:ext cx="3872407" cy="243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2400">
              <a:cs typeface="+mn-ea"/>
              <a:sym typeface="+mn-lt"/>
            </a:endParaRPr>
          </a:p>
        </p:txBody>
      </p:sp>
      <p:grpSp>
        <p:nvGrpSpPr>
          <p:cNvPr id="81" name="组合 80"/>
          <p:cNvGrpSpPr/>
          <p:nvPr/>
        </p:nvGrpSpPr>
        <p:grpSpPr>
          <a:xfrm>
            <a:off x="6618929" y="2094879"/>
            <a:ext cx="583099" cy="583099"/>
            <a:chOff x="4964197" y="1571159"/>
            <a:chExt cx="437324" cy="437324"/>
          </a:xfrm>
        </p:grpSpPr>
        <p:sp>
          <p:nvSpPr>
            <p:cNvPr id="25" name="Rectangle 47"/>
            <p:cNvSpPr/>
            <p:nvPr/>
          </p:nvSpPr>
          <p:spPr>
            <a:xfrm>
              <a:off x="4964197" y="1571159"/>
              <a:ext cx="437324" cy="4373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grpSp>
          <p:nvGrpSpPr>
            <p:cNvPr id="26" name="Group 48"/>
            <p:cNvGrpSpPr/>
            <p:nvPr/>
          </p:nvGrpSpPr>
          <p:grpSpPr>
            <a:xfrm>
              <a:off x="5069760" y="1674462"/>
              <a:ext cx="230717" cy="230717"/>
              <a:chOff x="2969179" y="1134173"/>
              <a:chExt cx="305776" cy="305776"/>
            </a:xfrm>
            <a:solidFill>
              <a:schemeClr val="bg1"/>
            </a:solidFill>
          </p:grpSpPr>
          <p:sp>
            <p:nvSpPr>
              <p:cNvPr id="54" name="Freeform: Shape 49"/>
              <p:cNvSpPr/>
              <p:nvPr/>
            </p:nvSpPr>
            <p:spPr bwMode="auto">
              <a:xfrm>
                <a:off x="2969179" y="1134173"/>
                <a:ext cx="305776" cy="3057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sz="2400">
                  <a:cs typeface="+mn-ea"/>
                  <a:sym typeface="+mn-lt"/>
                </a:endParaRPr>
              </a:p>
            </p:txBody>
          </p:sp>
          <p:sp>
            <p:nvSpPr>
              <p:cNvPr id="55" name="Freeform: Shape 50"/>
              <p:cNvSpPr/>
              <p:nvPr/>
            </p:nvSpPr>
            <p:spPr bwMode="auto">
              <a:xfrm>
                <a:off x="3088288" y="1162606"/>
                <a:ext cx="72132" cy="7160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sz="2400">
                  <a:cs typeface="+mn-ea"/>
                  <a:sym typeface="+mn-lt"/>
                </a:endParaRPr>
              </a:p>
            </p:txBody>
          </p:sp>
        </p:grpSp>
      </p:grpSp>
      <p:grpSp>
        <p:nvGrpSpPr>
          <p:cNvPr id="82" name="组合 81"/>
          <p:cNvGrpSpPr/>
          <p:nvPr/>
        </p:nvGrpSpPr>
        <p:grpSpPr>
          <a:xfrm>
            <a:off x="6618845" y="4367245"/>
            <a:ext cx="583099" cy="583099"/>
            <a:chOff x="4964134" y="3275434"/>
            <a:chExt cx="437324" cy="437324"/>
          </a:xfrm>
        </p:grpSpPr>
        <p:sp>
          <p:nvSpPr>
            <p:cNvPr id="27" name="Rectangle 58"/>
            <p:cNvSpPr/>
            <p:nvPr/>
          </p:nvSpPr>
          <p:spPr>
            <a:xfrm>
              <a:off x="4964134" y="3275434"/>
              <a:ext cx="437324" cy="4373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grpSp>
          <p:nvGrpSpPr>
            <p:cNvPr id="28" name="Group 59"/>
            <p:cNvGrpSpPr/>
            <p:nvPr/>
          </p:nvGrpSpPr>
          <p:grpSpPr>
            <a:xfrm>
              <a:off x="5060100" y="3398254"/>
              <a:ext cx="245382" cy="191692"/>
              <a:chOff x="2581275" y="1710532"/>
              <a:chExt cx="464344" cy="362744"/>
            </a:xfrm>
            <a:solidFill>
              <a:schemeClr val="bg1"/>
            </a:solidFill>
          </p:grpSpPr>
          <p:sp>
            <p:nvSpPr>
              <p:cNvPr id="47" name="Freeform: Shape 60"/>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sz="2400">
                  <a:cs typeface="+mn-ea"/>
                  <a:sym typeface="+mn-lt"/>
                </a:endParaRPr>
              </a:p>
            </p:txBody>
          </p:sp>
          <p:sp>
            <p:nvSpPr>
              <p:cNvPr id="48" name="Freeform: Shape 61"/>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sz="2400">
                  <a:cs typeface="+mn-ea"/>
                  <a:sym typeface="+mn-lt"/>
                </a:endParaRPr>
              </a:p>
            </p:txBody>
          </p:sp>
          <p:sp>
            <p:nvSpPr>
              <p:cNvPr id="49" name="Freeform: Shape 62"/>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sz="2400">
                  <a:cs typeface="+mn-ea"/>
                  <a:sym typeface="+mn-lt"/>
                </a:endParaRPr>
              </a:p>
            </p:txBody>
          </p:sp>
          <p:sp>
            <p:nvSpPr>
              <p:cNvPr id="50" name="Freeform: Shape 63"/>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sz="2400">
                  <a:cs typeface="+mn-ea"/>
                  <a:sym typeface="+mn-lt"/>
                </a:endParaRPr>
              </a:p>
            </p:txBody>
          </p:sp>
          <p:sp>
            <p:nvSpPr>
              <p:cNvPr id="51" name="Freeform: Shape 64"/>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sz="2400">
                  <a:cs typeface="+mn-ea"/>
                  <a:sym typeface="+mn-lt"/>
                </a:endParaRPr>
              </a:p>
            </p:txBody>
          </p:sp>
          <p:sp>
            <p:nvSpPr>
              <p:cNvPr id="52" name="Freeform: Shape 65"/>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sz="2400">
                  <a:cs typeface="+mn-ea"/>
                  <a:sym typeface="+mn-lt"/>
                </a:endParaRPr>
              </a:p>
            </p:txBody>
          </p:sp>
          <p:sp>
            <p:nvSpPr>
              <p:cNvPr id="53" name="Freeform: Shape 66"/>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sz="2400">
                  <a:cs typeface="+mn-ea"/>
                  <a:sym typeface="+mn-lt"/>
                </a:endParaRPr>
              </a:p>
            </p:txBody>
          </p:sp>
        </p:grpSp>
      </p:grpSp>
      <p:grpSp>
        <p:nvGrpSpPr>
          <p:cNvPr id="84" name="组合 83"/>
          <p:cNvGrpSpPr/>
          <p:nvPr/>
        </p:nvGrpSpPr>
        <p:grpSpPr>
          <a:xfrm>
            <a:off x="6618929" y="3600147"/>
            <a:ext cx="583099" cy="583099"/>
            <a:chOff x="4964197" y="2700110"/>
            <a:chExt cx="437324" cy="437324"/>
          </a:xfrm>
        </p:grpSpPr>
        <p:sp>
          <p:nvSpPr>
            <p:cNvPr id="29" name="Rectangle 68"/>
            <p:cNvSpPr/>
            <p:nvPr/>
          </p:nvSpPr>
          <p:spPr>
            <a:xfrm>
              <a:off x="4964197" y="2700110"/>
              <a:ext cx="437324" cy="4373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sp>
          <p:nvSpPr>
            <p:cNvPr id="30" name="Freeform: Shape 69"/>
            <p:cNvSpPr/>
            <p:nvPr/>
          </p:nvSpPr>
          <p:spPr bwMode="auto">
            <a:xfrm>
              <a:off x="5067281" y="2810810"/>
              <a:ext cx="215554" cy="215923"/>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sz="2400">
                <a:cs typeface="+mn-ea"/>
                <a:sym typeface="+mn-lt"/>
              </a:endParaRPr>
            </a:p>
          </p:txBody>
        </p:sp>
      </p:grpSp>
      <p:grpSp>
        <p:nvGrpSpPr>
          <p:cNvPr id="83" name="组合 82"/>
          <p:cNvGrpSpPr/>
          <p:nvPr/>
        </p:nvGrpSpPr>
        <p:grpSpPr>
          <a:xfrm>
            <a:off x="6618929" y="2838839"/>
            <a:ext cx="583099" cy="583099"/>
            <a:chOff x="4964197" y="2129129"/>
            <a:chExt cx="437324" cy="437324"/>
          </a:xfrm>
        </p:grpSpPr>
        <p:sp>
          <p:nvSpPr>
            <p:cNvPr id="31" name="Rectangle 71"/>
            <p:cNvSpPr/>
            <p:nvPr/>
          </p:nvSpPr>
          <p:spPr>
            <a:xfrm>
              <a:off x="4964197" y="2129129"/>
              <a:ext cx="437324" cy="4373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grpSp>
          <p:nvGrpSpPr>
            <p:cNvPr id="32" name="Group 72"/>
            <p:cNvGrpSpPr/>
            <p:nvPr/>
          </p:nvGrpSpPr>
          <p:grpSpPr>
            <a:xfrm>
              <a:off x="5083568" y="2240013"/>
              <a:ext cx="215923" cy="215554"/>
              <a:chOff x="2581275" y="2582069"/>
              <a:chExt cx="465138" cy="464344"/>
            </a:xfrm>
            <a:solidFill>
              <a:schemeClr val="bg1"/>
            </a:solidFill>
          </p:grpSpPr>
          <p:sp>
            <p:nvSpPr>
              <p:cNvPr id="45" name="Freeform: Shape 73"/>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sz="2400">
                  <a:cs typeface="+mn-ea"/>
                  <a:sym typeface="+mn-lt"/>
                </a:endParaRPr>
              </a:p>
            </p:txBody>
          </p:sp>
          <p:sp>
            <p:nvSpPr>
              <p:cNvPr id="46" name="Freeform: Shape 74"/>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sz="2400">
                  <a:cs typeface="+mn-ea"/>
                  <a:sym typeface="+mn-lt"/>
                </a:endParaRPr>
              </a:p>
            </p:txBody>
          </p:sp>
        </p:grpSp>
      </p:grpSp>
      <p:sp>
        <p:nvSpPr>
          <p:cNvPr id="85" name="文本框 84"/>
          <p:cNvSpPr txBox="1"/>
          <p:nvPr/>
        </p:nvSpPr>
        <p:spPr>
          <a:xfrm>
            <a:off x="5058951" y="335958"/>
            <a:ext cx="4177418" cy="460375"/>
          </a:xfrm>
          <a:prstGeom prst="rect">
            <a:avLst/>
          </a:prstGeom>
          <a:noFill/>
        </p:spPr>
        <p:txBody>
          <a:bodyPr wrap="square" rtlCol="0">
            <a:spAutoFit/>
          </a:bodyPr>
          <a:lstStyle/>
          <a:p>
            <a:pPr>
              <a:buClr>
                <a:srgbClr val="00A5FE"/>
              </a:buClr>
            </a:pPr>
            <a:r>
              <a:rPr lang="en-US" altLang="zh-CN" sz="2400" b="1" dirty="0">
                <a:solidFill>
                  <a:srgbClr val="91C845"/>
                </a:solidFill>
                <a:cs typeface="+mn-ea"/>
                <a:sym typeface="+mn-lt"/>
              </a:rPr>
              <a:t>V</a:t>
            </a:r>
            <a:r>
              <a:rPr lang="zh-CN" altLang="en-US" sz="2400" b="1" dirty="0">
                <a:solidFill>
                  <a:srgbClr val="91C845"/>
                </a:solidFill>
                <a:cs typeface="+mn-ea"/>
                <a:sym typeface="+mn-lt"/>
              </a:rPr>
              <a:t>模型</a:t>
            </a:r>
            <a:endParaRPr lang="zh-CN" altLang="en-US" sz="2400" b="1" dirty="0">
              <a:solidFill>
                <a:srgbClr val="91C845"/>
              </a:solidFill>
              <a:cs typeface="+mn-ea"/>
              <a:sym typeface="+mn-lt"/>
            </a:endParaRPr>
          </a:p>
        </p:txBody>
      </p:sp>
      <p:pic>
        <p:nvPicPr>
          <p:cNvPr id="2" name="图片 1"/>
          <p:cNvPicPr>
            <a:picLocks noChangeAspect="1"/>
          </p:cNvPicPr>
          <p:nvPr/>
        </p:nvPicPr>
        <p:blipFill>
          <a:blip r:embed="rId1"/>
          <a:stretch>
            <a:fillRect/>
          </a:stretch>
        </p:blipFill>
        <p:spPr>
          <a:xfrm>
            <a:off x="120650" y="960120"/>
            <a:ext cx="8571865" cy="5862320"/>
          </a:xfrm>
          <a:prstGeom prst="rect">
            <a:avLst/>
          </a:prstGeom>
        </p:spPr>
      </p:pic>
      <p:sp>
        <p:nvSpPr>
          <p:cNvPr id="3" name="文本框 2"/>
          <p:cNvSpPr txBox="1"/>
          <p:nvPr/>
        </p:nvSpPr>
        <p:spPr>
          <a:xfrm>
            <a:off x="8974455" y="1368425"/>
            <a:ext cx="2446020" cy="5262245"/>
          </a:xfrm>
          <a:prstGeom prst="rect">
            <a:avLst/>
          </a:prstGeom>
          <a:noFill/>
        </p:spPr>
        <p:txBody>
          <a:bodyPr wrap="square" rtlCol="0">
            <a:spAutoFit/>
          </a:bodyPr>
          <a:p>
            <a:pPr algn="just"/>
            <a:r>
              <a:rPr lang="en-US" altLang="zh-CN" sz="2800">
                <a:latin typeface="宋体" panose="02010600030101010101" pitchFamily="2" charset="-122"/>
                <a:ea typeface="宋体" panose="02010600030101010101" pitchFamily="2" charset="-122"/>
                <a:cs typeface="宋体" panose="02010600030101010101" pitchFamily="2" charset="-122"/>
              </a:rPr>
              <a:t>    </a:t>
            </a:r>
            <a:r>
              <a:rPr lang="zh-CN" altLang="en-US" sz="2800">
                <a:latin typeface="宋体" panose="02010600030101010101" pitchFamily="2" charset="-122"/>
                <a:ea typeface="宋体" panose="02010600030101010101" pitchFamily="2" charset="-122"/>
                <a:cs typeface="宋体" panose="02010600030101010101" pitchFamily="2" charset="-122"/>
              </a:rPr>
              <a:t>RAD（Rapid Application Development，快速应用开发）模型是软件开发过程中的一个重要模型，由于其模型构图形似字母V，所以又称软件测试的V模型</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p:nvPr/>
        </p:nvGrpSpPr>
        <p:grpSpPr>
          <a:xfrm>
            <a:off x="5856050" y="1987969"/>
            <a:ext cx="1074160" cy="1026254"/>
            <a:chOff x="4590873" y="1988840"/>
            <a:chExt cx="1019533" cy="973763"/>
          </a:xfrm>
        </p:grpSpPr>
        <p:sp>
          <p:nvSpPr>
            <p:cNvPr id="6" name="圆角矩形 1"/>
            <p:cNvSpPr/>
            <p:nvPr/>
          </p:nvSpPr>
          <p:spPr>
            <a:xfrm>
              <a:off x="4644008" y="1988840"/>
              <a:ext cx="864096" cy="866686"/>
            </a:xfrm>
            <a:custGeom>
              <a:avLst/>
              <a:gdLst/>
              <a:ahLst/>
              <a:cxnLst/>
              <a:rect l="l" t="t" r="r" b="b"/>
              <a:pathLst>
                <a:path w="864096" h="866686">
                  <a:moveTo>
                    <a:pt x="180020" y="0"/>
                  </a:moveTo>
                  <a:lnTo>
                    <a:pt x="684076" y="0"/>
                  </a:lnTo>
                  <a:cubicBezTo>
                    <a:pt x="783498" y="0"/>
                    <a:pt x="864096" y="80598"/>
                    <a:pt x="864096" y="180020"/>
                  </a:cubicBezTo>
                  <a:cubicBezTo>
                    <a:pt x="864096" y="279442"/>
                    <a:pt x="783498" y="360040"/>
                    <a:pt x="684076" y="360040"/>
                  </a:cubicBezTo>
                  <a:lnTo>
                    <a:pt x="360040" y="360040"/>
                  </a:lnTo>
                  <a:lnTo>
                    <a:pt x="360040" y="686666"/>
                  </a:lnTo>
                  <a:cubicBezTo>
                    <a:pt x="360040" y="786088"/>
                    <a:pt x="279442" y="866686"/>
                    <a:pt x="180020" y="866686"/>
                  </a:cubicBezTo>
                  <a:cubicBezTo>
                    <a:pt x="80598" y="866686"/>
                    <a:pt x="0" y="786088"/>
                    <a:pt x="0" y="686666"/>
                  </a:cubicBezTo>
                  <a:lnTo>
                    <a:pt x="0" y="182610"/>
                  </a:lnTo>
                  <a:lnTo>
                    <a:pt x="131" y="181315"/>
                  </a:lnTo>
                  <a:cubicBezTo>
                    <a:pt x="2" y="180884"/>
                    <a:pt x="0" y="180452"/>
                    <a:pt x="0" y="180020"/>
                  </a:cubicBezTo>
                  <a:cubicBezTo>
                    <a:pt x="0" y="80598"/>
                    <a:pt x="80598" y="0"/>
                    <a:pt x="180020"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5">
                <a:cs typeface="+mn-ea"/>
                <a:sym typeface="+mn-lt"/>
              </a:endParaRPr>
            </a:p>
          </p:txBody>
        </p:sp>
        <p:sp>
          <p:nvSpPr>
            <p:cNvPr id="7" name="矩形 6"/>
            <p:cNvSpPr/>
            <p:nvPr/>
          </p:nvSpPr>
          <p:spPr>
            <a:xfrm>
              <a:off x="5049264" y="2407296"/>
              <a:ext cx="561142" cy="555307"/>
            </a:xfrm>
            <a:custGeom>
              <a:avLst/>
              <a:gdLst/>
              <a:ahLst/>
              <a:cxnLst/>
              <a:rect l="l" t="t" r="r" b="b"/>
              <a:pathLst>
                <a:path w="561142" h="555307">
                  <a:moveTo>
                    <a:pt x="0" y="0"/>
                  </a:moveTo>
                  <a:lnTo>
                    <a:pt x="260421" y="0"/>
                  </a:lnTo>
                  <a:lnTo>
                    <a:pt x="561142" y="300720"/>
                  </a:lnTo>
                  <a:cubicBezTo>
                    <a:pt x="631443" y="371022"/>
                    <a:pt x="631443" y="485005"/>
                    <a:pt x="561142" y="555307"/>
                  </a:cubicBezTo>
                  <a:cubicBezTo>
                    <a:pt x="490840" y="625609"/>
                    <a:pt x="376857" y="625609"/>
                    <a:pt x="306555" y="555307"/>
                  </a:cubicBezTo>
                  <a:lnTo>
                    <a:pt x="0" y="248753"/>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5">
                <a:cs typeface="+mn-ea"/>
                <a:sym typeface="+mn-lt"/>
              </a:endParaRPr>
            </a:p>
          </p:txBody>
        </p:sp>
        <p:sp>
          <p:nvSpPr>
            <p:cNvPr id="8" name="椭圆 7"/>
            <p:cNvSpPr/>
            <p:nvPr/>
          </p:nvSpPr>
          <p:spPr>
            <a:xfrm>
              <a:off x="4691074" y="2038333"/>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5">
                <a:cs typeface="+mn-ea"/>
                <a:sym typeface="+mn-lt"/>
              </a:endParaRPr>
            </a:p>
          </p:txBody>
        </p:sp>
        <p:sp>
          <p:nvSpPr>
            <p:cNvPr id="9" name="TextBox 55"/>
            <p:cNvSpPr txBox="1"/>
            <p:nvPr/>
          </p:nvSpPr>
          <p:spPr>
            <a:xfrm>
              <a:off x="4590873" y="2035624"/>
              <a:ext cx="583050" cy="321116"/>
            </a:xfrm>
            <a:prstGeom prst="rect">
              <a:avLst/>
            </a:prstGeom>
            <a:noFill/>
          </p:spPr>
          <p:txBody>
            <a:bodyPr wrap="square" rtlCol="0">
              <a:spAutoFit/>
            </a:bodyPr>
            <a:lstStyle/>
            <a:p>
              <a:pPr algn="ctr"/>
              <a:r>
                <a:rPr lang="en-US" altLang="zh-CN" sz="1600" dirty="0">
                  <a:solidFill>
                    <a:schemeClr val="tx1">
                      <a:lumMod val="75000"/>
                      <a:lumOff val="25000"/>
                    </a:schemeClr>
                  </a:solidFill>
                  <a:cs typeface="+mn-ea"/>
                  <a:sym typeface="+mn-lt"/>
                </a:rPr>
                <a:t>01</a:t>
              </a:r>
              <a:endParaRPr lang="zh-CN" altLang="en-US" sz="1600" dirty="0">
                <a:solidFill>
                  <a:schemeClr val="tx1">
                    <a:lumMod val="75000"/>
                    <a:lumOff val="25000"/>
                  </a:schemeClr>
                </a:solidFill>
                <a:cs typeface="+mn-ea"/>
                <a:sym typeface="+mn-lt"/>
              </a:endParaRPr>
            </a:p>
          </p:txBody>
        </p:sp>
      </p:grpSp>
      <p:grpSp>
        <p:nvGrpSpPr>
          <p:cNvPr id="3" name="组合 9"/>
          <p:cNvGrpSpPr/>
          <p:nvPr/>
        </p:nvGrpSpPr>
        <p:grpSpPr>
          <a:xfrm>
            <a:off x="4800256" y="3433269"/>
            <a:ext cx="1041724" cy="1026254"/>
            <a:chOff x="4799855" y="3433269"/>
            <a:chExt cx="1042045" cy="1026254"/>
          </a:xfrm>
        </p:grpSpPr>
        <p:sp>
          <p:nvSpPr>
            <p:cNvPr id="11" name="圆角矩形 1"/>
            <p:cNvSpPr/>
            <p:nvPr/>
          </p:nvSpPr>
          <p:spPr>
            <a:xfrm>
              <a:off x="4823407" y="3433269"/>
              <a:ext cx="910676" cy="913405"/>
            </a:xfrm>
            <a:custGeom>
              <a:avLst/>
              <a:gdLst/>
              <a:ahLst/>
              <a:cxnLst/>
              <a:rect l="l" t="t" r="r" b="b"/>
              <a:pathLst>
                <a:path w="864096" h="866686">
                  <a:moveTo>
                    <a:pt x="180020" y="0"/>
                  </a:moveTo>
                  <a:lnTo>
                    <a:pt x="684076" y="0"/>
                  </a:lnTo>
                  <a:cubicBezTo>
                    <a:pt x="783498" y="0"/>
                    <a:pt x="864096" y="80598"/>
                    <a:pt x="864096" y="180020"/>
                  </a:cubicBezTo>
                  <a:cubicBezTo>
                    <a:pt x="864096" y="279442"/>
                    <a:pt x="783498" y="360040"/>
                    <a:pt x="684076" y="360040"/>
                  </a:cubicBezTo>
                  <a:lnTo>
                    <a:pt x="360040" y="360040"/>
                  </a:lnTo>
                  <a:lnTo>
                    <a:pt x="360040" y="686666"/>
                  </a:lnTo>
                  <a:cubicBezTo>
                    <a:pt x="360040" y="786088"/>
                    <a:pt x="279442" y="866686"/>
                    <a:pt x="180020" y="866686"/>
                  </a:cubicBezTo>
                  <a:cubicBezTo>
                    <a:pt x="80598" y="866686"/>
                    <a:pt x="0" y="786088"/>
                    <a:pt x="0" y="686666"/>
                  </a:cubicBezTo>
                  <a:lnTo>
                    <a:pt x="0" y="182610"/>
                  </a:lnTo>
                  <a:lnTo>
                    <a:pt x="131" y="181315"/>
                  </a:lnTo>
                  <a:cubicBezTo>
                    <a:pt x="2" y="180884"/>
                    <a:pt x="0" y="180452"/>
                    <a:pt x="0" y="180020"/>
                  </a:cubicBezTo>
                  <a:cubicBezTo>
                    <a:pt x="0" y="80598"/>
                    <a:pt x="80598" y="0"/>
                    <a:pt x="180020"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5">
                <a:cs typeface="+mn-ea"/>
                <a:sym typeface="+mn-lt"/>
              </a:endParaRPr>
            </a:p>
          </p:txBody>
        </p:sp>
        <p:sp>
          <p:nvSpPr>
            <p:cNvPr id="12" name="矩形 6"/>
            <p:cNvSpPr/>
            <p:nvPr/>
          </p:nvSpPr>
          <p:spPr>
            <a:xfrm>
              <a:off x="5250509" y="3874282"/>
              <a:ext cx="591391" cy="585241"/>
            </a:xfrm>
            <a:custGeom>
              <a:avLst/>
              <a:gdLst/>
              <a:ahLst/>
              <a:cxnLst/>
              <a:rect l="l" t="t" r="r" b="b"/>
              <a:pathLst>
                <a:path w="561142" h="555307">
                  <a:moveTo>
                    <a:pt x="0" y="0"/>
                  </a:moveTo>
                  <a:lnTo>
                    <a:pt x="260421" y="0"/>
                  </a:lnTo>
                  <a:lnTo>
                    <a:pt x="561142" y="300720"/>
                  </a:lnTo>
                  <a:cubicBezTo>
                    <a:pt x="631443" y="371022"/>
                    <a:pt x="631443" y="485005"/>
                    <a:pt x="561142" y="555307"/>
                  </a:cubicBezTo>
                  <a:cubicBezTo>
                    <a:pt x="490840" y="625609"/>
                    <a:pt x="376857" y="625609"/>
                    <a:pt x="306555" y="555307"/>
                  </a:cubicBezTo>
                  <a:lnTo>
                    <a:pt x="0" y="248753"/>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5">
                <a:cs typeface="+mn-ea"/>
                <a:sym typeface="+mn-lt"/>
              </a:endParaRPr>
            </a:p>
          </p:txBody>
        </p:sp>
        <p:sp>
          <p:nvSpPr>
            <p:cNvPr id="13" name="椭圆 12"/>
            <p:cNvSpPr/>
            <p:nvPr/>
          </p:nvSpPr>
          <p:spPr>
            <a:xfrm>
              <a:off x="4873010" y="3485430"/>
              <a:ext cx="365124" cy="365124"/>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5">
                <a:cs typeface="+mn-ea"/>
                <a:sym typeface="+mn-lt"/>
              </a:endParaRPr>
            </a:p>
          </p:txBody>
        </p:sp>
        <p:sp>
          <p:nvSpPr>
            <p:cNvPr id="14" name="TextBox 59"/>
            <p:cNvSpPr txBox="1"/>
            <p:nvPr/>
          </p:nvSpPr>
          <p:spPr>
            <a:xfrm>
              <a:off x="4799855" y="3510137"/>
              <a:ext cx="502909" cy="338426"/>
            </a:xfrm>
            <a:prstGeom prst="rect">
              <a:avLst/>
            </a:prstGeom>
            <a:noFill/>
          </p:spPr>
          <p:txBody>
            <a:bodyPr wrap="square" rtlCol="0">
              <a:spAutoFit/>
            </a:bodyPr>
            <a:lstStyle/>
            <a:p>
              <a:pPr algn="ctr"/>
              <a:r>
                <a:rPr lang="en-US" altLang="zh-CN" sz="1600" dirty="0">
                  <a:solidFill>
                    <a:schemeClr val="tx1">
                      <a:lumMod val="75000"/>
                      <a:lumOff val="25000"/>
                    </a:schemeClr>
                  </a:solidFill>
                  <a:cs typeface="+mn-ea"/>
                  <a:sym typeface="+mn-lt"/>
                </a:rPr>
                <a:t>02</a:t>
              </a:r>
              <a:endParaRPr lang="zh-CN" altLang="en-US" sz="1600" dirty="0">
                <a:solidFill>
                  <a:schemeClr val="tx1">
                    <a:lumMod val="75000"/>
                    <a:lumOff val="25000"/>
                  </a:schemeClr>
                </a:solidFill>
                <a:cs typeface="+mn-ea"/>
                <a:sym typeface="+mn-lt"/>
              </a:endParaRPr>
            </a:p>
          </p:txBody>
        </p:sp>
      </p:grpSp>
      <p:grpSp>
        <p:nvGrpSpPr>
          <p:cNvPr id="4" name="组合 14"/>
          <p:cNvGrpSpPr/>
          <p:nvPr/>
        </p:nvGrpSpPr>
        <p:grpSpPr>
          <a:xfrm>
            <a:off x="5912031" y="3433266"/>
            <a:ext cx="1143784" cy="1026253"/>
            <a:chOff x="4644008" y="3137107"/>
            <a:chExt cx="1085616" cy="973763"/>
          </a:xfrm>
        </p:grpSpPr>
        <p:sp>
          <p:nvSpPr>
            <p:cNvPr id="16" name="圆角矩形 1"/>
            <p:cNvSpPr/>
            <p:nvPr/>
          </p:nvSpPr>
          <p:spPr>
            <a:xfrm flipH="1" flipV="1">
              <a:off x="4746310" y="3244184"/>
              <a:ext cx="864096" cy="866686"/>
            </a:xfrm>
            <a:custGeom>
              <a:avLst/>
              <a:gdLst/>
              <a:ahLst/>
              <a:cxnLst/>
              <a:rect l="l" t="t" r="r" b="b"/>
              <a:pathLst>
                <a:path w="864096" h="866686">
                  <a:moveTo>
                    <a:pt x="180020" y="0"/>
                  </a:moveTo>
                  <a:lnTo>
                    <a:pt x="684076" y="0"/>
                  </a:lnTo>
                  <a:cubicBezTo>
                    <a:pt x="783498" y="0"/>
                    <a:pt x="864096" y="80598"/>
                    <a:pt x="864096" y="180020"/>
                  </a:cubicBezTo>
                  <a:cubicBezTo>
                    <a:pt x="864096" y="279442"/>
                    <a:pt x="783498" y="360040"/>
                    <a:pt x="684076" y="360040"/>
                  </a:cubicBezTo>
                  <a:lnTo>
                    <a:pt x="360040" y="360040"/>
                  </a:lnTo>
                  <a:lnTo>
                    <a:pt x="360040" y="686666"/>
                  </a:lnTo>
                  <a:cubicBezTo>
                    <a:pt x="360040" y="786088"/>
                    <a:pt x="279442" y="866686"/>
                    <a:pt x="180020" y="866686"/>
                  </a:cubicBezTo>
                  <a:cubicBezTo>
                    <a:pt x="80598" y="866686"/>
                    <a:pt x="0" y="786088"/>
                    <a:pt x="0" y="686666"/>
                  </a:cubicBezTo>
                  <a:lnTo>
                    <a:pt x="0" y="182610"/>
                  </a:lnTo>
                  <a:lnTo>
                    <a:pt x="131" y="181315"/>
                  </a:lnTo>
                  <a:cubicBezTo>
                    <a:pt x="2" y="180884"/>
                    <a:pt x="0" y="180452"/>
                    <a:pt x="0" y="180020"/>
                  </a:cubicBezTo>
                  <a:cubicBezTo>
                    <a:pt x="0" y="80598"/>
                    <a:pt x="80598" y="0"/>
                    <a:pt x="180020" y="0"/>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5">
                <a:cs typeface="+mn-ea"/>
                <a:sym typeface="+mn-lt"/>
              </a:endParaRPr>
            </a:p>
          </p:txBody>
        </p:sp>
        <p:sp>
          <p:nvSpPr>
            <p:cNvPr id="17" name="矩形 6"/>
            <p:cNvSpPr/>
            <p:nvPr/>
          </p:nvSpPr>
          <p:spPr>
            <a:xfrm flipH="1" flipV="1">
              <a:off x="4644008" y="3137107"/>
              <a:ext cx="561142" cy="555307"/>
            </a:xfrm>
            <a:custGeom>
              <a:avLst/>
              <a:gdLst/>
              <a:ahLst/>
              <a:cxnLst/>
              <a:rect l="l" t="t" r="r" b="b"/>
              <a:pathLst>
                <a:path w="561142" h="555307">
                  <a:moveTo>
                    <a:pt x="0" y="0"/>
                  </a:moveTo>
                  <a:lnTo>
                    <a:pt x="260421" y="0"/>
                  </a:lnTo>
                  <a:lnTo>
                    <a:pt x="561142" y="300720"/>
                  </a:lnTo>
                  <a:cubicBezTo>
                    <a:pt x="631443" y="371022"/>
                    <a:pt x="631443" y="485005"/>
                    <a:pt x="561142" y="555307"/>
                  </a:cubicBezTo>
                  <a:cubicBezTo>
                    <a:pt x="490840" y="625609"/>
                    <a:pt x="376857" y="625609"/>
                    <a:pt x="306555" y="555307"/>
                  </a:cubicBezTo>
                  <a:lnTo>
                    <a:pt x="0" y="248753"/>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5">
                <a:cs typeface="+mn-ea"/>
                <a:sym typeface="+mn-lt"/>
              </a:endParaRPr>
            </a:p>
          </p:txBody>
        </p:sp>
        <p:sp>
          <p:nvSpPr>
            <p:cNvPr id="18" name="椭圆 17"/>
            <p:cNvSpPr/>
            <p:nvPr/>
          </p:nvSpPr>
          <p:spPr>
            <a:xfrm>
              <a:off x="5225745" y="372145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5">
                <a:cs typeface="+mn-ea"/>
                <a:sym typeface="+mn-lt"/>
              </a:endParaRPr>
            </a:p>
          </p:txBody>
        </p:sp>
        <p:sp>
          <p:nvSpPr>
            <p:cNvPr id="19" name="TextBox 63"/>
            <p:cNvSpPr txBox="1"/>
            <p:nvPr/>
          </p:nvSpPr>
          <p:spPr>
            <a:xfrm>
              <a:off x="5134648" y="3725024"/>
              <a:ext cx="594976" cy="321116"/>
            </a:xfrm>
            <a:prstGeom prst="rect">
              <a:avLst/>
            </a:prstGeom>
            <a:noFill/>
          </p:spPr>
          <p:txBody>
            <a:bodyPr wrap="square" rtlCol="0">
              <a:spAutoFit/>
            </a:bodyPr>
            <a:lstStyle/>
            <a:p>
              <a:pPr algn="ctr"/>
              <a:r>
                <a:rPr lang="en-US" altLang="zh-CN" sz="1600" dirty="0">
                  <a:solidFill>
                    <a:schemeClr val="tx1">
                      <a:lumMod val="75000"/>
                      <a:lumOff val="25000"/>
                    </a:schemeClr>
                  </a:solidFill>
                  <a:cs typeface="+mn-ea"/>
                  <a:sym typeface="+mn-lt"/>
                </a:rPr>
                <a:t>03</a:t>
              </a:r>
              <a:endParaRPr lang="zh-CN" altLang="en-US" sz="1600" dirty="0">
                <a:solidFill>
                  <a:schemeClr val="tx1">
                    <a:lumMod val="75000"/>
                    <a:lumOff val="25000"/>
                  </a:schemeClr>
                </a:solidFill>
                <a:cs typeface="+mn-ea"/>
                <a:sym typeface="+mn-lt"/>
              </a:endParaRPr>
            </a:p>
          </p:txBody>
        </p:sp>
      </p:grpSp>
      <p:grpSp>
        <p:nvGrpSpPr>
          <p:cNvPr id="5" name="组合 19"/>
          <p:cNvGrpSpPr/>
          <p:nvPr/>
        </p:nvGrpSpPr>
        <p:grpSpPr>
          <a:xfrm>
            <a:off x="4823801" y="4878568"/>
            <a:ext cx="1067664" cy="1026253"/>
            <a:chOff x="4644008" y="3137107"/>
            <a:chExt cx="1013367" cy="973763"/>
          </a:xfrm>
        </p:grpSpPr>
        <p:sp>
          <p:nvSpPr>
            <p:cNvPr id="21" name="圆角矩形 1"/>
            <p:cNvSpPr/>
            <p:nvPr/>
          </p:nvSpPr>
          <p:spPr>
            <a:xfrm flipH="1" flipV="1">
              <a:off x="4746310" y="3244184"/>
              <a:ext cx="864096" cy="866686"/>
            </a:xfrm>
            <a:custGeom>
              <a:avLst/>
              <a:gdLst/>
              <a:ahLst/>
              <a:cxnLst/>
              <a:rect l="l" t="t" r="r" b="b"/>
              <a:pathLst>
                <a:path w="864096" h="866686">
                  <a:moveTo>
                    <a:pt x="180020" y="0"/>
                  </a:moveTo>
                  <a:lnTo>
                    <a:pt x="684076" y="0"/>
                  </a:lnTo>
                  <a:cubicBezTo>
                    <a:pt x="783498" y="0"/>
                    <a:pt x="864096" y="80598"/>
                    <a:pt x="864096" y="180020"/>
                  </a:cubicBezTo>
                  <a:cubicBezTo>
                    <a:pt x="864096" y="279442"/>
                    <a:pt x="783498" y="360040"/>
                    <a:pt x="684076" y="360040"/>
                  </a:cubicBezTo>
                  <a:lnTo>
                    <a:pt x="360040" y="360040"/>
                  </a:lnTo>
                  <a:lnTo>
                    <a:pt x="360040" y="686666"/>
                  </a:lnTo>
                  <a:cubicBezTo>
                    <a:pt x="360040" y="786088"/>
                    <a:pt x="279442" y="866686"/>
                    <a:pt x="180020" y="866686"/>
                  </a:cubicBezTo>
                  <a:cubicBezTo>
                    <a:pt x="80598" y="866686"/>
                    <a:pt x="0" y="786088"/>
                    <a:pt x="0" y="686666"/>
                  </a:cubicBezTo>
                  <a:lnTo>
                    <a:pt x="0" y="182610"/>
                  </a:lnTo>
                  <a:lnTo>
                    <a:pt x="131" y="181315"/>
                  </a:lnTo>
                  <a:cubicBezTo>
                    <a:pt x="2" y="180884"/>
                    <a:pt x="0" y="180452"/>
                    <a:pt x="0" y="180020"/>
                  </a:cubicBezTo>
                  <a:cubicBezTo>
                    <a:pt x="0" y="80598"/>
                    <a:pt x="80598" y="0"/>
                    <a:pt x="180020"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5">
                <a:cs typeface="+mn-ea"/>
                <a:sym typeface="+mn-lt"/>
              </a:endParaRPr>
            </a:p>
          </p:txBody>
        </p:sp>
        <p:sp>
          <p:nvSpPr>
            <p:cNvPr id="22" name="矩形 6"/>
            <p:cNvSpPr/>
            <p:nvPr/>
          </p:nvSpPr>
          <p:spPr>
            <a:xfrm flipH="1" flipV="1">
              <a:off x="4644008" y="3137107"/>
              <a:ext cx="561142" cy="555307"/>
            </a:xfrm>
            <a:custGeom>
              <a:avLst/>
              <a:gdLst/>
              <a:ahLst/>
              <a:cxnLst/>
              <a:rect l="l" t="t" r="r" b="b"/>
              <a:pathLst>
                <a:path w="561142" h="555307">
                  <a:moveTo>
                    <a:pt x="0" y="0"/>
                  </a:moveTo>
                  <a:lnTo>
                    <a:pt x="260421" y="0"/>
                  </a:lnTo>
                  <a:lnTo>
                    <a:pt x="561142" y="300720"/>
                  </a:lnTo>
                  <a:cubicBezTo>
                    <a:pt x="631443" y="371022"/>
                    <a:pt x="631443" y="485005"/>
                    <a:pt x="561142" y="555307"/>
                  </a:cubicBezTo>
                  <a:cubicBezTo>
                    <a:pt x="490840" y="625609"/>
                    <a:pt x="376857" y="625609"/>
                    <a:pt x="306555" y="555307"/>
                  </a:cubicBezTo>
                  <a:lnTo>
                    <a:pt x="0" y="248753"/>
                  </a:ln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5">
                <a:cs typeface="+mn-ea"/>
                <a:sym typeface="+mn-lt"/>
              </a:endParaRPr>
            </a:p>
          </p:txBody>
        </p:sp>
        <p:sp>
          <p:nvSpPr>
            <p:cNvPr id="23" name="椭圆 22"/>
            <p:cNvSpPr/>
            <p:nvPr/>
          </p:nvSpPr>
          <p:spPr>
            <a:xfrm>
              <a:off x="5225745" y="372145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5">
                <a:cs typeface="+mn-ea"/>
                <a:sym typeface="+mn-lt"/>
              </a:endParaRPr>
            </a:p>
          </p:txBody>
        </p:sp>
        <p:sp>
          <p:nvSpPr>
            <p:cNvPr id="24" name="TextBox 68"/>
            <p:cNvSpPr txBox="1"/>
            <p:nvPr/>
          </p:nvSpPr>
          <p:spPr>
            <a:xfrm>
              <a:off x="5122711" y="3733679"/>
              <a:ext cx="534664" cy="321116"/>
            </a:xfrm>
            <a:prstGeom prst="rect">
              <a:avLst/>
            </a:prstGeom>
            <a:noFill/>
          </p:spPr>
          <p:txBody>
            <a:bodyPr wrap="square" rtlCol="0">
              <a:spAutoFit/>
            </a:bodyPr>
            <a:lstStyle/>
            <a:p>
              <a:pPr algn="ctr"/>
              <a:r>
                <a:rPr lang="en-US" altLang="zh-CN" sz="1600" dirty="0">
                  <a:solidFill>
                    <a:schemeClr val="tx1">
                      <a:lumMod val="75000"/>
                      <a:lumOff val="25000"/>
                    </a:schemeClr>
                  </a:solidFill>
                  <a:cs typeface="+mn-ea"/>
                  <a:sym typeface="+mn-lt"/>
                </a:rPr>
                <a:t>04</a:t>
              </a:r>
              <a:endParaRPr lang="zh-CN" altLang="en-US" sz="1600" dirty="0">
                <a:solidFill>
                  <a:schemeClr val="tx1">
                    <a:lumMod val="75000"/>
                    <a:lumOff val="25000"/>
                  </a:schemeClr>
                </a:solidFill>
                <a:cs typeface="+mn-ea"/>
                <a:sym typeface="+mn-lt"/>
              </a:endParaRPr>
            </a:p>
          </p:txBody>
        </p:sp>
      </p:grpSp>
      <p:grpSp>
        <p:nvGrpSpPr>
          <p:cNvPr id="10" name="组合 24"/>
          <p:cNvGrpSpPr/>
          <p:nvPr/>
        </p:nvGrpSpPr>
        <p:grpSpPr>
          <a:xfrm>
            <a:off x="649480" y="3576187"/>
            <a:ext cx="4068259" cy="1961075"/>
            <a:chOff x="997338" y="3464644"/>
            <a:chExt cx="3278191" cy="1579742"/>
          </a:xfrm>
        </p:grpSpPr>
        <p:sp>
          <p:nvSpPr>
            <p:cNvPr id="26" name="椭圆 25"/>
            <p:cNvSpPr/>
            <p:nvPr/>
          </p:nvSpPr>
          <p:spPr>
            <a:xfrm>
              <a:off x="997338" y="3464644"/>
              <a:ext cx="346448" cy="346448"/>
            </a:xfrm>
            <a:prstGeom prst="ellipse">
              <a:avLst/>
            </a:prstGeom>
            <a:solidFill>
              <a:schemeClr val="accent2"/>
            </a:solidFill>
            <a:ln w="12700">
              <a:gradFill flip="none" rotWithShape="1">
                <a:gsLst>
                  <a:gs pos="0">
                    <a:srgbClr val="FCFDFD"/>
                  </a:gs>
                  <a:gs pos="100000">
                    <a:srgbClr val="CFD4D0"/>
                  </a:gs>
                </a:gsLst>
                <a:lin ang="81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7" name="燕尾形 26"/>
            <p:cNvSpPr/>
            <p:nvPr/>
          </p:nvSpPr>
          <p:spPr>
            <a:xfrm>
              <a:off x="1112710" y="3582932"/>
              <a:ext cx="115704" cy="150835"/>
            </a:xfrm>
            <a:prstGeom prst="chevron">
              <a:avLst>
                <a:gd name="adj" fmla="val 67365"/>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cs typeface="+mn-ea"/>
                <a:sym typeface="+mn-lt"/>
              </a:endParaRPr>
            </a:p>
          </p:txBody>
        </p:sp>
        <p:sp>
          <p:nvSpPr>
            <p:cNvPr id="28" name="TextBox 71"/>
            <p:cNvSpPr txBox="1"/>
            <p:nvPr/>
          </p:nvSpPr>
          <p:spPr>
            <a:xfrm>
              <a:off x="1449513" y="3484457"/>
              <a:ext cx="2208676" cy="271619"/>
            </a:xfrm>
            <a:prstGeom prst="rect">
              <a:avLst/>
            </a:prstGeom>
            <a:noFill/>
          </p:spPr>
          <p:txBody>
            <a:bodyPr wrap="square" rtlCol="0">
              <a:spAutoFit/>
            </a:bodyPr>
            <a:lstStyle/>
            <a:p>
              <a:r>
                <a:rPr lang="zh-CN" altLang="en-US" sz="1600" dirty="0">
                  <a:solidFill>
                    <a:schemeClr val="tx1">
                      <a:lumMod val="75000"/>
                      <a:lumOff val="25000"/>
                    </a:schemeClr>
                  </a:solidFill>
                  <a:cs typeface="+mn-ea"/>
                  <a:sym typeface="+mn-lt"/>
                </a:rPr>
                <a:t>软件需求分析</a:t>
              </a:r>
              <a:endParaRPr lang="zh-CN" altLang="en-US" sz="1600" dirty="0">
                <a:solidFill>
                  <a:schemeClr val="tx1">
                    <a:lumMod val="75000"/>
                    <a:lumOff val="25000"/>
                  </a:schemeClr>
                </a:solidFill>
                <a:cs typeface="+mn-ea"/>
                <a:sym typeface="+mn-lt"/>
              </a:endParaRPr>
            </a:p>
          </p:txBody>
        </p:sp>
        <p:sp>
          <p:nvSpPr>
            <p:cNvPr id="29" name="TextBox 72"/>
            <p:cNvSpPr txBox="1"/>
            <p:nvPr/>
          </p:nvSpPr>
          <p:spPr>
            <a:xfrm>
              <a:off x="1449512" y="3855094"/>
              <a:ext cx="2826017" cy="1189292"/>
            </a:xfrm>
            <a:prstGeom prst="rect">
              <a:avLst/>
            </a:prstGeom>
            <a:noFill/>
          </p:spPr>
          <p:txBody>
            <a:bodyPr wrap="square" rtlCol="0">
              <a:spAutoFit/>
            </a:bodyPr>
            <a:lstStyle/>
            <a:p>
              <a:pPr>
                <a:lnSpc>
                  <a:spcPct val="150000"/>
                </a:lnSpc>
              </a:pPr>
              <a:r>
                <a:rPr lang="zh-CN" altLang="en-US" sz="1200" dirty="0">
                  <a:solidFill>
                    <a:schemeClr val="tx1">
                      <a:lumMod val="50000"/>
                    </a:schemeClr>
                  </a:solidFill>
                  <a:cs typeface="+mn-ea"/>
                  <a:sym typeface="+mn-lt"/>
                </a:rPr>
                <a:t>主要根据客户需求分析出软件方面的需求，即需要软件需要的功能，软件需要适应的硬件功能。该部分关键的是做到需求的剥离，以保证软件功能需求覆盖客户需求且不涵盖硬件或其他方面的需求，以方便软件工程师的进一步开发。</a:t>
              </a:r>
              <a:endParaRPr lang="zh-CN" altLang="en-US" sz="1200" dirty="0">
                <a:solidFill>
                  <a:schemeClr val="tx1">
                    <a:lumMod val="50000"/>
                  </a:schemeClr>
                </a:solidFill>
                <a:cs typeface="+mn-ea"/>
                <a:sym typeface="+mn-lt"/>
              </a:endParaRPr>
            </a:p>
          </p:txBody>
        </p:sp>
      </p:grpSp>
      <p:grpSp>
        <p:nvGrpSpPr>
          <p:cNvPr id="15" name="组合 29"/>
          <p:cNvGrpSpPr/>
          <p:nvPr/>
        </p:nvGrpSpPr>
        <p:grpSpPr>
          <a:xfrm>
            <a:off x="1368253" y="1250152"/>
            <a:ext cx="4068259" cy="1968069"/>
            <a:chOff x="997338" y="3464644"/>
            <a:chExt cx="3231537" cy="1562814"/>
          </a:xfrm>
        </p:grpSpPr>
        <p:sp>
          <p:nvSpPr>
            <p:cNvPr id="31" name="椭圆 30"/>
            <p:cNvSpPr/>
            <p:nvPr/>
          </p:nvSpPr>
          <p:spPr>
            <a:xfrm>
              <a:off x="997338" y="3464644"/>
              <a:ext cx="346448" cy="346448"/>
            </a:xfrm>
            <a:prstGeom prst="ellipse">
              <a:avLst/>
            </a:prstGeom>
            <a:solidFill>
              <a:schemeClr val="accent1"/>
            </a:solidFill>
            <a:ln w="12700">
              <a:gradFill flip="none" rotWithShape="1">
                <a:gsLst>
                  <a:gs pos="0">
                    <a:srgbClr val="FCFDFD"/>
                  </a:gs>
                  <a:gs pos="100000">
                    <a:srgbClr val="CFD4D0"/>
                  </a:gs>
                </a:gsLst>
                <a:lin ang="81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2" name="燕尾形 31"/>
            <p:cNvSpPr/>
            <p:nvPr/>
          </p:nvSpPr>
          <p:spPr>
            <a:xfrm>
              <a:off x="1112710" y="3582932"/>
              <a:ext cx="115704" cy="150835"/>
            </a:xfrm>
            <a:prstGeom prst="chevron">
              <a:avLst>
                <a:gd name="adj" fmla="val 67365"/>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cs typeface="+mn-ea"/>
                <a:sym typeface="+mn-lt"/>
              </a:endParaRPr>
            </a:p>
          </p:txBody>
        </p:sp>
        <p:sp>
          <p:nvSpPr>
            <p:cNvPr id="33" name="TextBox 76"/>
            <p:cNvSpPr txBox="1"/>
            <p:nvPr/>
          </p:nvSpPr>
          <p:spPr>
            <a:xfrm>
              <a:off x="1449513" y="3484456"/>
              <a:ext cx="2208676" cy="267753"/>
            </a:xfrm>
            <a:prstGeom prst="rect">
              <a:avLst/>
            </a:prstGeom>
            <a:noFill/>
          </p:spPr>
          <p:txBody>
            <a:bodyPr wrap="square" rtlCol="0">
              <a:spAutoFit/>
            </a:bodyPr>
            <a:lstStyle/>
            <a:p>
              <a:r>
                <a:rPr lang="zh-CN" altLang="en-US" sz="1600" dirty="0">
                  <a:solidFill>
                    <a:schemeClr val="tx1">
                      <a:lumMod val="75000"/>
                      <a:lumOff val="25000"/>
                    </a:schemeClr>
                  </a:solidFill>
                  <a:cs typeface="+mn-ea"/>
                  <a:sym typeface="+mn-lt"/>
                </a:rPr>
                <a:t>客户需求分析</a:t>
              </a:r>
              <a:endParaRPr lang="zh-CN" altLang="en-US" sz="1600" dirty="0">
                <a:solidFill>
                  <a:schemeClr val="tx1">
                    <a:lumMod val="75000"/>
                    <a:lumOff val="25000"/>
                  </a:schemeClr>
                </a:solidFill>
                <a:cs typeface="+mn-ea"/>
                <a:sym typeface="+mn-lt"/>
              </a:endParaRPr>
            </a:p>
          </p:txBody>
        </p:sp>
        <p:sp>
          <p:nvSpPr>
            <p:cNvPr id="34" name="TextBox 77"/>
            <p:cNvSpPr txBox="1"/>
            <p:nvPr/>
          </p:nvSpPr>
          <p:spPr>
            <a:xfrm>
              <a:off x="1449512" y="3855091"/>
              <a:ext cx="2779363" cy="1172367"/>
            </a:xfrm>
            <a:prstGeom prst="rect">
              <a:avLst/>
            </a:prstGeom>
            <a:noFill/>
          </p:spPr>
          <p:txBody>
            <a:bodyPr wrap="square" rtlCol="0">
              <a:spAutoFit/>
            </a:bodyPr>
            <a:lstStyle/>
            <a:p>
              <a:pPr>
                <a:lnSpc>
                  <a:spcPct val="150000"/>
                </a:lnSpc>
              </a:pPr>
              <a:r>
                <a:rPr lang="zh-CN" altLang="en-US" sz="1200" dirty="0">
                  <a:solidFill>
                    <a:schemeClr val="tx1">
                      <a:lumMod val="50000"/>
                    </a:schemeClr>
                  </a:solidFill>
                  <a:cs typeface="+mn-ea"/>
                  <a:sym typeface="+mn-lt"/>
                </a:rPr>
                <a:t>即首先明确客户对于产品的需求，软件所具备的功能。这一点上比较关键的是分析师和客户沟通时的理解能力与交互性。要求分析师能准确的把客户所需要达到的功能，实现方式，等表述出来，给出分析结果，写出需求规格说明书。</a:t>
              </a:r>
              <a:endParaRPr lang="zh-CN" altLang="en-US" sz="1200" dirty="0">
                <a:solidFill>
                  <a:schemeClr val="tx1">
                    <a:lumMod val="50000"/>
                  </a:schemeClr>
                </a:solidFill>
                <a:cs typeface="+mn-ea"/>
                <a:sym typeface="+mn-lt"/>
              </a:endParaRPr>
            </a:p>
          </p:txBody>
        </p:sp>
      </p:grpSp>
      <p:grpSp>
        <p:nvGrpSpPr>
          <p:cNvPr id="20" name="组合 34"/>
          <p:cNvGrpSpPr/>
          <p:nvPr/>
        </p:nvGrpSpPr>
        <p:grpSpPr>
          <a:xfrm>
            <a:off x="6421117" y="4892972"/>
            <a:ext cx="4187220" cy="1702336"/>
            <a:chOff x="997338" y="3464644"/>
            <a:chExt cx="3248357" cy="1320227"/>
          </a:xfrm>
        </p:grpSpPr>
        <p:sp>
          <p:nvSpPr>
            <p:cNvPr id="36" name="椭圆 35"/>
            <p:cNvSpPr/>
            <p:nvPr/>
          </p:nvSpPr>
          <p:spPr>
            <a:xfrm>
              <a:off x="997338" y="3464644"/>
              <a:ext cx="346448" cy="346448"/>
            </a:xfrm>
            <a:prstGeom prst="ellipse">
              <a:avLst/>
            </a:prstGeom>
            <a:solidFill>
              <a:schemeClr val="accent4"/>
            </a:solidFill>
            <a:ln w="12700">
              <a:gradFill flip="none" rotWithShape="1">
                <a:gsLst>
                  <a:gs pos="0">
                    <a:srgbClr val="FCFDFD"/>
                  </a:gs>
                  <a:gs pos="100000">
                    <a:srgbClr val="CFD4D0"/>
                  </a:gs>
                </a:gsLst>
                <a:lin ang="81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7" name="燕尾形 36"/>
            <p:cNvSpPr/>
            <p:nvPr/>
          </p:nvSpPr>
          <p:spPr>
            <a:xfrm>
              <a:off x="1112710" y="3582932"/>
              <a:ext cx="115704" cy="150835"/>
            </a:xfrm>
            <a:prstGeom prst="chevron">
              <a:avLst>
                <a:gd name="adj" fmla="val 67365"/>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cs typeface="+mn-ea"/>
                <a:sym typeface="+mn-lt"/>
              </a:endParaRPr>
            </a:p>
          </p:txBody>
        </p:sp>
        <p:sp>
          <p:nvSpPr>
            <p:cNvPr id="38" name="TextBox 84"/>
            <p:cNvSpPr txBox="1"/>
            <p:nvPr/>
          </p:nvSpPr>
          <p:spPr>
            <a:xfrm>
              <a:off x="1449513" y="3484456"/>
              <a:ext cx="2208676" cy="261500"/>
            </a:xfrm>
            <a:prstGeom prst="rect">
              <a:avLst/>
            </a:prstGeom>
            <a:noFill/>
          </p:spPr>
          <p:txBody>
            <a:bodyPr wrap="square" rtlCol="0">
              <a:spAutoFit/>
            </a:bodyPr>
            <a:lstStyle/>
            <a:p>
              <a:r>
                <a:rPr lang="zh-CN" altLang="en-US" sz="1600" dirty="0">
                  <a:solidFill>
                    <a:schemeClr val="tx1">
                      <a:lumMod val="75000"/>
                      <a:lumOff val="25000"/>
                    </a:schemeClr>
                  </a:solidFill>
                  <a:cs typeface="+mn-ea"/>
                  <a:sym typeface="+mn-lt"/>
                </a:rPr>
                <a:t>详细设计</a:t>
              </a:r>
              <a:endParaRPr lang="zh-CN" altLang="en-US" sz="1600" dirty="0">
                <a:solidFill>
                  <a:schemeClr val="tx1">
                    <a:lumMod val="75000"/>
                    <a:lumOff val="25000"/>
                  </a:schemeClr>
                </a:solidFill>
                <a:cs typeface="+mn-ea"/>
                <a:sym typeface="+mn-lt"/>
              </a:endParaRPr>
            </a:p>
          </p:txBody>
        </p:sp>
        <p:sp>
          <p:nvSpPr>
            <p:cNvPr id="39" name="TextBox 95"/>
            <p:cNvSpPr txBox="1"/>
            <p:nvPr/>
          </p:nvSpPr>
          <p:spPr>
            <a:xfrm>
              <a:off x="1449512" y="3855094"/>
              <a:ext cx="2796183" cy="929777"/>
            </a:xfrm>
            <a:prstGeom prst="rect">
              <a:avLst/>
            </a:prstGeom>
            <a:noFill/>
          </p:spPr>
          <p:txBody>
            <a:bodyPr wrap="square" rtlCol="0">
              <a:spAutoFit/>
            </a:bodyPr>
            <a:lstStyle/>
            <a:p>
              <a:pPr>
                <a:lnSpc>
                  <a:spcPct val="150000"/>
                </a:lnSpc>
              </a:pPr>
              <a:r>
                <a:rPr lang="zh-CN" altLang="en-US" sz="1200" dirty="0">
                  <a:solidFill>
                    <a:schemeClr val="tx1">
                      <a:lumMod val="50000"/>
                    </a:schemeClr>
                  </a:solidFill>
                  <a:cs typeface="+mn-ea"/>
                  <a:sym typeface="+mn-lt"/>
                </a:rPr>
                <a:t>对概要设计中表述的各模块进行深入分析，对各模块组合进行分析等，这一阶段要求达到伪代码级别，已经把程序的具体实现的功能，现象等描述出来。其中需要包含数据库设计说明。</a:t>
              </a:r>
              <a:endParaRPr lang="zh-CN" altLang="en-US" sz="1200" dirty="0">
                <a:solidFill>
                  <a:schemeClr val="tx1">
                    <a:lumMod val="50000"/>
                  </a:schemeClr>
                </a:solidFill>
                <a:cs typeface="+mn-ea"/>
                <a:sym typeface="+mn-lt"/>
              </a:endParaRPr>
            </a:p>
          </p:txBody>
        </p:sp>
      </p:grpSp>
      <p:grpSp>
        <p:nvGrpSpPr>
          <p:cNvPr id="25" name="组合 39"/>
          <p:cNvGrpSpPr/>
          <p:nvPr/>
        </p:nvGrpSpPr>
        <p:grpSpPr>
          <a:xfrm>
            <a:off x="7283254" y="3062138"/>
            <a:ext cx="4212317" cy="1159539"/>
            <a:chOff x="997338" y="3464644"/>
            <a:chExt cx="3198432" cy="880172"/>
          </a:xfrm>
        </p:grpSpPr>
        <p:sp>
          <p:nvSpPr>
            <p:cNvPr id="41" name="椭圆 40"/>
            <p:cNvSpPr/>
            <p:nvPr/>
          </p:nvSpPr>
          <p:spPr>
            <a:xfrm>
              <a:off x="997338" y="3464644"/>
              <a:ext cx="346448" cy="346448"/>
            </a:xfrm>
            <a:prstGeom prst="ellipse">
              <a:avLst/>
            </a:prstGeom>
            <a:solidFill>
              <a:schemeClr val="accent3"/>
            </a:solidFill>
            <a:ln w="12700">
              <a:gradFill flip="none" rotWithShape="1">
                <a:gsLst>
                  <a:gs pos="0">
                    <a:srgbClr val="FCFDFD"/>
                  </a:gs>
                  <a:gs pos="100000">
                    <a:srgbClr val="CFD4D0"/>
                  </a:gs>
                </a:gsLst>
                <a:lin ang="81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2" name="燕尾形 41"/>
            <p:cNvSpPr/>
            <p:nvPr/>
          </p:nvSpPr>
          <p:spPr>
            <a:xfrm>
              <a:off x="1112710" y="3582932"/>
              <a:ext cx="115704" cy="150835"/>
            </a:xfrm>
            <a:prstGeom prst="chevron">
              <a:avLst>
                <a:gd name="adj" fmla="val 67365"/>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cs typeface="+mn-ea"/>
                <a:sym typeface="+mn-lt"/>
              </a:endParaRPr>
            </a:p>
          </p:txBody>
        </p:sp>
        <p:sp>
          <p:nvSpPr>
            <p:cNvPr id="43" name="TextBox 99"/>
            <p:cNvSpPr txBox="1"/>
            <p:nvPr/>
          </p:nvSpPr>
          <p:spPr>
            <a:xfrm>
              <a:off x="1449513" y="3484456"/>
              <a:ext cx="2208676" cy="255947"/>
            </a:xfrm>
            <a:prstGeom prst="rect">
              <a:avLst/>
            </a:prstGeom>
            <a:noFill/>
          </p:spPr>
          <p:txBody>
            <a:bodyPr wrap="square" rtlCol="0">
              <a:spAutoFit/>
            </a:bodyPr>
            <a:lstStyle/>
            <a:p>
              <a:r>
                <a:rPr lang="zh-CN" altLang="en-US" sz="1600" dirty="0">
                  <a:solidFill>
                    <a:schemeClr val="tx1">
                      <a:lumMod val="75000"/>
                      <a:lumOff val="25000"/>
                    </a:schemeClr>
                  </a:solidFill>
                  <a:cs typeface="+mn-ea"/>
                  <a:sym typeface="+mn-lt"/>
                </a:rPr>
                <a:t>概要设计</a:t>
              </a:r>
              <a:endParaRPr lang="zh-CN" altLang="en-US" sz="1600" dirty="0">
                <a:solidFill>
                  <a:schemeClr val="tx1">
                    <a:lumMod val="75000"/>
                    <a:lumOff val="25000"/>
                  </a:schemeClr>
                </a:solidFill>
                <a:cs typeface="+mn-ea"/>
                <a:sym typeface="+mn-lt"/>
              </a:endParaRPr>
            </a:p>
          </p:txBody>
        </p:sp>
        <p:sp>
          <p:nvSpPr>
            <p:cNvPr id="44" name="TextBox 100"/>
            <p:cNvSpPr txBox="1"/>
            <p:nvPr/>
          </p:nvSpPr>
          <p:spPr>
            <a:xfrm>
              <a:off x="1449512" y="3855094"/>
              <a:ext cx="2746258" cy="489722"/>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cs typeface="+mn-ea"/>
                  <a:sym typeface="+mn-lt"/>
                </a:rPr>
                <a:t>主</a:t>
              </a:r>
              <a:r>
                <a:rPr lang="zh-CN" altLang="en-US" sz="1200" dirty="0">
                  <a:solidFill>
                    <a:schemeClr val="tx1">
                      <a:lumMod val="50000"/>
                    </a:schemeClr>
                  </a:solidFill>
                  <a:cs typeface="+mn-ea"/>
                  <a:sym typeface="+mn-lt"/>
                </a:rPr>
                <a:t>要是架构的实</a:t>
              </a:r>
              <a:r>
                <a:rPr lang="zh-CN" altLang="en-US" sz="1200" dirty="0">
                  <a:solidFill>
                    <a:schemeClr val="tx1">
                      <a:lumMod val="50000"/>
                    </a:schemeClr>
                  </a:solidFill>
                  <a:cs typeface="+mn-ea"/>
                  <a:sym typeface="+mn-lt"/>
                </a:rPr>
                <a:t>现，指搭建架构、表述各模块功能、模块接口连接和数据传递的实现等项事务。</a:t>
              </a:r>
              <a:endParaRPr lang="zh-CN" altLang="en-US" sz="1200" dirty="0">
                <a:solidFill>
                  <a:schemeClr val="tx1">
                    <a:lumMod val="50000"/>
                  </a:schemeClr>
                </a:solidFill>
                <a:cs typeface="+mn-ea"/>
                <a:sym typeface="+mn-lt"/>
              </a:endParaRPr>
            </a:p>
          </p:txBody>
        </p:sp>
      </p:grpSp>
      <p:sp>
        <p:nvSpPr>
          <p:cNvPr id="45" name="文本框 44"/>
          <p:cNvSpPr txBox="1"/>
          <p:nvPr/>
        </p:nvSpPr>
        <p:spPr>
          <a:xfrm>
            <a:off x="5058951" y="335958"/>
            <a:ext cx="4177418" cy="460375"/>
          </a:xfrm>
          <a:prstGeom prst="rect">
            <a:avLst/>
          </a:prstGeom>
          <a:noFill/>
        </p:spPr>
        <p:txBody>
          <a:bodyPr wrap="square" rtlCol="0">
            <a:spAutoFit/>
          </a:bodyPr>
          <a:lstStyle/>
          <a:p>
            <a:pPr>
              <a:buClr>
                <a:srgbClr val="00A5FE"/>
              </a:buClr>
            </a:pPr>
            <a:r>
              <a:rPr lang="en-US" altLang="zh-CN" sz="2400" b="1" dirty="0">
                <a:solidFill>
                  <a:srgbClr val="91C845"/>
                </a:solidFill>
                <a:cs typeface="+mn-ea"/>
                <a:sym typeface="+mn-lt"/>
              </a:rPr>
              <a:t>V</a:t>
            </a:r>
            <a:r>
              <a:rPr lang="zh-CN" altLang="en-US" sz="2400" b="1" dirty="0">
                <a:solidFill>
                  <a:srgbClr val="91C845"/>
                </a:solidFill>
                <a:cs typeface="+mn-ea"/>
                <a:sym typeface="+mn-lt"/>
              </a:rPr>
              <a:t>模型</a:t>
            </a:r>
            <a:endParaRPr lang="zh-CN" altLang="en-US" sz="2400" b="1" dirty="0">
              <a:solidFill>
                <a:srgbClr val="91C845"/>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接连接符 3"/>
          <p:cNvSpPr/>
          <p:nvPr/>
        </p:nvSpPr>
        <p:spPr bwMode="auto">
          <a:xfrm>
            <a:off x="-128905" y="2648585"/>
            <a:ext cx="635" cy="31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5" name="直接连接符 4"/>
          <p:cNvSpPr/>
          <p:nvPr/>
        </p:nvSpPr>
        <p:spPr bwMode="auto">
          <a:xfrm>
            <a:off x="-128905" y="2648585"/>
            <a:ext cx="635" cy="31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6" name="直接连接符 5"/>
          <p:cNvSpPr/>
          <p:nvPr/>
        </p:nvSpPr>
        <p:spPr bwMode="auto">
          <a:xfrm>
            <a:off x="-33655" y="2649855"/>
            <a:ext cx="635" cy="31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7" name="直接连接符 6"/>
          <p:cNvSpPr/>
          <p:nvPr/>
        </p:nvSpPr>
        <p:spPr bwMode="auto">
          <a:xfrm>
            <a:off x="-33655" y="2649855"/>
            <a:ext cx="635" cy="31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8" name="任意多边形: 形状 17"/>
          <p:cNvSpPr/>
          <p:nvPr/>
        </p:nvSpPr>
        <p:spPr bwMode="auto">
          <a:xfrm rot="18988399" flipH="1">
            <a:off x="777875" y="2569845"/>
            <a:ext cx="1165225" cy="1194435"/>
          </a:xfrm>
          <a:custGeom>
            <a:avLst/>
            <a:gdLst>
              <a:gd name="T0" fmla="*/ 3188 w 3399"/>
              <a:gd name="T1" fmla="*/ 209 h 3399"/>
              <a:gd name="T2" fmla="*/ 2961 w 3399"/>
              <a:gd name="T3" fmla="*/ 104 h 3399"/>
              <a:gd name="T4" fmla="*/ 1582 w 3399"/>
              <a:gd name="T5" fmla="*/ 562 h 3399"/>
              <a:gd name="T6" fmla="*/ 855 w 3399"/>
              <a:gd name="T7" fmla="*/ 624 h 3399"/>
              <a:gd name="T8" fmla="*/ 684 w 3399"/>
              <a:gd name="T9" fmla="*/ 795 h 3399"/>
              <a:gd name="T10" fmla="*/ 1099 w 3399"/>
              <a:gd name="T11" fmla="*/ 1209 h 3399"/>
              <a:gd name="T12" fmla="*/ 978 w 3399"/>
              <a:gd name="T13" fmla="*/ 2218 h 3399"/>
              <a:gd name="T14" fmla="*/ 336 w 3399"/>
              <a:gd name="T15" fmla="*/ 2339 h 3399"/>
              <a:gd name="T16" fmla="*/ 111 w 3399"/>
              <a:gd name="T17" fmla="*/ 2565 h 3399"/>
              <a:gd name="T18" fmla="*/ 550 w 3399"/>
              <a:gd name="T19" fmla="*/ 2769 h 3399"/>
              <a:gd name="T20" fmla="*/ 643 w 3399"/>
              <a:gd name="T21" fmla="*/ 2883 h 3399"/>
              <a:gd name="T22" fmla="*/ 835 w 3399"/>
              <a:gd name="T23" fmla="*/ 3289 h 3399"/>
              <a:gd name="T24" fmla="*/ 1061 w 3399"/>
              <a:gd name="T25" fmla="*/ 3063 h 3399"/>
              <a:gd name="T26" fmla="*/ 1182 w 3399"/>
              <a:gd name="T27" fmla="*/ 2421 h 3399"/>
              <a:gd name="T28" fmla="*/ 2190 w 3399"/>
              <a:gd name="T29" fmla="*/ 2299 h 3399"/>
              <a:gd name="T30" fmla="*/ 2605 w 3399"/>
              <a:gd name="T31" fmla="*/ 2713 h 3399"/>
              <a:gd name="T32" fmla="*/ 2775 w 3399"/>
              <a:gd name="T33" fmla="*/ 2543 h 3399"/>
              <a:gd name="T34" fmla="*/ 2837 w 3399"/>
              <a:gd name="T35" fmla="*/ 1816 h 3399"/>
              <a:gd name="T36" fmla="*/ 3294 w 3399"/>
              <a:gd name="T37" fmla="*/ 436 h 3399"/>
              <a:gd name="T38" fmla="*/ 3188 w 3399"/>
              <a:gd name="T39" fmla="*/ 210 h 3399"/>
              <a:gd name="T40" fmla="*/ 3188 w 3399"/>
              <a:gd name="T41" fmla="*/ 210 h 3399"/>
              <a:gd name="T42" fmla="*/ 3188 w 3399"/>
              <a:gd name="T43" fmla="*/ 210 h 3399"/>
              <a:gd name="T44" fmla="*/ 3188 w 3399"/>
              <a:gd name="T45" fmla="*/ 209 h 3399"/>
              <a:gd name="T46" fmla="*/ 3188 w 3399"/>
              <a:gd name="T47" fmla="*/ 209 h 3399"/>
              <a:gd name="T48" fmla="*/ 2864 w 3399"/>
              <a:gd name="T49" fmla="*/ 824 h 3399"/>
              <a:gd name="T50" fmla="*/ 2578 w 3399"/>
              <a:gd name="T51" fmla="*/ 821 h 3399"/>
              <a:gd name="T52" fmla="*/ 2574 w 3399"/>
              <a:gd name="T53" fmla="*/ 534 h 3399"/>
              <a:gd name="T54" fmla="*/ 2861 w 3399"/>
              <a:gd name="T55" fmla="*/ 537 h 3399"/>
              <a:gd name="T56" fmla="*/ 2864 w 3399"/>
              <a:gd name="T57" fmla="*/ 824 h 3399"/>
              <a:gd name="T58" fmla="*/ 2864 w 3399"/>
              <a:gd name="T59" fmla="*/ 824 h 3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99" h="3399">
                <a:moveTo>
                  <a:pt x="3188" y="209"/>
                </a:moveTo>
                <a:cubicBezTo>
                  <a:pt x="3132" y="154"/>
                  <a:pt x="3037" y="117"/>
                  <a:pt x="2961" y="104"/>
                </a:cubicBezTo>
                <a:cubicBezTo>
                  <a:pt x="2375" y="0"/>
                  <a:pt x="1855" y="327"/>
                  <a:pt x="1582" y="562"/>
                </a:cubicBezTo>
                <a:cubicBezTo>
                  <a:pt x="1431" y="552"/>
                  <a:pt x="855" y="624"/>
                  <a:pt x="855" y="624"/>
                </a:cubicBezTo>
                <a:cubicBezTo>
                  <a:pt x="551" y="663"/>
                  <a:pt x="684" y="795"/>
                  <a:pt x="684" y="795"/>
                </a:cubicBezTo>
                <a:cubicBezTo>
                  <a:pt x="1099" y="1209"/>
                  <a:pt x="1099" y="1209"/>
                  <a:pt x="1099" y="1209"/>
                </a:cubicBezTo>
                <a:cubicBezTo>
                  <a:pt x="884" y="1916"/>
                  <a:pt x="1014" y="2047"/>
                  <a:pt x="978" y="2218"/>
                </a:cubicBezTo>
                <a:cubicBezTo>
                  <a:pt x="942" y="2389"/>
                  <a:pt x="655" y="2319"/>
                  <a:pt x="336" y="2339"/>
                </a:cubicBezTo>
                <a:cubicBezTo>
                  <a:pt x="18" y="2359"/>
                  <a:pt x="0" y="2473"/>
                  <a:pt x="111" y="2565"/>
                </a:cubicBezTo>
                <a:cubicBezTo>
                  <a:pt x="194" y="2634"/>
                  <a:pt x="436" y="2727"/>
                  <a:pt x="550" y="2769"/>
                </a:cubicBezTo>
                <a:cubicBezTo>
                  <a:pt x="577" y="2783"/>
                  <a:pt x="616" y="2814"/>
                  <a:pt x="643" y="2883"/>
                </a:cubicBezTo>
                <a:cubicBezTo>
                  <a:pt x="688" y="3005"/>
                  <a:pt x="772" y="3213"/>
                  <a:pt x="835" y="3289"/>
                </a:cubicBezTo>
                <a:cubicBezTo>
                  <a:pt x="927" y="3399"/>
                  <a:pt x="1041" y="3382"/>
                  <a:pt x="1061" y="3063"/>
                </a:cubicBezTo>
                <a:cubicBezTo>
                  <a:pt x="1081" y="2744"/>
                  <a:pt x="1011" y="2458"/>
                  <a:pt x="1182" y="2421"/>
                </a:cubicBezTo>
                <a:cubicBezTo>
                  <a:pt x="1353" y="2385"/>
                  <a:pt x="1483" y="2515"/>
                  <a:pt x="2190" y="2299"/>
                </a:cubicBezTo>
                <a:cubicBezTo>
                  <a:pt x="2605" y="2713"/>
                  <a:pt x="2605" y="2713"/>
                  <a:pt x="2605" y="2713"/>
                </a:cubicBezTo>
                <a:cubicBezTo>
                  <a:pt x="2605" y="2713"/>
                  <a:pt x="2737" y="2847"/>
                  <a:pt x="2775" y="2543"/>
                </a:cubicBezTo>
                <a:cubicBezTo>
                  <a:pt x="2775" y="2543"/>
                  <a:pt x="2847" y="1967"/>
                  <a:pt x="2837" y="1816"/>
                </a:cubicBezTo>
                <a:cubicBezTo>
                  <a:pt x="3072" y="1542"/>
                  <a:pt x="3399" y="1022"/>
                  <a:pt x="3294" y="436"/>
                </a:cubicBezTo>
                <a:cubicBezTo>
                  <a:pt x="3280" y="360"/>
                  <a:pt x="3244" y="266"/>
                  <a:pt x="3188" y="210"/>
                </a:cubicBezTo>
                <a:cubicBezTo>
                  <a:pt x="3188" y="210"/>
                  <a:pt x="3188" y="210"/>
                  <a:pt x="3188" y="210"/>
                </a:cubicBezTo>
                <a:cubicBezTo>
                  <a:pt x="3188" y="210"/>
                  <a:pt x="3188" y="210"/>
                  <a:pt x="3188" y="210"/>
                </a:cubicBezTo>
                <a:cubicBezTo>
                  <a:pt x="3188" y="209"/>
                  <a:pt x="3188" y="209"/>
                  <a:pt x="3188" y="209"/>
                </a:cubicBezTo>
                <a:cubicBezTo>
                  <a:pt x="3188" y="209"/>
                  <a:pt x="3188" y="209"/>
                  <a:pt x="3188" y="209"/>
                </a:cubicBezTo>
                <a:close/>
                <a:moveTo>
                  <a:pt x="2864" y="824"/>
                </a:moveTo>
                <a:cubicBezTo>
                  <a:pt x="2786" y="902"/>
                  <a:pt x="2657" y="900"/>
                  <a:pt x="2578" y="821"/>
                </a:cubicBezTo>
                <a:cubicBezTo>
                  <a:pt x="2497" y="740"/>
                  <a:pt x="2496" y="612"/>
                  <a:pt x="2574" y="534"/>
                </a:cubicBezTo>
                <a:cubicBezTo>
                  <a:pt x="2652" y="456"/>
                  <a:pt x="2780" y="457"/>
                  <a:pt x="2861" y="537"/>
                </a:cubicBezTo>
                <a:cubicBezTo>
                  <a:pt x="2940" y="617"/>
                  <a:pt x="2942" y="746"/>
                  <a:pt x="2864" y="824"/>
                </a:cubicBezTo>
                <a:cubicBezTo>
                  <a:pt x="2864" y="824"/>
                  <a:pt x="2864" y="824"/>
                  <a:pt x="2864" y="824"/>
                </a:cubicBezTo>
                <a:close/>
              </a:path>
            </a:pathLst>
          </a:custGeom>
          <a:solidFill>
            <a:schemeClr val="accent2"/>
          </a:solidFill>
          <a:ln>
            <a:noFill/>
          </a:ln>
        </p:spPr>
        <p:txBody>
          <a:bodyPr anchor="ctr"/>
          <a:lstStyle/>
          <a:p>
            <a:pPr algn="ctr"/>
            <a:endParaRPr sz="2400">
              <a:cs typeface="+mn-ea"/>
              <a:sym typeface="+mn-lt"/>
            </a:endParaRPr>
          </a:p>
        </p:txBody>
      </p:sp>
      <p:sp>
        <p:nvSpPr>
          <p:cNvPr id="19" name="文本框 26"/>
          <p:cNvSpPr txBox="1"/>
          <p:nvPr/>
        </p:nvSpPr>
        <p:spPr>
          <a:xfrm>
            <a:off x="123190" y="4412615"/>
            <a:ext cx="1957070" cy="1242060"/>
          </a:xfrm>
          <a:prstGeom prst="rect">
            <a:avLst/>
          </a:prstGeom>
          <a:noFill/>
        </p:spPr>
        <p:txBody>
          <a:bodyPr wrap="square" lIns="0" tIns="0" rIns="0" bIns="0">
            <a:noAutofit/>
          </a:bodyPr>
          <a:lstStyle/>
          <a:p>
            <a:pPr algn="ctr">
              <a:lnSpc>
                <a:spcPct val="120000"/>
              </a:lnSpc>
              <a:spcBef>
                <a:spcPct val="0"/>
              </a:spcBef>
            </a:pPr>
            <a:r>
              <a:rPr lang="zh-CN" altLang="en-US" sz="1200" dirty="0">
                <a:cs typeface="+mn-ea"/>
                <a:sym typeface="+mn-lt"/>
              </a:rPr>
              <a:t>按照详细设计好的模块功能表，编程人员编写出实际的代码</a:t>
            </a:r>
            <a:endParaRPr lang="zh-CN" altLang="en-US" sz="1200" dirty="0">
              <a:cs typeface="+mn-ea"/>
              <a:sym typeface="+mn-lt"/>
            </a:endParaRPr>
          </a:p>
        </p:txBody>
      </p:sp>
      <p:sp>
        <p:nvSpPr>
          <p:cNvPr id="20" name="矩形 19"/>
          <p:cNvSpPr/>
          <p:nvPr/>
        </p:nvSpPr>
        <p:spPr>
          <a:xfrm>
            <a:off x="123190" y="3919220"/>
            <a:ext cx="1957070" cy="414020"/>
          </a:xfrm>
          <a:prstGeom prst="rect">
            <a:avLst/>
          </a:prstGeom>
        </p:spPr>
        <p:txBody>
          <a:bodyPr wrap="none" lIns="0" tIns="0" rIns="0" bIns="0">
            <a:normAutofit/>
          </a:bodyPr>
          <a:lstStyle/>
          <a:p>
            <a:pPr algn="ctr" defTabSz="1219200">
              <a:spcBef>
                <a:spcPct val="0"/>
              </a:spcBef>
              <a:defRPr/>
            </a:pPr>
            <a:r>
              <a:rPr lang="zh-CN" altLang="en-US" sz="2135" b="1" dirty="0">
                <a:solidFill>
                  <a:schemeClr val="accent2"/>
                </a:solidFill>
                <a:cs typeface="+mn-ea"/>
                <a:sym typeface="+mn-lt"/>
              </a:rPr>
              <a:t>软件编码</a:t>
            </a:r>
            <a:endParaRPr lang="zh-CN" altLang="en-US" sz="2135" b="1" dirty="0">
              <a:solidFill>
                <a:schemeClr val="accent2"/>
              </a:solidFill>
              <a:cs typeface="+mn-ea"/>
              <a:sym typeface="+mn-lt"/>
            </a:endParaRPr>
          </a:p>
        </p:txBody>
      </p:sp>
      <p:sp>
        <p:nvSpPr>
          <p:cNvPr id="14" name="直接连接符 13"/>
          <p:cNvSpPr/>
          <p:nvPr/>
        </p:nvSpPr>
        <p:spPr bwMode="auto">
          <a:xfrm>
            <a:off x="3305810" y="1615440"/>
            <a:ext cx="635" cy="31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5" name="任意多边形: 形状 14"/>
          <p:cNvSpPr/>
          <p:nvPr/>
        </p:nvSpPr>
        <p:spPr bwMode="auto">
          <a:xfrm rot="18988399" flipH="1">
            <a:off x="3308350" y="1643380"/>
            <a:ext cx="1165225" cy="1194435"/>
          </a:xfrm>
          <a:custGeom>
            <a:avLst/>
            <a:gdLst>
              <a:gd name="T0" fmla="*/ 3188 w 3399"/>
              <a:gd name="T1" fmla="*/ 209 h 3399"/>
              <a:gd name="T2" fmla="*/ 2961 w 3399"/>
              <a:gd name="T3" fmla="*/ 104 h 3399"/>
              <a:gd name="T4" fmla="*/ 1582 w 3399"/>
              <a:gd name="T5" fmla="*/ 562 h 3399"/>
              <a:gd name="T6" fmla="*/ 855 w 3399"/>
              <a:gd name="T7" fmla="*/ 624 h 3399"/>
              <a:gd name="T8" fmla="*/ 684 w 3399"/>
              <a:gd name="T9" fmla="*/ 795 h 3399"/>
              <a:gd name="T10" fmla="*/ 1099 w 3399"/>
              <a:gd name="T11" fmla="*/ 1209 h 3399"/>
              <a:gd name="T12" fmla="*/ 978 w 3399"/>
              <a:gd name="T13" fmla="*/ 2218 h 3399"/>
              <a:gd name="T14" fmla="*/ 336 w 3399"/>
              <a:gd name="T15" fmla="*/ 2339 h 3399"/>
              <a:gd name="T16" fmla="*/ 111 w 3399"/>
              <a:gd name="T17" fmla="*/ 2565 h 3399"/>
              <a:gd name="T18" fmla="*/ 550 w 3399"/>
              <a:gd name="T19" fmla="*/ 2769 h 3399"/>
              <a:gd name="T20" fmla="*/ 643 w 3399"/>
              <a:gd name="T21" fmla="*/ 2883 h 3399"/>
              <a:gd name="T22" fmla="*/ 835 w 3399"/>
              <a:gd name="T23" fmla="*/ 3289 h 3399"/>
              <a:gd name="T24" fmla="*/ 1061 w 3399"/>
              <a:gd name="T25" fmla="*/ 3063 h 3399"/>
              <a:gd name="T26" fmla="*/ 1182 w 3399"/>
              <a:gd name="T27" fmla="*/ 2421 h 3399"/>
              <a:gd name="T28" fmla="*/ 2190 w 3399"/>
              <a:gd name="T29" fmla="*/ 2299 h 3399"/>
              <a:gd name="T30" fmla="*/ 2605 w 3399"/>
              <a:gd name="T31" fmla="*/ 2713 h 3399"/>
              <a:gd name="T32" fmla="*/ 2775 w 3399"/>
              <a:gd name="T33" fmla="*/ 2543 h 3399"/>
              <a:gd name="T34" fmla="*/ 2837 w 3399"/>
              <a:gd name="T35" fmla="*/ 1816 h 3399"/>
              <a:gd name="T36" fmla="*/ 3294 w 3399"/>
              <a:gd name="T37" fmla="*/ 436 h 3399"/>
              <a:gd name="T38" fmla="*/ 3188 w 3399"/>
              <a:gd name="T39" fmla="*/ 210 h 3399"/>
              <a:gd name="T40" fmla="*/ 3188 w 3399"/>
              <a:gd name="T41" fmla="*/ 210 h 3399"/>
              <a:gd name="T42" fmla="*/ 3188 w 3399"/>
              <a:gd name="T43" fmla="*/ 210 h 3399"/>
              <a:gd name="T44" fmla="*/ 3188 w 3399"/>
              <a:gd name="T45" fmla="*/ 209 h 3399"/>
              <a:gd name="T46" fmla="*/ 3188 w 3399"/>
              <a:gd name="T47" fmla="*/ 209 h 3399"/>
              <a:gd name="T48" fmla="*/ 2864 w 3399"/>
              <a:gd name="T49" fmla="*/ 824 h 3399"/>
              <a:gd name="T50" fmla="*/ 2578 w 3399"/>
              <a:gd name="T51" fmla="*/ 821 h 3399"/>
              <a:gd name="T52" fmla="*/ 2574 w 3399"/>
              <a:gd name="T53" fmla="*/ 534 h 3399"/>
              <a:gd name="T54" fmla="*/ 2861 w 3399"/>
              <a:gd name="T55" fmla="*/ 537 h 3399"/>
              <a:gd name="T56" fmla="*/ 2864 w 3399"/>
              <a:gd name="T57" fmla="*/ 824 h 3399"/>
              <a:gd name="T58" fmla="*/ 2864 w 3399"/>
              <a:gd name="T59" fmla="*/ 824 h 3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99" h="3399">
                <a:moveTo>
                  <a:pt x="3188" y="209"/>
                </a:moveTo>
                <a:cubicBezTo>
                  <a:pt x="3132" y="154"/>
                  <a:pt x="3037" y="117"/>
                  <a:pt x="2961" y="104"/>
                </a:cubicBezTo>
                <a:cubicBezTo>
                  <a:pt x="2375" y="0"/>
                  <a:pt x="1855" y="327"/>
                  <a:pt x="1582" y="562"/>
                </a:cubicBezTo>
                <a:cubicBezTo>
                  <a:pt x="1431" y="552"/>
                  <a:pt x="855" y="624"/>
                  <a:pt x="855" y="624"/>
                </a:cubicBezTo>
                <a:cubicBezTo>
                  <a:pt x="551" y="663"/>
                  <a:pt x="684" y="795"/>
                  <a:pt x="684" y="795"/>
                </a:cubicBezTo>
                <a:cubicBezTo>
                  <a:pt x="1099" y="1209"/>
                  <a:pt x="1099" y="1209"/>
                  <a:pt x="1099" y="1209"/>
                </a:cubicBezTo>
                <a:cubicBezTo>
                  <a:pt x="884" y="1916"/>
                  <a:pt x="1014" y="2047"/>
                  <a:pt x="978" y="2218"/>
                </a:cubicBezTo>
                <a:cubicBezTo>
                  <a:pt x="942" y="2389"/>
                  <a:pt x="655" y="2319"/>
                  <a:pt x="336" y="2339"/>
                </a:cubicBezTo>
                <a:cubicBezTo>
                  <a:pt x="18" y="2359"/>
                  <a:pt x="0" y="2473"/>
                  <a:pt x="111" y="2565"/>
                </a:cubicBezTo>
                <a:cubicBezTo>
                  <a:pt x="194" y="2634"/>
                  <a:pt x="436" y="2727"/>
                  <a:pt x="550" y="2769"/>
                </a:cubicBezTo>
                <a:cubicBezTo>
                  <a:pt x="577" y="2783"/>
                  <a:pt x="616" y="2814"/>
                  <a:pt x="643" y="2883"/>
                </a:cubicBezTo>
                <a:cubicBezTo>
                  <a:pt x="688" y="3005"/>
                  <a:pt x="772" y="3213"/>
                  <a:pt x="835" y="3289"/>
                </a:cubicBezTo>
                <a:cubicBezTo>
                  <a:pt x="927" y="3399"/>
                  <a:pt x="1041" y="3382"/>
                  <a:pt x="1061" y="3063"/>
                </a:cubicBezTo>
                <a:cubicBezTo>
                  <a:pt x="1081" y="2744"/>
                  <a:pt x="1011" y="2458"/>
                  <a:pt x="1182" y="2421"/>
                </a:cubicBezTo>
                <a:cubicBezTo>
                  <a:pt x="1353" y="2385"/>
                  <a:pt x="1483" y="2515"/>
                  <a:pt x="2190" y="2299"/>
                </a:cubicBezTo>
                <a:cubicBezTo>
                  <a:pt x="2605" y="2713"/>
                  <a:pt x="2605" y="2713"/>
                  <a:pt x="2605" y="2713"/>
                </a:cubicBezTo>
                <a:cubicBezTo>
                  <a:pt x="2605" y="2713"/>
                  <a:pt x="2737" y="2847"/>
                  <a:pt x="2775" y="2543"/>
                </a:cubicBezTo>
                <a:cubicBezTo>
                  <a:pt x="2775" y="2543"/>
                  <a:pt x="2847" y="1967"/>
                  <a:pt x="2837" y="1816"/>
                </a:cubicBezTo>
                <a:cubicBezTo>
                  <a:pt x="3072" y="1542"/>
                  <a:pt x="3399" y="1022"/>
                  <a:pt x="3294" y="436"/>
                </a:cubicBezTo>
                <a:cubicBezTo>
                  <a:pt x="3280" y="360"/>
                  <a:pt x="3244" y="266"/>
                  <a:pt x="3188" y="210"/>
                </a:cubicBezTo>
                <a:cubicBezTo>
                  <a:pt x="3188" y="210"/>
                  <a:pt x="3188" y="210"/>
                  <a:pt x="3188" y="210"/>
                </a:cubicBezTo>
                <a:cubicBezTo>
                  <a:pt x="3188" y="210"/>
                  <a:pt x="3188" y="210"/>
                  <a:pt x="3188" y="210"/>
                </a:cubicBezTo>
                <a:cubicBezTo>
                  <a:pt x="3188" y="209"/>
                  <a:pt x="3188" y="209"/>
                  <a:pt x="3188" y="209"/>
                </a:cubicBezTo>
                <a:cubicBezTo>
                  <a:pt x="3188" y="209"/>
                  <a:pt x="3188" y="209"/>
                  <a:pt x="3188" y="209"/>
                </a:cubicBezTo>
                <a:close/>
                <a:moveTo>
                  <a:pt x="2864" y="824"/>
                </a:moveTo>
                <a:cubicBezTo>
                  <a:pt x="2786" y="902"/>
                  <a:pt x="2657" y="900"/>
                  <a:pt x="2578" y="821"/>
                </a:cubicBezTo>
                <a:cubicBezTo>
                  <a:pt x="2497" y="740"/>
                  <a:pt x="2496" y="612"/>
                  <a:pt x="2574" y="534"/>
                </a:cubicBezTo>
                <a:cubicBezTo>
                  <a:pt x="2652" y="456"/>
                  <a:pt x="2780" y="457"/>
                  <a:pt x="2861" y="537"/>
                </a:cubicBezTo>
                <a:cubicBezTo>
                  <a:pt x="2940" y="617"/>
                  <a:pt x="2942" y="746"/>
                  <a:pt x="2864" y="824"/>
                </a:cubicBezTo>
                <a:cubicBezTo>
                  <a:pt x="2864" y="824"/>
                  <a:pt x="2864" y="824"/>
                  <a:pt x="2864" y="824"/>
                </a:cubicBezTo>
                <a:close/>
              </a:path>
            </a:pathLst>
          </a:custGeom>
          <a:solidFill>
            <a:schemeClr val="accent1"/>
          </a:solidFill>
          <a:ln>
            <a:noFill/>
          </a:ln>
        </p:spPr>
        <p:txBody>
          <a:bodyPr anchor="ctr"/>
          <a:lstStyle/>
          <a:p>
            <a:pPr algn="ctr"/>
            <a:endParaRPr sz="2400">
              <a:cs typeface="+mn-ea"/>
              <a:sym typeface="+mn-lt"/>
            </a:endParaRPr>
          </a:p>
        </p:txBody>
      </p:sp>
      <p:sp>
        <p:nvSpPr>
          <p:cNvPr id="16" name="文本框 38"/>
          <p:cNvSpPr txBox="1"/>
          <p:nvPr/>
        </p:nvSpPr>
        <p:spPr>
          <a:xfrm>
            <a:off x="2653665" y="3486150"/>
            <a:ext cx="1957070" cy="1276985"/>
          </a:xfrm>
          <a:prstGeom prst="rect">
            <a:avLst/>
          </a:prstGeom>
          <a:noFill/>
        </p:spPr>
        <p:txBody>
          <a:bodyPr wrap="square" lIns="0" tIns="0" rIns="0" bIns="0">
            <a:noAutofit/>
          </a:bodyPr>
          <a:lstStyle/>
          <a:p>
            <a:pPr algn="ctr">
              <a:lnSpc>
                <a:spcPct val="120000"/>
              </a:lnSpc>
              <a:spcBef>
                <a:spcPct val="0"/>
              </a:spcBef>
            </a:pPr>
            <a:r>
              <a:rPr lang="zh-CN" altLang="en-US" sz="1200">
                <a:cs typeface="+mn-ea"/>
                <a:sym typeface="+mn-lt"/>
              </a:rPr>
              <a:t>按照设定好的最小测试单元进行单元测试，主要是测试程序代码，为的是确保各单元模块被正确的编译，单元的具体划分按不同的单位与不同的软件有不同，比如有具体到模块的测试，也有具体到类，函数的测试等。</a:t>
            </a:r>
            <a:endParaRPr lang="zh-CN" altLang="en-US" sz="1200">
              <a:cs typeface="+mn-ea"/>
              <a:sym typeface="+mn-lt"/>
            </a:endParaRPr>
          </a:p>
        </p:txBody>
      </p:sp>
      <p:sp>
        <p:nvSpPr>
          <p:cNvPr id="17" name="矩形 16"/>
          <p:cNvSpPr/>
          <p:nvPr/>
        </p:nvSpPr>
        <p:spPr>
          <a:xfrm>
            <a:off x="2653665" y="2992120"/>
            <a:ext cx="1957070" cy="414020"/>
          </a:xfrm>
          <a:prstGeom prst="rect">
            <a:avLst/>
          </a:prstGeom>
        </p:spPr>
        <p:txBody>
          <a:bodyPr wrap="none" lIns="0" tIns="0" rIns="0" bIns="0">
            <a:normAutofit/>
          </a:bodyPr>
          <a:lstStyle/>
          <a:p>
            <a:pPr algn="ctr" defTabSz="1219200">
              <a:spcBef>
                <a:spcPct val="0"/>
              </a:spcBef>
              <a:defRPr/>
            </a:pPr>
            <a:r>
              <a:rPr lang="zh-CN" altLang="en-US" sz="2135" b="1">
                <a:solidFill>
                  <a:schemeClr val="accent1"/>
                </a:solidFill>
                <a:cs typeface="+mn-ea"/>
                <a:sym typeface="+mn-lt"/>
              </a:rPr>
              <a:t>单元测试</a:t>
            </a:r>
            <a:endParaRPr lang="zh-CN" altLang="en-US" sz="2135" b="1">
              <a:solidFill>
                <a:schemeClr val="accent1"/>
              </a:solidFill>
              <a:cs typeface="+mn-ea"/>
              <a:sym typeface="+mn-lt"/>
            </a:endParaRPr>
          </a:p>
        </p:txBody>
      </p:sp>
      <p:sp>
        <p:nvSpPr>
          <p:cNvPr id="11" name="任意多边形: 形状 10"/>
          <p:cNvSpPr/>
          <p:nvPr/>
        </p:nvSpPr>
        <p:spPr bwMode="auto">
          <a:xfrm rot="18988399" flipH="1">
            <a:off x="5839460" y="2583180"/>
            <a:ext cx="1165225" cy="1194435"/>
          </a:xfrm>
          <a:custGeom>
            <a:avLst/>
            <a:gdLst>
              <a:gd name="T0" fmla="*/ 3188 w 3399"/>
              <a:gd name="T1" fmla="*/ 209 h 3399"/>
              <a:gd name="T2" fmla="*/ 2961 w 3399"/>
              <a:gd name="T3" fmla="*/ 104 h 3399"/>
              <a:gd name="T4" fmla="*/ 1582 w 3399"/>
              <a:gd name="T5" fmla="*/ 562 h 3399"/>
              <a:gd name="T6" fmla="*/ 855 w 3399"/>
              <a:gd name="T7" fmla="*/ 624 h 3399"/>
              <a:gd name="T8" fmla="*/ 684 w 3399"/>
              <a:gd name="T9" fmla="*/ 795 h 3399"/>
              <a:gd name="T10" fmla="*/ 1099 w 3399"/>
              <a:gd name="T11" fmla="*/ 1209 h 3399"/>
              <a:gd name="T12" fmla="*/ 978 w 3399"/>
              <a:gd name="T13" fmla="*/ 2218 h 3399"/>
              <a:gd name="T14" fmla="*/ 336 w 3399"/>
              <a:gd name="T15" fmla="*/ 2339 h 3399"/>
              <a:gd name="T16" fmla="*/ 111 w 3399"/>
              <a:gd name="T17" fmla="*/ 2565 h 3399"/>
              <a:gd name="T18" fmla="*/ 550 w 3399"/>
              <a:gd name="T19" fmla="*/ 2769 h 3399"/>
              <a:gd name="T20" fmla="*/ 643 w 3399"/>
              <a:gd name="T21" fmla="*/ 2883 h 3399"/>
              <a:gd name="T22" fmla="*/ 835 w 3399"/>
              <a:gd name="T23" fmla="*/ 3289 h 3399"/>
              <a:gd name="T24" fmla="*/ 1061 w 3399"/>
              <a:gd name="T25" fmla="*/ 3063 h 3399"/>
              <a:gd name="T26" fmla="*/ 1182 w 3399"/>
              <a:gd name="T27" fmla="*/ 2421 h 3399"/>
              <a:gd name="T28" fmla="*/ 2190 w 3399"/>
              <a:gd name="T29" fmla="*/ 2299 h 3399"/>
              <a:gd name="T30" fmla="*/ 2605 w 3399"/>
              <a:gd name="T31" fmla="*/ 2713 h 3399"/>
              <a:gd name="T32" fmla="*/ 2775 w 3399"/>
              <a:gd name="T33" fmla="*/ 2543 h 3399"/>
              <a:gd name="T34" fmla="*/ 2837 w 3399"/>
              <a:gd name="T35" fmla="*/ 1816 h 3399"/>
              <a:gd name="T36" fmla="*/ 3294 w 3399"/>
              <a:gd name="T37" fmla="*/ 436 h 3399"/>
              <a:gd name="T38" fmla="*/ 3188 w 3399"/>
              <a:gd name="T39" fmla="*/ 210 h 3399"/>
              <a:gd name="T40" fmla="*/ 3188 w 3399"/>
              <a:gd name="T41" fmla="*/ 210 h 3399"/>
              <a:gd name="T42" fmla="*/ 3188 w 3399"/>
              <a:gd name="T43" fmla="*/ 210 h 3399"/>
              <a:gd name="T44" fmla="*/ 3188 w 3399"/>
              <a:gd name="T45" fmla="*/ 209 h 3399"/>
              <a:gd name="T46" fmla="*/ 3188 w 3399"/>
              <a:gd name="T47" fmla="*/ 209 h 3399"/>
              <a:gd name="T48" fmla="*/ 2864 w 3399"/>
              <a:gd name="T49" fmla="*/ 824 h 3399"/>
              <a:gd name="T50" fmla="*/ 2578 w 3399"/>
              <a:gd name="T51" fmla="*/ 821 h 3399"/>
              <a:gd name="T52" fmla="*/ 2574 w 3399"/>
              <a:gd name="T53" fmla="*/ 534 h 3399"/>
              <a:gd name="T54" fmla="*/ 2861 w 3399"/>
              <a:gd name="T55" fmla="*/ 537 h 3399"/>
              <a:gd name="T56" fmla="*/ 2864 w 3399"/>
              <a:gd name="T57" fmla="*/ 824 h 3399"/>
              <a:gd name="T58" fmla="*/ 2864 w 3399"/>
              <a:gd name="T59" fmla="*/ 824 h 3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99" h="3399">
                <a:moveTo>
                  <a:pt x="3188" y="209"/>
                </a:moveTo>
                <a:cubicBezTo>
                  <a:pt x="3132" y="154"/>
                  <a:pt x="3037" y="117"/>
                  <a:pt x="2961" y="104"/>
                </a:cubicBezTo>
                <a:cubicBezTo>
                  <a:pt x="2375" y="0"/>
                  <a:pt x="1855" y="327"/>
                  <a:pt x="1582" y="562"/>
                </a:cubicBezTo>
                <a:cubicBezTo>
                  <a:pt x="1431" y="552"/>
                  <a:pt x="855" y="624"/>
                  <a:pt x="855" y="624"/>
                </a:cubicBezTo>
                <a:cubicBezTo>
                  <a:pt x="551" y="663"/>
                  <a:pt x="684" y="795"/>
                  <a:pt x="684" y="795"/>
                </a:cubicBezTo>
                <a:cubicBezTo>
                  <a:pt x="1099" y="1209"/>
                  <a:pt x="1099" y="1209"/>
                  <a:pt x="1099" y="1209"/>
                </a:cubicBezTo>
                <a:cubicBezTo>
                  <a:pt x="884" y="1916"/>
                  <a:pt x="1014" y="2047"/>
                  <a:pt x="978" y="2218"/>
                </a:cubicBezTo>
                <a:cubicBezTo>
                  <a:pt x="942" y="2389"/>
                  <a:pt x="655" y="2319"/>
                  <a:pt x="336" y="2339"/>
                </a:cubicBezTo>
                <a:cubicBezTo>
                  <a:pt x="18" y="2359"/>
                  <a:pt x="0" y="2473"/>
                  <a:pt x="111" y="2565"/>
                </a:cubicBezTo>
                <a:cubicBezTo>
                  <a:pt x="194" y="2634"/>
                  <a:pt x="436" y="2727"/>
                  <a:pt x="550" y="2769"/>
                </a:cubicBezTo>
                <a:cubicBezTo>
                  <a:pt x="577" y="2783"/>
                  <a:pt x="616" y="2814"/>
                  <a:pt x="643" y="2883"/>
                </a:cubicBezTo>
                <a:cubicBezTo>
                  <a:pt x="688" y="3005"/>
                  <a:pt x="772" y="3213"/>
                  <a:pt x="835" y="3289"/>
                </a:cubicBezTo>
                <a:cubicBezTo>
                  <a:pt x="927" y="3399"/>
                  <a:pt x="1041" y="3382"/>
                  <a:pt x="1061" y="3063"/>
                </a:cubicBezTo>
                <a:cubicBezTo>
                  <a:pt x="1081" y="2744"/>
                  <a:pt x="1011" y="2458"/>
                  <a:pt x="1182" y="2421"/>
                </a:cubicBezTo>
                <a:cubicBezTo>
                  <a:pt x="1353" y="2385"/>
                  <a:pt x="1483" y="2515"/>
                  <a:pt x="2190" y="2299"/>
                </a:cubicBezTo>
                <a:cubicBezTo>
                  <a:pt x="2605" y="2713"/>
                  <a:pt x="2605" y="2713"/>
                  <a:pt x="2605" y="2713"/>
                </a:cubicBezTo>
                <a:cubicBezTo>
                  <a:pt x="2605" y="2713"/>
                  <a:pt x="2737" y="2847"/>
                  <a:pt x="2775" y="2543"/>
                </a:cubicBezTo>
                <a:cubicBezTo>
                  <a:pt x="2775" y="2543"/>
                  <a:pt x="2847" y="1967"/>
                  <a:pt x="2837" y="1816"/>
                </a:cubicBezTo>
                <a:cubicBezTo>
                  <a:pt x="3072" y="1542"/>
                  <a:pt x="3399" y="1022"/>
                  <a:pt x="3294" y="436"/>
                </a:cubicBezTo>
                <a:cubicBezTo>
                  <a:pt x="3280" y="360"/>
                  <a:pt x="3244" y="266"/>
                  <a:pt x="3188" y="210"/>
                </a:cubicBezTo>
                <a:cubicBezTo>
                  <a:pt x="3188" y="210"/>
                  <a:pt x="3188" y="210"/>
                  <a:pt x="3188" y="210"/>
                </a:cubicBezTo>
                <a:cubicBezTo>
                  <a:pt x="3188" y="210"/>
                  <a:pt x="3188" y="210"/>
                  <a:pt x="3188" y="210"/>
                </a:cubicBezTo>
                <a:cubicBezTo>
                  <a:pt x="3188" y="209"/>
                  <a:pt x="3188" y="209"/>
                  <a:pt x="3188" y="209"/>
                </a:cubicBezTo>
                <a:cubicBezTo>
                  <a:pt x="3188" y="209"/>
                  <a:pt x="3188" y="209"/>
                  <a:pt x="3188" y="209"/>
                </a:cubicBezTo>
                <a:close/>
                <a:moveTo>
                  <a:pt x="2864" y="824"/>
                </a:moveTo>
                <a:cubicBezTo>
                  <a:pt x="2786" y="902"/>
                  <a:pt x="2657" y="900"/>
                  <a:pt x="2578" y="821"/>
                </a:cubicBezTo>
                <a:cubicBezTo>
                  <a:pt x="2497" y="740"/>
                  <a:pt x="2496" y="612"/>
                  <a:pt x="2574" y="534"/>
                </a:cubicBezTo>
                <a:cubicBezTo>
                  <a:pt x="2652" y="456"/>
                  <a:pt x="2780" y="457"/>
                  <a:pt x="2861" y="537"/>
                </a:cubicBezTo>
                <a:cubicBezTo>
                  <a:pt x="2940" y="617"/>
                  <a:pt x="2942" y="746"/>
                  <a:pt x="2864" y="824"/>
                </a:cubicBezTo>
                <a:cubicBezTo>
                  <a:pt x="2864" y="824"/>
                  <a:pt x="2864" y="824"/>
                  <a:pt x="2864" y="824"/>
                </a:cubicBezTo>
                <a:close/>
              </a:path>
            </a:pathLst>
          </a:custGeom>
          <a:solidFill>
            <a:schemeClr val="accent6"/>
          </a:solidFill>
          <a:ln>
            <a:noFill/>
          </a:ln>
        </p:spPr>
        <p:txBody>
          <a:bodyPr anchor="ctr"/>
          <a:lstStyle/>
          <a:p>
            <a:pPr algn="ctr"/>
            <a:endParaRPr sz="2400">
              <a:cs typeface="+mn-ea"/>
              <a:sym typeface="+mn-lt"/>
            </a:endParaRPr>
          </a:p>
        </p:txBody>
      </p:sp>
      <p:sp>
        <p:nvSpPr>
          <p:cNvPr id="12" name="文本框 40"/>
          <p:cNvSpPr txBox="1"/>
          <p:nvPr/>
        </p:nvSpPr>
        <p:spPr>
          <a:xfrm>
            <a:off x="5299075" y="4333240"/>
            <a:ext cx="2146300" cy="2446020"/>
          </a:xfrm>
          <a:prstGeom prst="rect">
            <a:avLst/>
          </a:prstGeom>
          <a:noFill/>
        </p:spPr>
        <p:txBody>
          <a:bodyPr wrap="square" lIns="0" tIns="0" rIns="0" bIns="0">
            <a:noAutofit/>
          </a:bodyPr>
          <a:lstStyle/>
          <a:p>
            <a:pPr algn="ctr">
              <a:lnSpc>
                <a:spcPct val="120000"/>
              </a:lnSpc>
              <a:spcBef>
                <a:spcPct val="0"/>
              </a:spcBef>
            </a:pPr>
            <a:r>
              <a:rPr lang="zh-CN" altLang="en-US" sz="1200">
                <a:cs typeface="+mn-ea"/>
                <a:sym typeface="+mn-lt"/>
              </a:rPr>
              <a:t>经过了单元测试后，将各单元组合成完整的体系，主要测试各模块间组合后的功能实现情况，以及模块接口连接的成功与否，数据传递的正确性等，其主要目的是检查软件单位之间的接口是否正确。根据集成测试计划，一边将模块或其他软件单位组合成系统，一边运行该系统，以分析所组成的系统是否正确，各组成部分是否合拍。）</a:t>
            </a:r>
            <a:endParaRPr lang="zh-CN" altLang="en-US" sz="1200">
              <a:cs typeface="+mn-ea"/>
              <a:sym typeface="+mn-lt"/>
            </a:endParaRPr>
          </a:p>
        </p:txBody>
      </p:sp>
      <p:sp>
        <p:nvSpPr>
          <p:cNvPr id="13" name="矩形 12"/>
          <p:cNvSpPr/>
          <p:nvPr/>
        </p:nvSpPr>
        <p:spPr>
          <a:xfrm>
            <a:off x="5299075" y="3902075"/>
            <a:ext cx="1957070" cy="414020"/>
          </a:xfrm>
          <a:prstGeom prst="rect">
            <a:avLst/>
          </a:prstGeom>
        </p:spPr>
        <p:txBody>
          <a:bodyPr wrap="none" lIns="0" tIns="0" rIns="0" bIns="0">
            <a:normAutofit/>
          </a:bodyPr>
          <a:lstStyle/>
          <a:p>
            <a:pPr algn="ctr" defTabSz="1219200">
              <a:spcBef>
                <a:spcPct val="0"/>
              </a:spcBef>
              <a:defRPr/>
            </a:pPr>
            <a:r>
              <a:rPr lang="zh-CN" altLang="en-US" sz="2135" b="1">
                <a:solidFill>
                  <a:schemeClr val="accent6"/>
                </a:solidFill>
                <a:cs typeface="+mn-ea"/>
                <a:sym typeface="+mn-lt"/>
              </a:rPr>
              <a:t>集成测试</a:t>
            </a:r>
            <a:endParaRPr lang="zh-CN" altLang="en-US" sz="2135" b="1">
              <a:solidFill>
                <a:schemeClr val="accent6"/>
              </a:solidFill>
              <a:cs typeface="+mn-ea"/>
              <a:sym typeface="+mn-lt"/>
            </a:endParaRPr>
          </a:p>
        </p:txBody>
      </p:sp>
      <p:sp>
        <p:nvSpPr>
          <p:cNvPr id="21" name="文本框 20"/>
          <p:cNvSpPr txBox="1"/>
          <p:nvPr/>
        </p:nvSpPr>
        <p:spPr>
          <a:xfrm>
            <a:off x="5652041" y="317543"/>
            <a:ext cx="4177418" cy="460375"/>
          </a:xfrm>
          <a:prstGeom prst="rect">
            <a:avLst/>
          </a:prstGeom>
          <a:noFill/>
        </p:spPr>
        <p:txBody>
          <a:bodyPr wrap="square" rtlCol="0">
            <a:spAutoFit/>
          </a:bodyPr>
          <a:lstStyle/>
          <a:p>
            <a:pPr>
              <a:buClr>
                <a:srgbClr val="00A5FE"/>
              </a:buClr>
            </a:pPr>
            <a:r>
              <a:rPr lang="en-US" altLang="zh-CN" sz="2400" b="1" dirty="0">
                <a:solidFill>
                  <a:srgbClr val="91C845"/>
                </a:solidFill>
                <a:cs typeface="+mn-ea"/>
                <a:sym typeface="+mn-lt"/>
              </a:rPr>
              <a:t>V</a:t>
            </a:r>
            <a:r>
              <a:rPr lang="zh-CN" altLang="en-US" sz="2400" b="1" dirty="0">
                <a:solidFill>
                  <a:srgbClr val="91C845"/>
                </a:solidFill>
                <a:cs typeface="+mn-ea"/>
                <a:sym typeface="+mn-lt"/>
              </a:rPr>
              <a:t>模型</a:t>
            </a:r>
            <a:endParaRPr lang="zh-CN" altLang="en-US" sz="2400" b="1" dirty="0">
              <a:solidFill>
                <a:srgbClr val="91C845"/>
              </a:solidFill>
              <a:cs typeface="+mn-ea"/>
              <a:sym typeface="+mn-lt"/>
            </a:endParaRPr>
          </a:p>
        </p:txBody>
      </p:sp>
      <p:sp>
        <p:nvSpPr>
          <p:cNvPr id="2" name="直接连接符 1"/>
          <p:cNvSpPr/>
          <p:nvPr/>
        </p:nvSpPr>
        <p:spPr bwMode="auto">
          <a:xfrm>
            <a:off x="8293735" y="1532255"/>
            <a:ext cx="635" cy="31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nchor="ctr"/>
          <a:p>
            <a:pPr algn="ctr"/>
            <a:endParaRPr sz="2400">
              <a:cs typeface="+mn-ea"/>
              <a:sym typeface="+mn-lt"/>
            </a:endParaRPr>
          </a:p>
        </p:txBody>
      </p:sp>
      <p:sp>
        <p:nvSpPr>
          <p:cNvPr id="3" name="任意多边形: 形状 14"/>
          <p:cNvSpPr/>
          <p:nvPr/>
        </p:nvSpPr>
        <p:spPr bwMode="auto">
          <a:xfrm rot="18988399" flipH="1">
            <a:off x="8296275" y="1560195"/>
            <a:ext cx="1165225" cy="1194435"/>
          </a:xfrm>
          <a:custGeom>
            <a:avLst/>
            <a:gdLst>
              <a:gd name="T0" fmla="*/ 3188 w 3399"/>
              <a:gd name="T1" fmla="*/ 209 h 3399"/>
              <a:gd name="T2" fmla="*/ 2961 w 3399"/>
              <a:gd name="T3" fmla="*/ 104 h 3399"/>
              <a:gd name="T4" fmla="*/ 1582 w 3399"/>
              <a:gd name="T5" fmla="*/ 562 h 3399"/>
              <a:gd name="T6" fmla="*/ 855 w 3399"/>
              <a:gd name="T7" fmla="*/ 624 h 3399"/>
              <a:gd name="T8" fmla="*/ 684 w 3399"/>
              <a:gd name="T9" fmla="*/ 795 h 3399"/>
              <a:gd name="T10" fmla="*/ 1099 w 3399"/>
              <a:gd name="T11" fmla="*/ 1209 h 3399"/>
              <a:gd name="T12" fmla="*/ 978 w 3399"/>
              <a:gd name="T13" fmla="*/ 2218 h 3399"/>
              <a:gd name="T14" fmla="*/ 336 w 3399"/>
              <a:gd name="T15" fmla="*/ 2339 h 3399"/>
              <a:gd name="T16" fmla="*/ 111 w 3399"/>
              <a:gd name="T17" fmla="*/ 2565 h 3399"/>
              <a:gd name="T18" fmla="*/ 550 w 3399"/>
              <a:gd name="T19" fmla="*/ 2769 h 3399"/>
              <a:gd name="T20" fmla="*/ 643 w 3399"/>
              <a:gd name="T21" fmla="*/ 2883 h 3399"/>
              <a:gd name="T22" fmla="*/ 835 w 3399"/>
              <a:gd name="T23" fmla="*/ 3289 h 3399"/>
              <a:gd name="T24" fmla="*/ 1061 w 3399"/>
              <a:gd name="T25" fmla="*/ 3063 h 3399"/>
              <a:gd name="T26" fmla="*/ 1182 w 3399"/>
              <a:gd name="T27" fmla="*/ 2421 h 3399"/>
              <a:gd name="T28" fmla="*/ 2190 w 3399"/>
              <a:gd name="T29" fmla="*/ 2299 h 3399"/>
              <a:gd name="T30" fmla="*/ 2605 w 3399"/>
              <a:gd name="T31" fmla="*/ 2713 h 3399"/>
              <a:gd name="T32" fmla="*/ 2775 w 3399"/>
              <a:gd name="T33" fmla="*/ 2543 h 3399"/>
              <a:gd name="T34" fmla="*/ 2837 w 3399"/>
              <a:gd name="T35" fmla="*/ 1816 h 3399"/>
              <a:gd name="T36" fmla="*/ 3294 w 3399"/>
              <a:gd name="T37" fmla="*/ 436 h 3399"/>
              <a:gd name="T38" fmla="*/ 3188 w 3399"/>
              <a:gd name="T39" fmla="*/ 210 h 3399"/>
              <a:gd name="T40" fmla="*/ 3188 w 3399"/>
              <a:gd name="T41" fmla="*/ 210 h 3399"/>
              <a:gd name="T42" fmla="*/ 3188 w 3399"/>
              <a:gd name="T43" fmla="*/ 210 h 3399"/>
              <a:gd name="T44" fmla="*/ 3188 w 3399"/>
              <a:gd name="T45" fmla="*/ 209 h 3399"/>
              <a:gd name="T46" fmla="*/ 3188 w 3399"/>
              <a:gd name="T47" fmla="*/ 209 h 3399"/>
              <a:gd name="T48" fmla="*/ 2864 w 3399"/>
              <a:gd name="T49" fmla="*/ 824 h 3399"/>
              <a:gd name="T50" fmla="*/ 2578 w 3399"/>
              <a:gd name="T51" fmla="*/ 821 h 3399"/>
              <a:gd name="T52" fmla="*/ 2574 w 3399"/>
              <a:gd name="T53" fmla="*/ 534 h 3399"/>
              <a:gd name="T54" fmla="*/ 2861 w 3399"/>
              <a:gd name="T55" fmla="*/ 537 h 3399"/>
              <a:gd name="T56" fmla="*/ 2864 w 3399"/>
              <a:gd name="T57" fmla="*/ 824 h 3399"/>
              <a:gd name="T58" fmla="*/ 2864 w 3399"/>
              <a:gd name="T59" fmla="*/ 824 h 3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99" h="3399">
                <a:moveTo>
                  <a:pt x="3188" y="209"/>
                </a:moveTo>
                <a:cubicBezTo>
                  <a:pt x="3132" y="154"/>
                  <a:pt x="3037" y="117"/>
                  <a:pt x="2961" y="104"/>
                </a:cubicBezTo>
                <a:cubicBezTo>
                  <a:pt x="2375" y="0"/>
                  <a:pt x="1855" y="327"/>
                  <a:pt x="1582" y="562"/>
                </a:cubicBezTo>
                <a:cubicBezTo>
                  <a:pt x="1431" y="552"/>
                  <a:pt x="855" y="624"/>
                  <a:pt x="855" y="624"/>
                </a:cubicBezTo>
                <a:cubicBezTo>
                  <a:pt x="551" y="663"/>
                  <a:pt x="684" y="795"/>
                  <a:pt x="684" y="795"/>
                </a:cubicBezTo>
                <a:cubicBezTo>
                  <a:pt x="1099" y="1209"/>
                  <a:pt x="1099" y="1209"/>
                  <a:pt x="1099" y="1209"/>
                </a:cubicBezTo>
                <a:cubicBezTo>
                  <a:pt x="884" y="1916"/>
                  <a:pt x="1014" y="2047"/>
                  <a:pt x="978" y="2218"/>
                </a:cubicBezTo>
                <a:cubicBezTo>
                  <a:pt x="942" y="2389"/>
                  <a:pt x="655" y="2319"/>
                  <a:pt x="336" y="2339"/>
                </a:cubicBezTo>
                <a:cubicBezTo>
                  <a:pt x="18" y="2359"/>
                  <a:pt x="0" y="2473"/>
                  <a:pt x="111" y="2565"/>
                </a:cubicBezTo>
                <a:cubicBezTo>
                  <a:pt x="194" y="2634"/>
                  <a:pt x="436" y="2727"/>
                  <a:pt x="550" y="2769"/>
                </a:cubicBezTo>
                <a:cubicBezTo>
                  <a:pt x="577" y="2783"/>
                  <a:pt x="616" y="2814"/>
                  <a:pt x="643" y="2883"/>
                </a:cubicBezTo>
                <a:cubicBezTo>
                  <a:pt x="688" y="3005"/>
                  <a:pt x="772" y="3213"/>
                  <a:pt x="835" y="3289"/>
                </a:cubicBezTo>
                <a:cubicBezTo>
                  <a:pt x="927" y="3399"/>
                  <a:pt x="1041" y="3382"/>
                  <a:pt x="1061" y="3063"/>
                </a:cubicBezTo>
                <a:cubicBezTo>
                  <a:pt x="1081" y="2744"/>
                  <a:pt x="1011" y="2458"/>
                  <a:pt x="1182" y="2421"/>
                </a:cubicBezTo>
                <a:cubicBezTo>
                  <a:pt x="1353" y="2385"/>
                  <a:pt x="1483" y="2515"/>
                  <a:pt x="2190" y="2299"/>
                </a:cubicBezTo>
                <a:cubicBezTo>
                  <a:pt x="2605" y="2713"/>
                  <a:pt x="2605" y="2713"/>
                  <a:pt x="2605" y="2713"/>
                </a:cubicBezTo>
                <a:cubicBezTo>
                  <a:pt x="2605" y="2713"/>
                  <a:pt x="2737" y="2847"/>
                  <a:pt x="2775" y="2543"/>
                </a:cubicBezTo>
                <a:cubicBezTo>
                  <a:pt x="2775" y="2543"/>
                  <a:pt x="2847" y="1967"/>
                  <a:pt x="2837" y="1816"/>
                </a:cubicBezTo>
                <a:cubicBezTo>
                  <a:pt x="3072" y="1542"/>
                  <a:pt x="3399" y="1022"/>
                  <a:pt x="3294" y="436"/>
                </a:cubicBezTo>
                <a:cubicBezTo>
                  <a:pt x="3280" y="360"/>
                  <a:pt x="3244" y="266"/>
                  <a:pt x="3188" y="210"/>
                </a:cubicBezTo>
                <a:cubicBezTo>
                  <a:pt x="3188" y="210"/>
                  <a:pt x="3188" y="210"/>
                  <a:pt x="3188" y="210"/>
                </a:cubicBezTo>
                <a:cubicBezTo>
                  <a:pt x="3188" y="210"/>
                  <a:pt x="3188" y="210"/>
                  <a:pt x="3188" y="210"/>
                </a:cubicBezTo>
                <a:cubicBezTo>
                  <a:pt x="3188" y="209"/>
                  <a:pt x="3188" y="209"/>
                  <a:pt x="3188" y="209"/>
                </a:cubicBezTo>
                <a:cubicBezTo>
                  <a:pt x="3188" y="209"/>
                  <a:pt x="3188" y="209"/>
                  <a:pt x="3188" y="209"/>
                </a:cubicBezTo>
                <a:close/>
                <a:moveTo>
                  <a:pt x="2864" y="824"/>
                </a:moveTo>
                <a:cubicBezTo>
                  <a:pt x="2786" y="902"/>
                  <a:pt x="2657" y="900"/>
                  <a:pt x="2578" y="821"/>
                </a:cubicBezTo>
                <a:cubicBezTo>
                  <a:pt x="2497" y="740"/>
                  <a:pt x="2496" y="612"/>
                  <a:pt x="2574" y="534"/>
                </a:cubicBezTo>
                <a:cubicBezTo>
                  <a:pt x="2652" y="456"/>
                  <a:pt x="2780" y="457"/>
                  <a:pt x="2861" y="537"/>
                </a:cubicBezTo>
                <a:cubicBezTo>
                  <a:pt x="2940" y="617"/>
                  <a:pt x="2942" y="746"/>
                  <a:pt x="2864" y="824"/>
                </a:cubicBezTo>
                <a:cubicBezTo>
                  <a:pt x="2864" y="824"/>
                  <a:pt x="2864" y="824"/>
                  <a:pt x="2864" y="824"/>
                </a:cubicBezTo>
                <a:close/>
              </a:path>
            </a:pathLst>
          </a:custGeom>
          <a:solidFill>
            <a:schemeClr val="accent1"/>
          </a:solidFill>
          <a:ln>
            <a:noFill/>
          </a:ln>
        </p:spPr>
        <p:txBody>
          <a:bodyPr anchor="ctr"/>
          <a:p>
            <a:pPr algn="ctr"/>
            <a:endParaRPr sz="2400">
              <a:cs typeface="+mn-ea"/>
              <a:sym typeface="+mn-lt"/>
            </a:endParaRPr>
          </a:p>
        </p:txBody>
      </p:sp>
      <p:sp>
        <p:nvSpPr>
          <p:cNvPr id="8" name="文本框 38"/>
          <p:cNvSpPr txBox="1"/>
          <p:nvPr/>
        </p:nvSpPr>
        <p:spPr>
          <a:xfrm>
            <a:off x="7641590" y="3402965"/>
            <a:ext cx="1957070" cy="2251075"/>
          </a:xfrm>
          <a:prstGeom prst="rect">
            <a:avLst/>
          </a:prstGeom>
          <a:noFill/>
        </p:spPr>
        <p:txBody>
          <a:bodyPr wrap="square" lIns="0" tIns="0" rIns="0" bIns="0">
            <a:normAutofit/>
          </a:bodyPr>
          <a:p>
            <a:pPr algn="ctr">
              <a:lnSpc>
                <a:spcPct val="120000"/>
              </a:lnSpc>
              <a:spcBef>
                <a:spcPct val="0"/>
              </a:spcBef>
            </a:pPr>
            <a:r>
              <a:rPr lang="zh-CN" altLang="en-US" sz="1200">
                <a:cs typeface="+mn-ea"/>
                <a:sym typeface="+mn-lt"/>
              </a:rPr>
              <a:t>经过了单元测试和集成测试以后，我们要把软件系统搭建起来，按照软件规格说明书中所要求，测试软件其性能功能等是否和用户需求相符合，在系统运行中是否存在漏洞等。</a:t>
            </a:r>
            <a:endParaRPr lang="zh-CN" altLang="en-US" sz="1200">
              <a:cs typeface="+mn-ea"/>
              <a:sym typeface="+mn-lt"/>
            </a:endParaRPr>
          </a:p>
        </p:txBody>
      </p:sp>
      <p:sp>
        <p:nvSpPr>
          <p:cNvPr id="9" name="矩形 8"/>
          <p:cNvSpPr/>
          <p:nvPr/>
        </p:nvSpPr>
        <p:spPr>
          <a:xfrm>
            <a:off x="7641590" y="2908935"/>
            <a:ext cx="1957070" cy="414020"/>
          </a:xfrm>
          <a:prstGeom prst="rect">
            <a:avLst/>
          </a:prstGeom>
        </p:spPr>
        <p:txBody>
          <a:bodyPr wrap="none" lIns="0" tIns="0" rIns="0" bIns="0">
            <a:normAutofit/>
          </a:bodyPr>
          <a:p>
            <a:pPr algn="ctr" defTabSz="1219200">
              <a:spcBef>
                <a:spcPct val="0"/>
              </a:spcBef>
              <a:defRPr/>
            </a:pPr>
            <a:r>
              <a:rPr lang="zh-CN" altLang="en-US" sz="2135" b="1">
                <a:solidFill>
                  <a:schemeClr val="accent1"/>
                </a:solidFill>
                <a:cs typeface="+mn-ea"/>
                <a:sym typeface="+mn-lt"/>
              </a:rPr>
              <a:t>系统测试</a:t>
            </a:r>
            <a:endParaRPr lang="zh-CN" altLang="en-US" sz="2135" b="1">
              <a:solidFill>
                <a:schemeClr val="accent1"/>
              </a:solidFill>
              <a:cs typeface="+mn-ea"/>
              <a:sym typeface="+mn-lt"/>
            </a:endParaRPr>
          </a:p>
        </p:txBody>
      </p:sp>
      <p:sp>
        <p:nvSpPr>
          <p:cNvPr id="10" name="任意多边形: 形状 10"/>
          <p:cNvSpPr/>
          <p:nvPr/>
        </p:nvSpPr>
        <p:spPr bwMode="auto">
          <a:xfrm rot="18988399" flipH="1">
            <a:off x="10753090" y="2486660"/>
            <a:ext cx="1165225" cy="1194435"/>
          </a:xfrm>
          <a:custGeom>
            <a:avLst/>
            <a:gdLst>
              <a:gd name="T0" fmla="*/ 3188 w 3399"/>
              <a:gd name="T1" fmla="*/ 209 h 3399"/>
              <a:gd name="T2" fmla="*/ 2961 w 3399"/>
              <a:gd name="T3" fmla="*/ 104 h 3399"/>
              <a:gd name="T4" fmla="*/ 1582 w 3399"/>
              <a:gd name="T5" fmla="*/ 562 h 3399"/>
              <a:gd name="T6" fmla="*/ 855 w 3399"/>
              <a:gd name="T7" fmla="*/ 624 h 3399"/>
              <a:gd name="T8" fmla="*/ 684 w 3399"/>
              <a:gd name="T9" fmla="*/ 795 h 3399"/>
              <a:gd name="T10" fmla="*/ 1099 w 3399"/>
              <a:gd name="T11" fmla="*/ 1209 h 3399"/>
              <a:gd name="T12" fmla="*/ 978 w 3399"/>
              <a:gd name="T13" fmla="*/ 2218 h 3399"/>
              <a:gd name="T14" fmla="*/ 336 w 3399"/>
              <a:gd name="T15" fmla="*/ 2339 h 3399"/>
              <a:gd name="T16" fmla="*/ 111 w 3399"/>
              <a:gd name="T17" fmla="*/ 2565 h 3399"/>
              <a:gd name="T18" fmla="*/ 550 w 3399"/>
              <a:gd name="T19" fmla="*/ 2769 h 3399"/>
              <a:gd name="T20" fmla="*/ 643 w 3399"/>
              <a:gd name="T21" fmla="*/ 2883 h 3399"/>
              <a:gd name="T22" fmla="*/ 835 w 3399"/>
              <a:gd name="T23" fmla="*/ 3289 h 3399"/>
              <a:gd name="T24" fmla="*/ 1061 w 3399"/>
              <a:gd name="T25" fmla="*/ 3063 h 3399"/>
              <a:gd name="T26" fmla="*/ 1182 w 3399"/>
              <a:gd name="T27" fmla="*/ 2421 h 3399"/>
              <a:gd name="T28" fmla="*/ 2190 w 3399"/>
              <a:gd name="T29" fmla="*/ 2299 h 3399"/>
              <a:gd name="T30" fmla="*/ 2605 w 3399"/>
              <a:gd name="T31" fmla="*/ 2713 h 3399"/>
              <a:gd name="T32" fmla="*/ 2775 w 3399"/>
              <a:gd name="T33" fmla="*/ 2543 h 3399"/>
              <a:gd name="T34" fmla="*/ 2837 w 3399"/>
              <a:gd name="T35" fmla="*/ 1816 h 3399"/>
              <a:gd name="T36" fmla="*/ 3294 w 3399"/>
              <a:gd name="T37" fmla="*/ 436 h 3399"/>
              <a:gd name="T38" fmla="*/ 3188 w 3399"/>
              <a:gd name="T39" fmla="*/ 210 h 3399"/>
              <a:gd name="T40" fmla="*/ 3188 w 3399"/>
              <a:gd name="T41" fmla="*/ 210 h 3399"/>
              <a:gd name="T42" fmla="*/ 3188 w 3399"/>
              <a:gd name="T43" fmla="*/ 210 h 3399"/>
              <a:gd name="T44" fmla="*/ 3188 w 3399"/>
              <a:gd name="T45" fmla="*/ 209 h 3399"/>
              <a:gd name="T46" fmla="*/ 3188 w 3399"/>
              <a:gd name="T47" fmla="*/ 209 h 3399"/>
              <a:gd name="T48" fmla="*/ 2864 w 3399"/>
              <a:gd name="T49" fmla="*/ 824 h 3399"/>
              <a:gd name="T50" fmla="*/ 2578 w 3399"/>
              <a:gd name="T51" fmla="*/ 821 h 3399"/>
              <a:gd name="T52" fmla="*/ 2574 w 3399"/>
              <a:gd name="T53" fmla="*/ 534 h 3399"/>
              <a:gd name="T54" fmla="*/ 2861 w 3399"/>
              <a:gd name="T55" fmla="*/ 537 h 3399"/>
              <a:gd name="T56" fmla="*/ 2864 w 3399"/>
              <a:gd name="T57" fmla="*/ 824 h 3399"/>
              <a:gd name="T58" fmla="*/ 2864 w 3399"/>
              <a:gd name="T59" fmla="*/ 824 h 3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99" h="3399">
                <a:moveTo>
                  <a:pt x="3188" y="209"/>
                </a:moveTo>
                <a:cubicBezTo>
                  <a:pt x="3132" y="154"/>
                  <a:pt x="3037" y="117"/>
                  <a:pt x="2961" y="104"/>
                </a:cubicBezTo>
                <a:cubicBezTo>
                  <a:pt x="2375" y="0"/>
                  <a:pt x="1855" y="327"/>
                  <a:pt x="1582" y="562"/>
                </a:cubicBezTo>
                <a:cubicBezTo>
                  <a:pt x="1431" y="552"/>
                  <a:pt x="855" y="624"/>
                  <a:pt x="855" y="624"/>
                </a:cubicBezTo>
                <a:cubicBezTo>
                  <a:pt x="551" y="663"/>
                  <a:pt x="684" y="795"/>
                  <a:pt x="684" y="795"/>
                </a:cubicBezTo>
                <a:cubicBezTo>
                  <a:pt x="1099" y="1209"/>
                  <a:pt x="1099" y="1209"/>
                  <a:pt x="1099" y="1209"/>
                </a:cubicBezTo>
                <a:cubicBezTo>
                  <a:pt x="884" y="1916"/>
                  <a:pt x="1014" y="2047"/>
                  <a:pt x="978" y="2218"/>
                </a:cubicBezTo>
                <a:cubicBezTo>
                  <a:pt x="942" y="2389"/>
                  <a:pt x="655" y="2319"/>
                  <a:pt x="336" y="2339"/>
                </a:cubicBezTo>
                <a:cubicBezTo>
                  <a:pt x="18" y="2359"/>
                  <a:pt x="0" y="2473"/>
                  <a:pt x="111" y="2565"/>
                </a:cubicBezTo>
                <a:cubicBezTo>
                  <a:pt x="194" y="2634"/>
                  <a:pt x="436" y="2727"/>
                  <a:pt x="550" y="2769"/>
                </a:cubicBezTo>
                <a:cubicBezTo>
                  <a:pt x="577" y="2783"/>
                  <a:pt x="616" y="2814"/>
                  <a:pt x="643" y="2883"/>
                </a:cubicBezTo>
                <a:cubicBezTo>
                  <a:pt x="688" y="3005"/>
                  <a:pt x="772" y="3213"/>
                  <a:pt x="835" y="3289"/>
                </a:cubicBezTo>
                <a:cubicBezTo>
                  <a:pt x="927" y="3399"/>
                  <a:pt x="1041" y="3382"/>
                  <a:pt x="1061" y="3063"/>
                </a:cubicBezTo>
                <a:cubicBezTo>
                  <a:pt x="1081" y="2744"/>
                  <a:pt x="1011" y="2458"/>
                  <a:pt x="1182" y="2421"/>
                </a:cubicBezTo>
                <a:cubicBezTo>
                  <a:pt x="1353" y="2385"/>
                  <a:pt x="1483" y="2515"/>
                  <a:pt x="2190" y="2299"/>
                </a:cubicBezTo>
                <a:cubicBezTo>
                  <a:pt x="2605" y="2713"/>
                  <a:pt x="2605" y="2713"/>
                  <a:pt x="2605" y="2713"/>
                </a:cubicBezTo>
                <a:cubicBezTo>
                  <a:pt x="2605" y="2713"/>
                  <a:pt x="2737" y="2847"/>
                  <a:pt x="2775" y="2543"/>
                </a:cubicBezTo>
                <a:cubicBezTo>
                  <a:pt x="2775" y="2543"/>
                  <a:pt x="2847" y="1967"/>
                  <a:pt x="2837" y="1816"/>
                </a:cubicBezTo>
                <a:cubicBezTo>
                  <a:pt x="3072" y="1542"/>
                  <a:pt x="3399" y="1022"/>
                  <a:pt x="3294" y="436"/>
                </a:cubicBezTo>
                <a:cubicBezTo>
                  <a:pt x="3280" y="360"/>
                  <a:pt x="3244" y="266"/>
                  <a:pt x="3188" y="210"/>
                </a:cubicBezTo>
                <a:cubicBezTo>
                  <a:pt x="3188" y="210"/>
                  <a:pt x="3188" y="210"/>
                  <a:pt x="3188" y="210"/>
                </a:cubicBezTo>
                <a:cubicBezTo>
                  <a:pt x="3188" y="210"/>
                  <a:pt x="3188" y="210"/>
                  <a:pt x="3188" y="210"/>
                </a:cubicBezTo>
                <a:cubicBezTo>
                  <a:pt x="3188" y="209"/>
                  <a:pt x="3188" y="209"/>
                  <a:pt x="3188" y="209"/>
                </a:cubicBezTo>
                <a:cubicBezTo>
                  <a:pt x="3188" y="209"/>
                  <a:pt x="3188" y="209"/>
                  <a:pt x="3188" y="209"/>
                </a:cubicBezTo>
                <a:close/>
                <a:moveTo>
                  <a:pt x="2864" y="824"/>
                </a:moveTo>
                <a:cubicBezTo>
                  <a:pt x="2786" y="902"/>
                  <a:pt x="2657" y="900"/>
                  <a:pt x="2578" y="821"/>
                </a:cubicBezTo>
                <a:cubicBezTo>
                  <a:pt x="2497" y="740"/>
                  <a:pt x="2496" y="612"/>
                  <a:pt x="2574" y="534"/>
                </a:cubicBezTo>
                <a:cubicBezTo>
                  <a:pt x="2652" y="456"/>
                  <a:pt x="2780" y="457"/>
                  <a:pt x="2861" y="537"/>
                </a:cubicBezTo>
                <a:cubicBezTo>
                  <a:pt x="2940" y="617"/>
                  <a:pt x="2942" y="746"/>
                  <a:pt x="2864" y="824"/>
                </a:cubicBezTo>
                <a:cubicBezTo>
                  <a:pt x="2864" y="824"/>
                  <a:pt x="2864" y="824"/>
                  <a:pt x="2864" y="824"/>
                </a:cubicBezTo>
                <a:close/>
              </a:path>
            </a:pathLst>
          </a:custGeom>
          <a:solidFill>
            <a:schemeClr val="accent6"/>
          </a:solidFill>
          <a:ln>
            <a:noFill/>
          </a:ln>
        </p:spPr>
        <p:txBody>
          <a:bodyPr anchor="ctr"/>
          <a:p>
            <a:pPr algn="ctr"/>
            <a:endParaRPr sz="2400">
              <a:cs typeface="+mn-ea"/>
              <a:sym typeface="+mn-lt"/>
            </a:endParaRPr>
          </a:p>
        </p:txBody>
      </p:sp>
      <p:sp>
        <p:nvSpPr>
          <p:cNvPr id="22" name="文本框 40"/>
          <p:cNvSpPr txBox="1"/>
          <p:nvPr/>
        </p:nvSpPr>
        <p:spPr>
          <a:xfrm>
            <a:off x="10241915" y="4329430"/>
            <a:ext cx="1957070" cy="1324610"/>
          </a:xfrm>
          <a:prstGeom prst="rect">
            <a:avLst/>
          </a:prstGeom>
          <a:noFill/>
        </p:spPr>
        <p:txBody>
          <a:bodyPr wrap="square" lIns="0" tIns="0" rIns="0" bIns="0">
            <a:normAutofit fontScale="90000"/>
          </a:bodyPr>
          <a:p>
            <a:pPr algn="ctr">
              <a:lnSpc>
                <a:spcPct val="120000"/>
              </a:lnSpc>
              <a:spcBef>
                <a:spcPct val="0"/>
              </a:spcBef>
            </a:pPr>
            <a:r>
              <a:rPr lang="zh-CN" altLang="en-US" sz="1335">
                <a:cs typeface="+mn-ea"/>
                <a:sym typeface="+mn-lt"/>
              </a:rPr>
              <a:t>主要是用户在拿到软件的时候，在使用现场，会根据前边所提到的需求，以及规格说明书来做相应测试，以确定软件达到预期的效果。</a:t>
            </a:r>
            <a:endParaRPr lang="zh-CN" altLang="en-US" sz="1335">
              <a:cs typeface="+mn-ea"/>
              <a:sym typeface="+mn-lt"/>
            </a:endParaRPr>
          </a:p>
        </p:txBody>
      </p:sp>
      <p:sp>
        <p:nvSpPr>
          <p:cNvPr id="23" name="矩形 22"/>
          <p:cNvSpPr/>
          <p:nvPr/>
        </p:nvSpPr>
        <p:spPr>
          <a:xfrm>
            <a:off x="10241915" y="3836035"/>
            <a:ext cx="1957070" cy="414020"/>
          </a:xfrm>
          <a:prstGeom prst="rect">
            <a:avLst/>
          </a:prstGeom>
        </p:spPr>
        <p:txBody>
          <a:bodyPr wrap="none" lIns="0" tIns="0" rIns="0" bIns="0">
            <a:normAutofit/>
          </a:bodyPr>
          <a:p>
            <a:pPr algn="ctr" defTabSz="1219200">
              <a:spcBef>
                <a:spcPct val="0"/>
              </a:spcBef>
              <a:defRPr/>
            </a:pPr>
            <a:r>
              <a:rPr lang="zh-CN" altLang="en-US" sz="2135" b="1">
                <a:solidFill>
                  <a:schemeClr val="accent6"/>
                </a:solidFill>
                <a:cs typeface="+mn-ea"/>
                <a:sym typeface="+mn-lt"/>
              </a:rPr>
              <a:t>验收测试</a:t>
            </a:r>
            <a:endParaRPr lang="zh-CN" altLang="en-US" sz="2135" b="1">
              <a:solidFill>
                <a:schemeClr val="accent6"/>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4247421" y="318813"/>
            <a:ext cx="4177418" cy="460375"/>
          </a:xfrm>
          <a:prstGeom prst="rect">
            <a:avLst/>
          </a:prstGeom>
          <a:noFill/>
        </p:spPr>
        <p:txBody>
          <a:bodyPr wrap="square" rtlCol="0">
            <a:spAutoFit/>
          </a:bodyPr>
          <a:lstStyle/>
          <a:p>
            <a:pPr>
              <a:buClr>
                <a:srgbClr val="00A5FE"/>
              </a:buClr>
            </a:pPr>
            <a:r>
              <a:rPr lang="en-US" altLang="zh-CN" sz="2400" b="1" dirty="0">
                <a:solidFill>
                  <a:srgbClr val="91C845"/>
                </a:solidFill>
                <a:cs typeface="+mn-ea"/>
                <a:sym typeface="+mn-lt"/>
              </a:rPr>
              <a:t>V</a:t>
            </a:r>
            <a:r>
              <a:rPr lang="zh-CN" altLang="en-US" sz="2400" b="1" dirty="0">
                <a:solidFill>
                  <a:srgbClr val="91C845"/>
                </a:solidFill>
                <a:cs typeface="+mn-ea"/>
                <a:sym typeface="+mn-lt"/>
              </a:rPr>
              <a:t>模型缺陷及解决方案</a:t>
            </a:r>
            <a:endParaRPr lang="zh-CN" altLang="en-US" sz="2400" b="1" dirty="0">
              <a:solidFill>
                <a:srgbClr val="91C845"/>
              </a:solidFill>
              <a:cs typeface="+mn-ea"/>
              <a:sym typeface="+mn-lt"/>
            </a:endParaRPr>
          </a:p>
        </p:txBody>
      </p:sp>
      <p:sp>
        <p:nvSpPr>
          <p:cNvPr id="2" name="文本框 1"/>
          <p:cNvSpPr txBox="1"/>
          <p:nvPr/>
        </p:nvSpPr>
        <p:spPr>
          <a:xfrm>
            <a:off x="997585" y="1075690"/>
            <a:ext cx="10197465" cy="3538220"/>
          </a:xfrm>
          <a:prstGeom prst="rect">
            <a:avLst/>
          </a:prstGeom>
          <a:noFill/>
        </p:spPr>
        <p:txBody>
          <a:bodyPr wrap="square" rtlCol="0">
            <a:spAutoFit/>
          </a:bodyPr>
          <a:p>
            <a:r>
              <a:rPr lang="en-US" altLang="zh-CN" sz="2800"/>
              <a:t>	</a:t>
            </a:r>
            <a:r>
              <a:rPr lang="zh-CN" altLang="en-US" sz="2800"/>
              <a:t>V模型仅仅把测试过程作为在需求分析、系统设计及编码之后的一个阶段，忽视了测试对需求分析,系统设计的验证，需求的满足情况一直到后期的验收测试才被验证。</a:t>
            </a:r>
            <a:endParaRPr lang="zh-CN" altLang="en-US" sz="2800"/>
          </a:p>
          <a:p>
            <a:r>
              <a:rPr lang="en-US" altLang="zh-CN" sz="2800"/>
              <a:t>	</a:t>
            </a:r>
            <a:r>
              <a:rPr lang="zh-CN" altLang="en-US" sz="2800"/>
              <a:t>解决的思路是，当一个软件开发的时候，研发人员和测试人员需要同时工作，测试在软件做需求分析的同时就会有测试用例的跟踪，这样，可以尽快找出程序错误和需求偏离，从而更高效的提高程序质量，最大可能的减少成本，同时满足用户的实际软件需求。</a:t>
            </a:r>
            <a:endParaRPr lang="zh-CN" altLang="en-US" sz="2800"/>
          </a:p>
        </p:txBody>
      </p:sp>
      <p:sp>
        <p:nvSpPr>
          <p:cNvPr id="3" name="矩形 2"/>
          <p:cNvSpPr/>
          <p:nvPr/>
        </p:nvSpPr>
        <p:spPr>
          <a:xfrm>
            <a:off x="514985" y="4613910"/>
            <a:ext cx="3410585" cy="460375"/>
          </a:xfrm>
          <a:prstGeom prst="rect">
            <a:avLst/>
          </a:prstGeom>
          <a:noFill/>
          <a:ln>
            <a:noFill/>
          </a:ln>
        </p:spPr>
        <p:txBody>
          <a:bodyPr wrap="square" rtlCol="0" anchor="t">
            <a:spAutoFit/>
          </a:bodyPr>
          <a:p>
            <a:pPr algn="ctr"/>
            <a:r>
              <a:rPr lang="zh-CN" altLang="en-US" sz="2400" b="1">
                <a:ln w="22225">
                  <a:solidFill>
                    <a:schemeClr val="accent2"/>
                  </a:solidFill>
                  <a:prstDash val="solid"/>
                </a:ln>
                <a:solidFill>
                  <a:schemeClr val="accent2">
                    <a:lumMod val="40000"/>
                    <a:lumOff val="60000"/>
                  </a:schemeClr>
                </a:solidFill>
                <a:effectLst/>
              </a:rPr>
              <a:t>适用范围</a:t>
            </a:r>
            <a:endParaRPr lang="zh-CN" altLang="en-US" sz="2400" b="1">
              <a:ln w="22225">
                <a:solidFill>
                  <a:schemeClr val="accent2"/>
                </a:solidFill>
                <a:prstDash val="solid"/>
              </a:ln>
              <a:solidFill>
                <a:schemeClr val="accent2">
                  <a:lumMod val="40000"/>
                  <a:lumOff val="60000"/>
                </a:schemeClr>
              </a:solidFill>
              <a:effectLst/>
            </a:endParaRPr>
          </a:p>
        </p:txBody>
      </p:sp>
      <p:sp>
        <p:nvSpPr>
          <p:cNvPr id="45" name="文本框 44"/>
          <p:cNvSpPr txBox="1"/>
          <p:nvPr/>
        </p:nvSpPr>
        <p:spPr>
          <a:xfrm>
            <a:off x="1075055" y="5184140"/>
            <a:ext cx="10042525" cy="1568450"/>
          </a:xfrm>
          <a:prstGeom prst="rect">
            <a:avLst/>
          </a:prstGeom>
          <a:noFill/>
        </p:spPr>
        <p:txBody>
          <a:bodyPr wrap="square" rtlCol="0">
            <a:spAutoFit/>
          </a:bodyPr>
          <a:p>
            <a:r>
              <a:rPr lang="en-US" altLang="zh-CN" sz="2400"/>
              <a:t>	</a:t>
            </a:r>
            <a:r>
              <a:rPr lang="zh-CN" altLang="en-US" sz="2400"/>
              <a:t>V模式是一种传统软件开发模型，一般适用于一些传统信息系统应用的开发，而一些高性能高风险的系统、互联网软件，或一个系统难以被具体模块化的时候，就比较难做成V模式所需的各种构件，需要更强调迭代的开发模型或者敏捷开发模型。</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hqprint">
            <a:extLst>
              <a:ext uri="{28A0092B-C50C-407E-A947-70E740481C1C}">
                <a14:useLocalDpi xmlns:a14="http://schemas.microsoft.com/office/drawing/2010/main" val="0"/>
              </a:ext>
            </a:extLst>
          </a:blip>
          <a:stretch>
            <a:fillRect/>
          </a:stretch>
        </p:blipFill>
        <p:spPr>
          <a:xfrm>
            <a:off x="2573754" y="924720"/>
            <a:ext cx="7512843" cy="5008562"/>
          </a:xfrm>
          <a:custGeom>
            <a:avLst/>
            <a:gdLst>
              <a:gd name="connsiteX0" fmla="*/ 0 w 12192000"/>
              <a:gd name="connsiteY0" fmla="*/ 0 h 5008562"/>
              <a:gd name="connsiteX1" fmla="*/ 12192000 w 12192000"/>
              <a:gd name="connsiteY1" fmla="*/ 0 h 5008562"/>
              <a:gd name="connsiteX2" fmla="*/ 12192000 w 12192000"/>
              <a:gd name="connsiteY2" fmla="*/ 5008562 h 5008562"/>
              <a:gd name="connsiteX3" fmla="*/ 0 w 12192000"/>
              <a:gd name="connsiteY3" fmla="*/ 5008562 h 5008562"/>
            </a:gdLst>
            <a:ahLst/>
            <a:cxnLst>
              <a:cxn ang="0">
                <a:pos x="connsiteX0" y="connsiteY0"/>
              </a:cxn>
              <a:cxn ang="0">
                <a:pos x="connsiteX1" y="connsiteY1"/>
              </a:cxn>
              <a:cxn ang="0">
                <a:pos x="connsiteX2" y="connsiteY2"/>
              </a:cxn>
              <a:cxn ang="0">
                <a:pos x="connsiteX3" y="connsiteY3"/>
              </a:cxn>
            </a:cxnLst>
            <a:rect l="l" t="t" r="r" b="b"/>
            <a:pathLst>
              <a:path w="12192000" h="5008562">
                <a:moveTo>
                  <a:pt x="0" y="0"/>
                </a:moveTo>
                <a:lnTo>
                  <a:pt x="12192000" y="0"/>
                </a:lnTo>
                <a:lnTo>
                  <a:pt x="12192000" y="5008562"/>
                </a:lnTo>
                <a:lnTo>
                  <a:pt x="0" y="5008562"/>
                </a:lnTo>
                <a:close/>
              </a:path>
            </a:pathLst>
          </a:custGeom>
        </p:spPr>
      </p:pic>
      <p:sp>
        <p:nvSpPr>
          <p:cNvPr id="12" name="矩形 11"/>
          <p:cNvSpPr/>
          <p:nvPr/>
        </p:nvSpPr>
        <p:spPr>
          <a:xfrm>
            <a:off x="1253351" y="0"/>
            <a:ext cx="3762375" cy="59332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1353185" y="2643505"/>
            <a:ext cx="3662680" cy="1322070"/>
          </a:xfrm>
          <a:prstGeom prst="rect">
            <a:avLst/>
          </a:prstGeom>
          <a:noFill/>
        </p:spPr>
        <p:txBody>
          <a:bodyPr wrap="square" rtlCol="0">
            <a:spAutoFit/>
            <a:scene3d>
              <a:camera prst="orthographicFront"/>
              <a:lightRig rig="threePt" dir="t"/>
            </a:scene3d>
            <a:sp3d contourW="12700"/>
          </a:bodyPr>
          <a:lstStyle/>
          <a:p>
            <a:pPr algn="ctr"/>
            <a:r>
              <a:rPr lang="en-US" altLang="zh-CN" sz="8000" dirty="0">
                <a:solidFill>
                  <a:schemeClr val="bg1"/>
                </a:solidFill>
                <a:effectLst>
                  <a:outerShdw blurRad="38100" dist="38100" dir="2700000" algn="tl">
                    <a:srgbClr val="000000">
                      <a:alpha val="43137"/>
                    </a:srgbClr>
                  </a:outerShdw>
                </a:effectLst>
                <a:cs typeface="+mn-ea"/>
                <a:sym typeface="+mn-lt"/>
              </a:rPr>
              <a:t>W</a:t>
            </a:r>
            <a:r>
              <a:rPr lang="zh-CN" altLang="en-US" sz="8000" dirty="0">
                <a:solidFill>
                  <a:schemeClr val="bg1"/>
                </a:solidFill>
                <a:effectLst>
                  <a:outerShdw blurRad="38100" dist="38100" dir="2700000" algn="tl">
                    <a:srgbClr val="000000">
                      <a:alpha val="43137"/>
                    </a:srgbClr>
                  </a:outerShdw>
                </a:effectLst>
                <a:cs typeface="+mn-ea"/>
                <a:sym typeface="+mn-lt"/>
              </a:rPr>
              <a:t>模型</a:t>
            </a:r>
            <a:endParaRPr lang="zh-CN" altLang="en-US" sz="8000" dirty="0">
              <a:solidFill>
                <a:schemeClr val="bg1"/>
              </a:solidFill>
              <a:effectLst>
                <a:outerShdw blurRad="38100" dist="38100" dir="2700000" algn="tl">
                  <a:srgbClr val="000000">
                    <a:alpha val="43137"/>
                  </a:srgbClr>
                </a:outerShdw>
              </a:effectLst>
              <a:cs typeface="+mn-ea"/>
              <a:sym typeface="+mn-lt"/>
            </a:endParaRPr>
          </a:p>
        </p:txBody>
      </p:sp>
      <p:sp>
        <p:nvSpPr>
          <p:cNvPr id="16" name="文本框 15"/>
          <p:cNvSpPr txBox="1"/>
          <p:nvPr/>
        </p:nvSpPr>
        <p:spPr>
          <a:xfrm>
            <a:off x="1771082" y="1379468"/>
            <a:ext cx="3041235" cy="830997"/>
          </a:xfrm>
          <a:prstGeom prst="rect">
            <a:avLst/>
          </a:prstGeom>
          <a:noFill/>
        </p:spPr>
        <p:txBody>
          <a:bodyPr wrap="square" rtlCol="0">
            <a:spAutoFit/>
            <a:scene3d>
              <a:camera prst="orthographicFront"/>
              <a:lightRig rig="threePt" dir="t"/>
            </a:scene3d>
            <a:sp3d contourW="12700"/>
          </a:bodyPr>
          <a:lstStyle/>
          <a:p>
            <a:r>
              <a:rPr lang="en-US" altLang="zh-CN" sz="4800" dirty="0">
                <a:solidFill>
                  <a:schemeClr val="bg1"/>
                </a:solidFill>
                <a:effectLst>
                  <a:outerShdw blurRad="38100" dist="38100" dir="2700000" algn="tl">
                    <a:srgbClr val="000000">
                      <a:alpha val="43137"/>
                    </a:srgbClr>
                  </a:outerShdw>
                </a:effectLst>
                <a:cs typeface="+mn-ea"/>
                <a:sym typeface="+mn-lt"/>
              </a:rPr>
              <a:t>PART 02</a:t>
            </a:r>
            <a:endParaRPr lang="zh-CN" altLang="en-US" sz="4800" dirty="0">
              <a:solidFill>
                <a:schemeClr val="bg1"/>
              </a:solidFill>
              <a:effectLst>
                <a:outerShdw blurRad="38100" dist="38100" dir="2700000" algn="tl">
                  <a:srgbClr val="000000">
                    <a:alpha val="43137"/>
                  </a:srgbClr>
                </a:outerShdw>
              </a:effectLs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335915"/>
            <a:ext cx="8836025" cy="6313805"/>
          </a:xfrm>
          <a:prstGeom prst="rect">
            <a:avLst/>
          </a:prstGeom>
        </p:spPr>
      </p:pic>
      <p:sp>
        <p:nvSpPr>
          <p:cNvPr id="16" name="文本框 15"/>
          <p:cNvSpPr txBox="1"/>
          <p:nvPr/>
        </p:nvSpPr>
        <p:spPr>
          <a:xfrm>
            <a:off x="5058951" y="335958"/>
            <a:ext cx="4177418" cy="460375"/>
          </a:xfrm>
          <a:prstGeom prst="rect">
            <a:avLst/>
          </a:prstGeom>
          <a:noFill/>
        </p:spPr>
        <p:txBody>
          <a:bodyPr wrap="square" rtlCol="0">
            <a:spAutoFit/>
          </a:bodyPr>
          <a:lstStyle/>
          <a:p>
            <a:pPr>
              <a:buClr>
                <a:srgbClr val="00A5FE"/>
              </a:buClr>
            </a:pPr>
            <a:r>
              <a:rPr lang="en-US" altLang="zh-CN" sz="2400" b="1" dirty="0">
                <a:solidFill>
                  <a:srgbClr val="91C845"/>
                </a:solidFill>
                <a:cs typeface="+mn-ea"/>
                <a:sym typeface="+mn-lt"/>
              </a:rPr>
              <a:t>W</a:t>
            </a:r>
            <a:r>
              <a:rPr lang="zh-CN" altLang="en-US" sz="2400" b="1" dirty="0">
                <a:solidFill>
                  <a:srgbClr val="91C845"/>
                </a:solidFill>
                <a:cs typeface="+mn-ea"/>
                <a:sym typeface="+mn-lt"/>
              </a:rPr>
              <a:t>模型</a:t>
            </a:r>
            <a:endParaRPr lang="zh-CN" altLang="en-US" sz="2400" b="1" dirty="0">
              <a:solidFill>
                <a:srgbClr val="91C845"/>
              </a:solidFill>
              <a:cs typeface="+mn-ea"/>
              <a:sym typeface="+mn-lt"/>
            </a:endParaRPr>
          </a:p>
        </p:txBody>
      </p:sp>
      <p:sp>
        <p:nvSpPr>
          <p:cNvPr id="3" name="文本框 2"/>
          <p:cNvSpPr txBox="1"/>
          <p:nvPr/>
        </p:nvSpPr>
        <p:spPr>
          <a:xfrm>
            <a:off x="9491345" y="1139825"/>
            <a:ext cx="2107565" cy="5262245"/>
          </a:xfrm>
          <a:prstGeom prst="rect">
            <a:avLst/>
          </a:prstGeom>
          <a:noFill/>
        </p:spPr>
        <p:txBody>
          <a:bodyPr wrap="square" rtlCol="0">
            <a:spAutoFit/>
          </a:bodyPr>
          <a:p>
            <a:r>
              <a:rPr lang="zh-CN" altLang="en-US" sz="2400">
                <a:solidFill>
                  <a:schemeClr val="accent4">
                    <a:lumMod val="75000"/>
                  </a:schemeClr>
                </a:solidFill>
              </a:rPr>
              <a:t>相对于V模型，W模型增加了软件开发各阶段中同步进行的验证和确认活动。</a:t>
            </a:r>
            <a:endParaRPr lang="zh-CN" altLang="en-US" sz="2400">
              <a:solidFill>
                <a:schemeClr val="accent4">
                  <a:lumMod val="75000"/>
                </a:schemeClr>
              </a:solidFill>
            </a:endParaRPr>
          </a:p>
          <a:p>
            <a:r>
              <a:rPr lang="zh-CN" altLang="en-US" sz="2400">
                <a:solidFill>
                  <a:schemeClr val="accent4">
                    <a:lumMod val="75000"/>
                  </a:schemeClr>
                </a:solidFill>
              </a:rPr>
              <a:t>如图所示，由两个V字型模型组成，分别代表测试与开发过程，图中明确表示出了</a:t>
            </a:r>
            <a:r>
              <a:rPr lang="zh-CN" altLang="en-US" sz="2400" b="1" u="sng">
                <a:solidFill>
                  <a:schemeClr val="accent4">
                    <a:lumMod val="75000"/>
                  </a:schemeClr>
                </a:solidFill>
              </a:rPr>
              <a:t>测试与开发的并行关系</a:t>
            </a:r>
            <a:r>
              <a:rPr lang="zh-CN" altLang="en-US" sz="2400">
                <a:solidFill>
                  <a:schemeClr val="accent4">
                    <a:lumMod val="75000"/>
                  </a:schemeClr>
                </a:solidFill>
              </a:rPr>
              <a:t>。</a:t>
            </a:r>
            <a:endParaRPr lang="zh-CN" altLang="en-US" sz="2400">
              <a:solidFill>
                <a:schemeClr val="accent4">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par>
    </p:tnLst>
  </p:timing>
</p:sld>
</file>

<file path=ppt/tags/tag1.xml><?xml version="1.0" encoding="utf-8"?>
<p:tagLst xmlns:p="http://schemas.openxmlformats.org/presentationml/2006/main">
  <p:tag name="PA" val="v3.0.1"/>
</p:tagLst>
</file>

<file path=ppt/tags/tag2.xml><?xml version="1.0" encoding="utf-8"?>
<p:tagLst xmlns:p="http://schemas.openxmlformats.org/presentationml/2006/main">
  <p:tag name="KSO_WM_UNIT_PLACING_PICTURE_USER_VIEWPORT" val="{&quot;height&quot;:3600,&quot;width&quot;:11508}"/>
</p:tagLst>
</file>

<file path=ppt/tags/tag3.xml><?xml version="1.0" encoding="utf-8"?>
<p:tagLst xmlns:p="http://schemas.openxmlformats.org/presentationml/2006/main">
  <p:tag name="KSO_WM_UNIT_TABLE_BEAUTIFY" val="smartTable{1ebefc2d-87a6-435a-ac4e-8188e57af53f}"/>
</p:tagLst>
</file>

<file path=ppt/tags/tag4.xml><?xml version="1.0" encoding="utf-8"?>
<p:tagLst xmlns:p="http://schemas.openxmlformats.org/presentationml/2006/main">
  <p:tag name="PA" val="v3.0.1"/>
</p:tagLst>
</file>

<file path=ppt/theme/theme1.xml><?xml version="1.0" encoding="utf-8"?>
<a:theme xmlns:a="http://schemas.openxmlformats.org/drawingml/2006/main" name="Office 主题​​">
  <a:themeElements>
    <a:clrScheme name="自定义 966">
      <a:dk1>
        <a:srgbClr val="3F3F3F"/>
      </a:dk1>
      <a:lt1>
        <a:sysClr val="window" lastClr="FFFFFF"/>
      </a:lt1>
      <a:dk2>
        <a:srgbClr val="3F3F3F"/>
      </a:dk2>
      <a:lt2>
        <a:srgbClr val="FFFFFF"/>
      </a:lt2>
      <a:accent1>
        <a:srgbClr val="B8E6EC"/>
      </a:accent1>
      <a:accent2>
        <a:srgbClr val="A3B770"/>
      </a:accent2>
      <a:accent3>
        <a:srgbClr val="B8E6EC"/>
      </a:accent3>
      <a:accent4>
        <a:srgbClr val="A3B770"/>
      </a:accent4>
      <a:accent5>
        <a:srgbClr val="B8E6EC"/>
      </a:accent5>
      <a:accent6>
        <a:srgbClr val="A3B770"/>
      </a:accent6>
      <a:hlink>
        <a:srgbClr val="B8E6EC"/>
      </a:hlink>
      <a:folHlink>
        <a:srgbClr val="A3B770"/>
      </a:folHlink>
    </a:clrScheme>
    <a:fontScheme name="Temp">
      <a:majorFont>
        <a:latin typeface="方正黑体简体"/>
        <a:ea typeface="方正黑体简体"/>
        <a:cs typeface=""/>
      </a:majorFont>
      <a:minorFont>
        <a:latin typeface="方正黑体简体"/>
        <a:ea typeface="方正黑体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2737</Words>
  <Application>WPS 演示</Application>
  <PresentationFormat>宽屏</PresentationFormat>
  <Paragraphs>220</Paragraphs>
  <Slides>18</Slides>
  <Notes>23</Notes>
  <HiddenSlides>0</HiddenSlides>
  <MMClips>1</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Arial</vt:lpstr>
      <vt:lpstr>宋体</vt:lpstr>
      <vt:lpstr>Wingdings</vt:lpstr>
      <vt:lpstr>Lato Regular</vt:lpstr>
      <vt:lpstr>Segoe Print</vt:lpstr>
      <vt:lpstr>Lato Hairline</vt:lpstr>
      <vt:lpstr>Lato Light</vt:lpstr>
      <vt:lpstr>方正黑体简体</vt:lpstr>
      <vt:lpstr>微软雅黑</vt:lpstr>
      <vt:lpstr>Arial Unicode MS</vt:lpstr>
      <vt:lpstr>等线</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WPS_1559555861</cp:lastModifiedBy>
  <cp:revision>11</cp:revision>
  <dcterms:created xsi:type="dcterms:W3CDTF">2020-12-25T14:49:00Z</dcterms:created>
  <dcterms:modified xsi:type="dcterms:W3CDTF">2020-12-26T08:14:19Z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