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10" r:id="rId3"/>
    <p:sldId id="411" r:id="rId5"/>
    <p:sldId id="412" r:id="rId6"/>
    <p:sldId id="467" r:id="rId7"/>
    <p:sldId id="468" r:id="rId8"/>
    <p:sldId id="495" r:id="rId9"/>
    <p:sldId id="494" r:id="rId10"/>
    <p:sldId id="413" r:id="rId11"/>
    <p:sldId id="461" r:id="rId12"/>
    <p:sldId id="462" r:id="rId13"/>
    <p:sldId id="463" r:id="rId14"/>
    <p:sldId id="464" r:id="rId15"/>
    <p:sldId id="465" r:id="rId16"/>
    <p:sldId id="414" r:id="rId17"/>
    <p:sldId id="415" r:id="rId18"/>
    <p:sldId id="416" r:id="rId19"/>
    <p:sldId id="418" r:id="rId20"/>
    <p:sldId id="441" r:id="rId21"/>
    <p:sldId id="445" r:id="rId22"/>
    <p:sldId id="446" r:id="rId23"/>
    <p:sldId id="447" r:id="rId24"/>
    <p:sldId id="448" r:id="rId25"/>
    <p:sldId id="417" r:id="rId26"/>
    <p:sldId id="466" r:id="rId27"/>
    <p:sldId id="442" r:id="rId28"/>
    <p:sldId id="469" r:id="rId29"/>
    <p:sldId id="443" r:id="rId30"/>
    <p:sldId id="470" r:id="rId31"/>
    <p:sldId id="471" r:id="rId32"/>
    <p:sldId id="472" r:id="rId33"/>
    <p:sldId id="444" r:id="rId34"/>
    <p:sldId id="473" r:id="rId35"/>
    <p:sldId id="522" r:id="rId36"/>
    <p:sldId id="524" r:id="rId37"/>
    <p:sldId id="523" r:id="rId38"/>
    <p:sldId id="525" r:id="rId39"/>
    <p:sldId id="526" r:id="rId40"/>
    <p:sldId id="527" r:id="rId41"/>
    <p:sldId id="528" r:id="rId42"/>
    <p:sldId id="529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8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A1E2-0BCB-498F-B666-E5E40D2532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A1E2-0BCB-498F-B666-E5E40D2532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614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614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A1E2-0BCB-498F-B666-E5E40D2532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A1E2-0BCB-498F-B666-E5E40D2532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A1E2-0BCB-498F-B666-E5E40D2532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A1E2-0BCB-498F-B666-E5E40D2532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A1E2-0BCB-498F-B666-E5E40D2532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A1E2-0BCB-498F-B666-E5E40D2532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A1E2-0BCB-498F-B666-E5E40D2532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A1E2-0BCB-498F-B666-E5E40D2532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标题和内容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7.xml"/><Relationship Id="rId2" Type="http://schemas.openxmlformats.org/officeDocument/2006/relationships/hyperlink" Target="http://www.jetbrain.com" TargetMode="Externa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7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8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png"/><Relationship Id="rId3" Type="http://schemas.openxmlformats.org/officeDocument/2006/relationships/tags" Target="../tags/tag64.xml"/><Relationship Id="rId2" Type="http://schemas.openxmlformats.org/officeDocument/2006/relationships/image" Target="../media/image1.png"/><Relationship Id="rId1" Type="http://schemas.openxmlformats.org/officeDocument/2006/relationships/tags" Target="../tags/tag6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235" y="3533987"/>
            <a:ext cx="12188990" cy="3551518"/>
          </a:xfrm>
          <a:prstGeom prst="rect">
            <a:avLst/>
          </a:prstGeom>
        </p:spPr>
      </p:pic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3070883" y="1046570"/>
            <a:ext cx="1975052" cy="135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8800" cap="all" dirty="0">
                <a:solidFill>
                  <a:schemeClr val="accent1"/>
                </a:solidFill>
                <a:latin typeface="Agency FB" panose="020B0503020202020204" pitchFamily="34" charset="0"/>
                <a:ea typeface="方正姚体" panose="02010601030101010101" pitchFamily="2" charset="-122"/>
                <a:cs typeface="Arial" panose="020B0604020202020204" pitchFamily="34" charset="0"/>
              </a:rPr>
              <a:t>G04</a:t>
            </a:r>
            <a:endParaRPr lang="en-US" altLang="zh-CN" sz="8800" cap="all" dirty="0">
              <a:solidFill>
                <a:schemeClr val="accent1"/>
              </a:solidFill>
              <a:latin typeface="Agency FB" panose="020B0503020202020204" pitchFamily="34" charset="0"/>
              <a:ea typeface="方正姚体" panose="02010601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7" name="文本框 6"/>
          <p:cNvSpPr txBox="1"/>
          <p:nvPr/>
        </p:nvSpPr>
        <p:spPr>
          <a:xfrm>
            <a:off x="2306933" y="2742739"/>
            <a:ext cx="8196462" cy="582295"/>
          </a:xfrm>
          <a:prstGeom prst="rect">
            <a:avLst/>
          </a:prstGeom>
          <a:noFill/>
        </p:spPr>
        <p:txBody>
          <a:bodyPr wrap="square" lIns="91417" tIns="45708" rIns="91417" bIns="45708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ZUCC教师与课程评价平台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0"/>
          <p:cNvSpPr txBox="1"/>
          <p:nvPr/>
        </p:nvSpPr>
        <p:spPr>
          <a:xfrm>
            <a:off x="1633936" y="3324937"/>
            <a:ext cx="7783813" cy="39751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17" tIns="45708" rIns="91417" bIns="45708" anchor="t">
            <a:spAutoFit/>
          </a:bodyPr>
          <a:lstStyle/>
          <a:p>
            <a:pPr lvl="0" algn="ctr" eaLnBrk="0" latinLnBrk="0" hangingPunct="0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charset="0"/>
                <a:ea typeface="Meiryo" charset="0"/>
              </a:rPr>
              <a:t>                       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charset="0"/>
                <a:ea typeface="Meiryo" charset="0"/>
              </a:rPr>
              <a:t>基于协同过滤算法的课程评价系统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Meiryo" charset="0"/>
              <a:ea typeface="Meiryo" charset="0"/>
            </a:endParaRPr>
          </a:p>
        </p:txBody>
      </p:sp>
      <p:sp>
        <p:nvSpPr>
          <p:cNvPr id="19" name="TextBox 54"/>
          <p:cNvSpPr txBox="1"/>
          <p:nvPr/>
        </p:nvSpPr>
        <p:spPr>
          <a:xfrm>
            <a:off x="4549833" y="4115286"/>
            <a:ext cx="3498410" cy="449580"/>
          </a:xfrm>
          <a:prstGeom prst="rect">
            <a:avLst/>
          </a:prstGeom>
          <a:noFill/>
        </p:spPr>
        <p:txBody>
          <a:bodyPr wrap="square" lIns="121853" tIns="60926" rIns="121853" bIns="60926" rtlCol="0">
            <a:spAutoFit/>
          </a:bodyPr>
          <a:lstStyle/>
          <a:p>
            <a:pPr algn="ctr"/>
            <a:r>
              <a:rPr lang="zh-CN" altLang="en-US" sz="21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童鑫聪</a:t>
            </a:r>
            <a:r>
              <a:rPr lang="zh-CN" altLang="en-US" sz="21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13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8048631" y="4340428"/>
            <a:ext cx="127598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3008897" y="4340428"/>
            <a:ext cx="154177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6"/>
          <p:cNvSpPr txBox="1"/>
          <p:nvPr/>
        </p:nvSpPr>
        <p:spPr>
          <a:xfrm>
            <a:off x="2719048" y="1308909"/>
            <a:ext cx="8196462" cy="828675"/>
          </a:xfrm>
          <a:prstGeom prst="rect">
            <a:avLst/>
          </a:prstGeom>
          <a:noFill/>
        </p:spPr>
        <p:txBody>
          <a:bodyPr wrap="square" lIns="91417" tIns="45708" rIns="91417" bIns="45708" rtlCol="0">
            <a:spAutoFit/>
          </a:bodyPr>
          <a:p>
            <a:pPr algn="ctr"/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6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0" grpId="1" bldLvl="0" animBg="1"/>
      <p:bldP spid="17" grpId="0"/>
      <p:bldP spid="18" grpId="0" bldLvl="0" animBg="1"/>
      <p:bldP spid="19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1" y="4321810"/>
            <a:ext cx="12192635" cy="26644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 bwMode="auto">
          <a:xfrm>
            <a:off x="3102610" y="380048"/>
            <a:ext cx="5645150" cy="732472"/>
            <a:chOff x="1626555" y="697552"/>
            <a:chExt cx="9106533" cy="732106"/>
          </a:xfrm>
        </p:grpSpPr>
        <p:sp>
          <p:nvSpPr>
            <p:cNvPr id="8" name="文本框 7"/>
            <p:cNvSpPr txBox="1"/>
            <p:nvPr/>
          </p:nvSpPr>
          <p:spPr>
            <a:xfrm>
              <a:off x="2103394" y="697552"/>
              <a:ext cx="7493171" cy="68164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界面原型图</a:t>
              </a:r>
              <a:endPara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26555" y="1429658"/>
              <a:ext cx="9106533" cy="0"/>
            </a:xfrm>
            <a:prstGeom prst="line">
              <a:avLst/>
            </a:prstGeom>
            <a:ln>
              <a:solidFill>
                <a:srgbClr val="273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770" y="1226820"/>
            <a:ext cx="7910830" cy="56311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1" y="4321810"/>
            <a:ext cx="12192635" cy="26644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 bwMode="auto">
          <a:xfrm>
            <a:off x="3102610" y="380048"/>
            <a:ext cx="5645150" cy="732472"/>
            <a:chOff x="1626555" y="697552"/>
            <a:chExt cx="9106533" cy="732106"/>
          </a:xfrm>
        </p:grpSpPr>
        <p:sp>
          <p:nvSpPr>
            <p:cNvPr id="8" name="文本框 7"/>
            <p:cNvSpPr txBox="1"/>
            <p:nvPr/>
          </p:nvSpPr>
          <p:spPr>
            <a:xfrm>
              <a:off x="2103394" y="697552"/>
              <a:ext cx="7493171" cy="68164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界面原型图</a:t>
              </a:r>
              <a:endPara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26555" y="1429658"/>
              <a:ext cx="9106533" cy="0"/>
            </a:xfrm>
            <a:prstGeom prst="line">
              <a:avLst/>
            </a:prstGeom>
            <a:ln>
              <a:solidFill>
                <a:srgbClr val="273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470" y="1266190"/>
            <a:ext cx="9207500" cy="5419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1" y="4321810"/>
            <a:ext cx="12192635" cy="26644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 bwMode="auto">
          <a:xfrm>
            <a:off x="3102610" y="380048"/>
            <a:ext cx="5645150" cy="732472"/>
            <a:chOff x="1626555" y="697552"/>
            <a:chExt cx="9106533" cy="732106"/>
          </a:xfrm>
        </p:grpSpPr>
        <p:sp>
          <p:nvSpPr>
            <p:cNvPr id="8" name="文本框 7"/>
            <p:cNvSpPr txBox="1"/>
            <p:nvPr/>
          </p:nvSpPr>
          <p:spPr>
            <a:xfrm>
              <a:off x="2103394" y="697552"/>
              <a:ext cx="7493171" cy="68164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界面原型图</a:t>
              </a:r>
              <a:endPara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26555" y="1429658"/>
              <a:ext cx="9106533" cy="0"/>
            </a:xfrm>
            <a:prstGeom prst="line">
              <a:avLst/>
            </a:prstGeom>
            <a:ln>
              <a:solidFill>
                <a:srgbClr val="273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70" y="1062355"/>
            <a:ext cx="7933055" cy="5794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1" y="4321810"/>
            <a:ext cx="12192635" cy="26644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 bwMode="auto">
          <a:xfrm>
            <a:off x="3102610" y="380048"/>
            <a:ext cx="5645150" cy="732472"/>
            <a:chOff x="1626555" y="697552"/>
            <a:chExt cx="9106533" cy="732106"/>
          </a:xfrm>
        </p:grpSpPr>
        <p:sp>
          <p:nvSpPr>
            <p:cNvPr id="8" name="文本框 7"/>
            <p:cNvSpPr txBox="1"/>
            <p:nvPr/>
          </p:nvSpPr>
          <p:spPr>
            <a:xfrm>
              <a:off x="2103394" y="697552"/>
              <a:ext cx="7493171" cy="68164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界面原型图</a:t>
              </a:r>
              <a:endPara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26555" y="1429658"/>
              <a:ext cx="9106533" cy="0"/>
            </a:xfrm>
            <a:prstGeom prst="line">
              <a:avLst/>
            </a:prstGeom>
            <a:ln>
              <a:solidFill>
                <a:srgbClr val="273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040" y="1356995"/>
            <a:ext cx="6115050" cy="5238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636" y="4321810"/>
            <a:ext cx="12192635" cy="26644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 bwMode="auto">
          <a:xfrm>
            <a:off x="3102610" y="380048"/>
            <a:ext cx="5645150" cy="732472"/>
            <a:chOff x="1626555" y="697552"/>
            <a:chExt cx="9106533" cy="732106"/>
          </a:xfrm>
        </p:grpSpPr>
        <p:sp>
          <p:nvSpPr>
            <p:cNvPr id="8" name="文本框 7"/>
            <p:cNvSpPr txBox="1"/>
            <p:nvPr/>
          </p:nvSpPr>
          <p:spPr>
            <a:xfrm>
              <a:off x="2103394" y="697552"/>
              <a:ext cx="7493171" cy="68164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软件接口</a:t>
              </a:r>
              <a:endPara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26555" y="1429658"/>
              <a:ext cx="9106533" cy="0"/>
            </a:xfrm>
            <a:prstGeom prst="line">
              <a:avLst/>
            </a:prstGeom>
            <a:ln>
              <a:solidFill>
                <a:srgbClr val="273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文本框 99"/>
          <p:cNvSpPr txBox="1"/>
          <p:nvPr/>
        </p:nvSpPr>
        <p:spPr>
          <a:xfrm>
            <a:off x="219710" y="1367155"/>
            <a:ext cx="5597525" cy="51695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304800"/>
            <a:r>
              <a:rPr lang="zh-CN" sz="2400" b="0">
                <a:ea typeface="宋体" panose="02010600030101010101" pitchFamily="2" charset="-122"/>
              </a:rPr>
              <a:t>1．数据库管理系统：</a:t>
            </a:r>
            <a:r>
              <a:rPr lang="en-US" sz="2400" b="0"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zh-CN" sz="2400" b="0">
                <a:ea typeface="宋体" panose="02010600030101010101" pitchFamily="2" charset="-122"/>
              </a:rPr>
              <a:t>名称：</a:t>
            </a:r>
            <a:r>
              <a:rPr lang="en-US" sz="2400" b="0"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  <a:r>
              <a:rPr lang="en-US" sz="2400" b="0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zh-CN" sz="2400" b="0">
                <a:solidFill>
                  <a:srgbClr val="000000"/>
                </a:solidFill>
                <a:ea typeface="宋体" panose="02010600030101010101" pitchFamily="2" charset="-122"/>
              </a:rPr>
              <a:t>版本号：</a:t>
            </a:r>
            <a:r>
              <a:rPr lang="en-US" sz="2400" b="0">
                <a:solidFill>
                  <a:srgbClr val="000000"/>
                </a:solidFill>
                <a:latin typeface="宋体" panose="02010600030101010101" pitchFamily="2" charset="-122"/>
              </a:rPr>
              <a:t>Ver 8.0.21 for Linux on 	x86_64 (MySQL Community 	Server - GPL)</a:t>
            </a:r>
            <a:r>
              <a:rPr lang="en-US" sz="2400" b="0"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zh-CN" sz="2400" b="0">
                <a:ea typeface="宋体" panose="02010600030101010101" pitchFamily="2" charset="-122"/>
              </a:rPr>
              <a:t>来源：清华大学开源软件镜像站2．分布式发布订阅消息系统：</a:t>
            </a:r>
            <a:r>
              <a:rPr lang="en-US" sz="2400" b="0"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zh-CN" sz="2400" b="0">
                <a:ea typeface="宋体" panose="02010600030101010101" pitchFamily="2" charset="-122"/>
              </a:rPr>
              <a:t>名称：</a:t>
            </a:r>
            <a:r>
              <a:rPr lang="en-US" sz="2400" b="0">
                <a:latin typeface="宋体" panose="02010600030101010101" pitchFamily="2" charset="-122"/>
                <a:ea typeface="宋体" panose="02010600030101010101" pitchFamily="2" charset="-122"/>
              </a:rPr>
              <a:t>Kafka</a:t>
            </a:r>
            <a:r>
              <a:rPr lang="en-US" sz="2400" b="0"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zh-CN" sz="2400" b="0">
                <a:ea typeface="宋体" panose="02010600030101010101" pitchFamily="2" charset="-122"/>
              </a:rPr>
              <a:t>版本号：</a:t>
            </a:r>
            <a:r>
              <a:rPr lang="en-US" sz="2400" b="0">
                <a:latin typeface="宋体" panose="02010600030101010101" pitchFamily="2" charset="-122"/>
                <a:ea typeface="宋体" panose="02010600030101010101" pitchFamily="2" charset="-122"/>
              </a:rPr>
              <a:t>1.0.0</a:t>
            </a:r>
            <a:r>
              <a:rPr lang="en-US" sz="2400" b="0"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zh-CN" sz="2400" b="0">
                <a:ea typeface="宋体" panose="02010600030101010101" pitchFamily="2" charset="-122"/>
              </a:rPr>
              <a:t>来源：</a:t>
            </a:r>
            <a:r>
              <a:rPr lang="en-US" altLang="zh-CN" sz="2400" b="0">
                <a:ea typeface="宋体" panose="02010600030101010101" pitchFamily="2" charset="-122"/>
              </a:rPr>
              <a:t>	</a:t>
            </a:r>
            <a:r>
              <a:rPr lang="en-US" sz="2400" b="0">
                <a:latin typeface="宋体" panose="02010600030101010101" pitchFamily="2" charset="-122"/>
                <a:ea typeface="宋体" panose="02010600030101010101" pitchFamily="2" charset="-122"/>
              </a:rPr>
              <a:t>https://kafka.apachecn.org/do	wnloads.html</a:t>
            </a:r>
            <a:r>
              <a:rPr lang="en-US" sz="2400" b="0"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zh-CN" sz="2400" b="0">
                <a:ea typeface="宋体" panose="02010600030101010101" pitchFamily="2" charset="-122"/>
              </a:rPr>
              <a:t>用途：用于服务端用户行为日志采集</a:t>
            </a:r>
            <a:endParaRPr lang="zh-CN" sz="1200" b="0">
              <a:ea typeface="宋体" panose="02010600030101010101" pitchFamily="2" charset="-122"/>
            </a:endParaRPr>
          </a:p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497955" y="1296035"/>
            <a:ext cx="5080000" cy="3784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304800"/>
            <a:r>
              <a:rPr lang="en-US" altLang="zh-CN" sz="2400" b="0">
                <a:ea typeface="宋体" panose="02010600030101010101" pitchFamily="2" charset="-122"/>
              </a:rPr>
              <a:t>3</a:t>
            </a:r>
            <a:r>
              <a:rPr lang="zh-CN" sz="2400" b="0">
                <a:ea typeface="宋体" panose="02010600030101010101" pitchFamily="2" charset="-122"/>
              </a:rPr>
              <a:t>．数据库管理工具：</a:t>
            </a:r>
            <a:r>
              <a:rPr lang="en-US" sz="2400" b="0"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zh-CN" sz="2400" b="0">
                <a:ea typeface="宋体" panose="02010600030101010101" pitchFamily="2" charset="-122"/>
              </a:rPr>
              <a:t>名称：</a:t>
            </a:r>
            <a:r>
              <a:rPr lang="en-US" sz="2400" b="0">
                <a:latin typeface="宋体" panose="02010600030101010101" pitchFamily="2" charset="-122"/>
                <a:ea typeface="宋体" panose="02010600030101010101" pitchFamily="2" charset="-122"/>
              </a:rPr>
              <a:t>mysqlworkbench</a:t>
            </a:r>
            <a:r>
              <a:rPr lang="en-US" sz="2400" b="0"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zh-CN" sz="2400" b="0">
                <a:ea typeface="宋体" panose="02010600030101010101" pitchFamily="2" charset="-122"/>
              </a:rPr>
              <a:t>版本号：</a:t>
            </a:r>
            <a:r>
              <a:rPr lang="en-US" sz="2400" b="0">
                <a:latin typeface="宋体" panose="02010600030101010101" pitchFamily="2" charset="-122"/>
                <a:ea typeface="宋体" panose="02010600030101010101" pitchFamily="2" charset="-122"/>
              </a:rPr>
              <a:t>Ver 8.0.20 16114288 CE ( 64 bits )  Community</a:t>
            </a:r>
            <a:r>
              <a:rPr lang="en-US" sz="2400" b="0"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zh-CN" sz="2400" b="0">
                <a:ea typeface="宋体" panose="02010600030101010101" pitchFamily="2" charset="-122"/>
              </a:rPr>
              <a:t>来源：</a:t>
            </a:r>
            <a:r>
              <a:rPr lang="en-US" sz="2400" b="0">
                <a:latin typeface="宋体" panose="02010600030101010101" pitchFamily="2" charset="-122"/>
                <a:ea typeface="宋体" panose="02010600030101010101" pitchFamily="2" charset="-122"/>
              </a:rPr>
              <a:t>dev.mysql.com/downloads/</a:t>
            </a:r>
            <a:endParaRPr lang="zh-CN" sz="2400" b="0">
              <a:ea typeface="宋体" panose="02010600030101010101" pitchFamily="2" charset="-122"/>
            </a:endParaRPr>
          </a:p>
          <a:p>
            <a:pPr indent="304800"/>
            <a:r>
              <a:rPr lang="en-US" altLang="zh-CN" sz="2400" b="0">
                <a:ea typeface="宋体" panose="02010600030101010101" pitchFamily="2" charset="-122"/>
              </a:rPr>
              <a:t>4</a:t>
            </a:r>
            <a:r>
              <a:rPr lang="zh-CN" sz="2400" b="0">
                <a:ea typeface="宋体" panose="02010600030101010101" pitchFamily="2" charset="-122"/>
              </a:rPr>
              <a:t>．</a:t>
            </a:r>
            <a:r>
              <a:rPr lang="en-US" sz="2400" b="0">
                <a:latin typeface="宋体" panose="02010600030101010101" pitchFamily="2" charset="-122"/>
                <a:ea typeface="宋体" panose="02010600030101010101" pitchFamily="2" charset="-122"/>
              </a:rPr>
              <a:t>Java IDE: </a:t>
            </a:r>
            <a:r>
              <a:rPr lang="en-US" sz="2400" b="0"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zh-CN" sz="2400" b="0">
                <a:ea typeface="宋体" panose="02010600030101010101" pitchFamily="2" charset="-122"/>
              </a:rPr>
              <a:t>名称：</a:t>
            </a:r>
            <a:r>
              <a:rPr lang="en-US" sz="2400" b="0">
                <a:latin typeface="宋体" panose="02010600030101010101" pitchFamily="2" charset="-122"/>
                <a:ea typeface="宋体" panose="02010600030101010101" pitchFamily="2" charset="-122"/>
              </a:rPr>
              <a:t>Intellij Idea</a:t>
            </a:r>
            <a:r>
              <a:rPr lang="en-US" sz="2400" b="0"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zh-CN" sz="2400" b="0">
                <a:ea typeface="宋体" panose="02010600030101010101" pitchFamily="2" charset="-122"/>
              </a:rPr>
              <a:t>版本号：</a:t>
            </a:r>
            <a:r>
              <a:rPr lang="en-US" sz="2400" b="0">
                <a:latin typeface="宋体" panose="02010600030101010101" pitchFamily="2" charset="-122"/>
                <a:ea typeface="宋体" panose="02010600030101010101" pitchFamily="2" charset="-122"/>
              </a:rPr>
              <a:t>Ultimate 2020.2 </a:t>
            </a:r>
            <a:r>
              <a:rPr lang="zh-CN" sz="2400" b="0">
                <a:ea typeface="宋体" panose="02010600030101010101" pitchFamily="2" charset="-122"/>
              </a:rPr>
              <a:t>来源：</a:t>
            </a:r>
            <a:r>
              <a:rPr lang="en-US" sz="2400" b="0" u="sng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www.jetbrain.com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636" y="4321810"/>
            <a:ext cx="12192635" cy="26644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 bwMode="auto">
          <a:xfrm>
            <a:off x="3102610" y="380048"/>
            <a:ext cx="5645150" cy="732472"/>
            <a:chOff x="1626555" y="697552"/>
            <a:chExt cx="9106533" cy="732106"/>
          </a:xfrm>
        </p:grpSpPr>
        <p:sp>
          <p:nvSpPr>
            <p:cNvPr id="8" name="文本框 7"/>
            <p:cNvSpPr txBox="1"/>
            <p:nvPr/>
          </p:nvSpPr>
          <p:spPr>
            <a:xfrm>
              <a:off x="2103394" y="697552"/>
              <a:ext cx="7493171" cy="68164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通信</a:t>
              </a: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</a:t>
              </a:r>
              <a:endPara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26555" y="1429658"/>
              <a:ext cx="9106533" cy="0"/>
            </a:xfrm>
            <a:prstGeom prst="line">
              <a:avLst/>
            </a:prstGeom>
            <a:ln>
              <a:solidFill>
                <a:srgbClr val="273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文本框 99"/>
          <p:cNvSpPr txBox="1"/>
          <p:nvPr/>
        </p:nvSpPr>
        <p:spPr>
          <a:xfrm>
            <a:off x="3180715" y="2306955"/>
            <a:ext cx="5080000" cy="1106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266700"/>
            <a:r>
              <a:rPr lang="en-US" sz="6600" b="0" i="1">
                <a:latin typeface="宋体" panose="02010600030101010101" pitchFamily="2" charset="-122"/>
                <a:ea typeface="宋体" panose="02010600030101010101" pitchFamily="2" charset="-122"/>
              </a:rPr>
              <a:t>TBD &amp; TBDLT</a:t>
            </a:r>
            <a:endParaRPr lang="zh-CN" altLang="en-US" sz="6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1505" y="3429212"/>
            <a:ext cx="12188990" cy="3551518"/>
          </a:xfrm>
          <a:prstGeom prst="rect">
            <a:avLst/>
          </a:prstGeom>
        </p:spPr>
      </p:pic>
      <p:sp>
        <p:nvSpPr>
          <p:cNvPr id="6" name="矩形 15"/>
          <p:cNvSpPr>
            <a:spLocks noChangeArrowheads="1"/>
          </p:cNvSpPr>
          <p:nvPr/>
        </p:nvSpPr>
        <p:spPr bwMode="auto">
          <a:xfrm>
            <a:off x="5664881" y="3181764"/>
            <a:ext cx="207010" cy="1054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17" tIns="45708" rIns="91417" bIns="45708">
            <a:spAutoFit/>
          </a:bodyPr>
          <a:lstStyle/>
          <a:p>
            <a:pPr algn="ctr"/>
            <a:r>
              <a:rPr lang="zh-CN" altLang="en-US" sz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endParaRPr lang="zh-CN" altLang="en-US" sz="186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Oval 31"/>
          <p:cNvSpPr>
            <a:spLocks noChangeArrowheads="1"/>
          </p:cNvSpPr>
          <p:nvPr/>
        </p:nvSpPr>
        <p:spPr bwMode="auto">
          <a:xfrm>
            <a:off x="5232117" y="1991594"/>
            <a:ext cx="1072538" cy="107447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17" tIns="45708" rIns="91417" bIns="45708" numCol="1" anchor="t" anchorCtr="0" compatLnSpc="1"/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</a:rPr>
              <a:t>02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9" name="矩形 15"/>
          <p:cNvSpPr>
            <a:spLocks noChangeArrowheads="1"/>
          </p:cNvSpPr>
          <p:nvPr/>
        </p:nvSpPr>
        <p:spPr bwMode="auto">
          <a:xfrm>
            <a:off x="4887005" y="3273797"/>
            <a:ext cx="1762760" cy="560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功能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需求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bldLvl="0" animBg="1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636" y="4321810"/>
            <a:ext cx="12192635" cy="26644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 bwMode="auto">
          <a:xfrm>
            <a:off x="3102610" y="380048"/>
            <a:ext cx="5645150" cy="732472"/>
            <a:chOff x="1626555" y="697552"/>
            <a:chExt cx="9106533" cy="732106"/>
          </a:xfrm>
        </p:grpSpPr>
        <p:sp>
          <p:nvSpPr>
            <p:cNvPr id="8" name="文本框 7"/>
            <p:cNvSpPr txBox="1"/>
            <p:nvPr/>
          </p:nvSpPr>
          <p:spPr>
            <a:xfrm>
              <a:off x="2103394" y="697552"/>
              <a:ext cx="7493171" cy="68164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信息流</a:t>
              </a:r>
              <a:r>
                <a:rPr lang="en-US" altLang="zh-CN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过程</a:t>
              </a:r>
              <a:endPara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26555" y="1429658"/>
              <a:ext cx="9106533" cy="0"/>
            </a:xfrm>
            <a:prstGeom prst="line">
              <a:avLst/>
            </a:prstGeom>
            <a:ln>
              <a:solidFill>
                <a:srgbClr val="273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1803400" y="1299845"/>
            <a:ext cx="409321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ym typeface="+mn-ea"/>
              </a:rPr>
              <a:t>--</a:t>
            </a:r>
            <a:r>
              <a:rPr lang="zh-CN" altLang="en-US" sz="3200">
                <a:sym typeface="+mn-ea"/>
              </a:rPr>
              <a:t>注册</a:t>
            </a:r>
            <a:endParaRPr lang="zh-CN" altLang="en-US" sz="3200"/>
          </a:p>
          <a:p>
            <a:endParaRPr lang="en-US" altLang="zh-CN" sz="3200"/>
          </a:p>
          <a:p>
            <a:r>
              <a:rPr lang="en-US" altLang="zh-CN" sz="3200">
                <a:sym typeface="+mn-ea"/>
              </a:rPr>
              <a:t>--</a:t>
            </a:r>
            <a:r>
              <a:rPr lang="zh-CN" altLang="en-US" sz="3200">
                <a:sym typeface="+mn-ea"/>
              </a:rPr>
              <a:t>登录</a:t>
            </a:r>
            <a:endParaRPr lang="en-US" altLang="zh-CN" sz="3200"/>
          </a:p>
          <a:p>
            <a:endParaRPr lang="en-US" altLang="zh-CN" sz="3200"/>
          </a:p>
          <a:p>
            <a:r>
              <a:rPr lang="en-US" altLang="zh-CN" sz="3200"/>
              <a:t>--</a:t>
            </a:r>
            <a:r>
              <a:rPr lang="zh-CN" altLang="en-US" sz="3200"/>
              <a:t>查询老师</a:t>
            </a:r>
            <a:r>
              <a:rPr lang="en-US" altLang="zh-CN" sz="3200"/>
              <a:t>/</a:t>
            </a:r>
            <a:r>
              <a:rPr lang="zh-CN" altLang="en-US" sz="3200"/>
              <a:t>课程</a:t>
            </a:r>
            <a:endParaRPr lang="zh-CN" altLang="en-US" sz="3200"/>
          </a:p>
          <a:p>
            <a:endParaRPr lang="zh-CN" altLang="en-US" sz="3200"/>
          </a:p>
          <a:p>
            <a:r>
              <a:rPr lang="en-US" altLang="zh-CN" sz="3200"/>
              <a:t>--</a:t>
            </a:r>
            <a:r>
              <a:rPr lang="zh-CN" altLang="en-US" sz="3200"/>
              <a:t>课程推荐</a:t>
            </a:r>
            <a:endParaRPr lang="zh-CN" altLang="en-US" sz="3200"/>
          </a:p>
          <a:p>
            <a:endParaRPr lang="zh-CN" altLang="en-US" sz="3200"/>
          </a:p>
          <a:p>
            <a:r>
              <a:rPr lang="en-US" altLang="zh-CN" sz="3200"/>
              <a:t>--</a:t>
            </a:r>
            <a:r>
              <a:rPr lang="zh-CN" altLang="en-US" sz="3200"/>
              <a:t>评价老师</a:t>
            </a:r>
            <a:r>
              <a:rPr lang="en-US" altLang="zh-CN" sz="3200"/>
              <a:t>/</a:t>
            </a:r>
            <a:r>
              <a:rPr lang="zh-CN" altLang="en-US" sz="3200"/>
              <a:t>课程</a:t>
            </a:r>
            <a:endParaRPr lang="zh-CN" altLang="en-US" sz="3200"/>
          </a:p>
        </p:txBody>
      </p:sp>
      <p:sp>
        <p:nvSpPr>
          <p:cNvPr id="2" name="文本框 1"/>
          <p:cNvSpPr txBox="1"/>
          <p:nvPr/>
        </p:nvSpPr>
        <p:spPr>
          <a:xfrm>
            <a:off x="7752715" y="1299845"/>
            <a:ext cx="409321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ym typeface="+mn-ea"/>
              </a:rPr>
              <a:t>--</a:t>
            </a:r>
            <a:r>
              <a:rPr lang="zh-CN" altLang="en-US" sz="3200">
                <a:sym typeface="+mn-ea"/>
              </a:rPr>
              <a:t>浏览</a:t>
            </a:r>
            <a:endParaRPr lang="zh-CN" altLang="en-US" sz="3200"/>
          </a:p>
          <a:p>
            <a:endParaRPr lang="en-US" altLang="zh-CN" sz="3200"/>
          </a:p>
          <a:p>
            <a:r>
              <a:rPr lang="en-US" altLang="zh-CN" sz="3200">
                <a:sym typeface="+mn-ea"/>
              </a:rPr>
              <a:t>--</a:t>
            </a:r>
            <a:r>
              <a:rPr lang="zh-CN" altLang="en-US" sz="3200">
                <a:sym typeface="+mn-ea"/>
              </a:rPr>
              <a:t>修改密码</a:t>
            </a:r>
            <a:endParaRPr lang="en-US" altLang="zh-CN" sz="3200"/>
          </a:p>
          <a:p>
            <a:endParaRPr lang="en-US" altLang="zh-CN" sz="3200"/>
          </a:p>
          <a:p>
            <a:r>
              <a:rPr lang="en-US" altLang="zh-CN" sz="3200"/>
              <a:t>--</a:t>
            </a:r>
            <a:r>
              <a:rPr lang="zh-CN" altLang="en-US" sz="3200"/>
              <a:t>记录用户历史纪录</a:t>
            </a:r>
            <a:endParaRPr lang="zh-CN" altLang="en-US" sz="3200"/>
          </a:p>
          <a:p>
            <a:endParaRPr lang="zh-CN" altLang="en-US" sz="3200"/>
          </a:p>
          <a:p>
            <a:r>
              <a:rPr lang="en-US" altLang="zh-CN" sz="3200"/>
              <a:t>--</a:t>
            </a:r>
            <a:r>
              <a:rPr lang="zh-CN" altLang="en-US" sz="3200"/>
              <a:t>计算教师得分</a:t>
            </a:r>
            <a:endParaRPr lang="zh-CN" altLang="en-US" sz="3200"/>
          </a:p>
          <a:p>
            <a:endParaRPr lang="zh-CN" altLang="en-US" sz="3200"/>
          </a:p>
          <a:p>
            <a:r>
              <a:rPr lang="en-US" altLang="zh-CN" sz="3200"/>
              <a:t>--</a:t>
            </a:r>
            <a:r>
              <a:rPr lang="zh-CN" altLang="en-US" sz="3200"/>
              <a:t>评价课程得分</a:t>
            </a:r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636" y="4321810"/>
            <a:ext cx="12192635" cy="26644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 bwMode="auto">
          <a:xfrm>
            <a:off x="3102610" y="380048"/>
            <a:ext cx="5645150" cy="732472"/>
            <a:chOff x="1626555" y="697552"/>
            <a:chExt cx="9106533" cy="732106"/>
          </a:xfrm>
        </p:grpSpPr>
        <p:sp>
          <p:nvSpPr>
            <p:cNvPr id="8" name="文本框 7"/>
            <p:cNvSpPr txBox="1"/>
            <p:nvPr/>
          </p:nvSpPr>
          <p:spPr>
            <a:xfrm>
              <a:off x="2103394" y="697552"/>
              <a:ext cx="7493171" cy="68164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数据字典</a:t>
              </a:r>
              <a:endPara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26555" y="1429658"/>
              <a:ext cx="9106533" cy="0"/>
            </a:xfrm>
            <a:prstGeom prst="line">
              <a:avLst/>
            </a:prstGeom>
            <a:ln>
              <a:solidFill>
                <a:srgbClr val="273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1501775" y="1369695"/>
            <a:ext cx="98221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/>
              <a:t>课程评价：</a:t>
            </a:r>
            <a:endParaRPr lang="zh-CN" altLang="en-US" sz="2400"/>
          </a:p>
          <a:p>
            <a:pPr algn="l"/>
            <a:r>
              <a:rPr lang="zh-CN" altLang="en-US" sz="2400"/>
              <a:t>描述：用户对某个教师某门课程的评价</a:t>
            </a:r>
            <a:endParaRPr lang="zh-CN" altLang="en-US" sz="2400"/>
          </a:p>
          <a:p>
            <a:pPr algn="l"/>
            <a:r>
              <a:rPr lang="zh-CN" altLang="en-US" sz="2400"/>
              <a:t>定义：课程评价 = 评价人 + 评价内容 + 打分 + 评价时间 + 认同人数 + </a:t>
            </a:r>
            <a:r>
              <a:rPr lang="en-US" altLang="zh-CN" sz="2400"/>
              <a:t>	</a:t>
            </a:r>
            <a:r>
              <a:rPr lang="zh-CN" altLang="en-US" sz="2400"/>
              <a:t>否认人数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1562735" y="3594735"/>
            <a:ext cx="95269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/>
              <a:t>教师主页信息：</a:t>
            </a:r>
            <a:endParaRPr lang="zh-CN" altLang="en-US" sz="2400"/>
          </a:p>
          <a:p>
            <a:pPr algn="l"/>
            <a:r>
              <a:rPr lang="zh-CN" altLang="en-US" sz="2400"/>
              <a:t>描述：关于某个教师，平台可呈现给用户的所有信息</a:t>
            </a:r>
            <a:endParaRPr lang="zh-CN" altLang="en-US" sz="2400"/>
          </a:p>
          <a:p>
            <a:pPr algn="l"/>
            <a:r>
              <a:rPr lang="zh-CN" altLang="en-US" sz="2400"/>
              <a:t>定义：教师主页信息 = 教师名字 + 照片 + 评分 + 简介 + 学院 + 0{教</a:t>
            </a:r>
            <a:r>
              <a:rPr lang="en-US" altLang="zh-CN" sz="2400"/>
              <a:t>		</a:t>
            </a:r>
            <a:r>
              <a:rPr lang="zh-CN" altLang="en-US" sz="2400"/>
              <a:t>师-课程具体信息的信息链接}n + 0{课程评价}n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636" y="4321810"/>
            <a:ext cx="12192635" cy="26644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88415" y="739775"/>
            <a:ext cx="98450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课程主页信息</a:t>
            </a:r>
            <a:endParaRPr lang="zh-CN" altLang="en-US" sz="2400"/>
          </a:p>
          <a:p>
            <a:r>
              <a:rPr lang="zh-CN" altLang="en-US" sz="2400"/>
              <a:t>描述：关于某门课程，平台可呈现给用户的所有信息</a:t>
            </a:r>
            <a:endParaRPr lang="zh-CN" altLang="en-US" sz="2400"/>
          </a:p>
          <a:p>
            <a:r>
              <a:rPr lang="zh-CN" altLang="en-US" sz="2400"/>
              <a:t>定义：课程具体信息 = 课程名 + 封面 + 简介 + 0{教师主页信息的信息链</a:t>
            </a:r>
            <a:r>
              <a:rPr lang="en-US" altLang="zh-CN" sz="2400"/>
              <a:t>	</a:t>
            </a:r>
            <a:r>
              <a:rPr lang="zh-CN" altLang="en-US" sz="2400"/>
              <a:t>接}n + 0{课程评价}n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1402715" y="3106420"/>
            <a:ext cx="973010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教师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课程具体信息描述：关于某个教师的某门课程，平台可呈现给用户的所有信息定义：教师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课程具体信息 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 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教师名字 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（照片）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 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得分 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+ 0{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课程评</a:t>
            </a:r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价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}n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842645" y="2583815"/>
            <a:ext cx="1013460" cy="47459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5400">
                <a:solidFill>
                  <a:schemeClr val="accent1">
                    <a:lumMod val="50000"/>
                  </a:schemeClr>
                </a:solidFill>
              </a:rPr>
              <a:t>目录</a:t>
            </a:r>
            <a:endParaRPr lang="zh-CN" altLang="en-US" sz="540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925445" y="474980"/>
            <a:ext cx="1677035" cy="1702790"/>
            <a:chOff x="2408" y="4653"/>
            <a:chExt cx="3420" cy="3949"/>
          </a:xfrm>
        </p:grpSpPr>
        <p:sp>
          <p:nvSpPr>
            <p:cNvPr id="13" name="íṥ1íḋè"/>
            <p:cNvSpPr>
              <a:spLocks noChangeArrowheads="1"/>
            </p:cNvSpPr>
            <p:nvPr/>
          </p:nvSpPr>
          <p:spPr bwMode="auto">
            <a:xfrm>
              <a:off x="3271" y="4653"/>
              <a:ext cx="1698" cy="1935"/>
            </a:xfrm>
            <a:custGeom>
              <a:avLst/>
              <a:gdLst>
                <a:gd name="T0" fmla="*/ 538480 w 1146"/>
                <a:gd name="T1" fmla="*/ 0 h 1307"/>
                <a:gd name="T2" fmla="*/ 1076960 w 1146"/>
                <a:gd name="T3" fmla="*/ 269763 h 1307"/>
                <a:gd name="T4" fmla="*/ 1076960 w 1146"/>
                <a:gd name="T5" fmla="*/ 959680 h 1307"/>
                <a:gd name="T6" fmla="*/ 538480 w 1146"/>
                <a:gd name="T7" fmla="*/ 1228504 h 1307"/>
                <a:gd name="T8" fmla="*/ 0 w 1146"/>
                <a:gd name="T9" fmla="*/ 959680 h 1307"/>
                <a:gd name="T10" fmla="*/ 0 w 1146"/>
                <a:gd name="T11" fmla="*/ 269763 h 1307"/>
                <a:gd name="T12" fmla="*/ 538480 w 1146"/>
                <a:gd name="T13" fmla="*/ 0 h 13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46"/>
                <a:gd name="T22" fmla="*/ 0 h 1307"/>
                <a:gd name="T23" fmla="*/ 1146 w 1146"/>
                <a:gd name="T24" fmla="*/ 1307 h 130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46" h="1307">
                  <a:moveTo>
                    <a:pt x="573" y="0"/>
                  </a:moveTo>
                  <a:lnTo>
                    <a:pt x="1146" y="287"/>
                  </a:lnTo>
                  <a:lnTo>
                    <a:pt x="1146" y="1021"/>
                  </a:lnTo>
                  <a:lnTo>
                    <a:pt x="573" y="1307"/>
                  </a:lnTo>
                  <a:lnTo>
                    <a:pt x="0" y="1021"/>
                  </a:lnTo>
                  <a:lnTo>
                    <a:pt x="0" y="287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408" y="6963"/>
              <a:ext cx="3420" cy="16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/>
              <a:r>
                <a:rPr lang="zh-CN" altLang="en-US" sz="2000" b="1" spc="3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外部接口需求</a:t>
              </a:r>
              <a:endParaRPr lang="zh-CN" altLang="en-US" sz="2000" b="1" spc="3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9425305" y="474980"/>
            <a:ext cx="1677035" cy="1394917"/>
            <a:chOff x="2408" y="4653"/>
            <a:chExt cx="3420" cy="3235"/>
          </a:xfrm>
        </p:grpSpPr>
        <p:sp>
          <p:nvSpPr>
            <p:cNvPr id="27" name="íṥ1íḋè"/>
            <p:cNvSpPr>
              <a:spLocks noChangeArrowheads="1"/>
            </p:cNvSpPr>
            <p:nvPr/>
          </p:nvSpPr>
          <p:spPr bwMode="auto">
            <a:xfrm>
              <a:off x="3268" y="4653"/>
              <a:ext cx="1698" cy="1935"/>
            </a:xfrm>
            <a:custGeom>
              <a:avLst/>
              <a:gdLst>
                <a:gd name="T0" fmla="*/ 538480 w 1146"/>
                <a:gd name="T1" fmla="*/ 0 h 1307"/>
                <a:gd name="T2" fmla="*/ 1076960 w 1146"/>
                <a:gd name="T3" fmla="*/ 269763 h 1307"/>
                <a:gd name="T4" fmla="*/ 1076960 w 1146"/>
                <a:gd name="T5" fmla="*/ 959680 h 1307"/>
                <a:gd name="T6" fmla="*/ 538480 w 1146"/>
                <a:gd name="T7" fmla="*/ 1228504 h 1307"/>
                <a:gd name="T8" fmla="*/ 0 w 1146"/>
                <a:gd name="T9" fmla="*/ 959680 h 1307"/>
                <a:gd name="T10" fmla="*/ 0 w 1146"/>
                <a:gd name="T11" fmla="*/ 269763 h 1307"/>
                <a:gd name="T12" fmla="*/ 538480 w 1146"/>
                <a:gd name="T13" fmla="*/ 0 h 13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46"/>
                <a:gd name="T22" fmla="*/ 0 h 1307"/>
                <a:gd name="T23" fmla="*/ 1146 w 1146"/>
                <a:gd name="T24" fmla="*/ 1307 h 130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46" h="1307">
                  <a:moveTo>
                    <a:pt x="573" y="0"/>
                  </a:moveTo>
                  <a:lnTo>
                    <a:pt x="1146" y="287"/>
                  </a:lnTo>
                  <a:lnTo>
                    <a:pt x="1146" y="1021"/>
                  </a:lnTo>
                  <a:lnTo>
                    <a:pt x="573" y="1307"/>
                  </a:lnTo>
                  <a:lnTo>
                    <a:pt x="0" y="1021"/>
                  </a:lnTo>
                  <a:lnTo>
                    <a:pt x="0" y="287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408" y="6963"/>
              <a:ext cx="3420" cy="9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/>
              <a:r>
                <a:rPr lang="zh-CN" altLang="en-US" sz="2000" b="1" spc="3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性能需求</a:t>
              </a:r>
              <a:endParaRPr lang="zh-CN" altLang="en-US" sz="2000" b="1" spc="3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190470" y="474980"/>
            <a:ext cx="1677035" cy="1394917"/>
            <a:chOff x="2409" y="4653"/>
            <a:chExt cx="3420" cy="3235"/>
          </a:xfrm>
        </p:grpSpPr>
        <p:sp>
          <p:nvSpPr>
            <p:cNvPr id="32" name="íṥ1íḋè"/>
            <p:cNvSpPr>
              <a:spLocks noChangeArrowheads="1"/>
            </p:cNvSpPr>
            <p:nvPr/>
          </p:nvSpPr>
          <p:spPr bwMode="auto">
            <a:xfrm>
              <a:off x="3268" y="4653"/>
              <a:ext cx="1698" cy="1935"/>
            </a:xfrm>
            <a:custGeom>
              <a:avLst/>
              <a:gdLst>
                <a:gd name="T0" fmla="*/ 538480 w 1146"/>
                <a:gd name="T1" fmla="*/ 0 h 1307"/>
                <a:gd name="T2" fmla="*/ 1076960 w 1146"/>
                <a:gd name="T3" fmla="*/ 269763 h 1307"/>
                <a:gd name="T4" fmla="*/ 1076960 w 1146"/>
                <a:gd name="T5" fmla="*/ 959680 h 1307"/>
                <a:gd name="T6" fmla="*/ 538480 w 1146"/>
                <a:gd name="T7" fmla="*/ 1228504 h 1307"/>
                <a:gd name="T8" fmla="*/ 0 w 1146"/>
                <a:gd name="T9" fmla="*/ 959680 h 1307"/>
                <a:gd name="T10" fmla="*/ 0 w 1146"/>
                <a:gd name="T11" fmla="*/ 269763 h 1307"/>
                <a:gd name="T12" fmla="*/ 538480 w 1146"/>
                <a:gd name="T13" fmla="*/ 0 h 13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46"/>
                <a:gd name="T22" fmla="*/ 0 h 1307"/>
                <a:gd name="T23" fmla="*/ 1146 w 1146"/>
                <a:gd name="T24" fmla="*/ 1307 h 130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46" h="1307">
                  <a:moveTo>
                    <a:pt x="573" y="0"/>
                  </a:moveTo>
                  <a:lnTo>
                    <a:pt x="1146" y="287"/>
                  </a:lnTo>
                  <a:lnTo>
                    <a:pt x="1146" y="1021"/>
                  </a:lnTo>
                  <a:lnTo>
                    <a:pt x="573" y="1307"/>
                  </a:lnTo>
                  <a:lnTo>
                    <a:pt x="0" y="1021"/>
                  </a:lnTo>
                  <a:lnTo>
                    <a:pt x="0" y="287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409" y="6963"/>
              <a:ext cx="3420" cy="9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/>
              <a:r>
                <a:rPr lang="zh-CN" altLang="en-US" sz="2000" b="1" spc="3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功能需求</a:t>
              </a:r>
              <a:endParaRPr lang="zh-CN" altLang="en-US" sz="2000" b="1" spc="3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2925445" y="4714875"/>
            <a:ext cx="1677035" cy="1394917"/>
            <a:chOff x="2408" y="4653"/>
            <a:chExt cx="3420" cy="3235"/>
          </a:xfrm>
        </p:grpSpPr>
        <p:sp>
          <p:nvSpPr>
            <p:cNvPr id="68" name="íṥ1íḋè"/>
            <p:cNvSpPr>
              <a:spLocks noChangeArrowheads="1"/>
            </p:cNvSpPr>
            <p:nvPr/>
          </p:nvSpPr>
          <p:spPr bwMode="auto">
            <a:xfrm>
              <a:off x="3268" y="4653"/>
              <a:ext cx="1698" cy="1935"/>
            </a:xfrm>
            <a:custGeom>
              <a:avLst/>
              <a:gdLst>
                <a:gd name="T0" fmla="*/ 538480 w 1146"/>
                <a:gd name="T1" fmla="*/ 0 h 1307"/>
                <a:gd name="T2" fmla="*/ 1076960 w 1146"/>
                <a:gd name="T3" fmla="*/ 269763 h 1307"/>
                <a:gd name="T4" fmla="*/ 1076960 w 1146"/>
                <a:gd name="T5" fmla="*/ 959680 h 1307"/>
                <a:gd name="T6" fmla="*/ 538480 w 1146"/>
                <a:gd name="T7" fmla="*/ 1228504 h 1307"/>
                <a:gd name="T8" fmla="*/ 0 w 1146"/>
                <a:gd name="T9" fmla="*/ 959680 h 1307"/>
                <a:gd name="T10" fmla="*/ 0 w 1146"/>
                <a:gd name="T11" fmla="*/ 269763 h 1307"/>
                <a:gd name="T12" fmla="*/ 538480 w 1146"/>
                <a:gd name="T13" fmla="*/ 0 h 13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46"/>
                <a:gd name="T22" fmla="*/ 0 h 1307"/>
                <a:gd name="T23" fmla="*/ 1146 w 1146"/>
                <a:gd name="T24" fmla="*/ 1307 h 130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46" h="1307">
                  <a:moveTo>
                    <a:pt x="573" y="0"/>
                  </a:moveTo>
                  <a:lnTo>
                    <a:pt x="1146" y="287"/>
                  </a:lnTo>
                  <a:lnTo>
                    <a:pt x="1146" y="1021"/>
                  </a:lnTo>
                  <a:lnTo>
                    <a:pt x="573" y="1307"/>
                  </a:lnTo>
                  <a:lnTo>
                    <a:pt x="0" y="1021"/>
                  </a:lnTo>
                  <a:lnTo>
                    <a:pt x="0" y="287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2408" y="6963"/>
              <a:ext cx="3420" cy="9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/>
              <a:r>
                <a:rPr lang="zh-CN" altLang="en-US" sz="2000" b="1" spc="3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会议记录</a:t>
              </a:r>
              <a:endParaRPr lang="zh-CN" altLang="en-US" sz="2000" b="1" spc="3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9425305" y="4714875"/>
            <a:ext cx="1677035" cy="1394917"/>
            <a:chOff x="2408" y="4653"/>
            <a:chExt cx="3420" cy="3235"/>
          </a:xfrm>
        </p:grpSpPr>
        <p:sp>
          <p:nvSpPr>
            <p:cNvPr id="71" name="íṥ1íḋè"/>
            <p:cNvSpPr>
              <a:spLocks noChangeArrowheads="1"/>
            </p:cNvSpPr>
            <p:nvPr/>
          </p:nvSpPr>
          <p:spPr bwMode="auto">
            <a:xfrm>
              <a:off x="3268" y="4653"/>
              <a:ext cx="1698" cy="1935"/>
            </a:xfrm>
            <a:custGeom>
              <a:avLst/>
              <a:gdLst>
                <a:gd name="T0" fmla="*/ 538480 w 1146"/>
                <a:gd name="T1" fmla="*/ 0 h 1307"/>
                <a:gd name="T2" fmla="*/ 1076960 w 1146"/>
                <a:gd name="T3" fmla="*/ 269763 h 1307"/>
                <a:gd name="T4" fmla="*/ 1076960 w 1146"/>
                <a:gd name="T5" fmla="*/ 959680 h 1307"/>
                <a:gd name="T6" fmla="*/ 538480 w 1146"/>
                <a:gd name="T7" fmla="*/ 1228504 h 1307"/>
                <a:gd name="T8" fmla="*/ 0 w 1146"/>
                <a:gd name="T9" fmla="*/ 959680 h 1307"/>
                <a:gd name="T10" fmla="*/ 0 w 1146"/>
                <a:gd name="T11" fmla="*/ 269763 h 1307"/>
                <a:gd name="T12" fmla="*/ 538480 w 1146"/>
                <a:gd name="T13" fmla="*/ 0 h 13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46"/>
                <a:gd name="T22" fmla="*/ 0 h 1307"/>
                <a:gd name="T23" fmla="*/ 1146 w 1146"/>
                <a:gd name="T24" fmla="*/ 1307 h 130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46" h="1307">
                  <a:moveTo>
                    <a:pt x="573" y="0"/>
                  </a:moveTo>
                  <a:lnTo>
                    <a:pt x="1146" y="287"/>
                  </a:lnTo>
                  <a:lnTo>
                    <a:pt x="1146" y="1021"/>
                  </a:lnTo>
                  <a:lnTo>
                    <a:pt x="573" y="1307"/>
                  </a:lnTo>
                  <a:lnTo>
                    <a:pt x="0" y="1021"/>
                  </a:lnTo>
                  <a:lnTo>
                    <a:pt x="0" y="287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408" y="6963"/>
              <a:ext cx="3420" cy="9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/>
              <a:r>
                <a:rPr lang="zh-CN" altLang="en-US" sz="2000" b="1" spc="3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参考资料</a:t>
              </a:r>
              <a:endParaRPr lang="zh-CN" altLang="en-US" sz="2000" b="1" spc="3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6189980" y="4714875"/>
            <a:ext cx="1677035" cy="1394917"/>
            <a:chOff x="2408" y="4653"/>
            <a:chExt cx="3420" cy="3235"/>
          </a:xfrm>
        </p:grpSpPr>
        <p:sp>
          <p:nvSpPr>
            <p:cNvPr id="74" name="íṥ1íḋè"/>
            <p:cNvSpPr>
              <a:spLocks noChangeArrowheads="1"/>
            </p:cNvSpPr>
            <p:nvPr/>
          </p:nvSpPr>
          <p:spPr bwMode="auto">
            <a:xfrm>
              <a:off x="3268" y="4653"/>
              <a:ext cx="1698" cy="1935"/>
            </a:xfrm>
            <a:custGeom>
              <a:avLst/>
              <a:gdLst>
                <a:gd name="T0" fmla="*/ 538480 w 1146"/>
                <a:gd name="T1" fmla="*/ 0 h 1307"/>
                <a:gd name="T2" fmla="*/ 1076960 w 1146"/>
                <a:gd name="T3" fmla="*/ 269763 h 1307"/>
                <a:gd name="T4" fmla="*/ 1076960 w 1146"/>
                <a:gd name="T5" fmla="*/ 959680 h 1307"/>
                <a:gd name="T6" fmla="*/ 538480 w 1146"/>
                <a:gd name="T7" fmla="*/ 1228504 h 1307"/>
                <a:gd name="T8" fmla="*/ 0 w 1146"/>
                <a:gd name="T9" fmla="*/ 959680 h 1307"/>
                <a:gd name="T10" fmla="*/ 0 w 1146"/>
                <a:gd name="T11" fmla="*/ 269763 h 1307"/>
                <a:gd name="T12" fmla="*/ 538480 w 1146"/>
                <a:gd name="T13" fmla="*/ 0 h 13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46"/>
                <a:gd name="T22" fmla="*/ 0 h 1307"/>
                <a:gd name="T23" fmla="*/ 1146 w 1146"/>
                <a:gd name="T24" fmla="*/ 1307 h 130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46" h="1307">
                  <a:moveTo>
                    <a:pt x="573" y="0"/>
                  </a:moveTo>
                  <a:lnTo>
                    <a:pt x="1146" y="287"/>
                  </a:lnTo>
                  <a:lnTo>
                    <a:pt x="1146" y="1021"/>
                  </a:lnTo>
                  <a:lnTo>
                    <a:pt x="573" y="1307"/>
                  </a:lnTo>
                  <a:lnTo>
                    <a:pt x="0" y="1021"/>
                  </a:lnTo>
                  <a:lnTo>
                    <a:pt x="0" y="287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2408" y="6963"/>
              <a:ext cx="3420" cy="9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/>
              <a:r>
                <a:rPr lang="zh-CN" altLang="en-US" sz="2000" b="1" spc="3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绩效评价</a:t>
              </a:r>
              <a:endParaRPr lang="zh-CN" altLang="en-US" sz="2000" b="1" spc="3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2925445" y="2583815"/>
            <a:ext cx="1677035" cy="1394917"/>
            <a:chOff x="2408" y="4653"/>
            <a:chExt cx="3420" cy="3235"/>
          </a:xfrm>
        </p:grpSpPr>
        <p:sp>
          <p:nvSpPr>
            <p:cNvPr id="77" name="íṥ1íḋè"/>
            <p:cNvSpPr>
              <a:spLocks noChangeArrowheads="1"/>
            </p:cNvSpPr>
            <p:nvPr/>
          </p:nvSpPr>
          <p:spPr bwMode="auto">
            <a:xfrm>
              <a:off x="3268" y="4653"/>
              <a:ext cx="1698" cy="1935"/>
            </a:xfrm>
            <a:custGeom>
              <a:avLst/>
              <a:gdLst>
                <a:gd name="T0" fmla="*/ 538480 w 1146"/>
                <a:gd name="T1" fmla="*/ 0 h 1307"/>
                <a:gd name="T2" fmla="*/ 1076960 w 1146"/>
                <a:gd name="T3" fmla="*/ 269763 h 1307"/>
                <a:gd name="T4" fmla="*/ 1076960 w 1146"/>
                <a:gd name="T5" fmla="*/ 959680 h 1307"/>
                <a:gd name="T6" fmla="*/ 538480 w 1146"/>
                <a:gd name="T7" fmla="*/ 1228504 h 1307"/>
                <a:gd name="T8" fmla="*/ 0 w 1146"/>
                <a:gd name="T9" fmla="*/ 959680 h 1307"/>
                <a:gd name="T10" fmla="*/ 0 w 1146"/>
                <a:gd name="T11" fmla="*/ 269763 h 1307"/>
                <a:gd name="T12" fmla="*/ 538480 w 1146"/>
                <a:gd name="T13" fmla="*/ 0 h 13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46"/>
                <a:gd name="T22" fmla="*/ 0 h 1307"/>
                <a:gd name="T23" fmla="*/ 1146 w 1146"/>
                <a:gd name="T24" fmla="*/ 1307 h 130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46" h="1307">
                  <a:moveTo>
                    <a:pt x="573" y="0"/>
                  </a:moveTo>
                  <a:lnTo>
                    <a:pt x="1146" y="287"/>
                  </a:lnTo>
                  <a:lnTo>
                    <a:pt x="1146" y="1021"/>
                  </a:lnTo>
                  <a:lnTo>
                    <a:pt x="573" y="1307"/>
                  </a:lnTo>
                  <a:lnTo>
                    <a:pt x="0" y="1021"/>
                  </a:lnTo>
                  <a:lnTo>
                    <a:pt x="0" y="287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2408" y="6963"/>
              <a:ext cx="3420" cy="9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/>
              <a:r>
                <a:rPr lang="zh-CN" altLang="en-US" sz="2000" b="1" spc="3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设计约束</a:t>
              </a:r>
              <a:endParaRPr lang="zh-CN" altLang="en-US" sz="2000" b="1" spc="3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9425940" y="2583815"/>
            <a:ext cx="1677035" cy="1394917"/>
            <a:chOff x="2408" y="4653"/>
            <a:chExt cx="3420" cy="3235"/>
          </a:xfrm>
        </p:grpSpPr>
        <p:sp>
          <p:nvSpPr>
            <p:cNvPr id="80" name="íṥ1íḋè"/>
            <p:cNvSpPr>
              <a:spLocks noChangeArrowheads="1"/>
            </p:cNvSpPr>
            <p:nvPr/>
          </p:nvSpPr>
          <p:spPr bwMode="auto">
            <a:xfrm>
              <a:off x="3268" y="4653"/>
              <a:ext cx="1698" cy="1935"/>
            </a:xfrm>
            <a:custGeom>
              <a:avLst/>
              <a:gdLst>
                <a:gd name="T0" fmla="*/ 538480 w 1146"/>
                <a:gd name="T1" fmla="*/ 0 h 1307"/>
                <a:gd name="T2" fmla="*/ 1076960 w 1146"/>
                <a:gd name="T3" fmla="*/ 269763 h 1307"/>
                <a:gd name="T4" fmla="*/ 1076960 w 1146"/>
                <a:gd name="T5" fmla="*/ 959680 h 1307"/>
                <a:gd name="T6" fmla="*/ 538480 w 1146"/>
                <a:gd name="T7" fmla="*/ 1228504 h 1307"/>
                <a:gd name="T8" fmla="*/ 0 w 1146"/>
                <a:gd name="T9" fmla="*/ 959680 h 1307"/>
                <a:gd name="T10" fmla="*/ 0 w 1146"/>
                <a:gd name="T11" fmla="*/ 269763 h 1307"/>
                <a:gd name="T12" fmla="*/ 538480 w 1146"/>
                <a:gd name="T13" fmla="*/ 0 h 13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46"/>
                <a:gd name="T22" fmla="*/ 0 h 1307"/>
                <a:gd name="T23" fmla="*/ 1146 w 1146"/>
                <a:gd name="T24" fmla="*/ 1307 h 130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46" h="1307">
                  <a:moveTo>
                    <a:pt x="573" y="0"/>
                  </a:moveTo>
                  <a:lnTo>
                    <a:pt x="1146" y="287"/>
                  </a:lnTo>
                  <a:lnTo>
                    <a:pt x="1146" y="1021"/>
                  </a:lnTo>
                  <a:lnTo>
                    <a:pt x="573" y="1307"/>
                  </a:lnTo>
                  <a:lnTo>
                    <a:pt x="0" y="1021"/>
                  </a:lnTo>
                  <a:lnTo>
                    <a:pt x="0" y="287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2408" y="6963"/>
              <a:ext cx="3420" cy="9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/>
              <a:r>
                <a:rPr lang="zh-CN" altLang="en-US" sz="2000" b="1" spc="3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其他需求</a:t>
              </a:r>
              <a:endParaRPr lang="zh-CN" altLang="en-US" sz="2000" b="1" spc="3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6190615" y="2583815"/>
            <a:ext cx="1677035" cy="1702790"/>
            <a:chOff x="2408" y="4653"/>
            <a:chExt cx="3420" cy="3949"/>
          </a:xfrm>
        </p:grpSpPr>
        <p:sp>
          <p:nvSpPr>
            <p:cNvPr id="83" name="íṥ1íḋè"/>
            <p:cNvSpPr>
              <a:spLocks noChangeArrowheads="1"/>
            </p:cNvSpPr>
            <p:nvPr/>
          </p:nvSpPr>
          <p:spPr bwMode="auto">
            <a:xfrm>
              <a:off x="3268" y="4653"/>
              <a:ext cx="1698" cy="1935"/>
            </a:xfrm>
            <a:custGeom>
              <a:avLst/>
              <a:gdLst>
                <a:gd name="T0" fmla="*/ 538480 w 1146"/>
                <a:gd name="T1" fmla="*/ 0 h 1307"/>
                <a:gd name="T2" fmla="*/ 1076960 w 1146"/>
                <a:gd name="T3" fmla="*/ 269763 h 1307"/>
                <a:gd name="T4" fmla="*/ 1076960 w 1146"/>
                <a:gd name="T5" fmla="*/ 959680 h 1307"/>
                <a:gd name="T6" fmla="*/ 538480 w 1146"/>
                <a:gd name="T7" fmla="*/ 1228504 h 1307"/>
                <a:gd name="T8" fmla="*/ 0 w 1146"/>
                <a:gd name="T9" fmla="*/ 959680 h 1307"/>
                <a:gd name="T10" fmla="*/ 0 w 1146"/>
                <a:gd name="T11" fmla="*/ 269763 h 1307"/>
                <a:gd name="T12" fmla="*/ 538480 w 1146"/>
                <a:gd name="T13" fmla="*/ 0 h 13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46"/>
                <a:gd name="T22" fmla="*/ 0 h 1307"/>
                <a:gd name="T23" fmla="*/ 1146 w 1146"/>
                <a:gd name="T24" fmla="*/ 1307 h 130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46" h="1307">
                  <a:moveTo>
                    <a:pt x="573" y="0"/>
                  </a:moveTo>
                  <a:lnTo>
                    <a:pt x="1146" y="287"/>
                  </a:lnTo>
                  <a:lnTo>
                    <a:pt x="1146" y="1021"/>
                  </a:lnTo>
                  <a:lnTo>
                    <a:pt x="573" y="1307"/>
                  </a:lnTo>
                  <a:lnTo>
                    <a:pt x="0" y="1021"/>
                  </a:lnTo>
                  <a:lnTo>
                    <a:pt x="0" y="287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2408" y="6963"/>
              <a:ext cx="3420" cy="16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/>
              <a:r>
                <a:rPr lang="zh-CN" altLang="en-US" sz="2000" b="1" spc="3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软件系统属性</a:t>
              </a:r>
              <a:endParaRPr lang="zh-CN" altLang="en-US" sz="2000" b="1" spc="3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cxnSp>
        <p:nvCxnSpPr>
          <p:cNvPr id="2" name="直接箭头连接符 1"/>
          <p:cNvCxnSpPr/>
          <p:nvPr/>
        </p:nvCxnSpPr>
        <p:spPr>
          <a:xfrm>
            <a:off x="4578350" y="1111250"/>
            <a:ext cx="158400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>
            <a:off x="7867015" y="1111250"/>
            <a:ext cx="158400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7867650" y="5353685"/>
            <a:ext cx="158400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4705350" y="5480685"/>
            <a:ext cx="158400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606925" y="3317240"/>
            <a:ext cx="158400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7867650" y="3261360"/>
            <a:ext cx="158400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636" y="4321810"/>
            <a:ext cx="12192635" cy="266446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1402715" y="444500"/>
            <a:ext cx="942784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l"/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信息链接：描述：指向教师具体信息、课程具体信息、教师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课程具体信息的链</a:t>
            </a:r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接定义：信息链接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= URI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02715" y="2261870"/>
            <a:ext cx="965136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l"/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教师条目项：描述：搜索、推荐结果中代表一个具体教师的一项，包含概要信息与信</a:t>
            </a:r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息链接定义：教师条目项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= 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教师名字 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 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教师简介 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 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教授课程清单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02715" y="4321810"/>
            <a:ext cx="967168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l"/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课程条目项描述：搜索、推荐结果中代表一门具体课程的一项，包含概要信息与信</a:t>
            </a:r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息链接定义：课程条目项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= 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教课程名字 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 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课程简介 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 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任课教师清单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636" y="4321810"/>
            <a:ext cx="12192635" cy="266446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1727200" y="859790"/>
            <a:ext cx="931608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教师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课程条目项：描述：搜索、推荐结果中代表一个教师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课程的一项，包含概要信息</a:t>
            </a:r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与信息链接定义：教师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课程条目项 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 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教师名字 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 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课程名字 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 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得分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27200" y="2962910"/>
            <a:ext cx="957072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条目项：描述：搜索、推荐结果中代表一个具体教师、具体课程、具体教师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</a:t>
            </a:r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程对的一项，包含概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  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要信息与信息链接定义：条目项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= [ 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教师条目项 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| 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课程条目项 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| 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教师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课程条目项 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]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636" y="4321810"/>
            <a:ext cx="12192635" cy="266446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1717040" y="1216660"/>
            <a:ext cx="826960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条目集描述：搜索、推荐的条目的集合定义：条目集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= 0{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条目项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}n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17040" y="3187700"/>
            <a:ext cx="897064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用户行为记录描述：用户每请求一个信息链接就产生一条用户行为记录，用于</a:t>
            </a:r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推荐系统定义：用户行为记录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= 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用户唯一身份表示 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 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时间 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 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信息链接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1505" y="3429212"/>
            <a:ext cx="12188990" cy="3551518"/>
          </a:xfrm>
          <a:prstGeom prst="rect">
            <a:avLst/>
          </a:prstGeom>
        </p:spPr>
      </p:pic>
      <p:sp>
        <p:nvSpPr>
          <p:cNvPr id="6" name="矩形 15"/>
          <p:cNvSpPr>
            <a:spLocks noChangeArrowheads="1"/>
          </p:cNvSpPr>
          <p:nvPr/>
        </p:nvSpPr>
        <p:spPr bwMode="auto">
          <a:xfrm>
            <a:off x="5664881" y="3181764"/>
            <a:ext cx="207010" cy="1054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17" tIns="45708" rIns="91417" bIns="45708">
            <a:spAutoFit/>
          </a:bodyPr>
          <a:lstStyle/>
          <a:p>
            <a:pPr algn="ctr"/>
            <a:r>
              <a:rPr lang="zh-CN" altLang="en-US" sz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endParaRPr lang="zh-CN" altLang="en-US" sz="186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Oval 31"/>
          <p:cNvSpPr>
            <a:spLocks noChangeArrowheads="1"/>
          </p:cNvSpPr>
          <p:nvPr/>
        </p:nvSpPr>
        <p:spPr bwMode="auto">
          <a:xfrm>
            <a:off x="5232117" y="1991594"/>
            <a:ext cx="1072538" cy="107447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17" tIns="45708" rIns="91417" bIns="45708" numCol="1" anchor="t" anchorCtr="0" compatLnSpc="1"/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</a:rPr>
              <a:t>03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9" name="矩形 15"/>
          <p:cNvSpPr>
            <a:spLocks noChangeArrowheads="1"/>
          </p:cNvSpPr>
          <p:nvPr/>
        </p:nvSpPr>
        <p:spPr bwMode="auto">
          <a:xfrm>
            <a:off x="4887005" y="3273797"/>
            <a:ext cx="1762760" cy="560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性能需求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bldLvl="0" animBg="1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636" y="4321810"/>
            <a:ext cx="12192635" cy="26644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 bwMode="auto">
          <a:xfrm>
            <a:off x="3102610" y="380048"/>
            <a:ext cx="5645150" cy="732472"/>
            <a:chOff x="1626555" y="697552"/>
            <a:chExt cx="9106533" cy="732106"/>
          </a:xfrm>
        </p:grpSpPr>
        <p:sp>
          <p:nvSpPr>
            <p:cNvPr id="8" name="文本框 7"/>
            <p:cNvSpPr txBox="1"/>
            <p:nvPr/>
          </p:nvSpPr>
          <p:spPr>
            <a:xfrm>
              <a:off x="2103394" y="697552"/>
              <a:ext cx="7493171" cy="68164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性能需求</a:t>
              </a:r>
              <a:endPara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26555" y="1429658"/>
              <a:ext cx="9106533" cy="0"/>
            </a:xfrm>
            <a:prstGeom prst="line">
              <a:avLst/>
            </a:prstGeom>
            <a:ln>
              <a:solidFill>
                <a:srgbClr val="273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文本框 99"/>
          <p:cNvSpPr txBox="1"/>
          <p:nvPr/>
        </p:nvSpPr>
        <p:spPr>
          <a:xfrm>
            <a:off x="1913255" y="1917700"/>
            <a:ext cx="747331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66700" indent="-266700"/>
            <a:r>
              <a:rPr lang="en-US" sz="2400" b="0">
                <a:solidFill>
                  <a:srgbClr val="333333"/>
                </a:solidFill>
                <a:latin typeface="Wingdings" panose="05000000000000000000" charset="0"/>
                <a:ea typeface="宋体" panose="02010600030101010101" pitchFamily="2" charset="-122"/>
              </a:rPr>
              <a:t>l </a:t>
            </a:r>
            <a:r>
              <a:rPr lang="zh-CN" sz="2400" b="0">
                <a:solidFill>
                  <a:srgbClr val="333333"/>
                </a:solidFill>
                <a:ea typeface="宋体" panose="02010600030101010101" pitchFamily="2" charset="-122"/>
              </a:rPr>
              <a:t>日常时段能承受500用户同时在线，且所有业务动作可用稳定，页面跳转时长不超过5秒钟；高峰时段承受1000用户同时在线，且所有业务动作可用、稳定，页面跳转时长不超过5秒</a:t>
            </a:r>
            <a:r>
              <a:rPr lang="en-US" sz="2400" b="0">
                <a:solidFill>
                  <a:srgbClr val="333333"/>
                </a:solidFill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zh-CN" sz="2400" b="0">
                <a:solidFill>
                  <a:srgbClr val="333333"/>
                </a:solidFill>
                <a:ea typeface="宋体" panose="02010600030101010101" pitchFamily="2" charset="-122"/>
              </a:rPr>
              <a:t>夜间根据用户历史记录在不影响业务的前提下2h内计算K近邻以支持协同过滤算法实现的推荐系统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1505" y="3429212"/>
            <a:ext cx="12188990" cy="3551518"/>
          </a:xfrm>
          <a:prstGeom prst="rect">
            <a:avLst/>
          </a:prstGeom>
        </p:spPr>
      </p:pic>
      <p:sp>
        <p:nvSpPr>
          <p:cNvPr id="6" name="矩形 15"/>
          <p:cNvSpPr>
            <a:spLocks noChangeArrowheads="1"/>
          </p:cNvSpPr>
          <p:nvPr/>
        </p:nvSpPr>
        <p:spPr bwMode="auto">
          <a:xfrm>
            <a:off x="5664881" y="3181764"/>
            <a:ext cx="207010" cy="1054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17" tIns="45708" rIns="91417" bIns="45708">
            <a:spAutoFit/>
          </a:bodyPr>
          <a:lstStyle/>
          <a:p>
            <a:pPr algn="ctr"/>
            <a:r>
              <a:rPr lang="zh-CN" altLang="en-US" sz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endParaRPr lang="zh-CN" altLang="en-US" sz="186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Oval 31"/>
          <p:cNvSpPr>
            <a:spLocks noChangeArrowheads="1"/>
          </p:cNvSpPr>
          <p:nvPr/>
        </p:nvSpPr>
        <p:spPr bwMode="auto">
          <a:xfrm>
            <a:off x="5232117" y="1991594"/>
            <a:ext cx="1072538" cy="107447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17" tIns="45708" rIns="91417" bIns="45708" numCol="1" anchor="t" anchorCtr="0" compatLnSpc="1"/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</a:rPr>
              <a:t>04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9" name="矩形 15"/>
          <p:cNvSpPr>
            <a:spLocks noChangeArrowheads="1"/>
          </p:cNvSpPr>
          <p:nvPr/>
        </p:nvSpPr>
        <p:spPr bwMode="auto">
          <a:xfrm>
            <a:off x="4887005" y="3273797"/>
            <a:ext cx="1762760" cy="560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设计约束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bldLvl="0" animBg="1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636" y="4321810"/>
            <a:ext cx="12192635" cy="266446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1913255" y="1917700"/>
            <a:ext cx="747331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66700" indent="-266700"/>
            <a:r>
              <a:rPr sz="2400" b="0">
                <a:solidFill>
                  <a:srgbClr val="333333"/>
                </a:solidFill>
                <a:ea typeface="宋体" panose="02010600030101010101" pitchFamily="2" charset="-122"/>
              </a:rPr>
              <a:t>xk网防刷机制限制了获取用户历史选课记录的速度和即使性</a:t>
            </a:r>
            <a:endParaRPr sz="2400" b="0">
              <a:solidFill>
                <a:srgbClr val="333333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1505" y="3429212"/>
            <a:ext cx="12188990" cy="3551518"/>
          </a:xfrm>
          <a:prstGeom prst="rect">
            <a:avLst/>
          </a:prstGeom>
        </p:spPr>
      </p:pic>
      <p:sp>
        <p:nvSpPr>
          <p:cNvPr id="6" name="矩形 15"/>
          <p:cNvSpPr>
            <a:spLocks noChangeArrowheads="1"/>
          </p:cNvSpPr>
          <p:nvPr/>
        </p:nvSpPr>
        <p:spPr bwMode="auto">
          <a:xfrm>
            <a:off x="5664881" y="3181764"/>
            <a:ext cx="207010" cy="1054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17" tIns="45708" rIns="91417" bIns="45708">
            <a:spAutoFit/>
          </a:bodyPr>
          <a:lstStyle/>
          <a:p>
            <a:pPr algn="ctr"/>
            <a:r>
              <a:rPr lang="zh-CN" altLang="en-US" sz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endParaRPr lang="zh-CN" altLang="en-US" sz="186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Oval 31"/>
          <p:cNvSpPr>
            <a:spLocks noChangeArrowheads="1"/>
          </p:cNvSpPr>
          <p:nvPr/>
        </p:nvSpPr>
        <p:spPr bwMode="auto">
          <a:xfrm>
            <a:off x="5232117" y="1991594"/>
            <a:ext cx="1072538" cy="107447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17" tIns="45708" rIns="91417" bIns="45708" numCol="1" anchor="t" anchorCtr="0" compatLnSpc="1"/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</a:rPr>
              <a:t>05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9" name="矩形 15"/>
          <p:cNvSpPr>
            <a:spLocks noChangeArrowheads="1"/>
          </p:cNvSpPr>
          <p:nvPr/>
        </p:nvSpPr>
        <p:spPr bwMode="auto">
          <a:xfrm>
            <a:off x="4480605" y="3273797"/>
            <a:ext cx="2575560" cy="560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软件系统属性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bldLvl="0" animBg="1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636" y="4321810"/>
            <a:ext cx="12192635" cy="26644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 bwMode="auto">
          <a:xfrm>
            <a:off x="3102610" y="380048"/>
            <a:ext cx="5645150" cy="732472"/>
            <a:chOff x="1626555" y="697552"/>
            <a:chExt cx="9106533" cy="732106"/>
          </a:xfrm>
        </p:grpSpPr>
        <p:sp>
          <p:nvSpPr>
            <p:cNvPr id="8" name="文本框 7"/>
            <p:cNvSpPr txBox="1"/>
            <p:nvPr/>
          </p:nvSpPr>
          <p:spPr>
            <a:xfrm>
              <a:off x="2103394" y="697552"/>
              <a:ext cx="7493171" cy="68164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可靠性</a:t>
              </a:r>
              <a:endPara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26555" y="1429658"/>
              <a:ext cx="9106533" cy="0"/>
            </a:xfrm>
            <a:prstGeom prst="line">
              <a:avLst/>
            </a:prstGeom>
            <a:ln>
              <a:solidFill>
                <a:srgbClr val="273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文本框 99"/>
          <p:cNvSpPr txBox="1"/>
          <p:nvPr/>
        </p:nvSpPr>
        <p:spPr>
          <a:xfrm>
            <a:off x="1913255" y="1917700"/>
            <a:ext cx="7473315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66700" indent="-266700"/>
            <a:r>
              <a:rPr lang="en-US" sz="2400" b="0">
                <a:solidFill>
                  <a:srgbClr val="333333"/>
                </a:solidFill>
                <a:ea typeface="宋体" panose="02010600030101010101" pitchFamily="2" charset="-122"/>
              </a:rPr>
              <a:t>--</a:t>
            </a:r>
            <a:r>
              <a:rPr sz="2400" b="0">
                <a:solidFill>
                  <a:srgbClr val="333333"/>
                </a:solidFill>
                <a:ea typeface="宋体" panose="02010600030101010101" pitchFamily="2" charset="-122"/>
              </a:rPr>
              <a:t>系统应保证7*24小时不间断运行</a:t>
            </a:r>
            <a:endParaRPr sz="2400" b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marL="266700" indent="-266700"/>
            <a:endParaRPr sz="2400" b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marL="266700" indent="-266700"/>
            <a:r>
              <a:rPr lang="en-US" sz="2400" b="0">
                <a:solidFill>
                  <a:srgbClr val="333333"/>
                </a:solidFill>
                <a:ea typeface="宋体" panose="02010600030101010101" pitchFamily="2" charset="-122"/>
              </a:rPr>
              <a:t>--</a:t>
            </a:r>
            <a:r>
              <a:rPr sz="2400" b="0">
                <a:solidFill>
                  <a:srgbClr val="333333"/>
                </a:solidFill>
                <a:ea typeface="宋体" panose="02010600030101010101" pitchFamily="2" charset="-122"/>
              </a:rPr>
              <a:t>服务器应在高峰期时实现20分钟内的配置升级</a:t>
            </a:r>
            <a:endParaRPr sz="2400" b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marL="266700" indent="-266700"/>
            <a:endParaRPr sz="2400" b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marL="266700" indent="-266700"/>
            <a:r>
              <a:rPr lang="en-US" sz="2400" b="0">
                <a:solidFill>
                  <a:srgbClr val="333333"/>
                </a:solidFill>
                <a:ea typeface="宋体" panose="02010600030101010101" pitchFamily="2" charset="-122"/>
              </a:rPr>
              <a:t>--</a:t>
            </a:r>
            <a:r>
              <a:rPr sz="2400" b="0">
                <a:solidFill>
                  <a:srgbClr val="333333"/>
                </a:solidFill>
                <a:ea typeface="宋体" panose="02010600030101010101" pitchFamily="2" charset="-122"/>
              </a:rPr>
              <a:t>平均故障时间间隔应不低于2880h</a:t>
            </a:r>
            <a:endParaRPr sz="2400" b="0">
              <a:solidFill>
                <a:srgbClr val="333333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636" y="4321810"/>
            <a:ext cx="12192635" cy="26644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 bwMode="auto">
          <a:xfrm>
            <a:off x="3102610" y="380048"/>
            <a:ext cx="5645150" cy="732472"/>
            <a:chOff x="1626555" y="697552"/>
            <a:chExt cx="9106533" cy="732106"/>
          </a:xfrm>
        </p:grpSpPr>
        <p:sp>
          <p:nvSpPr>
            <p:cNvPr id="8" name="文本框 7"/>
            <p:cNvSpPr txBox="1"/>
            <p:nvPr/>
          </p:nvSpPr>
          <p:spPr>
            <a:xfrm>
              <a:off x="2103394" y="697552"/>
              <a:ext cx="7493171" cy="68164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可用</a:t>
              </a: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性</a:t>
              </a:r>
              <a:endPara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26555" y="1429658"/>
              <a:ext cx="9106533" cy="0"/>
            </a:xfrm>
            <a:prstGeom prst="line">
              <a:avLst/>
            </a:prstGeom>
            <a:ln>
              <a:solidFill>
                <a:srgbClr val="273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文本框 99"/>
          <p:cNvSpPr txBox="1"/>
          <p:nvPr/>
        </p:nvSpPr>
        <p:spPr>
          <a:xfrm>
            <a:off x="2978150" y="1351915"/>
            <a:ext cx="7473315" cy="41541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66700" indent="-266700"/>
            <a:r>
              <a:rPr lang="en-US" sz="2400" b="0">
                <a:solidFill>
                  <a:srgbClr val="333333"/>
                </a:solidFill>
                <a:ea typeface="宋体" panose="02010600030101010101" pitchFamily="2" charset="-122"/>
              </a:rPr>
              <a:t>--</a:t>
            </a:r>
            <a:r>
              <a:rPr sz="2400" b="0">
                <a:solidFill>
                  <a:srgbClr val="333333"/>
                </a:solidFill>
                <a:ea typeface="宋体" panose="02010600030101010101" pitchFamily="2" charset="-122"/>
              </a:rPr>
              <a:t>可登陆、搜索、浏览、留言</a:t>
            </a:r>
            <a:endParaRPr sz="2400" b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marL="266700" indent="-266700"/>
            <a:endParaRPr sz="2400" b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marL="266700" indent="-266700"/>
            <a:r>
              <a:rPr lang="en-US" sz="2400" b="0">
                <a:solidFill>
                  <a:srgbClr val="333333"/>
                </a:solidFill>
                <a:ea typeface="宋体" panose="02010600030101010101" pitchFamily="2" charset="-122"/>
              </a:rPr>
              <a:t>--</a:t>
            </a:r>
            <a:r>
              <a:rPr sz="2400" b="0">
                <a:solidFill>
                  <a:srgbClr val="333333"/>
                </a:solidFill>
                <a:ea typeface="宋体" panose="02010600030101010101" pitchFamily="2" charset="-122"/>
              </a:rPr>
              <a:t>可使用推荐系统</a:t>
            </a:r>
            <a:endParaRPr sz="2400" b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marL="266700" indent="-266700"/>
            <a:endParaRPr sz="2400" b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marL="266700" indent="-266700"/>
            <a:r>
              <a:rPr lang="en-US" sz="2400" b="0">
                <a:solidFill>
                  <a:srgbClr val="333333"/>
                </a:solidFill>
                <a:ea typeface="宋体" panose="02010600030101010101" pitchFamily="2" charset="-122"/>
              </a:rPr>
              <a:t>--</a:t>
            </a:r>
            <a:r>
              <a:rPr sz="2400" b="0">
                <a:solidFill>
                  <a:srgbClr val="333333"/>
                </a:solidFill>
                <a:ea typeface="宋体" panose="02010600030101010101" pitchFamily="2" charset="-122"/>
              </a:rPr>
              <a:t>可进行举报</a:t>
            </a:r>
            <a:endParaRPr sz="2400" b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marL="266700" indent="-266700"/>
            <a:endParaRPr sz="2400" b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marL="266700" indent="-266700"/>
            <a:r>
              <a:rPr lang="en-US" sz="2400" b="0">
                <a:solidFill>
                  <a:srgbClr val="333333"/>
                </a:solidFill>
                <a:ea typeface="宋体" panose="02010600030101010101" pitchFamily="2" charset="-122"/>
              </a:rPr>
              <a:t>--</a:t>
            </a:r>
            <a:r>
              <a:rPr sz="2400" b="0">
                <a:solidFill>
                  <a:srgbClr val="333333"/>
                </a:solidFill>
                <a:ea typeface="宋体" panose="02010600030101010101" pitchFamily="2" charset="-122"/>
              </a:rPr>
              <a:t>可查询教师/教师-课程整体评分</a:t>
            </a:r>
            <a:endParaRPr sz="2400" b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marL="266700" indent="-266700"/>
            <a:endParaRPr sz="2400" b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marL="266700" indent="-266700"/>
            <a:r>
              <a:rPr lang="en-US" sz="2400" b="0">
                <a:solidFill>
                  <a:srgbClr val="333333"/>
                </a:solidFill>
                <a:ea typeface="宋体" panose="02010600030101010101" pitchFamily="2" charset="-122"/>
              </a:rPr>
              <a:t>--</a:t>
            </a:r>
            <a:r>
              <a:rPr sz="2400" b="0">
                <a:solidFill>
                  <a:srgbClr val="333333"/>
                </a:solidFill>
                <a:ea typeface="宋体" panose="02010600030101010101" pitchFamily="2" charset="-122"/>
              </a:rPr>
              <a:t>可查询教师-课程平均给分</a:t>
            </a:r>
            <a:endParaRPr sz="2400" b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marL="266700" indent="-266700"/>
            <a:endParaRPr sz="2400" b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marL="266700" indent="-266700"/>
            <a:r>
              <a:rPr lang="en-US" sz="2400" b="0">
                <a:solidFill>
                  <a:srgbClr val="333333"/>
                </a:solidFill>
                <a:ea typeface="宋体" panose="02010600030101010101" pitchFamily="2" charset="-122"/>
              </a:rPr>
              <a:t>--</a:t>
            </a:r>
            <a:r>
              <a:rPr sz="2400" b="0">
                <a:solidFill>
                  <a:srgbClr val="333333"/>
                </a:solidFill>
                <a:ea typeface="宋体" panose="02010600030101010101" pitchFamily="2" charset="-122"/>
              </a:rPr>
              <a:t>可查询点名概率</a:t>
            </a:r>
            <a:endParaRPr sz="2400" b="0">
              <a:solidFill>
                <a:srgbClr val="333333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1505" y="3429212"/>
            <a:ext cx="12188990" cy="3551518"/>
          </a:xfrm>
          <a:prstGeom prst="rect">
            <a:avLst/>
          </a:prstGeom>
        </p:spPr>
      </p:pic>
      <p:sp>
        <p:nvSpPr>
          <p:cNvPr id="6" name="矩形 15"/>
          <p:cNvSpPr>
            <a:spLocks noChangeArrowheads="1"/>
          </p:cNvSpPr>
          <p:nvPr/>
        </p:nvSpPr>
        <p:spPr bwMode="auto">
          <a:xfrm>
            <a:off x="5664881" y="3181764"/>
            <a:ext cx="207010" cy="1054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17" tIns="45708" rIns="91417" bIns="45708">
            <a:spAutoFit/>
          </a:bodyPr>
          <a:lstStyle/>
          <a:p>
            <a:pPr algn="ctr"/>
            <a:r>
              <a:rPr lang="zh-CN" altLang="en-US" sz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endParaRPr lang="zh-CN" altLang="en-US" sz="186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Oval 31"/>
          <p:cNvSpPr>
            <a:spLocks noChangeArrowheads="1"/>
          </p:cNvSpPr>
          <p:nvPr/>
        </p:nvSpPr>
        <p:spPr bwMode="auto">
          <a:xfrm>
            <a:off x="5232117" y="1991594"/>
            <a:ext cx="1072538" cy="107447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17" tIns="45708" rIns="91417" bIns="45708" numCol="1" anchor="t" anchorCtr="0" compatLnSpc="1"/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</a:rPr>
              <a:t>01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9" name="矩形 15"/>
          <p:cNvSpPr>
            <a:spLocks noChangeArrowheads="1"/>
          </p:cNvSpPr>
          <p:nvPr/>
        </p:nvSpPr>
        <p:spPr bwMode="auto">
          <a:xfrm>
            <a:off x="4480605" y="3273797"/>
            <a:ext cx="2575560" cy="560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外部接口需求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bldLvl="0" animBg="1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636" y="4321810"/>
            <a:ext cx="12192635" cy="26644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 bwMode="auto">
          <a:xfrm>
            <a:off x="3102610" y="380048"/>
            <a:ext cx="5645150" cy="732472"/>
            <a:chOff x="1626555" y="697552"/>
            <a:chExt cx="9106533" cy="732106"/>
          </a:xfrm>
        </p:grpSpPr>
        <p:sp>
          <p:nvSpPr>
            <p:cNvPr id="8" name="文本框 7"/>
            <p:cNvSpPr txBox="1"/>
            <p:nvPr/>
          </p:nvSpPr>
          <p:spPr>
            <a:xfrm>
              <a:off x="2103394" y="697552"/>
              <a:ext cx="7493171" cy="68164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安全保密性</a:t>
              </a:r>
              <a:endPara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26555" y="1429658"/>
              <a:ext cx="9106533" cy="0"/>
            </a:xfrm>
            <a:prstGeom prst="line">
              <a:avLst/>
            </a:prstGeom>
            <a:ln>
              <a:solidFill>
                <a:srgbClr val="273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文本框 99"/>
          <p:cNvSpPr txBox="1"/>
          <p:nvPr/>
        </p:nvSpPr>
        <p:spPr>
          <a:xfrm>
            <a:off x="2085340" y="1430655"/>
            <a:ext cx="7473315" cy="4523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66700" indent="-266700"/>
            <a:r>
              <a:rPr lang="en-US" sz="2400" b="0">
                <a:solidFill>
                  <a:srgbClr val="333333"/>
                </a:solidFill>
                <a:ea typeface="宋体" panose="02010600030101010101" pitchFamily="2" charset="-122"/>
              </a:rPr>
              <a:t>--</a:t>
            </a:r>
            <a:r>
              <a:rPr sz="2400" b="0">
                <a:solidFill>
                  <a:srgbClr val="333333"/>
                </a:solidFill>
                <a:ea typeface="宋体" panose="02010600030101010101" pitchFamily="2" charset="-122"/>
              </a:rPr>
              <a:t>使用HTTPS协议</a:t>
            </a:r>
            <a:endParaRPr sz="2400" b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marL="266700" indent="-266700"/>
            <a:endParaRPr sz="2400" b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marL="266700" indent="-266700"/>
            <a:r>
              <a:rPr lang="en-US" sz="2400" b="0">
                <a:solidFill>
                  <a:srgbClr val="333333"/>
                </a:solidFill>
                <a:ea typeface="宋体" panose="02010600030101010101" pitchFamily="2" charset="-122"/>
              </a:rPr>
              <a:t>--</a:t>
            </a:r>
            <a:r>
              <a:rPr sz="2400" b="0">
                <a:solidFill>
                  <a:srgbClr val="333333"/>
                </a:solidFill>
                <a:ea typeface="宋体" panose="02010600030101010101" pitchFamily="2" charset="-122"/>
              </a:rPr>
              <a:t>用户密码不得以明文存于数据库，应当存储以不可逆的加密算法加密后的结果</a:t>
            </a:r>
            <a:endParaRPr sz="2400" b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marL="266700" indent="-266700"/>
            <a:endParaRPr sz="2400" b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marL="266700" indent="-266700"/>
            <a:r>
              <a:rPr lang="en-US" sz="2400" b="0">
                <a:solidFill>
                  <a:srgbClr val="333333"/>
                </a:solidFill>
                <a:ea typeface="宋体" panose="02010600030101010101" pitchFamily="2" charset="-122"/>
              </a:rPr>
              <a:t>--</a:t>
            </a:r>
            <a:r>
              <a:rPr sz="2400" b="0">
                <a:solidFill>
                  <a:srgbClr val="333333"/>
                </a:solidFill>
                <a:ea typeface="宋体" panose="02010600030101010101" pitchFamily="2" charset="-122"/>
              </a:rPr>
              <a:t>用户登录时需输入账户密码，密码输入三次不正确，则封号24小时</a:t>
            </a:r>
            <a:endParaRPr sz="2400" b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marL="266700" indent="-266700"/>
            <a:endParaRPr sz="2400" b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marL="266700" indent="-266700"/>
            <a:r>
              <a:rPr lang="en-US" sz="2400" b="0">
                <a:solidFill>
                  <a:srgbClr val="333333"/>
                </a:solidFill>
                <a:ea typeface="宋体" panose="02010600030101010101" pitchFamily="2" charset="-122"/>
              </a:rPr>
              <a:t>--</a:t>
            </a:r>
            <a:r>
              <a:rPr sz="2400" b="0">
                <a:solidFill>
                  <a:srgbClr val="333333"/>
                </a:solidFill>
                <a:ea typeface="宋体" panose="02010600030101010101" pitchFamily="2" charset="-122"/>
              </a:rPr>
              <a:t>服务器应装有高性能的防火墙和杀毒软件以应对黑客攻击</a:t>
            </a:r>
            <a:endParaRPr sz="2400" b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marL="266700" indent="-266700"/>
            <a:endParaRPr sz="2400" b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marL="266700" indent="-266700"/>
            <a:r>
              <a:rPr lang="en-US" sz="2400" b="0">
                <a:solidFill>
                  <a:srgbClr val="333333"/>
                </a:solidFill>
                <a:ea typeface="宋体" panose="02010600030101010101" pitchFamily="2" charset="-122"/>
              </a:rPr>
              <a:t>--</a:t>
            </a:r>
            <a:r>
              <a:rPr sz="2400" b="0">
                <a:solidFill>
                  <a:srgbClr val="333333"/>
                </a:solidFill>
                <a:ea typeface="宋体" panose="02010600030101010101" pitchFamily="2" charset="-122"/>
              </a:rPr>
              <a:t>限制权限，做好数据备份</a:t>
            </a:r>
            <a:endParaRPr sz="2400" b="0">
              <a:solidFill>
                <a:srgbClr val="333333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1505" y="3429212"/>
            <a:ext cx="12188990" cy="3551518"/>
          </a:xfrm>
          <a:prstGeom prst="rect">
            <a:avLst/>
          </a:prstGeom>
        </p:spPr>
      </p:pic>
      <p:sp>
        <p:nvSpPr>
          <p:cNvPr id="6" name="矩形 15"/>
          <p:cNvSpPr>
            <a:spLocks noChangeArrowheads="1"/>
          </p:cNvSpPr>
          <p:nvPr/>
        </p:nvSpPr>
        <p:spPr bwMode="auto">
          <a:xfrm>
            <a:off x="5664881" y="3181764"/>
            <a:ext cx="207010" cy="1054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17" tIns="45708" rIns="91417" bIns="45708">
            <a:spAutoFit/>
          </a:bodyPr>
          <a:lstStyle/>
          <a:p>
            <a:pPr algn="ctr"/>
            <a:r>
              <a:rPr lang="zh-CN" altLang="en-US" sz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endParaRPr lang="zh-CN" altLang="en-US" sz="186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Oval 31"/>
          <p:cNvSpPr>
            <a:spLocks noChangeArrowheads="1"/>
          </p:cNvSpPr>
          <p:nvPr/>
        </p:nvSpPr>
        <p:spPr bwMode="auto">
          <a:xfrm>
            <a:off x="5232117" y="1991594"/>
            <a:ext cx="1072538" cy="107447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17" tIns="45708" rIns="91417" bIns="45708" numCol="1" anchor="t" anchorCtr="0" compatLnSpc="1"/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</a:rPr>
              <a:t>06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9" name="矩形 15"/>
          <p:cNvSpPr>
            <a:spLocks noChangeArrowheads="1"/>
          </p:cNvSpPr>
          <p:nvPr/>
        </p:nvSpPr>
        <p:spPr bwMode="auto">
          <a:xfrm>
            <a:off x="4480605" y="3273797"/>
            <a:ext cx="2575560" cy="560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其他需求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属性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bldLvl="0" animBg="1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636" y="4321810"/>
            <a:ext cx="12192635" cy="26644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 bwMode="auto">
          <a:xfrm>
            <a:off x="3102610" y="380048"/>
            <a:ext cx="5645150" cy="732472"/>
            <a:chOff x="1626555" y="697552"/>
            <a:chExt cx="9106533" cy="732106"/>
          </a:xfrm>
        </p:grpSpPr>
        <p:sp>
          <p:nvSpPr>
            <p:cNvPr id="8" name="文本框 7"/>
            <p:cNvSpPr txBox="1"/>
            <p:nvPr/>
          </p:nvSpPr>
          <p:spPr>
            <a:xfrm>
              <a:off x="2103394" y="697552"/>
              <a:ext cx="7493171" cy="68164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安全保密性</a:t>
              </a:r>
              <a:endPara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26555" y="1429658"/>
              <a:ext cx="9106533" cy="0"/>
            </a:xfrm>
            <a:prstGeom prst="line">
              <a:avLst/>
            </a:prstGeom>
            <a:ln>
              <a:solidFill>
                <a:srgbClr val="273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文本框 99"/>
          <p:cNvSpPr txBox="1"/>
          <p:nvPr/>
        </p:nvSpPr>
        <p:spPr>
          <a:xfrm>
            <a:off x="2085340" y="1430655"/>
            <a:ext cx="747331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66700" indent="-266700"/>
            <a:r>
              <a:rPr lang="zh-CN" altLang="en-US" sz="2400" b="0">
                <a:solidFill>
                  <a:srgbClr val="333333"/>
                </a:solidFill>
                <a:ea typeface="宋体" panose="02010600030101010101" pitchFamily="2" charset="-122"/>
              </a:rPr>
              <a:t>未来可能加入微信小程序端。</a:t>
            </a:r>
            <a:endParaRPr lang="zh-CN" altLang="en-US" sz="2400" b="0">
              <a:solidFill>
                <a:srgbClr val="333333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1505" y="3429212"/>
            <a:ext cx="12188990" cy="3551518"/>
          </a:xfrm>
          <a:prstGeom prst="rect">
            <a:avLst/>
          </a:prstGeom>
        </p:spPr>
      </p:pic>
      <p:sp>
        <p:nvSpPr>
          <p:cNvPr id="6" name="矩形 15"/>
          <p:cNvSpPr>
            <a:spLocks noChangeArrowheads="1"/>
          </p:cNvSpPr>
          <p:nvPr/>
        </p:nvSpPr>
        <p:spPr bwMode="auto">
          <a:xfrm>
            <a:off x="5664881" y="3181764"/>
            <a:ext cx="207010" cy="1054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17" tIns="45708" rIns="91417" bIns="45708">
            <a:spAutoFit/>
          </a:bodyPr>
          <a:lstStyle/>
          <a:p>
            <a:pPr algn="ctr"/>
            <a:r>
              <a:rPr lang="zh-CN" altLang="en-US" sz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endParaRPr lang="zh-CN" altLang="en-US" sz="186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Oval 31"/>
          <p:cNvSpPr>
            <a:spLocks noChangeArrowheads="1"/>
          </p:cNvSpPr>
          <p:nvPr/>
        </p:nvSpPr>
        <p:spPr bwMode="auto">
          <a:xfrm>
            <a:off x="5232117" y="1991594"/>
            <a:ext cx="1072538" cy="107447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17" tIns="45708" rIns="91417" bIns="45708" numCol="1" anchor="t" anchorCtr="0" compatLnSpc="1"/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</a:rPr>
              <a:t>07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9" name="矩形 15"/>
          <p:cNvSpPr>
            <a:spLocks noChangeArrowheads="1"/>
          </p:cNvSpPr>
          <p:nvPr/>
        </p:nvSpPr>
        <p:spPr bwMode="auto">
          <a:xfrm>
            <a:off x="4887005" y="3273797"/>
            <a:ext cx="1762760" cy="560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会议记录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bldLvl="0" animBg="1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636" y="4321810"/>
            <a:ext cx="12192635" cy="26644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 bwMode="auto">
          <a:xfrm>
            <a:off x="3102610" y="380048"/>
            <a:ext cx="5645150" cy="732472"/>
            <a:chOff x="1626555" y="697552"/>
            <a:chExt cx="9106533" cy="732106"/>
          </a:xfrm>
        </p:grpSpPr>
        <p:sp>
          <p:nvSpPr>
            <p:cNvPr id="8" name="文本框 7"/>
            <p:cNvSpPr txBox="1"/>
            <p:nvPr/>
          </p:nvSpPr>
          <p:spPr>
            <a:xfrm>
              <a:off x="2103394" y="697552"/>
              <a:ext cx="7493171" cy="68164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会议记录</a:t>
              </a:r>
              <a:endPara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26555" y="1429658"/>
              <a:ext cx="9106533" cy="0"/>
            </a:xfrm>
            <a:prstGeom prst="line">
              <a:avLst/>
            </a:prstGeom>
            <a:ln>
              <a:solidFill>
                <a:srgbClr val="273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750" y="1400175"/>
            <a:ext cx="5455920" cy="49682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10" y="1221740"/>
            <a:ext cx="5478780" cy="56997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636" y="4321810"/>
            <a:ext cx="12192635" cy="26644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 bwMode="auto">
          <a:xfrm>
            <a:off x="3102610" y="380048"/>
            <a:ext cx="5645150" cy="732472"/>
            <a:chOff x="1626555" y="697552"/>
            <a:chExt cx="9106533" cy="732106"/>
          </a:xfrm>
        </p:grpSpPr>
        <p:sp>
          <p:nvSpPr>
            <p:cNvPr id="8" name="文本框 7"/>
            <p:cNvSpPr txBox="1"/>
            <p:nvPr/>
          </p:nvSpPr>
          <p:spPr>
            <a:xfrm>
              <a:off x="2103394" y="697552"/>
              <a:ext cx="7493171" cy="68164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会议记录</a:t>
              </a:r>
              <a:endPara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26555" y="1429658"/>
              <a:ext cx="9106533" cy="0"/>
            </a:xfrm>
            <a:prstGeom prst="line">
              <a:avLst/>
            </a:prstGeom>
            <a:ln>
              <a:solidFill>
                <a:srgbClr val="273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720" y="1226820"/>
            <a:ext cx="5844540" cy="56311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85" y="1226820"/>
            <a:ext cx="5440680" cy="5486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235" y="3429212"/>
            <a:ext cx="12188990" cy="3551518"/>
          </a:xfrm>
          <a:prstGeom prst="rect">
            <a:avLst/>
          </a:prstGeom>
        </p:spPr>
      </p:pic>
      <p:sp>
        <p:nvSpPr>
          <p:cNvPr id="6" name="矩形 15"/>
          <p:cNvSpPr>
            <a:spLocks noChangeArrowheads="1"/>
          </p:cNvSpPr>
          <p:nvPr/>
        </p:nvSpPr>
        <p:spPr bwMode="auto">
          <a:xfrm>
            <a:off x="5664881" y="3181764"/>
            <a:ext cx="207010" cy="1054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17" tIns="45708" rIns="91417" bIns="45708">
            <a:spAutoFit/>
          </a:bodyPr>
          <a:lstStyle/>
          <a:p>
            <a:pPr algn="ctr"/>
            <a:r>
              <a:rPr lang="zh-CN" altLang="en-US" sz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endParaRPr lang="zh-CN" altLang="en-US" sz="186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Oval 31"/>
          <p:cNvSpPr>
            <a:spLocks noChangeArrowheads="1"/>
          </p:cNvSpPr>
          <p:nvPr/>
        </p:nvSpPr>
        <p:spPr bwMode="auto">
          <a:xfrm>
            <a:off x="5232117" y="1991594"/>
            <a:ext cx="1072538" cy="107447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17" tIns="45708" rIns="91417" bIns="45708" numCol="1" anchor="t" anchorCtr="0" compatLnSpc="1"/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</a:rPr>
              <a:t>08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9" name="矩形 15"/>
          <p:cNvSpPr>
            <a:spLocks noChangeArrowheads="1"/>
          </p:cNvSpPr>
          <p:nvPr/>
        </p:nvSpPr>
        <p:spPr bwMode="auto">
          <a:xfrm>
            <a:off x="4887005" y="3273797"/>
            <a:ext cx="1762760" cy="560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绩效评价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bldLvl="0" animBg="1"/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636" y="4321810"/>
            <a:ext cx="12192635" cy="26644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 bwMode="auto">
          <a:xfrm>
            <a:off x="3102610" y="380048"/>
            <a:ext cx="5645150" cy="732472"/>
            <a:chOff x="1626555" y="697552"/>
            <a:chExt cx="9106533" cy="732106"/>
          </a:xfrm>
        </p:grpSpPr>
        <p:sp>
          <p:nvSpPr>
            <p:cNvPr id="8" name="文本框 7"/>
            <p:cNvSpPr txBox="1"/>
            <p:nvPr/>
          </p:nvSpPr>
          <p:spPr>
            <a:xfrm>
              <a:off x="2103394" y="697552"/>
              <a:ext cx="7493171" cy="68164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绩效评价</a:t>
              </a:r>
              <a:endPara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26555" y="1429658"/>
              <a:ext cx="9106533" cy="0"/>
            </a:xfrm>
            <a:prstGeom prst="line">
              <a:avLst/>
            </a:prstGeom>
            <a:ln>
              <a:solidFill>
                <a:srgbClr val="273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2711450" y="2160905"/>
          <a:ext cx="682498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245"/>
                <a:gridCol w="1706245"/>
                <a:gridCol w="1706245"/>
                <a:gridCol w="170624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质量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程度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速度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童鑫聪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93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项伟铭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93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罗丹妮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95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844040" y="164020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童鑫聪打分：</a:t>
            </a:r>
            <a:endParaRPr lang="zh-CN" altLang="en-US"/>
          </a:p>
        </p:txBody>
      </p:sp>
      <p:graphicFrame>
        <p:nvGraphicFramePr>
          <p:cNvPr id="6" name="表格 5"/>
          <p:cNvGraphicFramePr/>
          <p:nvPr>
            <p:custDataLst>
              <p:tags r:id="rId3"/>
            </p:custDataLst>
          </p:nvPr>
        </p:nvGraphicFramePr>
        <p:xfrm>
          <a:off x="2771775" y="4596130"/>
          <a:ext cx="682498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245"/>
                <a:gridCol w="1706245"/>
                <a:gridCol w="1706245"/>
                <a:gridCol w="170624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质量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程度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速度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童鑫聪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93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项伟铭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罗丹妮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92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844040" y="395351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项伟铭</a:t>
            </a:r>
            <a:r>
              <a:rPr lang="zh-CN" altLang="en-US"/>
              <a:t>打分：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636" y="4321810"/>
            <a:ext cx="12192635" cy="26644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 bwMode="auto">
          <a:xfrm>
            <a:off x="3102610" y="380048"/>
            <a:ext cx="5645150" cy="732472"/>
            <a:chOff x="1626555" y="697552"/>
            <a:chExt cx="9106533" cy="732106"/>
          </a:xfrm>
        </p:grpSpPr>
        <p:sp>
          <p:nvSpPr>
            <p:cNvPr id="8" name="文本框 7"/>
            <p:cNvSpPr txBox="1"/>
            <p:nvPr/>
          </p:nvSpPr>
          <p:spPr>
            <a:xfrm>
              <a:off x="2103394" y="697552"/>
              <a:ext cx="7493171" cy="68164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绩效评价</a:t>
              </a:r>
              <a:endPara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26555" y="1429658"/>
              <a:ext cx="9106533" cy="0"/>
            </a:xfrm>
            <a:prstGeom prst="line">
              <a:avLst/>
            </a:prstGeom>
            <a:ln>
              <a:solidFill>
                <a:srgbClr val="273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2784475" y="2160905"/>
          <a:ext cx="682498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245"/>
                <a:gridCol w="1706245"/>
                <a:gridCol w="1706245"/>
                <a:gridCol w="170624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质量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程度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速度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童鑫聪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93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项伟铭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罗丹妮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92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011045" y="169862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罗丹妮</a:t>
            </a:r>
            <a:r>
              <a:rPr lang="zh-CN" altLang="en-US"/>
              <a:t>打分：</a:t>
            </a:r>
            <a:endParaRPr lang="zh-CN" altLang="en-US"/>
          </a:p>
        </p:txBody>
      </p:sp>
      <p:graphicFrame>
        <p:nvGraphicFramePr>
          <p:cNvPr id="6" name="表格 5"/>
          <p:cNvGraphicFramePr/>
          <p:nvPr>
            <p:custDataLst>
              <p:tags r:id="rId3"/>
            </p:custDataLst>
          </p:nvPr>
        </p:nvGraphicFramePr>
        <p:xfrm>
          <a:off x="2845435" y="4581525"/>
          <a:ext cx="6824980" cy="1581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245"/>
                <a:gridCol w="1706245"/>
                <a:gridCol w="1706245"/>
                <a:gridCol w="1706245"/>
              </a:tblGrid>
              <a:tr h="77533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童鑫聪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项伟铭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罗丹妮</a:t>
                      </a:r>
                      <a:endParaRPr lang="zh-CN" altLang="en-US"/>
                    </a:p>
                  </a:txBody>
                  <a:tcPr/>
                </a:tc>
              </a:tr>
              <a:tr h="8064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综合得分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91.78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91.11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92.00</a:t>
                      </a:r>
                      <a:endParaRPr lang="en-US" altLang="zh-CN" sz="2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2011045" y="407924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综合</a:t>
            </a:r>
            <a:r>
              <a:rPr lang="zh-CN" altLang="en-US"/>
              <a:t>得</a:t>
            </a:r>
            <a:r>
              <a:rPr lang="zh-CN" altLang="en-US"/>
              <a:t>分：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235" y="3429212"/>
            <a:ext cx="12188990" cy="3551518"/>
          </a:xfrm>
          <a:prstGeom prst="rect">
            <a:avLst/>
          </a:prstGeom>
        </p:spPr>
      </p:pic>
      <p:sp>
        <p:nvSpPr>
          <p:cNvPr id="6" name="矩形 15"/>
          <p:cNvSpPr>
            <a:spLocks noChangeArrowheads="1"/>
          </p:cNvSpPr>
          <p:nvPr/>
        </p:nvSpPr>
        <p:spPr bwMode="auto">
          <a:xfrm>
            <a:off x="5664881" y="3181764"/>
            <a:ext cx="207010" cy="1054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17" tIns="45708" rIns="91417" bIns="45708">
            <a:spAutoFit/>
          </a:bodyPr>
          <a:lstStyle/>
          <a:p>
            <a:pPr algn="ctr"/>
            <a:r>
              <a:rPr lang="zh-CN" altLang="en-US" sz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endParaRPr lang="zh-CN" altLang="en-US" sz="186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Oval 31"/>
          <p:cNvSpPr>
            <a:spLocks noChangeArrowheads="1"/>
          </p:cNvSpPr>
          <p:nvPr/>
        </p:nvSpPr>
        <p:spPr bwMode="auto">
          <a:xfrm>
            <a:off x="5232117" y="1991594"/>
            <a:ext cx="1072538" cy="107447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17" tIns="45708" rIns="91417" bIns="45708" numCol="1" anchor="t" anchorCtr="0" compatLnSpc="1"/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</a:rPr>
              <a:t>09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9" name="矩形 15"/>
          <p:cNvSpPr>
            <a:spLocks noChangeArrowheads="1"/>
          </p:cNvSpPr>
          <p:nvPr/>
        </p:nvSpPr>
        <p:spPr bwMode="auto">
          <a:xfrm>
            <a:off x="4887005" y="3273797"/>
            <a:ext cx="1762760" cy="560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参考资料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bldLvl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636" y="4321810"/>
            <a:ext cx="12192635" cy="26644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 bwMode="auto">
          <a:xfrm>
            <a:off x="3102610" y="380048"/>
            <a:ext cx="5645150" cy="732472"/>
            <a:chOff x="1626555" y="697552"/>
            <a:chExt cx="9106533" cy="732106"/>
          </a:xfrm>
        </p:grpSpPr>
        <p:sp>
          <p:nvSpPr>
            <p:cNvPr id="8" name="文本框 7"/>
            <p:cNvSpPr txBox="1"/>
            <p:nvPr/>
          </p:nvSpPr>
          <p:spPr>
            <a:xfrm>
              <a:off x="2103394" y="697552"/>
              <a:ext cx="7493171" cy="68164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典型</a:t>
              </a: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用户类型</a:t>
              </a:r>
              <a:endPara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26555" y="1429658"/>
              <a:ext cx="9106533" cy="0"/>
            </a:xfrm>
            <a:prstGeom prst="line">
              <a:avLst/>
            </a:prstGeom>
            <a:ln>
              <a:solidFill>
                <a:srgbClr val="273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 descr="479339037484097196"/>
          <p:cNvPicPr>
            <a:picLocks noChangeAspect="1"/>
          </p:cNvPicPr>
          <p:nvPr/>
        </p:nvPicPr>
        <p:blipFill>
          <a:blip r:embed="rId2"/>
          <a:srcRect l="8787" t="8891" r="10220" b="5362"/>
          <a:stretch>
            <a:fillRect/>
          </a:stretch>
        </p:blipFill>
        <p:spPr>
          <a:xfrm>
            <a:off x="5082540" y="2339975"/>
            <a:ext cx="1276350" cy="18027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621530" y="4321810"/>
            <a:ext cx="26073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ZUCC</a:t>
            </a:r>
            <a:r>
              <a:rPr lang="zh-CN" altLang="en-US" sz="3200"/>
              <a:t>学生</a:t>
            </a:r>
            <a:endParaRPr lang="zh-CN" altLang="en-US" sz="3200"/>
          </a:p>
        </p:txBody>
      </p:sp>
      <p:cxnSp>
        <p:nvCxnSpPr>
          <p:cNvPr id="5" name="直接箭头连接符 4"/>
          <p:cNvCxnSpPr/>
          <p:nvPr/>
        </p:nvCxnSpPr>
        <p:spPr>
          <a:xfrm flipH="1" flipV="1">
            <a:off x="2838450" y="2254885"/>
            <a:ext cx="1957705" cy="4870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6672580" y="2153920"/>
            <a:ext cx="1795780" cy="7912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283970" y="199136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对绩点要求高</a:t>
            </a:r>
            <a:endParaRPr lang="zh-CN" altLang="en-US"/>
          </a:p>
          <a:p>
            <a:r>
              <a:rPr lang="zh-CN" altLang="en-US"/>
              <a:t>的学生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283970" y="3741420"/>
            <a:ext cx="1783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抗压能力较差</a:t>
            </a:r>
            <a:endParaRPr lang="zh-CN" altLang="en-US"/>
          </a:p>
          <a:p>
            <a:r>
              <a:rPr lang="zh-CN" altLang="en-US"/>
              <a:t>想安稳过的学生</a:t>
            </a:r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2899410" y="3431540"/>
            <a:ext cx="1957705" cy="4870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468360" y="1900555"/>
            <a:ext cx="2240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课外生活丰富到</a:t>
            </a:r>
            <a:r>
              <a:rPr lang="zh-CN" altLang="en-US"/>
              <a:t>甚至</a:t>
            </a:r>
            <a:endParaRPr lang="zh-CN" altLang="en-US"/>
          </a:p>
          <a:p>
            <a:r>
              <a:rPr lang="zh-CN" altLang="en-US"/>
              <a:t>占用上课时间</a:t>
            </a:r>
            <a:r>
              <a:rPr lang="zh-CN" altLang="en-US"/>
              <a:t>的学生</a:t>
            </a:r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6652260" y="3441700"/>
            <a:ext cx="1967865" cy="5784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8620125" y="3676650"/>
            <a:ext cx="22402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喜欢被严格的</a:t>
            </a:r>
            <a:r>
              <a:rPr lang="zh-CN" altLang="en-US"/>
              <a:t>老师鞭</a:t>
            </a:r>
            <a:endParaRPr lang="zh-CN" altLang="en-US"/>
          </a:p>
          <a:p>
            <a:r>
              <a:rPr lang="zh-CN" altLang="en-US"/>
              <a:t>策想干出一番大事业</a:t>
            </a:r>
            <a:endParaRPr lang="zh-CN" altLang="en-US"/>
          </a:p>
          <a:p>
            <a:r>
              <a:rPr lang="zh-CN" altLang="en-US"/>
              <a:t>的学生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636" y="4321810"/>
            <a:ext cx="12192635" cy="26644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 bwMode="auto">
          <a:xfrm>
            <a:off x="3102610" y="380048"/>
            <a:ext cx="5645150" cy="732472"/>
            <a:chOff x="1626555" y="697552"/>
            <a:chExt cx="9106533" cy="732106"/>
          </a:xfrm>
        </p:grpSpPr>
        <p:sp>
          <p:nvSpPr>
            <p:cNvPr id="8" name="文本框 7"/>
            <p:cNvSpPr txBox="1"/>
            <p:nvPr/>
          </p:nvSpPr>
          <p:spPr>
            <a:xfrm>
              <a:off x="2103394" y="697552"/>
              <a:ext cx="7493171" cy="68164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参考资料</a:t>
              </a:r>
              <a:endPara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26555" y="1429658"/>
              <a:ext cx="9106533" cy="0"/>
            </a:xfrm>
            <a:prstGeom prst="line">
              <a:avLst/>
            </a:prstGeom>
            <a:ln>
              <a:solidFill>
                <a:srgbClr val="273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3185795" y="1716405"/>
            <a:ext cx="384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[1]</a:t>
            </a:r>
            <a:r>
              <a:rPr lang="zh-CN" altLang="en-US"/>
              <a:t>Java IDE来源：www.jetbrain.com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185795" y="2308225"/>
            <a:ext cx="54489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[2]</a:t>
            </a:r>
            <a:r>
              <a:rPr lang="zh-CN" altLang="en-US"/>
              <a:t>数据库管理工具来源：dev.mysql.com/downloads/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185795" y="2854325"/>
            <a:ext cx="6037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[3]</a:t>
            </a:r>
            <a:r>
              <a:rPr lang="zh-CN" altLang="en-US"/>
              <a:t>Kafka来源：https://kafka.apachecn.org/downloads.html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204210" y="3354705"/>
            <a:ext cx="4691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[4]</a:t>
            </a:r>
            <a:r>
              <a:rPr lang="zh-CN" altLang="en-US"/>
              <a:t>mysql版本来源：清华大学开源软件镜像站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636" y="4321810"/>
            <a:ext cx="12192635" cy="26644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 bwMode="auto">
          <a:xfrm>
            <a:off x="3102610" y="380048"/>
            <a:ext cx="5645150" cy="732472"/>
            <a:chOff x="1626555" y="697552"/>
            <a:chExt cx="9106533" cy="732106"/>
          </a:xfrm>
        </p:grpSpPr>
        <p:sp>
          <p:nvSpPr>
            <p:cNvPr id="8" name="文本框 7"/>
            <p:cNvSpPr txBox="1"/>
            <p:nvPr/>
          </p:nvSpPr>
          <p:spPr>
            <a:xfrm>
              <a:off x="2103394" y="697552"/>
              <a:ext cx="7493171" cy="68164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用户访谈①</a:t>
              </a:r>
              <a:endPara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26555" y="1429658"/>
              <a:ext cx="9106533" cy="0"/>
            </a:xfrm>
            <a:prstGeom prst="line">
              <a:avLst/>
            </a:prstGeom>
            <a:ln>
              <a:solidFill>
                <a:srgbClr val="273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245" y="1210310"/>
            <a:ext cx="7277100" cy="5715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636" y="4321810"/>
            <a:ext cx="12192635" cy="26644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 bwMode="auto">
          <a:xfrm>
            <a:off x="3102610" y="380048"/>
            <a:ext cx="5645150" cy="732472"/>
            <a:chOff x="1626555" y="697552"/>
            <a:chExt cx="9106533" cy="732106"/>
          </a:xfrm>
        </p:grpSpPr>
        <p:sp>
          <p:nvSpPr>
            <p:cNvPr id="8" name="文本框 7"/>
            <p:cNvSpPr txBox="1"/>
            <p:nvPr/>
          </p:nvSpPr>
          <p:spPr>
            <a:xfrm>
              <a:off x="2103394" y="697552"/>
              <a:ext cx="7493171" cy="68164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用户访谈②</a:t>
              </a:r>
              <a:endPara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26555" y="1429658"/>
              <a:ext cx="9106533" cy="0"/>
            </a:xfrm>
            <a:prstGeom prst="line">
              <a:avLst/>
            </a:prstGeom>
            <a:ln>
              <a:solidFill>
                <a:srgbClr val="273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3" b="9200"/>
          <a:stretch>
            <a:fillRect/>
          </a:stretch>
        </p:blipFill>
        <p:spPr>
          <a:xfrm>
            <a:off x="8234680" y="1626235"/>
            <a:ext cx="2698750" cy="4863465"/>
          </a:xfrm>
          <a:prstGeom prst="rect">
            <a:avLst/>
          </a:prstGeom>
          <a:ln>
            <a:noFill/>
          </a:ln>
        </p:spPr>
      </p:pic>
      <p:pic>
        <p:nvPicPr>
          <p:cNvPr id="5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57"/>
          <a:stretch>
            <a:fillRect/>
          </a:stretch>
        </p:blipFill>
        <p:spPr>
          <a:xfrm>
            <a:off x="427355" y="2420620"/>
            <a:ext cx="7343140" cy="25831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500"/>
                            </p:stCondLst>
                            <p:childTnLst>
                              <p:par>
                                <p:cTn id="22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636" y="4331970"/>
            <a:ext cx="12192635" cy="26644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 bwMode="auto">
          <a:xfrm>
            <a:off x="3102610" y="380048"/>
            <a:ext cx="5645150" cy="732472"/>
            <a:chOff x="1626555" y="697552"/>
            <a:chExt cx="9106533" cy="732106"/>
          </a:xfrm>
        </p:grpSpPr>
        <p:sp>
          <p:nvSpPr>
            <p:cNvPr id="8" name="文本框 7"/>
            <p:cNvSpPr txBox="1"/>
            <p:nvPr/>
          </p:nvSpPr>
          <p:spPr>
            <a:xfrm>
              <a:off x="2103394" y="697552"/>
              <a:ext cx="7493171" cy="68164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用户访谈③</a:t>
              </a:r>
              <a:endPara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26555" y="1429658"/>
              <a:ext cx="9106533" cy="0"/>
            </a:xfrm>
            <a:prstGeom prst="line">
              <a:avLst/>
            </a:prstGeom>
            <a:ln>
              <a:solidFill>
                <a:srgbClr val="273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673860" y="1315720"/>
            <a:ext cx="8094980" cy="5603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636" y="4321810"/>
            <a:ext cx="12192635" cy="26644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 bwMode="auto">
          <a:xfrm>
            <a:off x="3102610" y="380048"/>
            <a:ext cx="5645150" cy="732472"/>
            <a:chOff x="1626555" y="697552"/>
            <a:chExt cx="9106533" cy="732106"/>
          </a:xfrm>
        </p:grpSpPr>
        <p:sp>
          <p:nvSpPr>
            <p:cNvPr id="8" name="文本框 7"/>
            <p:cNvSpPr txBox="1"/>
            <p:nvPr/>
          </p:nvSpPr>
          <p:spPr>
            <a:xfrm>
              <a:off x="2103394" y="697552"/>
              <a:ext cx="7493171" cy="68164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用户界面</a:t>
              </a:r>
              <a:endPara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26555" y="1429658"/>
              <a:ext cx="9106533" cy="0"/>
            </a:xfrm>
            <a:prstGeom prst="line">
              <a:avLst/>
            </a:prstGeom>
            <a:ln>
              <a:solidFill>
                <a:srgbClr val="273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文本框 99"/>
          <p:cNvSpPr txBox="1"/>
          <p:nvPr/>
        </p:nvSpPr>
        <p:spPr>
          <a:xfrm>
            <a:off x="1047750" y="1957705"/>
            <a:ext cx="9755505" cy="2676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800" b="0">
                <a:ea typeface="宋体" panose="02010600030101010101" pitchFamily="2" charset="-122"/>
              </a:rPr>
              <a:t>有主流网站使用经验的大学生能在3分钟内完成注册登陆，2分钟内搜索到目标教师或课程采用B/S，用户通过浏览器访问分辨率不低于</a:t>
            </a:r>
            <a:r>
              <a:rPr lang="en-US" sz="2800" b="0">
                <a:latin typeface="宋体" panose="02010600030101010101" pitchFamily="2" charset="-122"/>
                <a:ea typeface="宋体" panose="02010600030101010101" pitchFamily="2" charset="-122"/>
              </a:rPr>
              <a:t>1920*1080</a:t>
            </a:r>
            <a:r>
              <a:rPr lang="zh-CN" sz="2800" b="0">
                <a:ea typeface="宋体" panose="02010600030101010101" pitchFamily="2" charset="-122"/>
              </a:rPr>
              <a:t>主页：内容：注册/登陆按钮、搜索框、推荐项、按分院检索菜单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1" y="4321810"/>
            <a:ext cx="12192635" cy="26644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 bwMode="auto">
          <a:xfrm>
            <a:off x="3102610" y="380048"/>
            <a:ext cx="5645150" cy="732472"/>
            <a:chOff x="1626555" y="697552"/>
            <a:chExt cx="9106533" cy="732106"/>
          </a:xfrm>
        </p:grpSpPr>
        <p:sp>
          <p:nvSpPr>
            <p:cNvPr id="8" name="文本框 7"/>
            <p:cNvSpPr txBox="1"/>
            <p:nvPr/>
          </p:nvSpPr>
          <p:spPr>
            <a:xfrm>
              <a:off x="2103394" y="697552"/>
              <a:ext cx="7493171" cy="68164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界面原型图</a:t>
              </a:r>
              <a:endPara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26555" y="1429658"/>
              <a:ext cx="9106533" cy="0"/>
            </a:xfrm>
            <a:prstGeom prst="line">
              <a:avLst/>
            </a:prstGeom>
            <a:ln>
              <a:solidFill>
                <a:srgbClr val="273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5325" r="1290" b="3331"/>
          <a:stretch>
            <a:fillRect/>
          </a:stretch>
        </p:blipFill>
        <p:spPr>
          <a:xfrm>
            <a:off x="872490" y="1183640"/>
            <a:ext cx="10307320" cy="5674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PLACING_PICTURE_USER_VIEWPORT" val="{&quot;height&quot;:4196,&quot;width&quot;:19201}"/>
</p:tagLst>
</file>

<file path=ppt/tags/tag64.xml><?xml version="1.0" encoding="utf-8"?>
<p:tagLst xmlns:p="http://schemas.openxmlformats.org/presentationml/2006/main">
  <p:tag name="KSO_WM_UNIT_PLACING_PICTURE_USER_VIEWPORT" val="{&quot;height&quot;:9240,&quot;width&quot;:13116}"/>
</p:tagLst>
</file>

<file path=ppt/tags/tag65.xml><?xml version="1.0" encoding="utf-8"?>
<p:tagLst xmlns:p="http://schemas.openxmlformats.org/presentationml/2006/main">
  <p:tag name="KSO_WM_UNIT_TABLE_BEAUTIFY" val="smartTable{179bc600-368e-4f67-accd-0be85a271907}"/>
</p:tagLst>
</file>

<file path=ppt/tags/tag66.xml><?xml version="1.0" encoding="utf-8"?>
<p:tagLst xmlns:p="http://schemas.openxmlformats.org/presentationml/2006/main">
  <p:tag name="KSO_WM_UNIT_TABLE_BEAUTIFY" val="smartTable{179bc600-368e-4f67-accd-0be85a271907}"/>
</p:tagLst>
</file>

<file path=ppt/tags/tag67.xml><?xml version="1.0" encoding="utf-8"?>
<p:tagLst xmlns:p="http://schemas.openxmlformats.org/presentationml/2006/main">
  <p:tag name="KSO_WM_UNIT_TABLE_BEAUTIFY" val="smartTable{179bc600-368e-4f67-accd-0be85a271907}"/>
</p:tagLst>
</file>

<file path=ppt/tags/tag68.xml><?xml version="1.0" encoding="utf-8"?>
<p:tagLst xmlns:p="http://schemas.openxmlformats.org/presentationml/2006/main">
  <p:tag name="KSO_WM_UNIT_TABLE_BEAUTIFY" val="smartTable{179bc600-368e-4f67-accd-0be85a271907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2444</Words>
  <Application>WPS 演示</Application>
  <PresentationFormat>宽屏</PresentationFormat>
  <Paragraphs>412</Paragraphs>
  <Slides>40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3" baseType="lpstr">
      <vt:lpstr>Arial</vt:lpstr>
      <vt:lpstr>宋体</vt:lpstr>
      <vt:lpstr>Wingdings</vt:lpstr>
      <vt:lpstr>微软雅黑</vt:lpstr>
      <vt:lpstr>Wingdings</vt:lpstr>
      <vt:lpstr>Calibri</vt:lpstr>
      <vt:lpstr>Agency FB</vt:lpstr>
      <vt:lpstr>方正姚体</vt:lpstr>
      <vt:lpstr>Meiryo</vt:lpstr>
      <vt:lpstr>Segoe Print</vt:lpstr>
      <vt:lpstr>幼圆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WPS_1559555861</cp:lastModifiedBy>
  <cp:revision>182</cp:revision>
  <dcterms:created xsi:type="dcterms:W3CDTF">2019-06-19T02:08:00Z</dcterms:created>
  <dcterms:modified xsi:type="dcterms:W3CDTF">2020-11-17T01:33:57Z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