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05" r:id="rId3"/>
    <p:sldId id="411" r:id="rId4"/>
    <p:sldId id="412" r:id="rId6"/>
    <p:sldId id="467" r:id="rId7"/>
    <p:sldId id="569" r:id="rId8"/>
    <p:sldId id="531" r:id="rId9"/>
    <p:sldId id="606" r:id="rId10"/>
    <p:sldId id="468" r:id="rId11"/>
    <p:sldId id="495" r:id="rId12"/>
    <p:sldId id="494" r:id="rId13"/>
    <p:sldId id="413" r:id="rId14"/>
    <p:sldId id="461" r:id="rId15"/>
    <p:sldId id="462" r:id="rId16"/>
    <p:sldId id="463" r:id="rId17"/>
    <p:sldId id="464" r:id="rId18"/>
    <p:sldId id="465" r:id="rId19"/>
    <p:sldId id="414" r:id="rId20"/>
    <p:sldId id="415" r:id="rId21"/>
    <p:sldId id="416" r:id="rId22"/>
    <p:sldId id="418" r:id="rId23"/>
    <p:sldId id="568" r:id="rId24"/>
    <p:sldId id="441" r:id="rId25"/>
    <p:sldId id="445" r:id="rId26"/>
    <p:sldId id="446" r:id="rId27"/>
    <p:sldId id="447" r:id="rId28"/>
    <p:sldId id="448" r:id="rId29"/>
    <p:sldId id="417" r:id="rId30"/>
    <p:sldId id="466" r:id="rId31"/>
    <p:sldId id="442" r:id="rId32"/>
    <p:sldId id="469" r:id="rId33"/>
    <p:sldId id="443" r:id="rId34"/>
    <p:sldId id="470" r:id="rId35"/>
    <p:sldId id="471" r:id="rId36"/>
    <p:sldId id="570" r:id="rId37"/>
    <p:sldId id="472" r:id="rId38"/>
    <p:sldId id="444" r:id="rId39"/>
    <p:sldId id="473" r:id="rId40"/>
    <p:sldId id="522" r:id="rId41"/>
    <p:sldId id="607" r:id="rId42"/>
    <p:sldId id="524" r:id="rId43"/>
    <p:sldId id="523" r:id="rId44"/>
    <p:sldId id="525" r:id="rId45"/>
    <p:sldId id="608" r:id="rId46"/>
    <p:sldId id="526" r:id="rId47"/>
    <p:sldId id="527" r:id="rId48"/>
    <p:sldId id="528" r:id="rId49"/>
    <p:sldId id="52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109.6+81.9+82.8  110.4+81.6+81.6  82.5+82.5</a:t>
            </a:r>
            <a:endParaRPr lang="en-US" altLang="zh-CN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jetbrain.com" TargetMode="Externa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showdoc.com.cn/1141479308720289?page_id=0" TargetMode="Externa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hyperlink" Target="..\&#39033;&#30446;&#35745;&#21010;\gantt%2011.19.mpp" TargetMode="Externa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533987"/>
            <a:ext cx="12188990" cy="3551518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070883" y="1046570"/>
            <a:ext cx="197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8800" cap="all" dirty="0">
                <a:solidFill>
                  <a:schemeClr val="accent1"/>
                </a:solidFill>
                <a:latin typeface="Agency FB" panose="020B0503020202020204" pitchFamily="34" charset="0"/>
                <a:ea typeface="方正姚体" panose="02010601030101010101" pitchFamily="2" charset="-122"/>
                <a:cs typeface="Arial" panose="020B0604020202020204" pitchFamily="34" charset="0"/>
              </a:rPr>
              <a:t>G04</a:t>
            </a:r>
            <a:endParaRPr lang="en-US" altLang="zh-CN" sz="8800" cap="all" dirty="0">
              <a:solidFill>
                <a:schemeClr val="accent1"/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2375513" y="2540174"/>
            <a:ext cx="8196462" cy="58229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ZUCC教师与课程评价平台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2581991" y="3296997"/>
            <a:ext cx="7783813" cy="39751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                        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基于协同过滤算法的课程评价系统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eiryo" charset="0"/>
              <a:ea typeface="Meiryo" charset="0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4549833" y="4115286"/>
            <a:ext cx="3498410" cy="449580"/>
          </a:xfrm>
          <a:prstGeom prst="rect">
            <a:avLst/>
          </a:prstGeom>
          <a:noFill/>
        </p:spPr>
        <p:txBody>
          <a:bodyPr wrap="square" lIns="121853" tIns="60926" rIns="121853" bIns="60926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组长：童鑫聪（汇报人）</a:t>
            </a: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048631" y="4340428"/>
            <a:ext cx="12759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008897" y="4340428"/>
            <a:ext cx="15417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/>
        </p:nvSpPr>
        <p:spPr>
          <a:xfrm>
            <a:off x="2581888" y="1235884"/>
            <a:ext cx="8196462" cy="82867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7430" y="4916805"/>
            <a:ext cx="251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组员：项伟铭、罗丹妮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7" grpId="0"/>
      <p:bldP spid="18" grpId="0" bldLvl="0" animBg="1"/>
      <p:bldP spid="1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3197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3860" y="1315720"/>
            <a:ext cx="8094980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047750" y="1957705"/>
            <a:ext cx="97555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有主流网站使用经验的大学生能在3分钟内完成注册登陆，2分钟内搜索到目标教师或课程采用B/S，用户通过浏览器访问分辨率不低于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1920*1080</a:t>
            </a:r>
            <a:r>
              <a:rPr lang="zh-CN" sz="2800" b="0">
                <a:ea typeface="宋体" panose="02010600030101010101" pitchFamily="2" charset="-122"/>
              </a:rPr>
              <a:t>主页：内容：注册/登陆按钮、搜索框、推荐项、按分院检索菜单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1542415"/>
            <a:ext cx="6904355" cy="480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403350"/>
            <a:ext cx="7161530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1323340"/>
            <a:ext cx="7471410" cy="535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7" descr="管理员登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08" y="1992313"/>
            <a:ext cx="5264785" cy="2873375"/>
          </a:xfrm>
          <a:prstGeom prst="rect">
            <a:avLst/>
          </a:prstGeom>
        </p:spPr>
      </p:pic>
      <p:pic>
        <p:nvPicPr>
          <p:cNvPr id="41" name="图片 41" descr="管理员用户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1556385"/>
            <a:ext cx="9394190" cy="5167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237615"/>
            <a:ext cx="7559675" cy="541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19710" y="1367155"/>
            <a:ext cx="559752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400" b="0">
                <a:ea typeface="宋体" panose="02010600030101010101" pitchFamily="2" charset="-122"/>
              </a:rPr>
              <a:t>1．数据库管理系统：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版本号：</a:t>
            </a:r>
            <a:r>
              <a:rPr lang="en-US" sz="2400" b="0">
                <a:solidFill>
                  <a:srgbClr val="000000"/>
                </a:solidFill>
                <a:latin typeface="宋体" panose="02010600030101010101" pitchFamily="2" charset="-122"/>
              </a:rPr>
              <a:t>Ver 8.0.21 for Linux on 	x86_64 (MySQL Community 	Server - GPL)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来源：清华大学开源软件镜像站2．分布式发布订阅消息系统：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1.0.0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https://kafka.apachecn.org/do	wnloads.html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用途：用于服务端用户行为日志采集</a:t>
            </a:r>
            <a:endParaRPr lang="zh-CN" sz="1200" b="0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97955" y="1296035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．数据库管理工具：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mysqlworkbench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Ver 8.0.20 16114288 CE ( 64 bits )  Community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来源：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dev.mysql.com/downloads/</a:t>
            </a:r>
            <a:endParaRPr lang="zh-CN" sz="2400" b="0">
              <a:ea typeface="宋体" panose="02010600030101010101" pitchFamily="2" charset="-122"/>
            </a:endParaRPr>
          </a:p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4</a:t>
            </a:r>
            <a:r>
              <a:rPr lang="zh-CN" sz="2400" b="0">
                <a:ea typeface="宋体" panose="02010600030101010101" pitchFamily="2" charset="-122"/>
              </a:rPr>
              <a:t>．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Java IDE: 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名称：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ea typeface="宋体" panose="02010600030101010101" pitchFamily="2" charset="-122"/>
              </a:rPr>
              <a:t>版本号：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Ultimate 2020.2 </a:t>
            </a:r>
            <a:r>
              <a:rPr lang="zh-CN" sz="2400" b="0">
                <a:ea typeface="宋体" panose="02010600030101010101" pitchFamily="2" charset="-122"/>
              </a:rPr>
              <a:t>来源：</a:t>
            </a:r>
            <a:r>
              <a:rPr lang="en-US" sz="2400" b="0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www.jetbrain.com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3180715" y="2306955"/>
            <a:ext cx="50800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6600" b="0" i="1">
                <a:latin typeface="宋体" panose="02010600030101010101" pitchFamily="2" charset="-122"/>
                <a:ea typeface="宋体" panose="02010600030101010101" pitchFamily="2" charset="-122"/>
              </a:rPr>
              <a:t>TBD &amp; TBDLT</a:t>
            </a:r>
            <a:endParaRPr lang="zh-CN" alt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2645" y="2583815"/>
            <a:ext cx="1013460" cy="4745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>
                <a:solidFill>
                  <a:schemeClr val="accent1">
                    <a:lumMod val="50000"/>
                  </a:schemeClr>
                </a:solidFill>
              </a:rPr>
              <a:t>目录</a:t>
            </a:r>
            <a:endParaRPr lang="zh-CN" altLang="en-US" sz="54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25445" y="474980"/>
            <a:ext cx="1677035" cy="1702790"/>
            <a:chOff x="2408" y="4653"/>
            <a:chExt cx="3420" cy="3949"/>
          </a:xfrm>
        </p:grpSpPr>
        <p:sp>
          <p:nvSpPr>
            <p:cNvPr id="13" name="íṥ1íḋè"/>
            <p:cNvSpPr>
              <a:spLocks noChangeArrowheads="1"/>
            </p:cNvSpPr>
            <p:nvPr/>
          </p:nvSpPr>
          <p:spPr bwMode="auto">
            <a:xfrm>
              <a:off x="3271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外部接口需求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425305" y="474980"/>
            <a:ext cx="1677035" cy="1394917"/>
            <a:chOff x="2408" y="4653"/>
            <a:chExt cx="3420" cy="3235"/>
          </a:xfrm>
        </p:grpSpPr>
        <p:sp>
          <p:nvSpPr>
            <p:cNvPr id="2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性能需求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90470" y="474980"/>
            <a:ext cx="1677035" cy="1394917"/>
            <a:chOff x="2409" y="4653"/>
            <a:chExt cx="3420" cy="3235"/>
          </a:xfrm>
        </p:grpSpPr>
        <p:sp>
          <p:nvSpPr>
            <p:cNvPr id="32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9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25445" y="4714875"/>
            <a:ext cx="1677035" cy="1394917"/>
            <a:chOff x="2408" y="4653"/>
            <a:chExt cx="3420" cy="3235"/>
          </a:xfrm>
        </p:grpSpPr>
        <p:sp>
          <p:nvSpPr>
            <p:cNvPr id="68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会议记录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425305" y="4714875"/>
            <a:ext cx="1677035" cy="1394917"/>
            <a:chOff x="2408" y="4653"/>
            <a:chExt cx="3420" cy="3235"/>
          </a:xfrm>
        </p:grpSpPr>
        <p:sp>
          <p:nvSpPr>
            <p:cNvPr id="71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参考资料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89980" y="4714875"/>
            <a:ext cx="1677035" cy="1394917"/>
            <a:chOff x="2408" y="4653"/>
            <a:chExt cx="3420" cy="3235"/>
          </a:xfrm>
        </p:grpSpPr>
        <p:sp>
          <p:nvSpPr>
            <p:cNvPr id="74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绩效评价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25445" y="2583815"/>
            <a:ext cx="1677035" cy="1394917"/>
            <a:chOff x="2408" y="4653"/>
            <a:chExt cx="3420" cy="3235"/>
          </a:xfrm>
        </p:grpSpPr>
        <p:sp>
          <p:nvSpPr>
            <p:cNvPr id="77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设计约束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425940" y="2583815"/>
            <a:ext cx="1677035" cy="1394917"/>
            <a:chOff x="2408" y="4653"/>
            <a:chExt cx="3420" cy="3235"/>
          </a:xfrm>
        </p:grpSpPr>
        <p:sp>
          <p:nvSpPr>
            <p:cNvPr id="80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08" y="6963"/>
              <a:ext cx="3420" cy="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其他需求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90615" y="2583815"/>
            <a:ext cx="1677035" cy="1702790"/>
            <a:chOff x="2408" y="4653"/>
            <a:chExt cx="3420" cy="3949"/>
          </a:xfrm>
        </p:grpSpPr>
        <p:sp>
          <p:nvSpPr>
            <p:cNvPr id="83" name="íṥ1íḋè"/>
            <p:cNvSpPr>
              <a:spLocks noChangeArrowheads="1"/>
            </p:cNvSpPr>
            <p:nvPr/>
          </p:nvSpPr>
          <p:spPr bwMode="auto">
            <a:xfrm>
              <a:off x="3268" y="4653"/>
              <a:ext cx="1698" cy="1935"/>
            </a:xfrm>
            <a:custGeom>
              <a:avLst/>
              <a:gdLst>
                <a:gd name="T0" fmla="*/ 538480 w 1146"/>
                <a:gd name="T1" fmla="*/ 0 h 1307"/>
                <a:gd name="T2" fmla="*/ 1076960 w 1146"/>
                <a:gd name="T3" fmla="*/ 269763 h 1307"/>
                <a:gd name="T4" fmla="*/ 1076960 w 1146"/>
                <a:gd name="T5" fmla="*/ 959680 h 1307"/>
                <a:gd name="T6" fmla="*/ 538480 w 1146"/>
                <a:gd name="T7" fmla="*/ 1228504 h 1307"/>
                <a:gd name="T8" fmla="*/ 0 w 1146"/>
                <a:gd name="T9" fmla="*/ 959680 h 1307"/>
                <a:gd name="T10" fmla="*/ 0 w 1146"/>
                <a:gd name="T11" fmla="*/ 269763 h 1307"/>
                <a:gd name="T12" fmla="*/ 538480 w 1146"/>
                <a:gd name="T13" fmla="*/ 0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6"/>
                <a:gd name="T22" fmla="*/ 0 h 1307"/>
                <a:gd name="T23" fmla="*/ 1146 w 1146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08" y="6963"/>
              <a:ext cx="3420" cy="1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/>
              <a:r>
                <a:rPr lang="zh-CN" altLang="en-US" sz="2000" b="1" spc="3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软件系统属性</a:t>
              </a:r>
              <a:endParaRPr lang="zh-CN" altLang="en-US" sz="2000" b="1" spc="3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4578350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867015" y="111125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867650" y="5353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05350" y="5480685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06925" y="331724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67650" y="3261360"/>
            <a:ext cx="15840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</a:t>
              </a:r>
              <a:r>
                <a:rPr lang="en-US" altLang="zh-CN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803400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注册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登录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查询老师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课程推荐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评价老师</a:t>
            </a:r>
            <a:r>
              <a:rPr lang="en-US" altLang="zh-CN" sz="3200"/>
              <a:t>/</a:t>
            </a:r>
            <a:r>
              <a:rPr lang="zh-CN" altLang="en-US" sz="3200"/>
              <a:t>课程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7752715" y="1299845"/>
            <a:ext cx="4093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浏览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修改密码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--</a:t>
            </a:r>
            <a:r>
              <a:rPr lang="zh-CN" altLang="en-US" sz="3200"/>
              <a:t>记录用户历史纪录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计算教师得分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--</a:t>
            </a:r>
            <a:r>
              <a:rPr lang="zh-CN" altLang="en-US" sz="3200"/>
              <a:t>评价课程得分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03395"/>
            <a:ext cx="12192635" cy="2664460"/>
          </a:xfrm>
          <a:prstGeom prst="rect">
            <a:avLst/>
          </a:prstGeom>
        </p:spPr>
      </p:pic>
      <p:pic>
        <p:nvPicPr>
          <p:cNvPr id="3" name="图片 2" descr="279366058915443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0"/>
            <a:ext cx="10058400" cy="6239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53225" y="5075555"/>
            <a:ext cx="4645025" cy="6819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 spc="600" noProof="1">
              <a:solidFill>
                <a:srgbClr val="273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2" action="ppaction://hlinkfile">
                    <a:extLst>
                      <a:ext uri="{DAF060AB-1E55-43B9-8AAB-6FB025537F2F}">
                        <wpsdc:hlinkClr xmlns:wpsdc="http://www.wps.cn/officeDocument/2017/drawingmlCustomData" val="EC5F74"/>
                        <wpsdc:folHlinkClr xmlns:wpsdc="http://www.wps.cn/officeDocument/2017/drawingmlCustomData" val="954D72"/>
                        <wpsdc:hlinkUnderline xmlns:wpsdc="http://www.wps.cn/officeDocument/2017/drawingmlCustomData" val="1"/>
                      </a:ext>
                    </a:extLst>
                  </a:hlinkClick>
                </a:rPr>
                <a:t>数据字典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01775" y="1369695"/>
            <a:ext cx="9822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课程评价：</a:t>
            </a:r>
            <a:endParaRPr lang="zh-CN" altLang="en-US" sz="2400"/>
          </a:p>
          <a:p>
            <a:pPr algn="l"/>
            <a:r>
              <a:rPr lang="zh-CN" altLang="en-US" sz="2400"/>
              <a:t>描述：用户对某个教师某门课程的评价</a:t>
            </a:r>
            <a:endParaRPr lang="zh-CN" altLang="en-US" sz="2400"/>
          </a:p>
          <a:p>
            <a:pPr algn="l"/>
            <a:r>
              <a:rPr lang="zh-CN" altLang="en-US" sz="2400"/>
              <a:t>定义：课程评价 = 评价人 + 评价内容 + 打分 + 评价时间 + 认同人数 + </a:t>
            </a:r>
            <a:r>
              <a:rPr lang="en-US" altLang="zh-CN" sz="2400"/>
              <a:t>	</a:t>
            </a:r>
            <a:r>
              <a:rPr lang="zh-CN" altLang="en-US" sz="2400"/>
              <a:t>否认人数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62735" y="3594735"/>
            <a:ext cx="9526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教师主页信息：</a:t>
            </a:r>
            <a:endParaRPr lang="zh-CN" altLang="en-US" sz="2400"/>
          </a:p>
          <a:p>
            <a:pPr algn="l"/>
            <a:r>
              <a:rPr lang="zh-CN" altLang="en-US" sz="2400"/>
              <a:t>描述：关于某个教师，平台可呈现给用户的所有信息</a:t>
            </a:r>
            <a:endParaRPr lang="zh-CN" altLang="en-US" sz="2400"/>
          </a:p>
          <a:p>
            <a:pPr algn="l"/>
            <a:r>
              <a:rPr lang="zh-CN" altLang="en-US" sz="2400"/>
              <a:t>定义：教师主页信息 = 教师名字 + 照片 + 评分 + 简介 + 学院 + 0{教</a:t>
            </a:r>
            <a:r>
              <a:rPr lang="en-US" altLang="zh-CN" sz="2400"/>
              <a:t>		</a:t>
            </a:r>
            <a:r>
              <a:rPr lang="zh-CN" altLang="en-US" sz="2400"/>
              <a:t>师-课程具体信息的信息链接}n + 0{课程评价}n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8415" y="739775"/>
            <a:ext cx="9845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课程主页信息</a:t>
            </a:r>
            <a:endParaRPr lang="zh-CN" altLang="en-US" sz="2400"/>
          </a:p>
          <a:p>
            <a:r>
              <a:rPr lang="zh-CN" altLang="en-US" sz="2400"/>
              <a:t>描述：关于某门课程，平台可呈现给用户的所有信息</a:t>
            </a:r>
            <a:endParaRPr lang="zh-CN" altLang="en-US" sz="2400"/>
          </a:p>
          <a:p>
            <a:r>
              <a:rPr lang="zh-CN" altLang="en-US" sz="2400"/>
              <a:t>定义：课程具体信息 = 课程名 + 封面 + 简介 + 0{教师主页信息的信息链</a:t>
            </a:r>
            <a:r>
              <a:rPr lang="en-US" altLang="zh-CN" sz="2400"/>
              <a:t>	</a:t>
            </a:r>
            <a:r>
              <a:rPr lang="zh-CN" altLang="en-US" sz="2400"/>
              <a:t>接}n + 0{课程评价}n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02715" y="3106420"/>
            <a:ext cx="97301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描述：关于某个教师的某门课程，平台可呈现给用户的所有信息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（照片）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课程评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02715" y="444500"/>
            <a:ext cx="9427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信息链接：描述：指向教师具体信息、课程具体信息、教师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课程具体信息的链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定义：信息链接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URI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2715" y="2261870"/>
            <a:ext cx="9651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教师条目项：描述：搜索、推荐结果中代表一个具体教师的一项，包含概要信息与信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定义：教师条目项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教授课程清单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715" y="4321810"/>
            <a:ext cx="967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描述：搜索、推荐结果中代表一门具体课程的一项，包含概要信息与信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息链接定义：课程条目项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课程简介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任课教师清单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27200" y="859790"/>
            <a:ext cx="93160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课程条目项：描述：搜索、推荐结果中代表一个教师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课程的一项，包含概要信息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与信息链接定义：教师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课程名字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962910"/>
            <a:ext cx="9570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条目项：描述：搜索、推荐结果中代表一个具体教师、具体课程、具体教师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程对的一项，包含概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要信息与信息链接定义：条目项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[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课程条目项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7040" y="1216660"/>
            <a:ext cx="82696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条目集描述：搜索、推荐的条目的集合定义：条目集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0{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条目项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040" y="3187700"/>
            <a:ext cx="89706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用户行为记录描述：用户每请求一个信息链接就产生一条用户行为记录，用于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定义：用户行为记录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用户唯一身份表示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 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信息链接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03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性能需求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日常时段能承受500用户同时在线，且所有业务动作可用稳定，页面跳转时长不超过5秒钟；高峰时段承受1000用户同时在线，且所有业务动作可用、稳定，页面跳转时长不超过5秒</a:t>
            </a:r>
            <a:r>
              <a:rPr lang="en-US" sz="2400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夜间根据用户历史记录在不影响业务的前提下2h内计算K近邻以支持协同过滤算法实现的推荐系统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设计约束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外部接口需求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13255" y="1917700"/>
            <a:ext cx="74733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xk网防刷机制限制了获取用户历史选课记录的速度和即使性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05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软件系统属性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913255" y="1917700"/>
            <a:ext cx="74733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系统应保证7*24小时不间断运行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服务器应在高峰期时实现20分钟内的配置升级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平均故障时间间隔应不低于2880h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229995" y="1721485"/>
            <a:ext cx="97313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--易学性：类似于豆瓣的机制，但本产品只有教师、课程两个维度，内容精简得多，供操作部分也相对较少，学习起来非常简易。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--交互效率：此处主要有两点评估，一个是系统响应操作的速度，另一个是用户对说明书或帮助功能的使用频率，响应速度受限于服务器的网络资源，而就帮助功能而言，其实并没有太多，因为某项功能其组成的操作并不多，往往一两次交互就能出来用户想要的结果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--易记性： 当用户停止使用系统一段时间后重新使用本系统，因为系统本身的操作并不多，故重新使用也基本不会忘记如何使用。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1291590" y="1490345"/>
            <a:ext cx="97313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2400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-- 出错频率及包容度：出错频率和包容度指的是用户在操作过程中出现的误操作概率，以及出现错误后系统或产品的错误包容度，因为本产品是提供评论以及发表评论并在后台做大数据分析的，本身并不涉及到选课操作，只对选课提供一个参考意见，个人的一个评价在大数据面前是很无力的，因此出错对系统本身造成的影响并不大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sz="2400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--用户满意度：用户满意度相对于前面四个指标来说，更多的是用户的主观体验和感受，建立在前面四个指标之上做出的综合评价，就像是用户角色模型是对用户研究三个方面模型的综合描述一般，以上四个维度的可用性相对较强，因此对用户满意度这一块的可用性问题并不大。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安全保密性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使用HTTPS协议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用户密码不得以明文存于数据库，应当存储以不可逆的加密算法加密后的结果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用户登录时需输入账户密码，密码输入三次不正确，则封号24小时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服务器应装有高性能的防火墙和杀毒软件以应对黑客攻击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66700" indent="-266700"/>
            <a:r>
              <a:rPr 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--</a:t>
            </a:r>
            <a:r>
              <a:rPr sz="2400" b="0">
                <a:solidFill>
                  <a:srgbClr val="333333"/>
                </a:solidFill>
                <a:ea typeface="宋体" panose="02010600030101010101" pitchFamily="2" charset="-122"/>
              </a:rPr>
              <a:t>限制权限，做好数据备份</a:t>
            </a:r>
            <a:endParaRPr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06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480605" y="3273797"/>
            <a:ext cx="25755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其他需求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其他可能的需求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085340" y="1430655"/>
            <a:ext cx="7473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altLang="en-US" sz="2400" b="0">
                <a:solidFill>
                  <a:srgbClr val="333333"/>
                </a:solidFill>
                <a:ea typeface="宋体" panose="02010600030101010101" pitchFamily="2" charset="-122"/>
              </a:rPr>
              <a:t>未来可能加入微信小程序端。</a:t>
            </a:r>
            <a:endParaRPr lang="zh-CN" altLang="en-US"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07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656590"/>
            <a:ext cx="6670675" cy="55448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839085" y="2708910"/>
            <a:ext cx="705993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39085" y="3124835"/>
            <a:ext cx="708025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用户类型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479339037484097196"/>
          <p:cNvPicPr>
            <a:picLocks noChangeAspect="1"/>
          </p:cNvPicPr>
          <p:nvPr/>
        </p:nvPicPr>
        <p:blipFill>
          <a:blip r:embed="rId2"/>
          <a:srcRect l="8787" t="8891" r="10220" b="5362"/>
          <a:stretch>
            <a:fillRect/>
          </a:stretch>
        </p:blipFill>
        <p:spPr>
          <a:xfrm>
            <a:off x="5082540" y="2339975"/>
            <a:ext cx="1276350" cy="1802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1530" y="4321810"/>
            <a:ext cx="2607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ZUCC</a:t>
            </a:r>
            <a:r>
              <a:rPr lang="zh-CN" altLang="en-US" sz="3200"/>
              <a:t>学生</a:t>
            </a:r>
            <a:endParaRPr lang="zh-CN" altLang="en-US" sz="32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838450" y="2254885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672580" y="2153920"/>
            <a:ext cx="179578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6170" y="1900555"/>
            <a:ext cx="196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①对绩点要求高</a:t>
            </a:r>
            <a:endParaRPr lang="zh-CN" altLang="en-US" sz="2000"/>
          </a:p>
          <a:p>
            <a:r>
              <a:rPr lang="zh-CN" altLang="en-US" sz="2000"/>
              <a:t>的学生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283970" y="374142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②</a:t>
            </a:r>
            <a:r>
              <a:rPr lang="zh-CN" altLang="en-US"/>
              <a:t>抗压能力较差</a:t>
            </a:r>
            <a:endParaRPr lang="zh-CN" altLang="en-US"/>
          </a:p>
          <a:p>
            <a:r>
              <a:rPr lang="zh-CN" altLang="en-US"/>
              <a:t>想安稳过的学生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99410" y="3431540"/>
            <a:ext cx="195770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68360" y="190055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③</a:t>
            </a:r>
            <a:r>
              <a:rPr lang="zh-CN" altLang="en-US"/>
              <a:t>课外生活丰富到</a:t>
            </a:r>
            <a:r>
              <a:rPr lang="zh-CN" altLang="en-US"/>
              <a:t>甚至</a:t>
            </a:r>
            <a:endParaRPr lang="zh-CN" altLang="en-US"/>
          </a:p>
          <a:p>
            <a:r>
              <a:rPr lang="zh-CN" altLang="en-US"/>
              <a:t>占用上课时间</a:t>
            </a:r>
            <a:r>
              <a:rPr lang="zh-CN" altLang="en-US"/>
              <a:t>的学生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52260" y="3441700"/>
            <a:ext cx="1967865" cy="578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20125" y="3676650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④</a:t>
            </a:r>
            <a:r>
              <a:rPr lang="zh-CN" altLang="en-US"/>
              <a:t>喜欢被严格的</a:t>
            </a:r>
            <a:r>
              <a:rPr lang="zh-CN" altLang="en-US"/>
              <a:t>老师鞭</a:t>
            </a:r>
            <a:endParaRPr lang="zh-CN" altLang="en-US"/>
          </a:p>
          <a:p>
            <a:r>
              <a:rPr lang="zh-CN" altLang="en-US"/>
              <a:t>策想干出一番大事业</a:t>
            </a:r>
            <a:endParaRPr lang="zh-CN" altLang="en-US"/>
          </a:p>
          <a:p>
            <a:r>
              <a:rPr lang="zh-CN" altLang="en-US"/>
              <a:t>的学生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1260" y="274193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潘某</a:t>
            </a:r>
            <a:r>
              <a:rPr lang="zh-CN" altLang="en-US"/>
              <a:t>焱 软工</a:t>
            </a:r>
            <a:r>
              <a:rPr lang="en-US" altLang="zh-CN"/>
              <a:t>1802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83970" y="459867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张某</a:t>
            </a:r>
            <a:r>
              <a:rPr lang="zh-CN" altLang="en-US"/>
              <a:t>琪 国贸</a:t>
            </a:r>
            <a:r>
              <a:rPr lang="en-US" altLang="zh-CN"/>
              <a:t>1803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620125" y="260731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林某浩 计算</a:t>
            </a:r>
            <a:r>
              <a:rPr lang="en-US" altLang="zh-CN"/>
              <a:t>1802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718550" y="474599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童某涛 软工</a:t>
            </a:r>
            <a:r>
              <a:rPr lang="en-US" altLang="zh-CN"/>
              <a:t>1802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1400175"/>
            <a:ext cx="5455920" cy="496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" y="1221740"/>
            <a:ext cx="5478780" cy="569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会议记录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0" y="1226820"/>
            <a:ext cx="5844540" cy="5631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1226820"/>
            <a:ext cx="544068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08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绩效评价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1505" y="3419687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656590"/>
            <a:ext cx="6670675" cy="55448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839085" y="2708910"/>
            <a:ext cx="705993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39085" y="3124835"/>
            <a:ext cx="708025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31335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11450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44040" y="16402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童鑫聪打分：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771775" y="4596130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4040" y="395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项伟铭</a:t>
            </a:r>
            <a:r>
              <a:rPr lang="zh-CN" altLang="en-US"/>
              <a:t>打分：</a:t>
            </a:r>
            <a:endParaRPr lang="zh-CN" altLang="en-US"/>
          </a:p>
        </p:txBody>
      </p:sp>
      <p:sp>
        <p:nvSpPr>
          <p:cNvPr id="14" name="文本框 13">
            <a:hlinkClick r:id="rId4" action="ppaction://hlinkfile"/>
          </p:cNvPr>
          <p:cNvSpPr txBox="1"/>
          <p:nvPr/>
        </p:nvSpPr>
        <p:spPr>
          <a:xfrm>
            <a:off x="11205210" y="4234180"/>
            <a:ext cx="459740" cy="1703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项目计划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绩效评价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84475" y="2160905"/>
          <a:ext cx="68249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程度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罗丹妮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11045" y="16986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罗丹妮</a:t>
            </a:r>
            <a:r>
              <a:rPr lang="zh-CN" altLang="en-US"/>
              <a:t>打分：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845435" y="4581525"/>
          <a:ext cx="6824980" cy="158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7753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童鑫聪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项伟铭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罗丹妮</a:t>
                      </a:r>
                      <a:endParaRPr lang="zh-CN" altLang="en-US"/>
                    </a:p>
                  </a:txBody>
                  <a:tcPr/>
                </a:tc>
              </a:tr>
              <a:tr h="806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综合得分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92.06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011045" y="40792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</a:t>
            </a:r>
            <a:r>
              <a:rPr lang="zh-CN" altLang="en-US"/>
              <a:t>得</a:t>
            </a:r>
            <a:r>
              <a:rPr lang="zh-CN" altLang="en-US"/>
              <a:t>分：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78575" y="6423660"/>
            <a:ext cx="541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分数计算规则：0.4*组长+0.3*组员1+0.3*组员2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235" y="3429212"/>
            <a:ext cx="12188990" cy="3551518"/>
          </a:xfrm>
          <a:prstGeom prst="rect">
            <a:avLst/>
          </a:prstGeom>
        </p:spPr>
      </p:pic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664881" y="3181764"/>
            <a:ext cx="207010" cy="105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zh-CN" alt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232117" y="1991594"/>
            <a:ext cx="1072538" cy="10744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</a:rPr>
              <a:t>09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4887005" y="3273797"/>
            <a:ext cx="176276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85795" y="171640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[1]</a:t>
            </a:r>
            <a:r>
              <a:rPr lang="zh-CN" altLang="en-US"/>
              <a:t>Java IDE来源：www.jetbrain.com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5795" y="2308225"/>
            <a:ext cx="544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[2]</a:t>
            </a:r>
            <a:r>
              <a:rPr lang="zh-CN" altLang="en-US"/>
              <a:t>数据库管理工具来源：dev.mysql.com/downloads/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795" y="2854325"/>
            <a:ext cx="603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[3]</a:t>
            </a:r>
            <a:r>
              <a:rPr lang="zh-CN" altLang="en-US"/>
              <a:t>Kafka来源：https://kafka.apachecn.org/downloads.html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4210" y="3354705"/>
            <a:ext cx="469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[4]</a:t>
            </a:r>
            <a:r>
              <a:rPr lang="zh-CN" altLang="en-US"/>
              <a:t>mysql版本来源：清华大学开源软件镜像站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3102610" y="13366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用户访谈雷达图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e6612ab8cbebe30024afc5d868e665e"/>
          <p:cNvPicPr>
            <a:picLocks noChangeAspect="1"/>
          </p:cNvPicPr>
          <p:nvPr/>
        </p:nvPicPr>
        <p:blipFill>
          <a:blip r:embed="rId1"/>
          <a:srcRect l="16279" t="12545" r="10133"/>
          <a:stretch>
            <a:fillRect/>
          </a:stretch>
        </p:blipFill>
        <p:spPr>
          <a:xfrm>
            <a:off x="329565" y="1010285"/>
            <a:ext cx="3375660" cy="2479040"/>
          </a:xfrm>
          <a:prstGeom prst="rect">
            <a:avLst/>
          </a:prstGeom>
        </p:spPr>
      </p:pic>
      <p:pic>
        <p:nvPicPr>
          <p:cNvPr id="4" name="图片 3" descr="33af840940a07fa886afc68ef7d6481"/>
          <p:cNvPicPr>
            <a:picLocks noChangeAspect="1"/>
          </p:cNvPicPr>
          <p:nvPr/>
        </p:nvPicPr>
        <p:blipFill>
          <a:blip r:embed="rId2"/>
          <a:srcRect l="32387"/>
          <a:stretch>
            <a:fillRect/>
          </a:stretch>
        </p:blipFill>
        <p:spPr>
          <a:xfrm>
            <a:off x="4775200" y="1010285"/>
            <a:ext cx="3099435" cy="2479040"/>
          </a:xfrm>
          <a:prstGeom prst="rect">
            <a:avLst/>
          </a:prstGeom>
        </p:spPr>
      </p:pic>
      <p:pic>
        <p:nvPicPr>
          <p:cNvPr id="6" name="图片 5" descr="7f4b16dedd7d2d20c10dba9313fe76f"/>
          <p:cNvPicPr>
            <a:picLocks noChangeAspect="1"/>
          </p:cNvPicPr>
          <p:nvPr/>
        </p:nvPicPr>
        <p:blipFill>
          <a:blip r:embed="rId3"/>
          <a:srcRect l="31389"/>
          <a:stretch>
            <a:fillRect/>
          </a:stretch>
        </p:blipFill>
        <p:spPr>
          <a:xfrm>
            <a:off x="8423910" y="1010285"/>
            <a:ext cx="3145155" cy="2479040"/>
          </a:xfrm>
          <a:prstGeom prst="rect">
            <a:avLst/>
          </a:prstGeom>
        </p:spPr>
      </p:pic>
      <p:pic>
        <p:nvPicPr>
          <p:cNvPr id="10" name="图片 9" descr="图表 5"/>
          <p:cNvPicPr>
            <a:picLocks noChangeAspect="1"/>
          </p:cNvPicPr>
          <p:nvPr/>
        </p:nvPicPr>
        <p:blipFill>
          <a:blip r:embed="rId4"/>
          <a:srcRect l="31195"/>
          <a:stretch>
            <a:fillRect/>
          </a:stretch>
        </p:blipFill>
        <p:spPr>
          <a:xfrm>
            <a:off x="389890" y="4130675"/>
            <a:ext cx="3008630" cy="2479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60040" y="27501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02645" y="29324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60590" y="28587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60040" y="59836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07280" y="4130675"/>
            <a:ext cx="6176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用户访谈的结果大致如雷达图上显示，用户</a:t>
            </a:r>
            <a:endParaRPr lang="zh-CN" altLang="en-US"/>
          </a:p>
          <a:p>
            <a:r>
              <a:rPr lang="zh-CN" altLang="en-US"/>
              <a:t>们对绩点、实用知识、宜人性、课外生活的需求</a:t>
            </a:r>
            <a:endParaRPr lang="zh-CN" altLang="en-US"/>
          </a:p>
          <a:p>
            <a:r>
              <a:rPr lang="zh-CN" altLang="en-US"/>
              <a:t>相对比较有差异性，而不同的用户群体积累到一</a:t>
            </a:r>
            <a:endParaRPr lang="zh-CN" altLang="en-US"/>
          </a:p>
          <a:p>
            <a:r>
              <a:rPr lang="zh-CN" altLang="en-US"/>
              <a:t>定程度时，其他用户就能在群体中找到适合自己</a:t>
            </a:r>
            <a:endParaRPr lang="zh-CN" altLang="en-US"/>
          </a:p>
          <a:p>
            <a:r>
              <a:rPr lang="zh-CN" altLang="en-US"/>
              <a:t>的那一类群体对号入座，找到与他们适配的课程与</a:t>
            </a:r>
            <a:r>
              <a:rPr lang="zh-CN" altLang="en-US"/>
              <a:t>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1" y="4321810"/>
            <a:ext cx="12192635" cy="2664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0630" y="88519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⑤</a:t>
            </a:r>
            <a:r>
              <a:rPr lang="zh-CN" altLang="en-US" sz="4000"/>
              <a:t>管理员</a:t>
            </a:r>
            <a:endParaRPr lang="zh-CN" altLang="en-US" sz="400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64710" y="1764030"/>
            <a:ext cx="700405" cy="815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74485" y="1764030"/>
            <a:ext cx="657860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71165" y="290449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往数据库里添加</a:t>
            </a:r>
            <a:endParaRPr lang="zh-CN" altLang="en-US" sz="2800"/>
          </a:p>
          <a:p>
            <a:r>
              <a:rPr lang="zh-CN" altLang="en-US" sz="2800"/>
              <a:t>课程，老师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485890" y="290449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审核被举报评论</a:t>
            </a:r>
            <a:endParaRPr lang="zh-CN" altLang="en-US" sz="2800"/>
          </a:p>
          <a:p>
            <a:r>
              <a:rPr lang="zh-CN" altLang="en-US" sz="2800"/>
              <a:t>必要时删除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7961630" y="1038860"/>
            <a:ext cx="336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用户代表：庄某伟 软工</a:t>
            </a:r>
            <a:r>
              <a:rPr lang="en-US" altLang="zh-CN" sz="2000"/>
              <a:t>1802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用户总结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1699260" y="2126615"/>
          <a:ext cx="8921750" cy="24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495"/>
                <a:gridCol w="3183255"/>
              </a:tblGrid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用户特征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用户代表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对绩点要求高的学生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潘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焱 软工1802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抗压能力较差想安稳过的学生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琪 国贸1803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课外生活丰富到甚至占用上课时间的学生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林某浩 计算1802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喜欢被严格的老师鞭策想干出一番大事业的学生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童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涛 软工1802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庄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伟 软工1802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8074978" y="4815840"/>
            <a:ext cx="2545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杨枨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用户访谈①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1210310"/>
            <a:ext cx="72771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25375"/>
          <a:stretch>
            <a:fillRect/>
          </a:stretch>
        </p:blipFill>
        <p:spPr>
          <a:xfrm>
            <a:off x="-636" y="4321810"/>
            <a:ext cx="12192635" cy="26644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102610" y="380048"/>
            <a:ext cx="5645150" cy="732472"/>
            <a:chOff x="1626555" y="697552"/>
            <a:chExt cx="9106533" cy="732106"/>
          </a:xfrm>
        </p:grpSpPr>
        <p:sp>
          <p:nvSpPr>
            <p:cNvPr id="8" name="文本框 7"/>
            <p:cNvSpPr txBox="1"/>
            <p:nvPr/>
          </p:nvSpPr>
          <p:spPr>
            <a:xfrm>
              <a:off x="2103394" y="697552"/>
              <a:ext cx="7493171" cy="68164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用户访谈②</a:t>
              </a:r>
              <a:r>
                <a:rPr lang="zh-CN" altLang="en-US" sz="3200" b="1" spc="600" noProof="1">
                  <a:solidFill>
                    <a:srgbClr val="273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sz="3200" b="1" spc="600" noProof="1">
                <a:solidFill>
                  <a:srgbClr val="2737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26555" y="1429658"/>
              <a:ext cx="9106533" cy="0"/>
            </a:xfrm>
            <a:prstGeom prst="line">
              <a:avLst/>
            </a:prstGeom>
            <a:ln>
              <a:solidFill>
                <a:srgbClr val="273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7" b="9200"/>
          <a:stretch>
            <a:fillRect/>
          </a:stretch>
        </p:blipFill>
        <p:spPr>
          <a:xfrm>
            <a:off x="8234680" y="1780540"/>
            <a:ext cx="2698750" cy="4690745"/>
          </a:xfrm>
          <a:prstGeom prst="rect">
            <a:avLst/>
          </a:prstGeom>
          <a:ln>
            <a:noFill/>
          </a:ln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7"/>
          <a:stretch>
            <a:fillRect/>
          </a:stretch>
        </p:blipFill>
        <p:spPr>
          <a:xfrm>
            <a:off x="427355" y="2420620"/>
            <a:ext cx="7343140" cy="25831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indow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df1f3bcb-d8fc-4d94-b09b-62697c8e8999}"/>
  <p:tag name="TABLE_ENDDRAG_ORIGIN_RECT" val="702*192"/>
  <p:tag name="TABLE_ENDDRAG_RECT" val="133*167*702*192"/>
</p:tagLst>
</file>

<file path=ppt/tags/tag64.xml><?xml version="1.0" encoding="utf-8"?>
<p:tagLst xmlns:p="http://schemas.openxmlformats.org/presentationml/2006/main">
  <p:tag name="KSO_WM_UNIT_PLACING_PICTURE_USER_VIEWPORT" val="{&quot;height&quot;:4196,&quot;width&quot;:19201}"/>
</p:tagLst>
</file>

<file path=ppt/tags/tag65.xml><?xml version="1.0" encoding="utf-8"?>
<p:tagLst xmlns:p="http://schemas.openxmlformats.org/presentationml/2006/main">
  <p:tag name="KSO_WM_UNIT_PLACING_PICTURE_USER_VIEWPORT" val="{&quot;height&quot;:9240,&quot;width&quot;:13116}"/>
</p:tagLst>
</file>

<file path=ppt/tags/tag66.xml><?xml version="1.0" encoding="utf-8"?>
<p:tagLst xmlns:p="http://schemas.openxmlformats.org/presentationml/2006/main">
  <p:tag name="KSO_WM_UNIT_TABLE_BEAUTIFY" val="smartTable{179bc600-368e-4f67-accd-0be85a271907}"/>
</p:tagLst>
</file>

<file path=ppt/tags/tag67.xml><?xml version="1.0" encoding="utf-8"?>
<p:tagLst xmlns:p="http://schemas.openxmlformats.org/presentationml/2006/main">
  <p:tag name="KSO_WM_UNIT_TABLE_BEAUTIFY" val="smartTable{179bc600-368e-4f67-accd-0be85a271907}"/>
</p:tagLst>
</file>

<file path=ppt/tags/tag68.xml><?xml version="1.0" encoding="utf-8"?>
<p:tagLst xmlns:p="http://schemas.openxmlformats.org/presentationml/2006/main">
  <p:tag name="KSO_WM_UNIT_TABLE_BEAUTIFY" val="smartTable{179bc600-368e-4f67-accd-0be85a271907}"/>
</p:tagLst>
</file>

<file path=ppt/tags/tag69.xml><?xml version="1.0" encoding="utf-8"?>
<p:tagLst xmlns:p="http://schemas.openxmlformats.org/presentationml/2006/main">
  <p:tag name="KSO_WM_UNIT_TABLE_BEAUTIFY" val="smartTable{179bc600-368e-4f67-accd-0be85a27190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wrap="none" rtlCol="0" anchor="t">
        <a:spAutoFit/>
      </a:bodyPr>
      <a:lstStyle>
        <a:defPPr algn="ctr">
          <a:defRPr lang="en-US" altLang="zh-CN" sz="7200" b="1"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3291</Words>
  <Application>WPS 演示</Application>
  <PresentationFormat>宽屏</PresentationFormat>
  <Paragraphs>487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Wingdings</vt:lpstr>
      <vt:lpstr>Calibri</vt:lpstr>
      <vt:lpstr>Agency FB</vt:lpstr>
      <vt:lpstr>Trebuchet MS</vt:lpstr>
      <vt:lpstr>方正姚体</vt:lpstr>
      <vt:lpstr>Meiryo</vt:lpstr>
      <vt:lpstr>幼圆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嘟噜</cp:lastModifiedBy>
  <cp:revision>193</cp:revision>
  <dcterms:created xsi:type="dcterms:W3CDTF">2019-06-19T02:08:00Z</dcterms:created>
  <dcterms:modified xsi:type="dcterms:W3CDTF">2020-11-19T05:17:26Z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