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0" r:id="rId3"/>
    <p:sldId id="263" r:id="rId5"/>
    <p:sldId id="321" r:id="rId6"/>
    <p:sldId id="287" r:id="rId7"/>
    <p:sldId id="318" r:id="rId8"/>
    <p:sldId id="382" r:id="rId9"/>
    <p:sldId id="337" r:id="rId10"/>
    <p:sldId id="308" r:id="rId11"/>
    <p:sldId id="275" r:id="rId12"/>
    <p:sldId id="319" r:id="rId13"/>
    <p:sldId id="323" r:id="rId14"/>
    <p:sldId id="353" r:id="rId15"/>
    <p:sldId id="324" r:id="rId16"/>
    <p:sldId id="322" r:id="rId17"/>
    <p:sldId id="339" r:id="rId18"/>
    <p:sldId id="340" r:id="rId19"/>
    <p:sldId id="386" r:id="rId20"/>
    <p:sldId id="344" r:id="rId21"/>
    <p:sldId id="309" r:id="rId22"/>
    <p:sldId id="325" r:id="rId23"/>
    <p:sldId id="312" r:id="rId24"/>
    <p:sldId id="326" r:id="rId25"/>
    <p:sldId id="328" r:id="rId26"/>
    <p:sldId id="329" r:id="rId27"/>
    <p:sldId id="330" r:id="rId28"/>
    <p:sldId id="331" r:id="rId29"/>
    <p:sldId id="332" r:id="rId30"/>
    <p:sldId id="333" r:id="rId31"/>
    <p:sldId id="350" r:id="rId32"/>
    <p:sldId id="351" r:id="rId33"/>
    <p:sldId id="352" r:id="rId34"/>
    <p:sldId id="334" r:id="rId35"/>
    <p:sldId id="345" r:id="rId36"/>
    <p:sldId id="346" r:id="rId37"/>
    <p:sldId id="421" r:id="rId38"/>
    <p:sldId id="383" r:id="rId39"/>
    <p:sldId id="335" r:id="rId40"/>
    <p:sldId id="417" r:id="rId41"/>
    <p:sldId id="347" r:id="rId42"/>
    <p:sldId id="422" r:id="rId43"/>
    <p:sldId id="348" r:id="rId44"/>
    <p:sldId id="385" r:id="rId4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44BBA"/>
    <a:srgbClr val="273751"/>
    <a:srgbClr val="FCCD39"/>
    <a:srgbClr val="327B88"/>
    <a:srgbClr val="5DA2B1"/>
    <a:srgbClr val="3F88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94660" autoAdjust="0"/>
  </p:normalViewPr>
  <p:slideViewPr>
    <p:cSldViewPr snapToGrid="0">
      <p:cViewPr varScale="1">
        <p:scale>
          <a:sx n="87" d="100"/>
          <a:sy n="87" d="100"/>
        </p:scale>
        <p:origin x="-461" y="-77"/>
      </p:cViewPr>
      <p:guideLst>
        <p:guide orient="horz" pos="2429"/>
        <p:guide pos="3839"/>
      </p:guideLst>
    </p:cSldViewPr>
  </p:slideViewPr>
  <p:notesTextViewPr>
    <p:cViewPr>
      <p:scale>
        <a:sx n="1" d="1"/>
        <a:sy n="1" d="1"/>
      </p:scale>
      <p:origin x="0" y="0"/>
    </p:cViewPr>
  </p:notesTextViewPr>
  <p:sorterViewPr showFormatting="0">
    <p:cViewPr>
      <p:scale>
        <a:sx n="66" d="100"/>
        <a:sy n="66"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mn-lt"/>
                <a:ea typeface="+mn-ea"/>
              </a:defRPr>
            </a:lvl1pPr>
          </a:lstStyle>
          <a:p>
            <a:fld id="{3CC73A6B-BB26-4B12-BFB8-2B873AE12267}" type="datetimeFigureOut">
              <a:rPr lang="zh-CN" altLang="en-US"/>
            </a:fld>
            <a:endParaRPr lang="zh-CN" altLang="en-US"/>
          </a:p>
        </p:txBody>
      </p:sp>
      <p:sp>
        <p:nvSpPr>
          <p:cNvPr id="2052"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2053"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defRPr sz="1200" noProof="1"/>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defRPr sz="1200" noProof="1" smtClean="0">
                <a:latin typeface="+mn-lt"/>
                <a:ea typeface="+mn-ea"/>
              </a:defRPr>
            </a:lvl1pPr>
          </a:lstStyle>
          <a:p>
            <a:fld id="{C7DBA98D-732E-464D-AD9B-3185FA27FF9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a:ln>
            <a:miter lim="800000"/>
          </a:ln>
        </p:spPr>
      </p:sp>
      <p:sp>
        <p:nvSpPr>
          <p:cNvPr id="6146" name="备注占位符 2"/>
          <p:cNvSpPr>
            <a:spLocks noGrp="1" noChangeArrowheads="1"/>
          </p:cNvSpPr>
          <p:nvPr>
            <p:ph type="body" idx="4294967295"/>
          </p:nvPr>
        </p:nvSpPr>
        <p:spPr/>
        <p:txBody>
          <a:bodyPr/>
          <a:lstStyle/>
          <a:p>
            <a:endParaRPr lang="zh-CN" altLang="en-US" smtClean="0"/>
          </a:p>
        </p:txBody>
      </p:sp>
      <p:sp>
        <p:nvSpPr>
          <p:cNvPr id="614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a:ln>
            <a:miter lim="800000"/>
          </a:ln>
        </p:spPr>
      </p:sp>
      <p:sp>
        <p:nvSpPr>
          <p:cNvPr id="20482" name="备注占位符 2"/>
          <p:cNvSpPr>
            <a:spLocks noGrp="1" noChangeArrowheads="1"/>
          </p:cNvSpPr>
          <p:nvPr>
            <p:ph type="body" idx="4294967295"/>
          </p:nvPr>
        </p:nvSpPr>
        <p:spPr/>
        <p:txBody>
          <a:bodyPr/>
          <a:lstStyle/>
          <a:p>
            <a:endParaRPr lang="zh-CN" altLang="en-US" smtClean="0"/>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a:ln>
            <a:miter lim="800000"/>
          </a:ln>
        </p:spPr>
      </p:sp>
      <p:sp>
        <p:nvSpPr>
          <p:cNvPr id="20482" name="备注占位符 2"/>
          <p:cNvSpPr>
            <a:spLocks noGrp="1" noChangeArrowheads="1"/>
          </p:cNvSpPr>
          <p:nvPr>
            <p:ph type="body" idx="4294967295"/>
          </p:nvPr>
        </p:nvSpPr>
        <p:spPr/>
        <p:txBody>
          <a:bodyPr/>
          <a:lstStyle/>
          <a:p>
            <a:endParaRPr lang="zh-CN" altLang="en-US" smtClean="0"/>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a:ln>
            <a:miter lim="800000"/>
          </a:ln>
        </p:spPr>
      </p:sp>
      <p:sp>
        <p:nvSpPr>
          <p:cNvPr id="20482" name="备注占位符 2"/>
          <p:cNvSpPr>
            <a:spLocks noGrp="1" noChangeArrowheads="1"/>
          </p:cNvSpPr>
          <p:nvPr>
            <p:ph type="body" idx="4294967295"/>
          </p:nvPr>
        </p:nvSpPr>
        <p:spPr/>
        <p:txBody>
          <a:bodyPr/>
          <a:lstStyle/>
          <a:p>
            <a:endParaRPr lang="zh-CN" altLang="en-US" smtClean="0"/>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a:ln>
            <a:miter lim="800000"/>
          </a:ln>
        </p:spPr>
      </p:sp>
      <p:sp>
        <p:nvSpPr>
          <p:cNvPr id="20482" name="备注占位符 2"/>
          <p:cNvSpPr>
            <a:spLocks noGrp="1" noChangeArrowheads="1"/>
          </p:cNvSpPr>
          <p:nvPr>
            <p:ph type="body" idx="4294967295"/>
          </p:nvPr>
        </p:nvSpPr>
        <p:spPr/>
        <p:txBody>
          <a:bodyPr/>
          <a:lstStyle/>
          <a:p>
            <a:endParaRPr lang="zh-CN" altLang="en-US" smtClean="0"/>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a:ln>
            <a:miter lim="800000"/>
          </a:ln>
        </p:spPr>
      </p:sp>
      <p:sp>
        <p:nvSpPr>
          <p:cNvPr id="20482" name="备注占位符 2"/>
          <p:cNvSpPr>
            <a:spLocks noGrp="1" noChangeArrowheads="1"/>
          </p:cNvSpPr>
          <p:nvPr>
            <p:ph type="body" idx="4294967295"/>
          </p:nvPr>
        </p:nvSpPr>
        <p:spPr/>
        <p:txBody>
          <a:bodyPr/>
          <a:lstStyle/>
          <a:p>
            <a:endParaRPr lang="zh-CN" altLang="en-US" smtClean="0"/>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558"/>
            <a:ext cx="10363200" cy="1470116"/>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440"/>
            <a:ext cx="8534400" cy="1752709"/>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5930" indent="0" algn="ctr">
              <a:buNone/>
              <a:defRPr>
                <a:solidFill>
                  <a:schemeClr val="tx1">
                    <a:tint val="75000"/>
                  </a:schemeClr>
                </a:solidFill>
              </a:defRPr>
            </a:lvl8pPr>
            <a:lvl9pPr marL="487553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7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979D7-302D-492A-8039-2E5833E2F0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163D64-B169-48F4-8638-4EBEC083FE02}" type="slidenum">
              <a:rPr lang="zh-CN" altLang="en-US" smtClean="0"/>
            </a:fld>
            <a:endParaRPr lang="zh-CN" altLang="en-US"/>
          </a:p>
        </p:txBody>
      </p:sp>
      <p:sp>
        <p:nvSpPr>
          <p:cNvPr id="5" name="文本框 37"/>
          <p:cNvSpPr txBox="1"/>
          <p:nvPr userDrawn="1"/>
        </p:nvSpPr>
        <p:spPr>
          <a:xfrm>
            <a:off x="5519936" y="685480"/>
            <a:ext cx="1475740" cy="497205"/>
          </a:xfrm>
          <a:prstGeom prst="rect">
            <a:avLst/>
          </a:prstGeom>
          <a:noFill/>
        </p:spPr>
        <p:txBody>
          <a:bodyPr wrap="none" lIns="128546" tIns="64273" rIns="128546" bIns="64273" rtlCol="0">
            <a:spAutoFit/>
          </a:bodyPr>
          <a:lstStyle/>
          <a:p>
            <a:pPr>
              <a:buFontTx/>
              <a:buNone/>
            </a:pPr>
            <a:r>
              <a:rPr lang="zh-CN" altLang="en-US" sz="2400" dirty="0">
                <a:solidFill>
                  <a:schemeClr val="accent1"/>
                </a:solidFill>
                <a:latin typeface="微软雅黑" panose="020B0503020204020204" pitchFamily="34" charset="-122"/>
                <a:ea typeface="微软雅黑" panose="020B0503020204020204" pitchFamily="34" charset="-122"/>
              </a:rPr>
              <a:t>工作体会</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6" name="椭圆 5"/>
          <p:cNvSpPr/>
          <p:nvPr userDrawn="1"/>
        </p:nvSpPr>
        <p:spPr>
          <a:xfrm>
            <a:off x="4932004" y="685480"/>
            <a:ext cx="499167" cy="499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8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979D7-302D-492A-8039-2E5833E2F0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163D64-B169-48F4-8638-4EBEC083FE02}" type="slidenum">
              <a:rPr lang="zh-CN" altLang="en-US" smtClean="0"/>
            </a:fld>
            <a:endParaRPr lang="zh-CN" altLang="en-US"/>
          </a:p>
        </p:txBody>
      </p:sp>
      <p:sp>
        <p:nvSpPr>
          <p:cNvPr id="5" name="文本框 37"/>
          <p:cNvSpPr txBox="1"/>
          <p:nvPr userDrawn="1"/>
        </p:nvSpPr>
        <p:spPr>
          <a:xfrm>
            <a:off x="4895867" y="698586"/>
            <a:ext cx="2390140" cy="497205"/>
          </a:xfrm>
          <a:prstGeom prst="rect">
            <a:avLst/>
          </a:prstGeom>
          <a:noFill/>
        </p:spPr>
        <p:txBody>
          <a:bodyPr wrap="none" lIns="128546" tIns="64273" rIns="128546" bIns="64273" rtlCol="0">
            <a:spAutoFit/>
          </a:bodyPr>
          <a:lstStyle/>
          <a:p>
            <a:pPr>
              <a:buFontTx/>
              <a:buNone/>
            </a:pPr>
            <a:r>
              <a:rPr lang="zh-CN" altLang="en-US" sz="2400" dirty="0">
                <a:solidFill>
                  <a:schemeClr val="accent1"/>
                </a:solidFill>
                <a:latin typeface="微软雅黑" panose="020B0503020204020204" pitchFamily="34" charset="-122"/>
                <a:ea typeface="微软雅黑" panose="020B0503020204020204" pitchFamily="34" charset="-122"/>
              </a:rPr>
              <a:t>工作规划和展望</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6" name="椭圆 5"/>
          <p:cNvSpPr/>
          <p:nvPr userDrawn="1"/>
        </p:nvSpPr>
        <p:spPr>
          <a:xfrm>
            <a:off x="4346325" y="698586"/>
            <a:ext cx="499167" cy="499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fld>
            <a:endParaRPr lang="zh-CN" altLang="en-US"/>
          </a:p>
        </p:txBody>
      </p:sp>
      <p:sp>
        <p:nvSpPr>
          <p:cNvPr id="5" name="矩形 4"/>
          <p:cNvSpPr/>
          <p:nvPr userDrawn="1"/>
        </p:nvSpPr>
        <p:spPr>
          <a:xfrm>
            <a:off x="0" y="597596"/>
            <a:ext cx="191344" cy="5279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b="1">
              <a:solidFill>
                <a:schemeClr val="tx1"/>
              </a:solidFill>
            </a:endParaRPr>
          </a:p>
        </p:txBody>
      </p:sp>
      <p:sp>
        <p:nvSpPr>
          <p:cNvPr id="6" name="TextBox 5"/>
          <p:cNvSpPr txBox="1"/>
          <p:nvPr userDrawn="1"/>
        </p:nvSpPr>
        <p:spPr>
          <a:xfrm>
            <a:off x="200383" y="597596"/>
            <a:ext cx="1607820" cy="464820"/>
          </a:xfrm>
          <a:prstGeom prst="rect">
            <a:avLst/>
          </a:prstGeom>
          <a:noFill/>
        </p:spPr>
        <p:txBody>
          <a:bodyPr wrap="none" rtlCol="0">
            <a:spAutoFit/>
          </a:bodyPr>
          <a:lstStyle/>
          <a:p>
            <a:pPr>
              <a:lnSpc>
                <a:spcPct val="130000"/>
              </a:lnSpc>
            </a:pPr>
            <a:r>
              <a:rPr lang="zh-CN" altLang="en-US" sz="1865" b="1" dirty="0">
                <a:solidFill>
                  <a:schemeClr val="tx1">
                    <a:lumMod val="50000"/>
                    <a:lumOff val="50000"/>
                  </a:schemeClr>
                </a:solidFill>
                <a:latin typeface="微软雅黑" panose="020B0503020204020204" pitchFamily="34" charset="-122"/>
                <a:ea typeface="微软雅黑" panose="020B0503020204020204" pitchFamily="34" charset="-122"/>
              </a:rPr>
              <a:t>年度工作概述</a:t>
            </a:r>
            <a:endParaRPr lang="zh-CN" altLang="en-US" sz="1865"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fld>
            <a:endParaRPr lang="zh-CN" altLang="en-US"/>
          </a:p>
        </p:txBody>
      </p:sp>
      <p:sp>
        <p:nvSpPr>
          <p:cNvPr id="5" name="矩形 4"/>
          <p:cNvSpPr/>
          <p:nvPr userDrawn="1"/>
        </p:nvSpPr>
        <p:spPr>
          <a:xfrm>
            <a:off x="0" y="261642"/>
            <a:ext cx="191344" cy="5279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b="1">
              <a:solidFill>
                <a:schemeClr val="tx1"/>
              </a:solidFill>
            </a:endParaRPr>
          </a:p>
        </p:txBody>
      </p:sp>
      <p:sp>
        <p:nvSpPr>
          <p:cNvPr id="6" name="TextBox 5"/>
          <p:cNvSpPr txBox="1"/>
          <p:nvPr userDrawn="1"/>
        </p:nvSpPr>
        <p:spPr>
          <a:xfrm>
            <a:off x="239349" y="331309"/>
            <a:ext cx="1607820" cy="378460"/>
          </a:xfrm>
          <a:prstGeom prst="rect">
            <a:avLst/>
          </a:prstGeom>
          <a:noFill/>
        </p:spPr>
        <p:txBody>
          <a:bodyPr wrap="none" rtlCol="0">
            <a:spAutoFit/>
          </a:bodyPr>
          <a:lstStyle/>
          <a:p>
            <a:pPr lvl="0"/>
            <a:r>
              <a:rPr lang="zh-CN" altLang="zh-CN" sz="1865" b="1" dirty="0">
                <a:solidFill>
                  <a:schemeClr val="accent1"/>
                </a:solidFill>
                <a:latin typeface="微软雅黑" panose="020B0503020204020204" pitchFamily="34" charset="-122"/>
                <a:ea typeface="微软雅黑" panose="020B0503020204020204" pitchFamily="34" charset="-122"/>
              </a:rPr>
              <a:t>工作完成情况</a:t>
            </a:r>
            <a:endParaRPr lang="zh-CN" altLang="zh-CN" sz="1865"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fld>
            <a:endParaRPr lang="zh-CN" altLang="en-US"/>
          </a:p>
        </p:txBody>
      </p:sp>
      <p:sp>
        <p:nvSpPr>
          <p:cNvPr id="5" name="矩形 4"/>
          <p:cNvSpPr/>
          <p:nvPr userDrawn="1"/>
        </p:nvSpPr>
        <p:spPr>
          <a:xfrm>
            <a:off x="0" y="261642"/>
            <a:ext cx="191344" cy="5279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b="1">
              <a:solidFill>
                <a:schemeClr val="tx1"/>
              </a:solidFill>
            </a:endParaRPr>
          </a:p>
        </p:txBody>
      </p:sp>
      <p:sp>
        <p:nvSpPr>
          <p:cNvPr id="6" name="TextBox 5"/>
          <p:cNvSpPr txBox="1"/>
          <p:nvPr userDrawn="1"/>
        </p:nvSpPr>
        <p:spPr>
          <a:xfrm>
            <a:off x="239349" y="331309"/>
            <a:ext cx="1607820" cy="378460"/>
          </a:xfrm>
          <a:prstGeom prst="rect">
            <a:avLst/>
          </a:prstGeom>
          <a:noFill/>
        </p:spPr>
        <p:txBody>
          <a:bodyPr wrap="none" rtlCol="0">
            <a:spAutoFit/>
          </a:bodyPr>
          <a:lstStyle/>
          <a:p>
            <a:pPr lvl="0"/>
            <a:r>
              <a:rPr lang="zh-CN" altLang="zh-CN" sz="1865" b="1" dirty="0">
                <a:solidFill>
                  <a:schemeClr val="accent1"/>
                </a:solidFill>
                <a:latin typeface="微软雅黑" panose="020B0503020204020204" pitchFamily="34" charset="-122"/>
                <a:ea typeface="微软雅黑" panose="020B0503020204020204" pitchFamily="34" charset="-122"/>
              </a:rPr>
              <a:t>成功项目展示</a:t>
            </a:r>
            <a:endParaRPr lang="zh-CN" altLang="zh-CN" sz="1865"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fld>
            <a:endParaRPr lang="zh-CN" altLang="en-US"/>
          </a:p>
        </p:txBody>
      </p:sp>
      <p:sp>
        <p:nvSpPr>
          <p:cNvPr id="5" name="矩形 4"/>
          <p:cNvSpPr/>
          <p:nvPr userDrawn="1"/>
        </p:nvSpPr>
        <p:spPr>
          <a:xfrm>
            <a:off x="0" y="261642"/>
            <a:ext cx="191344" cy="5279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b="1">
              <a:solidFill>
                <a:schemeClr val="tx1"/>
              </a:solidFill>
            </a:endParaRPr>
          </a:p>
        </p:txBody>
      </p:sp>
      <p:sp>
        <p:nvSpPr>
          <p:cNvPr id="6" name="TextBox 5"/>
          <p:cNvSpPr txBox="1"/>
          <p:nvPr userDrawn="1"/>
        </p:nvSpPr>
        <p:spPr>
          <a:xfrm>
            <a:off x="239349" y="331309"/>
            <a:ext cx="1607820" cy="378460"/>
          </a:xfrm>
          <a:prstGeom prst="rect">
            <a:avLst/>
          </a:prstGeom>
          <a:noFill/>
        </p:spPr>
        <p:txBody>
          <a:bodyPr wrap="none" rtlCol="0">
            <a:spAutoFit/>
          </a:bodyPr>
          <a:lstStyle/>
          <a:p>
            <a:r>
              <a:rPr lang="zh-CN" altLang="zh-CN" sz="1865" b="1" dirty="0">
                <a:solidFill>
                  <a:schemeClr val="accent1"/>
                </a:solidFill>
                <a:latin typeface="微软雅黑" panose="020B0503020204020204" pitchFamily="34" charset="-122"/>
                <a:ea typeface="微软雅黑" panose="020B0503020204020204" pitchFamily="34" charset="-122"/>
              </a:rPr>
              <a:t>明年工作计划</a:t>
            </a:r>
            <a:endParaRPr lang="zh-CN" altLang="zh-CN" sz="1865"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67"/>
            <a:ext cx="4011084" cy="1162122"/>
          </a:xfr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67"/>
            <a:ext cx="6815667" cy="5853475"/>
          </a:xfrm>
        </p:spPr>
        <p:txBody>
          <a:bodyPr/>
          <a:lstStyle>
            <a:lvl1pPr>
              <a:defRPr sz="4265"/>
            </a:lvl1pPr>
            <a:lvl2pPr>
              <a:defRPr sz="3730"/>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90"/>
            <a:ext cx="4011084" cy="4691352"/>
          </a:xfrm>
        </p:spPr>
        <p:txBody>
          <a:bodyPr/>
          <a:lstStyle>
            <a:lvl1pPr marL="0" indent="0">
              <a:buNone/>
              <a:defRPr sz="1865"/>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896"/>
            <a:ext cx="7315200" cy="566773"/>
          </a:xfr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813"/>
            <a:ext cx="7315200" cy="4115055"/>
          </a:xfrm>
        </p:spPr>
        <p:txBody>
          <a:bodyPr/>
          <a:lstStyle>
            <a:lvl1pPr marL="0" indent="0">
              <a:buNone/>
              <a:defRPr sz="4265"/>
            </a:lvl1pPr>
            <a:lvl2pPr marL="609600" indent="0">
              <a:buNone/>
              <a:defRPr sz="3730"/>
            </a:lvl2pPr>
            <a:lvl3pPr marL="1219200" indent="0">
              <a:buNone/>
              <a:defRPr sz="3200"/>
            </a:lvl3pPr>
            <a:lvl4pPr marL="1828165" indent="0">
              <a:buNone/>
              <a:defRPr sz="2665"/>
            </a:lvl4pPr>
            <a:lvl5pPr marL="2437765" indent="0">
              <a:buNone/>
              <a:defRPr sz="2665"/>
            </a:lvl5pPr>
            <a:lvl6pPr marL="3047365" indent="0">
              <a:buNone/>
              <a:defRPr sz="2665"/>
            </a:lvl6pPr>
            <a:lvl7pPr marL="3656965" indent="0">
              <a:buNone/>
              <a:defRPr sz="2665"/>
            </a:lvl7pPr>
            <a:lvl8pPr marL="4265930" indent="0">
              <a:buNone/>
              <a:defRPr sz="2665"/>
            </a:lvl8pPr>
            <a:lvl9pPr marL="4875530" indent="0">
              <a:buNone/>
              <a:defRPr sz="2665"/>
            </a:lvl9pPr>
          </a:lstStyle>
          <a:p>
            <a:endParaRPr lang="zh-CN" altLang="en-US"/>
          </a:p>
        </p:txBody>
      </p:sp>
      <p:sp>
        <p:nvSpPr>
          <p:cNvPr id="4" name="文本占位符 3"/>
          <p:cNvSpPr>
            <a:spLocks noGrp="1"/>
          </p:cNvSpPr>
          <p:nvPr>
            <p:ph type="body" sz="half" idx="2"/>
          </p:nvPr>
        </p:nvSpPr>
        <p:spPr>
          <a:xfrm>
            <a:off x="2389717" y="5367669"/>
            <a:ext cx="7315200" cy="804912"/>
          </a:xfrm>
        </p:spPr>
        <p:txBody>
          <a:bodyPr/>
          <a:lstStyle>
            <a:lvl1pPr marL="0" indent="0">
              <a:buNone/>
              <a:defRPr sz="1865"/>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55"/>
            <a:ext cx="2743200" cy="58518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55"/>
            <a:ext cx="8026400" cy="58518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6_标题和内容">
    <p:bg>
      <p:bgPr>
        <a:solidFill>
          <a:srgbClr val="FCFCFC"/>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Title 8"/>
          <p:cNvSpPr>
            <a:spLocks noGrp="1"/>
          </p:cNvSpPr>
          <p:nvPr>
            <p:ph type="title"/>
          </p:nvPr>
        </p:nvSpPr>
        <p:spPr>
          <a:xfrm>
            <a:off x="364067" y="683725"/>
            <a:ext cx="8652933" cy="698544"/>
          </a:xfrm>
          <a:prstGeom prst="rect">
            <a:avLst/>
          </a:prstGeom>
        </p:spPr>
        <p:txBody>
          <a:bodyPr lIns="68580" tIns="34290" rIns="68580" bIns="34290"/>
          <a:lstStyle>
            <a:lvl1pPr algn="l">
              <a:defRPr sz="32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endParaRPr lang="en-US" dirty="0"/>
          </a:p>
        </p:txBody>
      </p:sp>
      <p:sp>
        <p:nvSpPr>
          <p:cNvPr id="6" name="Text Placeholder 27"/>
          <p:cNvSpPr>
            <a:spLocks noGrp="1"/>
          </p:cNvSpPr>
          <p:nvPr>
            <p:ph type="body" sz="quarter" idx="25"/>
          </p:nvPr>
        </p:nvSpPr>
        <p:spPr>
          <a:xfrm>
            <a:off x="364067" y="1253536"/>
            <a:ext cx="8652933" cy="381089"/>
          </a:xfrm>
          <a:prstGeom prst="rect">
            <a:avLst/>
          </a:prstGeom>
        </p:spPr>
        <p:txBody>
          <a:bodyPr lIns="68580" tIns="34290" rIns="68580" bIns="34290"/>
          <a:lstStyle>
            <a:lvl1pPr marL="0" indent="0" algn="l">
              <a:buNone/>
              <a:defRPr sz="12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en-US"/>
              <a:t>Click to edit Master text styles</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合理交通结构">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rgbClr val="FCFCFC"/>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7173"/>
            <a:ext cx="10363200" cy="1362160"/>
          </a:xfrm>
        </p:spPr>
        <p:txBody>
          <a:bodyPr anchor="t"/>
          <a:lstStyle>
            <a:lvl1pPr algn="l">
              <a:defRPr sz="533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893"/>
            <a:ext cx="10363200" cy="1500280"/>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165" indent="0">
              <a:buNone/>
              <a:defRPr sz="1865">
                <a:solidFill>
                  <a:schemeClr val="tx1">
                    <a:tint val="75000"/>
                  </a:schemeClr>
                </a:solidFill>
              </a:defRPr>
            </a:lvl4pPr>
            <a:lvl5pPr marL="2437765" indent="0">
              <a:buNone/>
              <a:defRPr sz="1865">
                <a:solidFill>
                  <a:schemeClr val="tx1">
                    <a:tint val="75000"/>
                  </a:schemeClr>
                </a:solidFill>
              </a:defRPr>
            </a:lvl5pPr>
            <a:lvl6pPr marL="3047365" indent="0">
              <a:buNone/>
              <a:defRPr sz="1865">
                <a:solidFill>
                  <a:schemeClr val="tx1">
                    <a:tint val="75000"/>
                  </a:schemeClr>
                </a:solidFill>
              </a:defRPr>
            </a:lvl6pPr>
            <a:lvl7pPr marL="3656965" indent="0">
              <a:buNone/>
              <a:defRPr sz="1865">
                <a:solidFill>
                  <a:schemeClr val="tx1">
                    <a:tint val="75000"/>
                  </a:schemeClr>
                </a:solidFill>
              </a:defRPr>
            </a:lvl7pPr>
            <a:lvl8pPr marL="4265930" indent="0">
              <a:buNone/>
              <a:defRPr sz="1865">
                <a:solidFill>
                  <a:schemeClr val="tx1">
                    <a:tint val="75000"/>
                  </a:schemeClr>
                </a:solidFill>
              </a:defRPr>
            </a:lvl8pPr>
            <a:lvl9pPr marL="487553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300"/>
            <a:ext cx="5384800" cy="4526242"/>
          </a:xfrm>
        </p:spPr>
        <p:txBody>
          <a:bodyPr/>
          <a:lstStyle>
            <a:lvl1pPr>
              <a:defRPr sz="3730"/>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300"/>
            <a:ext cx="5384800" cy="4526242"/>
          </a:xfrm>
        </p:spPr>
        <p:txBody>
          <a:bodyPr/>
          <a:lstStyle>
            <a:lvl1pPr>
              <a:defRPr sz="3730"/>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208"/>
            <a:ext cx="5386917" cy="639802"/>
          </a:xfrm>
        </p:spPr>
        <p:txBody>
          <a:bodyPr anchor="b"/>
          <a:lstStyle>
            <a:lvl1pPr marL="0" indent="0">
              <a:buNone/>
              <a:defRPr sz="3200" b="1"/>
            </a:lvl1pPr>
            <a:lvl2pPr marL="609600" indent="0">
              <a:buNone/>
              <a:defRPr sz="2665" b="1"/>
            </a:lvl2pPr>
            <a:lvl3pPr marL="1219200" indent="0">
              <a:buNone/>
              <a:defRPr sz="2400" b="1"/>
            </a:lvl3pPr>
            <a:lvl4pPr marL="1828165" indent="0">
              <a:buNone/>
              <a:defRPr sz="2135" b="1"/>
            </a:lvl4pPr>
            <a:lvl5pPr marL="2437765" indent="0">
              <a:buNone/>
              <a:defRPr sz="2135" b="1"/>
            </a:lvl5pPr>
            <a:lvl6pPr marL="3047365" indent="0">
              <a:buNone/>
              <a:defRPr sz="2135" b="1"/>
            </a:lvl6pPr>
            <a:lvl7pPr marL="3656965" indent="0">
              <a:buNone/>
              <a:defRPr sz="2135" b="1"/>
            </a:lvl7pPr>
            <a:lvl8pPr marL="4265930" indent="0">
              <a:buNone/>
              <a:defRPr sz="2135" b="1"/>
            </a:lvl8pPr>
            <a:lvl9pPr marL="487553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5010"/>
            <a:ext cx="5386917" cy="3951532"/>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208"/>
            <a:ext cx="5389033" cy="639802"/>
          </a:xfrm>
        </p:spPr>
        <p:txBody>
          <a:bodyPr anchor="b"/>
          <a:lstStyle>
            <a:lvl1pPr marL="0" indent="0">
              <a:buNone/>
              <a:defRPr sz="3200" b="1"/>
            </a:lvl1pPr>
            <a:lvl2pPr marL="609600" indent="0">
              <a:buNone/>
              <a:defRPr sz="2665" b="1"/>
            </a:lvl2pPr>
            <a:lvl3pPr marL="1219200" indent="0">
              <a:buNone/>
              <a:defRPr sz="2400" b="1"/>
            </a:lvl3pPr>
            <a:lvl4pPr marL="1828165" indent="0">
              <a:buNone/>
              <a:defRPr sz="2135" b="1"/>
            </a:lvl4pPr>
            <a:lvl5pPr marL="2437765" indent="0">
              <a:buNone/>
              <a:defRPr sz="2135" b="1"/>
            </a:lvl5pPr>
            <a:lvl6pPr marL="3047365" indent="0">
              <a:buNone/>
              <a:defRPr sz="2135" b="1"/>
            </a:lvl6pPr>
            <a:lvl7pPr marL="3656965" indent="0">
              <a:buNone/>
              <a:defRPr sz="2135" b="1"/>
            </a:lvl7pPr>
            <a:lvl8pPr marL="4265930" indent="0">
              <a:buNone/>
              <a:defRPr sz="2135" b="1"/>
            </a:lvl8pPr>
            <a:lvl9pPr marL="487553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5010"/>
            <a:ext cx="5389033" cy="3951532"/>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979D7-302D-492A-8039-2E5833E2F0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163D64-B169-48F4-8638-4EBEC083FE02}" type="slidenum">
              <a:rPr lang="zh-CN" altLang="en-US" smtClean="0"/>
            </a:fld>
            <a:endParaRPr lang="zh-CN" altLang="en-US"/>
          </a:p>
        </p:txBody>
      </p:sp>
      <p:sp>
        <p:nvSpPr>
          <p:cNvPr id="5" name="文本框 37"/>
          <p:cNvSpPr txBox="1"/>
          <p:nvPr userDrawn="1"/>
        </p:nvSpPr>
        <p:spPr>
          <a:xfrm>
            <a:off x="5231904" y="724800"/>
            <a:ext cx="1475740" cy="497205"/>
          </a:xfrm>
          <a:prstGeom prst="rect">
            <a:avLst/>
          </a:prstGeom>
          <a:noFill/>
        </p:spPr>
        <p:txBody>
          <a:bodyPr wrap="none" lIns="128546" tIns="64273" rIns="128546" bIns="64273" rtlCol="0">
            <a:spAutoFit/>
          </a:bodyPr>
          <a:lstStyle/>
          <a:p>
            <a:pPr>
              <a:buFontTx/>
              <a:buNone/>
            </a:pPr>
            <a:r>
              <a:rPr lang="zh-CN" altLang="en-US" sz="2400" dirty="0">
                <a:solidFill>
                  <a:schemeClr val="accent1"/>
                </a:solidFill>
                <a:latin typeface="微软雅黑" panose="020B0503020204020204" pitchFamily="34" charset="-122"/>
                <a:ea typeface="微软雅黑" panose="020B0503020204020204" pitchFamily="34" charset="-122"/>
              </a:rPr>
              <a:t>工作回顾</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10" name="椭圆 9"/>
          <p:cNvSpPr/>
          <p:nvPr userDrawn="1"/>
        </p:nvSpPr>
        <p:spPr>
          <a:xfrm>
            <a:off x="4670191" y="724800"/>
            <a:ext cx="499167" cy="499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6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979D7-302D-492A-8039-2E5833E2F0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163D64-B169-48F4-8638-4EBEC083FE02}" type="slidenum">
              <a:rPr lang="zh-CN" altLang="en-US" smtClean="0"/>
            </a:fld>
            <a:endParaRPr lang="zh-CN" altLang="en-US"/>
          </a:p>
        </p:txBody>
      </p:sp>
      <p:sp>
        <p:nvSpPr>
          <p:cNvPr id="5" name="文本框 37"/>
          <p:cNvSpPr txBox="1"/>
          <p:nvPr userDrawn="1"/>
        </p:nvSpPr>
        <p:spPr>
          <a:xfrm>
            <a:off x="5423925" y="672374"/>
            <a:ext cx="1475740" cy="497205"/>
          </a:xfrm>
          <a:prstGeom prst="rect">
            <a:avLst/>
          </a:prstGeom>
          <a:noFill/>
        </p:spPr>
        <p:txBody>
          <a:bodyPr wrap="none" lIns="128546" tIns="64273" rIns="128546" bIns="64273" rtlCol="0">
            <a:spAutoFit/>
          </a:bodyPr>
          <a:lstStyle/>
          <a:p>
            <a:pPr>
              <a:buFontTx/>
              <a:buNone/>
            </a:pPr>
            <a:r>
              <a:rPr lang="zh-CN" altLang="en-US" sz="2400" dirty="0">
                <a:solidFill>
                  <a:schemeClr val="accent1"/>
                </a:solidFill>
                <a:latin typeface="微软雅黑" panose="020B0503020204020204" pitchFamily="34" charset="-122"/>
                <a:ea typeface="微软雅黑" panose="020B0503020204020204" pitchFamily="34" charset="-122"/>
              </a:rPr>
              <a:t>自我评价</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6" name="椭圆 5"/>
          <p:cNvSpPr/>
          <p:nvPr userDrawn="1"/>
        </p:nvSpPr>
        <p:spPr>
          <a:xfrm>
            <a:off x="4898540" y="672374"/>
            <a:ext cx="499167" cy="499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55"/>
            <a:ext cx="10972800" cy="1143071"/>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300"/>
            <a:ext cx="10972800" cy="452624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744"/>
            <a:ext cx="2844800" cy="365147"/>
          </a:xfrm>
          <a:prstGeom prst="rect">
            <a:avLst/>
          </a:prstGeom>
        </p:spPr>
        <p:txBody>
          <a:bodyPr vert="horz" lIns="91440" tIns="45720" rIns="91440" bIns="45720" rtlCol="0" anchor="ctr"/>
          <a:lstStyle>
            <a:lvl1pPr algn="l">
              <a:defRPr sz="1600">
                <a:solidFill>
                  <a:schemeClr val="tx1">
                    <a:tint val="75000"/>
                  </a:schemeClr>
                </a:solidFill>
              </a:defRPr>
            </a:lvl1pPr>
          </a:lstStyle>
          <a:p>
            <a:fld id="{2CFBF030-126A-44E1-A291-CE0450786A5D}" type="datetimeFigureOut">
              <a:rPr lang="zh-CN" altLang="en-US" smtClean="0"/>
            </a:fld>
            <a:endParaRPr lang="zh-CN" altLang="en-US"/>
          </a:p>
        </p:txBody>
      </p:sp>
      <p:sp>
        <p:nvSpPr>
          <p:cNvPr id="5" name="页脚占位符 4"/>
          <p:cNvSpPr>
            <a:spLocks noGrp="1"/>
          </p:cNvSpPr>
          <p:nvPr>
            <p:ph type="ftr" sz="quarter" idx="3"/>
          </p:nvPr>
        </p:nvSpPr>
        <p:spPr>
          <a:xfrm>
            <a:off x="4165600" y="6356744"/>
            <a:ext cx="3860800" cy="365147"/>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744"/>
            <a:ext cx="2844800" cy="365147"/>
          </a:xfrm>
          <a:prstGeom prst="rect">
            <a:avLst/>
          </a:prstGeom>
        </p:spPr>
        <p:txBody>
          <a:bodyPr vert="horz" lIns="91440" tIns="45720" rIns="91440" bIns="45720" rtlCol="0" anchor="ctr"/>
          <a:lstStyle>
            <a:lvl1pPr algn="r">
              <a:defRPr sz="1600">
                <a:solidFill>
                  <a:schemeClr val="tx1">
                    <a:tint val="75000"/>
                  </a:schemeClr>
                </a:solidFill>
              </a:defRPr>
            </a:lvl1pPr>
          </a:lstStyle>
          <a:p>
            <a:fld id="{FD591CF7-6230-429B-A18C-78A12BF27C2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0" kern="1200">
          <a:solidFill>
            <a:schemeClr val="tx1"/>
          </a:solidFill>
          <a:latin typeface="+mn-lt"/>
          <a:ea typeface="+mn-ea"/>
          <a:cs typeface="+mn-cs"/>
        </a:defRPr>
      </a:lvl2pPr>
      <a:lvl3pPr marL="1523365"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2565"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165"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033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5930" algn="l" defTabSz="1219200" rtl="0" eaLnBrk="1" latinLnBrk="0" hangingPunct="1">
        <a:defRPr sz="2400" kern="1200">
          <a:solidFill>
            <a:schemeClr val="tx1"/>
          </a:solidFill>
          <a:latin typeface="+mn-lt"/>
          <a:ea typeface="+mn-ea"/>
          <a:cs typeface="+mn-cs"/>
        </a:defRPr>
      </a:lvl8pPr>
      <a:lvl9pPr marL="487553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hyperlink" Target="SE2018&#26149;-G11-&#39033;&#30446;&#35745;&#21010;%20V0.5.doc" TargetMode="Externa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1.xml"/><Relationship Id="rId2" Type="http://schemas.openxmlformats.org/officeDocument/2006/relationships/image" Target="../media/image13.pn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1.xml"/><Relationship Id="rId2" Type="http://schemas.openxmlformats.org/officeDocument/2006/relationships/hyperlink" Target="https://www.ithome.com/0/487/538.htm" TargetMode="Externa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533987"/>
            <a:ext cx="12188990" cy="3551518"/>
          </a:xfrm>
          <a:prstGeom prst="rect">
            <a:avLst/>
          </a:prstGeom>
        </p:spPr>
      </p:pic>
      <p:sp>
        <p:nvSpPr>
          <p:cNvPr id="10" name="矩形 259"/>
          <p:cNvSpPr>
            <a:spLocks noChangeArrowheads="1"/>
          </p:cNvSpPr>
          <p:nvPr/>
        </p:nvSpPr>
        <p:spPr bwMode="auto">
          <a:xfrm>
            <a:off x="5417843" y="457290"/>
            <a:ext cx="1975052" cy="1353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Arial" panose="020B0604020202020204" pitchFamily="34" charset="0"/>
              <a:buNone/>
            </a:pPr>
            <a:r>
              <a:rPr lang="en-US" altLang="zh-CN" sz="8800" cap="all" dirty="0">
                <a:solidFill>
                  <a:schemeClr val="accent1"/>
                </a:solidFill>
                <a:latin typeface="Agency FB" panose="020B0503020202020204" pitchFamily="34" charset="0"/>
                <a:ea typeface="方正姚体" panose="02010601030101010101" pitchFamily="2" charset="-122"/>
                <a:cs typeface="Arial" panose="020B0604020202020204" pitchFamily="34" charset="0"/>
              </a:rPr>
              <a:t>G04</a:t>
            </a:r>
            <a:endParaRPr lang="en-US" altLang="zh-CN" sz="8800" cap="all" dirty="0">
              <a:solidFill>
                <a:schemeClr val="accent1"/>
              </a:solidFill>
              <a:latin typeface="Agency FB" panose="020B0503020202020204" pitchFamily="34" charset="0"/>
              <a:ea typeface="方正姚体" panose="02010601030101010101" pitchFamily="2" charset="-122"/>
              <a:cs typeface="Arial" panose="020B0604020202020204" pitchFamily="34" charset="0"/>
            </a:endParaRPr>
          </a:p>
        </p:txBody>
      </p:sp>
      <p:sp>
        <p:nvSpPr>
          <p:cNvPr id="17" name="文本框 6"/>
          <p:cNvSpPr txBox="1"/>
          <p:nvPr/>
        </p:nvSpPr>
        <p:spPr>
          <a:xfrm>
            <a:off x="2098653" y="2204259"/>
            <a:ext cx="8196462" cy="797560"/>
          </a:xfrm>
          <a:prstGeom prst="rect">
            <a:avLst/>
          </a:prstGeom>
          <a:noFill/>
        </p:spPr>
        <p:txBody>
          <a:bodyPr wrap="square" lIns="91417" tIns="45708" rIns="91417" bIns="45708" rtlCol="0">
            <a:spAutoFit/>
          </a:bodyPr>
          <a:lstStyle/>
          <a:p>
            <a:pPr algn="ctr"/>
            <a:r>
              <a:rPr lang="zh-CN" altLang="en-US" sz="4600" dirty="0">
                <a:solidFill>
                  <a:schemeClr val="tx1">
                    <a:lumMod val="75000"/>
                    <a:lumOff val="25000"/>
                  </a:schemeClr>
                </a:solidFill>
                <a:latin typeface="微软雅黑" panose="020B0503020204020204" pitchFamily="34" charset="-122"/>
                <a:ea typeface="微软雅黑" panose="020B0503020204020204" pitchFamily="34" charset="-122"/>
              </a:rPr>
              <a:t>ZUCC教师与课程评价平台</a:t>
            </a:r>
            <a:endParaRPr lang="zh-CN" altLang="en-US" sz="4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0"/>
          <p:cNvSpPr txBox="1"/>
          <p:nvPr/>
        </p:nvSpPr>
        <p:spPr>
          <a:xfrm>
            <a:off x="1633936" y="3324937"/>
            <a:ext cx="7783813" cy="397510"/>
          </a:xfrm>
          <a:prstGeom prst="rect">
            <a:avLst/>
          </a:prstGeom>
          <a:noFill/>
          <a:ln w="9525">
            <a:noFill/>
            <a:miter/>
          </a:ln>
          <a:effectLst/>
        </p:spPr>
        <p:txBody>
          <a:bodyPr vert="horz" wrap="square" lIns="91417" tIns="45708" rIns="91417" bIns="45708" anchor="t">
            <a:spAutoFit/>
          </a:bodyPr>
          <a:lstStyle/>
          <a:p>
            <a:pPr lvl="0" algn="ctr" eaLnBrk="0" latinLnBrk="0" hangingPunct="0"/>
            <a:r>
              <a:rPr lang="en-US" altLang="zh-CN" sz="2000" dirty="0">
                <a:solidFill>
                  <a:schemeClr val="tx1">
                    <a:lumMod val="75000"/>
                    <a:lumOff val="25000"/>
                  </a:schemeClr>
                </a:solidFill>
                <a:latin typeface="Meiryo" charset="0"/>
                <a:ea typeface="Meiryo" charset="0"/>
              </a:rPr>
              <a:t>                         </a:t>
            </a:r>
            <a:r>
              <a:rPr lang="zh-CN" altLang="en-US" sz="2000" dirty="0">
                <a:solidFill>
                  <a:schemeClr val="tx1">
                    <a:lumMod val="75000"/>
                    <a:lumOff val="25000"/>
                  </a:schemeClr>
                </a:solidFill>
                <a:latin typeface="Meiryo" charset="0"/>
                <a:ea typeface="Meiryo" charset="0"/>
              </a:rPr>
              <a:t>基于协同过滤算法的课程评价系统</a:t>
            </a:r>
            <a:endParaRPr lang="zh-CN" altLang="en-US" sz="2000" dirty="0">
              <a:solidFill>
                <a:schemeClr val="tx1">
                  <a:lumMod val="75000"/>
                  <a:lumOff val="25000"/>
                </a:schemeClr>
              </a:solidFill>
              <a:latin typeface="Meiryo" charset="0"/>
              <a:ea typeface="Meiryo" charset="0"/>
            </a:endParaRPr>
          </a:p>
        </p:txBody>
      </p:sp>
      <p:sp>
        <p:nvSpPr>
          <p:cNvPr id="19" name="TextBox 54"/>
          <p:cNvSpPr txBox="1"/>
          <p:nvPr/>
        </p:nvSpPr>
        <p:spPr>
          <a:xfrm>
            <a:off x="4549833" y="4115286"/>
            <a:ext cx="3498410" cy="449580"/>
          </a:xfrm>
          <a:prstGeom prst="rect">
            <a:avLst/>
          </a:prstGeom>
          <a:noFill/>
        </p:spPr>
        <p:txBody>
          <a:bodyPr wrap="square" lIns="121853" tIns="60926" rIns="121853" bIns="60926" rtlCol="0">
            <a:spAutoFit/>
          </a:bodyPr>
          <a:lstStyle/>
          <a:p>
            <a:pPr algn="ctr"/>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童鑫聪</a:t>
            </a:r>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flipH="1">
            <a:off x="8048631" y="4340428"/>
            <a:ext cx="1275981" cy="0"/>
          </a:xfrm>
          <a:prstGeom prst="line">
            <a:avLst/>
          </a:prstGeom>
          <a:ln>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3008897" y="4340428"/>
            <a:ext cx="1541778" cy="0"/>
          </a:xfrm>
          <a:prstGeom prst="line">
            <a:avLst/>
          </a:prstGeom>
          <a:ln>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0"/>
                                        </p:tgtEl>
                                        <p:attrNameLst>
                                          <p:attrName>ppt_y</p:attrName>
                                        </p:attrNameLst>
                                      </p:cBhvr>
                                      <p:tavLst>
                                        <p:tav tm="0">
                                          <p:val>
                                            <p:strVal val="#ppt_y"/>
                                          </p:val>
                                        </p:tav>
                                        <p:tav tm="100000">
                                          <p:val>
                                            <p:strVal val="#ppt_y"/>
                                          </p:val>
                                        </p:tav>
                                      </p:tavLst>
                                    </p:anim>
                                    <p:anim calcmode="lin" valueType="num">
                                      <p:cBhvr>
                                        <p:cTn id="1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0"/>
                                        </p:tgtEl>
                                      </p:cBhvr>
                                    </p:animEffect>
                                  </p:childTnLst>
                                </p:cTn>
                              </p:par>
                            </p:childTnLst>
                          </p:cTn>
                        </p:par>
                        <p:par>
                          <p:cTn id="18" fill="hold">
                            <p:stCondLst>
                              <p:cond delay="600"/>
                            </p:stCondLst>
                            <p:childTnLst>
                              <p:par>
                                <p:cTn id="19" presetID="26" presetClass="emph" presetSubtype="0" fill="hold" grpId="1" nodeType="afterEffect">
                                  <p:stCondLst>
                                    <p:cond delay="0"/>
                                  </p:stCondLst>
                                  <p:iterate type="lt">
                                    <p:tmPct val="0"/>
                                  </p:iterate>
                                  <p:childTnLst>
                                    <p:animEffect transition="out" filter="fade">
                                      <p:cBhvr>
                                        <p:cTn id="20" dur="500" tmFilter="0, 0; .2, .5; .8, .5; 1, 0"/>
                                        <p:tgtEl>
                                          <p:spTgt spid="10"/>
                                        </p:tgtEl>
                                      </p:cBhvr>
                                    </p:animEffect>
                                    <p:animScale>
                                      <p:cBhvr>
                                        <p:cTn id="21" dur="250" autoRev="1" fill="hold"/>
                                        <p:tgtEl>
                                          <p:spTgt spid="10"/>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40" presetClass="entr" presetSubtype="0" fill="hold" grpId="0" nodeType="clickEffect">
                                  <p:stCondLst>
                                    <p:cond delay="0"/>
                                  </p:stCondLst>
                                  <p:iterate type="lt">
                                    <p:tmPct val="10000"/>
                                  </p:iterate>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1"/>
                                          </p:val>
                                        </p:tav>
                                        <p:tav tm="100000">
                                          <p:val>
                                            <p:strVal val="#ppt_x"/>
                                          </p:val>
                                        </p:tav>
                                      </p:tavLst>
                                    </p:anim>
                                    <p:anim calcmode="lin" valueType="num">
                                      <p:cBhvr>
                                        <p:cTn id="28" dur="10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1000" fill="hold"/>
                                        <p:tgtEl>
                                          <p:spTgt spid="18"/>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500"/>
                                        <p:tgtEl>
                                          <p:spTgt spid="21"/>
                                        </p:tgtEl>
                                      </p:cBhvr>
                                    </p:animEffect>
                                  </p:childTnLst>
                                </p:cTn>
                              </p:par>
                              <p:par>
                                <p:cTn id="40" presetID="22" presetClass="entr" presetSubtype="2"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right)">
                                      <p:cBhvr>
                                        <p:cTn id="42" dur="500"/>
                                        <p:tgtEl>
                                          <p:spTgt spid="20"/>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16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bldLvl="0" animBg="1"/>
      <p:bldP spid="17" grpId="0"/>
      <p:bldP spid="18" grpId="0" bldLvl="0" animBg="1"/>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14190"/>
            <a:ext cx="12192635" cy="2664460"/>
          </a:xfrm>
          <a:prstGeom prst="rect">
            <a:avLst/>
          </a:prstGeom>
        </p:spPr>
      </p:pic>
      <p:sp>
        <p:nvSpPr>
          <p:cNvPr id="17" name="TextBox 16"/>
          <p:cNvSpPr txBox="1"/>
          <p:nvPr/>
        </p:nvSpPr>
        <p:spPr>
          <a:xfrm>
            <a:off x="2174676" y="1807191"/>
            <a:ext cx="7403910" cy="369332"/>
          </a:xfrm>
          <a:prstGeom prst="rect">
            <a:avLst/>
          </a:prstGeom>
          <a:noFill/>
        </p:spPr>
        <p:txBody>
          <a:bodyPr wrap="square" rtlCol="0">
            <a:spAutoFit/>
          </a:bodyPr>
          <a:lstStyle/>
          <a:p>
            <a:r>
              <a:rPr lang="zh-CN" altLang="en-US" dirty="0"/>
              <a:t>语言：                                                       环境工具：</a:t>
            </a:r>
            <a:endParaRPr lang="zh-CN" altLang="en-US" dirty="0"/>
          </a:p>
        </p:txBody>
      </p:sp>
      <p:sp>
        <p:nvSpPr>
          <p:cNvPr id="4" name="文本框 3"/>
          <p:cNvSpPr txBox="1"/>
          <p:nvPr/>
        </p:nvSpPr>
        <p:spPr>
          <a:xfrm>
            <a:off x="2430780" y="2345055"/>
            <a:ext cx="2137410" cy="2168525"/>
          </a:xfrm>
          <a:prstGeom prst="rect">
            <a:avLst/>
          </a:prstGeom>
          <a:noFill/>
        </p:spPr>
        <p:txBody>
          <a:bodyPr wrap="none" rtlCol="0">
            <a:spAutoFit/>
          </a:bodyPr>
          <a:lstStyle/>
          <a:p>
            <a:pPr algn="l">
              <a:lnSpc>
                <a:spcPct val="150000"/>
              </a:lnSpc>
            </a:pPr>
            <a:r>
              <a:rPr lang="en-US" altLang="zh-CN" dirty="0" err="1">
                <a:latin typeface="+mn-ea"/>
                <a:sym typeface="+mn-ea"/>
              </a:rPr>
              <a:t>Javascript</a:t>
            </a:r>
            <a:r>
              <a:rPr lang="en-US" altLang="zh-CN" dirty="0">
                <a:latin typeface="+mn-ea"/>
                <a:sym typeface="+mn-ea"/>
              </a:rPr>
              <a:t>  </a:t>
            </a:r>
            <a:endParaRPr lang="en-US" altLang="zh-CN" dirty="0">
              <a:latin typeface="+mn-ea"/>
              <a:sym typeface="+mn-ea"/>
            </a:endParaRPr>
          </a:p>
          <a:p>
            <a:pPr algn="l">
              <a:lnSpc>
                <a:spcPct val="150000"/>
              </a:lnSpc>
            </a:pPr>
            <a:r>
              <a:rPr lang="en-US" altLang="zh-CN" dirty="0">
                <a:latin typeface="+mn-ea"/>
                <a:sym typeface="+mn-ea"/>
              </a:rPr>
              <a:t>HTML+CSS</a:t>
            </a:r>
            <a:r>
              <a:rPr lang="zh-CN" altLang="en-US" dirty="0">
                <a:latin typeface="+mn-ea"/>
                <a:sym typeface="+mn-ea"/>
              </a:rPr>
              <a:t>语言</a:t>
            </a:r>
            <a:endParaRPr lang="zh-CN" altLang="en-US" dirty="0">
              <a:latin typeface="+mn-ea"/>
              <a:sym typeface="+mn-ea"/>
            </a:endParaRPr>
          </a:p>
          <a:p>
            <a:pPr algn="l">
              <a:lnSpc>
                <a:spcPct val="150000"/>
              </a:lnSpc>
            </a:pPr>
            <a:r>
              <a:rPr lang="en-US" altLang="zh-CN" dirty="0">
                <a:latin typeface="+mn-ea"/>
                <a:sym typeface="+mn-ea"/>
              </a:rPr>
              <a:t>Java</a:t>
            </a:r>
            <a:endParaRPr lang="en-US" altLang="zh-CN" dirty="0">
              <a:latin typeface="+mn-ea"/>
              <a:sym typeface="+mn-ea"/>
            </a:endParaRPr>
          </a:p>
          <a:p>
            <a:pPr algn="l">
              <a:lnSpc>
                <a:spcPct val="150000"/>
              </a:lnSpc>
            </a:pPr>
            <a:r>
              <a:rPr lang="en-US" altLang="zh-CN" dirty="0">
                <a:latin typeface="+mn-ea"/>
                <a:sym typeface="+mn-ea"/>
              </a:rPr>
              <a:t>python</a:t>
            </a:r>
            <a:endParaRPr lang="en-US" altLang="zh-CN" dirty="0">
              <a:latin typeface="+mn-ea"/>
            </a:endParaRPr>
          </a:p>
          <a:p>
            <a:pPr algn="l">
              <a:lnSpc>
                <a:spcPct val="150000"/>
              </a:lnSpc>
            </a:pPr>
            <a:r>
              <a:rPr lang="en-US" altLang="zh-CN" dirty="0">
                <a:latin typeface="+mn-ea"/>
                <a:sym typeface="+mn-ea"/>
              </a:rPr>
              <a:t>WXML + WXSS</a:t>
            </a:r>
            <a:r>
              <a:rPr lang="zh-CN" altLang="en-US" dirty="0">
                <a:latin typeface="+mn-ea"/>
                <a:sym typeface="+mn-ea"/>
              </a:rPr>
              <a:t>语言 </a:t>
            </a:r>
            <a:endParaRPr lang="en-US" altLang="zh-CN"/>
          </a:p>
        </p:txBody>
      </p:sp>
      <p:sp>
        <p:nvSpPr>
          <p:cNvPr id="5" name="文本框 4"/>
          <p:cNvSpPr txBox="1"/>
          <p:nvPr/>
        </p:nvSpPr>
        <p:spPr>
          <a:xfrm>
            <a:off x="6555740" y="2176780"/>
            <a:ext cx="4787265" cy="3830955"/>
          </a:xfrm>
          <a:prstGeom prst="rect">
            <a:avLst/>
          </a:prstGeom>
          <a:noFill/>
        </p:spPr>
        <p:txBody>
          <a:bodyPr wrap="square" rtlCol="0" anchor="t">
            <a:spAutoFit/>
          </a:bodyPr>
          <a:lstStyle/>
          <a:p>
            <a:pPr>
              <a:lnSpc>
                <a:spcPct val="150000"/>
              </a:lnSpc>
            </a:pPr>
            <a:r>
              <a:rPr lang="zh-CN" altLang="en-US" dirty="0">
                <a:latin typeface="+mn-ea"/>
                <a:sym typeface="+mn-ea"/>
              </a:rPr>
              <a:t>项目开发工具：微信开发者工具、</a:t>
            </a:r>
            <a:r>
              <a:rPr lang="en-US" altLang="zh-CN" dirty="0">
                <a:latin typeface="+mn-ea"/>
                <a:sym typeface="+mn-ea"/>
              </a:rPr>
              <a:t>IDEA</a:t>
            </a:r>
            <a:r>
              <a:rPr lang="zh-CN" altLang="en-US" dirty="0">
                <a:latin typeface="+mn-ea"/>
                <a:sym typeface="+mn-ea"/>
              </a:rPr>
              <a:t>、</a:t>
            </a:r>
            <a:r>
              <a:rPr lang="en-US" altLang="zh-CN" dirty="0">
                <a:latin typeface="+mn-ea"/>
                <a:sym typeface="+mn-ea"/>
              </a:rPr>
              <a:t>WebStorm</a:t>
            </a:r>
            <a:endParaRPr lang="en-US" altLang="zh-CN" dirty="0">
              <a:latin typeface="+mn-ea"/>
            </a:endParaRPr>
          </a:p>
          <a:p>
            <a:pPr>
              <a:lnSpc>
                <a:spcPct val="150000"/>
              </a:lnSpc>
            </a:pPr>
            <a:r>
              <a:rPr lang="zh-CN" altLang="en-US" dirty="0">
                <a:latin typeface="+mn-ea"/>
                <a:sym typeface="+mn-ea"/>
              </a:rPr>
              <a:t>文档编写工具：</a:t>
            </a:r>
            <a:r>
              <a:rPr lang="en-US" altLang="zh-CN" dirty="0">
                <a:latin typeface="+mn-ea"/>
                <a:sym typeface="+mn-ea"/>
              </a:rPr>
              <a:t>WPS</a:t>
            </a:r>
            <a:endParaRPr lang="en-US" altLang="zh-CN" dirty="0">
              <a:latin typeface="+mn-ea"/>
            </a:endParaRPr>
          </a:p>
          <a:p>
            <a:pPr>
              <a:lnSpc>
                <a:spcPct val="150000"/>
              </a:lnSpc>
            </a:pPr>
            <a:r>
              <a:rPr lang="zh-CN" altLang="en-US" dirty="0">
                <a:latin typeface="+mn-ea"/>
                <a:sym typeface="+mn-ea"/>
              </a:rPr>
              <a:t>系统设计：</a:t>
            </a:r>
            <a:r>
              <a:rPr lang="en-US" altLang="zh-CN" dirty="0" err="1">
                <a:latin typeface="+mn-ea"/>
                <a:sym typeface="+mn-ea"/>
              </a:rPr>
              <a:t>MySQL WorkBench</a:t>
            </a:r>
            <a:endParaRPr lang="en-US" altLang="zh-CN" dirty="0">
              <a:latin typeface="+mn-ea"/>
            </a:endParaRPr>
          </a:p>
          <a:p>
            <a:pPr>
              <a:lnSpc>
                <a:spcPct val="150000"/>
              </a:lnSpc>
            </a:pPr>
            <a:r>
              <a:rPr lang="zh-CN" altLang="en-US" dirty="0">
                <a:latin typeface="+mn-ea"/>
                <a:sym typeface="+mn-ea"/>
              </a:rPr>
              <a:t>界面原型设计：墨刀</a:t>
            </a:r>
            <a:endParaRPr lang="en-US" altLang="zh-CN" dirty="0">
              <a:latin typeface="+mn-ea"/>
            </a:endParaRPr>
          </a:p>
          <a:p>
            <a:pPr>
              <a:lnSpc>
                <a:spcPct val="150000"/>
              </a:lnSpc>
            </a:pPr>
            <a:r>
              <a:rPr lang="zh-CN" altLang="en-US" dirty="0">
                <a:latin typeface="+mn-ea"/>
                <a:sym typeface="+mn-ea"/>
              </a:rPr>
              <a:t>配置管理工具：</a:t>
            </a:r>
            <a:r>
              <a:rPr lang="en-US" altLang="zh-CN" dirty="0" err="1">
                <a:latin typeface="+mn-ea"/>
                <a:sym typeface="+mn-ea"/>
              </a:rPr>
              <a:t>Git</a:t>
            </a:r>
            <a:endParaRPr lang="en-US" altLang="zh-CN" dirty="0">
              <a:latin typeface="+mn-ea"/>
            </a:endParaRPr>
          </a:p>
          <a:p>
            <a:pPr>
              <a:lnSpc>
                <a:spcPct val="150000"/>
              </a:lnSpc>
            </a:pPr>
            <a:r>
              <a:rPr lang="zh-CN" altLang="en-US" dirty="0">
                <a:latin typeface="+mn-ea"/>
                <a:sym typeface="+mn-ea"/>
              </a:rPr>
              <a:t>项目管理工具：</a:t>
            </a:r>
            <a:r>
              <a:rPr lang="en-US" altLang="zh-CN" dirty="0">
                <a:latin typeface="+mn-ea"/>
                <a:sym typeface="+mn-ea"/>
              </a:rPr>
              <a:t>Microsoft Project</a:t>
            </a:r>
            <a:endParaRPr lang="en-US" altLang="zh-CN" dirty="0">
              <a:latin typeface="+mn-ea"/>
            </a:endParaRPr>
          </a:p>
          <a:p>
            <a:pPr>
              <a:lnSpc>
                <a:spcPct val="150000"/>
              </a:lnSpc>
            </a:pPr>
            <a:r>
              <a:rPr lang="zh-CN" altLang="en-US" dirty="0">
                <a:latin typeface="+mn-ea"/>
                <a:sym typeface="+mn-ea"/>
              </a:rPr>
              <a:t>硬件环境：</a:t>
            </a:r>
            <a:r>
              <a:rPr lang="en-US" altLang="zh-CN" dirty="0">
                <a:latin typeface="+mn-ea"/>
                <a:sym typeface="+mn-ea"/>
              </a:rPr>
              <a:t>PC</a:t>
            </a:r>
            <a:endParaRPr lang="en-US" altLang="zh-CN" dirty="0">
              <a:latin typeface="+mn-ea"/>
            </a:endParaRPr>
          </a:p>
          <a:p>
            <a:pPr>
              <a:lnSpc>
                <a:spcPct val="150000"/>
              </a:lnSpc>
            </a:pPr>
            <a:r>
              <a:rPr lang="zh-CN" altLang="en-US" dirty="0">
                <a:latin typeface="+mn-ea"/>
                <a:sym typeface="+mn-ea"/>
              </a:rPr>
              <a:t>操作系统：</a:t>
            </a:r>
            <a:r>
              <a:rPr lang="en-US" altLang="zh-CN" dirty="0">
                <a:latin typeface="+mn-ea"/>
                <a:sym typeface="+mn-ea"/>
              </a:rPr>
              <a:t>Windows 10</a:t>
            </a:r>
            <a:endParaRPr lang="zh-CN" altLang="en-US"/>
          </a:p>
        </p:txBody>
      </p:sp>
      <p:grpSp>
        <p:nvGrpSpPr>
          <p:cNvPr id="11" name="组合 10"/>
          <p:cNvGrpSpPr/>
          <p:nvPr/>
        </p:nvGrpSpPr>
        <p:grpSpPr bwMode="auto">
          <a:xfrm>
            <a:off x="3102610" y="380048"/>
            <a:ext cx="5645150" cy="732472"/>
            <a:chOff x="1626555" y="697552"/>
            <a:chExt cx="9106533" cy="732106"/>
          </a:xfrm>
        </p:grpSpPr>
        <p:sp>
          <p:nvSpPr>
            <p:cNvPr id="12" name="文本框 7"/>
            <p:cNvSpPr txBox="1"/>
            <p:nvPr/>
          </p:nvSpPr>
          <p:spPr>
            <a:xfrm>
              <a:off x="2103394" y="697552"/>
              <a:ext cx="7493171" cy="632871"/>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a:t>
              </a:r>
              <a:r>
                <a:rPr lang="zh-CN" altLang="en-US" sz="3200" b="1" spc="600" noProof="1" smtClean="0">
                  <a:solidFill>
                    <a:srgbClr val="273751"/>
                  </a:solidFill>
                  <a:latin typeface="微软雅黑" panose="020B0503020204020204" pitchFamily="34" charset="-122"/>
                  <a:ea typeface="微软雅黑" panose="020B0503020204020204" pitchFamily="34" charset="-122"/>
                </a:rPr>
                <a:t>目</a:t>
              </a:r>
              <a:r>
                <a:rPr lang="zh-CN" altLang="en-US" sz="3200" b="1" spc="600" noProof="1">
                  <a:solidFill>
                    <a:srgbClr val="273751"/>
                  </a:solidFill>
                  <a:latin typeface="微软雅黑" panose="020B0503020204020204" pitchFamily="34" charset="-122"/>
                  <a:ea typeface="微软雅黑" panose="020B0503020204020204" pitchFamily="34" charset="-122"/>
                </a:rPr>
                <a:t>技术实现</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14190"/>
            <a:ext cx="12192635" cy="2664460"/>
          </a:xfrm>
          <a:prstGeom prst="rect">
            <a:avLst/>
          </a:prstGeom>
        </p:spPr>
      </p:pic>
      <p:grpSp>
        <p:nvGrpSpPr>
          <p:cNvPr id="7" name="组合 6"/>
          <p:cNvGrpSpPr/>
          <p:nvPr/>
        </p:nvGrpSpPr>
        <p:grpSpPr bwMode="auto">
          <a:xfrm>
            <a:off x="3273425" y="306388"/>
            <a:ext cx="5645150" cy="785812"/>
            <a:chOff x="1626555" y="644239"/>
            <a:chExt cx="9106533" cy="785419"/>
          </a:xfrm>
        </p:grpSpPr>
        <p:sp>
          <p:nvSpPr>
            <p:cNvPr id="8"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项目使用流程</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pic>
        <p:nvPicPr>
          <p:cNvPr id="2" name="图片 1" descr="流程"/>
          <p:cNvPicPr>
            <a:picLocks noChangeAspect="1"/>
          </p:cNvPicPr>
          <p:nvPr/>
        </p:nvPicPr>
        <p:blipFill>
          <a:blip r:embed="rId2"/>
          <a:stretch>
            <a:fillRect/>
          </a:stretch>
        </p:blipFill>
        <p:spPr>
          <a:xfrm>
            <a:off x="1350645" y="1203325"/>
            <a:ext cx="8886825" cy="5391150"/>
          </a:xfrm>
          <a:prstGeom prst="rect">
            <a:avLst/>
          </a:prstGeom>
        </p:spPr>
      </p:pic>
      <p:sp>
        <p:nvSpPr>
          <p:cNvPr id="3" name="文本框 2"/>
          <p:cNvSpPr txBox="1"/>
          <p:nvPr/>
        </p:nvSpPr>
        <p:spPr>
          <a:xfrm>
            <a:off x="7737158" y="211162"/>
            <a:ext cx="436880" cy="368300"/>
          </a:xfrm>
          <a:prstGeom prst="rect">
            <a:avLst/>
          </a:prstGeom>
          <a:noFill/>
        </p:spPr>
        <p:txBody>
          <a:bodyPr wrap="none" rtlCol="0">
            <a:spAutoFit/>
          </a:bodyPr>
          <a:lstStyle/>
          <a:p>
            <a:r>
              <a:rPr lang="en-US" altLang="zh-CN"/>
              <a:t>[1]</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14190"/>
            <a:ext cx="12192635" cy="2664460"/>
          </a:xfrm>
          <a:prstGeom prst="rect">
            <a:avLst/>
          </a:prstGeom>
        </p:spPr>
      </p:pic>
      <p:grpSp>
        <p:nvGrpSpPr>
          <p:cNvPr id="7" name="组合 6"/>
          <p:cNvGrpSpPr/>
          <p:nvPr/>
        </p:nvGrpSpPr>
        <p:grpSpPr bwMode="auto">
          <a:xfrm>
            <a:off x="3273425" y="306388"/>
            <a:ext cx="5645150" cy="785812"/>
            <a:chOff x="1626555" y="644239"/>
            <a:chExt cx="9106533" cy="785419"/>
          </a:xfrm>
        </p:grpSpPr>
        <p:sp>
          <p:nvSpPr>
            <p:cNvPr id="8"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项目配置管理</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pic>
        <p:nvPicPr>
          <p:cNvPr id="4" name="图片 3" descr="187891936362813145"/>
          <p:cNvPicPr>
            <a:picLocks noChangeAspect="1"/>
          </p:cNvPicPr>
          <p:nvPr/>
        </p:nvPicPr>
        <p:blipFill>
          <a:blip r:embed="rId2"/>
          <a:stretch>
            <a:fillRect/>
          </a:stretch>
        </p:blipFill>
        <p:spPr>
          <a:xfrm>
            <a:off x="2395220" y="1092200"/>
            <a:ext cx="6523355" cy="51079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0" y="4314190"/>
            <a:ext cx="12192635" cy="2664460"/>
          </a:xfrm>
          <a:prstGeom prst="rect">
            <a:avLst/>
          </a:prstGeom>
        </p:spPr>
      </p:pic>
      <p:grpSp>
        <p:nvGrpSpPr>
          <p:cNvPr id="7" name="组合 6"/>
          <p:cNvGrpSpPr/>
          <p:nvPr/>
        </p:nvGrpSpPr>
        <p:grpSpPr bwMode="auto">
          <a:xfrm>
            <a:off x="3273425" y="202883"/>
            <a:ext cx="5645150" cy="785812"/>
            <a:chOff x="1626555" y="644239"/>
            <a:chExt cx="9106533" cy="785419"/>
          </a:xfrm>
        </p:grpSpPr>
        <p:sp>
          <p:nvSpPr>
            <p:cNvPr id="8"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项目层次方框图</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pic>
        <p:nvPicPr>
          <p:cNvPr id="2" name="图片 1" descr="层次方框图"/>
          <p:cNvPicPr>
            <a:picLocks noChangeAspect="1"/>
          </p:cNvPicPr>
          <p:nvPr/>
        </p:nvPicPr>
        <p:blipFill>
          <a:blip r:embed="rId2"/>
          <a:stretch>
            <a:fillRect/>
          </a:stretch>
        </p:blipFill>
        <p:spPr>
          <a:xfrm>
            <a:off x="1741170" y="815975"/>
            <a:ext cx="9066530" cy="5810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02</a:t>
            </a:r>
            <a:endParaRPr lang="zh-CN" altLang="en-US" sz="4800" dirty="0">
              <a:solidFill>
                <a:schemeClr val="bg1"/>
              </a:solidFill>
            </a:endParaRPr>
          </a:p>
        </p:txBody>
      </p:sp>
      <p:sp>
        <p:nvSpPr>
          <p:cNvPr id="9" name="矩形 15"/>
          <p:cNvSpPr>
            <a:spLocks noChangeArrowheads="1"/>
          </p:cNvSpPr>
          <p:nvPr/>
        </p:nvSpPr>
        <p:spPr bwMode="auto">
          <a:xfrm>
            <a:off x="4673215" y="3273797"/>
            <a:ext cx="2190343"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可</a:t>
            </a:r>
            <a:r>
              <a:rPr lang="zh-CN" altLang="en-US" sz="3200">
                <a:solidFill>
                  <a:schemeClr val="tx1">
                    <a:lumMod val="75000"/>
                    <a:lumOff val="25000"/>
                  </a:schemeClr>
                </a:solidFill>
                <a:latin typeface="幼圆" panose="02010509060101010101" pitchFamily="49" charset="-122"/>
                <a:ea typeface="幼圆" panose="02010509060101010101" pitchFamily="49" charset="-122"/>
              </a:rPr>
              <a:t>行</a:t>
            </a:r>
            <a:r>
              <a:rPr lang="zh-CN" altLang="en-US" sz="3200" smtClean="0">
                <a:solidFill>
                  <a:schemeClr val="tx1">
                    <a:lumMod val="75000"/>
                    <a:lumOff val="25000"/>
                  </a:schemeClr>
                </a:solidFill>
                <a:latin typeface="幼圆" panose="02010509060101010101" pitchFamily="49" charset="-122"/>
                <a:ea typeface="幼圆" panose="02010509060101010101" pitchFamily="49" charset="-122"/>
              </a:rPr>
              <a:t>性分析</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1045845" y="1577340"/>
            <a:ext cx="9965055" cy="3046988"/>
          </a:xfrm>
          <a:prstGeom prst="rect">
            <a:avLst/>
          </a:prstGeom>
          <a:noFill/>
        </p:spPr>
        <p:txBody>
          <a:bodyPr wrap="square" rtlCol="0">
            <a:spAutoFit/>
          </a:bodyPr>
          <a:lstStyle/>
          <a:p>
            <a:pPr algn="l"/>
            <a:r>
              <a:rPr lang="zh-CN" altLang="en-US" sz="2400" b="1"/>
              <a:t>评价供选择的解法</a:t>
            </a:r>
            <a:endParaRPr lang="zh-CN" altLang="en-US" sz="2400" b="1"/>
          </a:p>
          <a:p>
            <a:pPr algn="l"/>
            <a:endParaRPr lang="zh-CN" altLang="en-US" sz="2400"/>
          </a:p>
          <a:p>
            <a:pPr algn="just"/>
            <a:r>
              <a:rPr lang="zh-CN" altLang="en-US" sz="2400" smtClean="0"/>
              <a:t>目</a:t>
            </a:r>
            <a:r>
              <a:rPr lang="zh-CN" altLang="en-US" sz="2400"/>
              <a:t>前主流关系型数据库：Oracle、DB2、Microsoft SQL </a:t>
            </a:r>
            <a:r>
              <a:rPr lang="zh-CN" altLang="en-US" sz="2400" smtClean="0"/>
              <a:t>Server、</a:t>
            </a:r>
            <a:endParaRPr lang="en-US" altLang="zh-CN" sz="2400" smtClean="0"/>
          </a:p>
          <a:p>
            <a:pPr algn="just"/>
            <a:r>
              <a:rPr lang="zh-CN" altLang="en-US" sz="2400" smtClean="0"/>
              <a:t>                                        MySQL、PostgreSQL</a:t>
            </a:r>
            <a:endParaRPr lang="en-US" altLang="zh-CN" sz="2400" smtClean="0"/>
          </a:p>
          <a:p>
            <a:pPr algn="just"/>
            <a:endParaRPr lang="zh-CN" altLang="en-US" sz="2400" smtClean="0"/>
          </a:p>
          <a:p>
            <a:pPr algn="l"/>
            <a:r>
              <a:rPr lang="zh-CN" altLang="en-US" sz="2400" smtClean="0"/>
              <a:t>评</a:t>
            </a:r>
            <a:r>
              <a:rPr lang="zh-CN" altLang="en-US" sz="2400"/>
              <a:t>价：其中除MySQL外或是收费，或是没有了解过，购买成本、学习成本</a:t>
            </a:r>
            <a:r>
              <a:rPr lang="en-US" altLang="zh-CN" sz="2400"/>
              <a:t>	</a:t>
            </a:r>
            <a:r>
              <a:rPr lang="zh-CN" altLang="en-US" sz="2400"/>
              <a:t>高，而MySQL是开源的，网络上资料丰富，且开发组相较更为了解</a:t>
            </a:r>
            <a:endParaRPr lang="zh-CN" altLang="en-US" sz="2400"/>
          </a:p>
          <a:p>
            <a:pPr algn="l"/>
            <a:r>
              <a:rPr lang="en-US" altLang="zh-CN" sz="2400"/>
              <a:t>	</a:t>
            </a:r>
            <a:r>
              <a:rPr lang="zh-CN" altLang="en-US" sz="2400"/>
              <a:t>结果：数据库采用MySQL</a:t>
            </a:r>
            <a:endParaRPr lang="zh-CN" altLang="en-US" sz="2400"/>
          </a:p>
        </p:txBody>
      </p:sp>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1045846" y="1577340"/>
            <a:ext cx="9926954" cy="3908762"/>
          </a:xfrm>
          <a:prstGeom prst="rect">
            <a:avLst/>
          </a:prstGeom>
          <a:noFill/>
        </p:spPr>
        <p:txBody>
          <a:bodyPr wrap="square" rtlCol="0">
            <a:spAutoFit/>
          </a:bodyPr>
          <a:lstStyle/>
          <a:p>
            <a:pPr algn="l"/>
            <a:r>
              <a:rPr lang="zh-CN" altLang="en-US" sz="2400" b="1"/>
              <a:t>评价供选择的解法</a:t>
            </a:r>
            <a:endParaRPr lang="zh-CN" altLang="en-US" sz="2400" b="1"/>
          </a:p>
          <a:p>
            <a:pPr algn="l"/>
            <a:endParaRPr lang="zh-CN" altLang="en-US" sz="2400"/>
          </a:p>
          <a:p>
            <a:pPr algn="l"/>
            <a:r>
              <a:rPr sz="2400"/>
              <a:t>可选平台：浏览器、桌面客户端、小程序、移动端</a:t>
            </a:r>
            <a:r>
              <a:rPr sz="2400" smtClean="0"/>
              <a:t>APP</a:t>
            </a:r>
            <a:endParaRPr lang="en-US" sz="2400" smtClean="0"/>
          </a:p>
          <a:p>
            <a:pPr algn="l"/>
            <a:endParaRPr sz="2400"/>
          </a:p>
          <a:p>
            <a:pPr algn="just"/>
            <a:r>
              <a:rPr lang="en-US" sz="2400"/>
              <a:t>	</a:t>
            </a:r>
            <a:r>
              <a:rPr sz="2000" smtClean="0">
                <a:latin typeface="楷体" panose="02010609060101010101" pitchFamily="49" charset="-122"/>
                <a:ea typeface="楷体" panose="02010609060101010101" pitchFamily="49" charset="-122"/>
              </a:rPr>
              <a:t>由于本项目软件系统提供给用户的信息为针对教师</a:t>
            </a:r>
            <a:r>
              <a:rPr sz="2000">
                <a:latin typeface="楷体" panose="02010609060101010101" pitchFamily="49" charset="-122"/>
                <a:ea typeface="楷体" panose="02010609060101010101" pitchFamily="49" charset="-122"/>
              </a:rPr>
              <a:t>-</a:t>
            </a:r>
            <a:r>
              <a:rPr sz="2000" smtClean="0">
                <a:latin typeface="楷体" panose="02010609060101010101" pitchFamily="49" charset="-122"/>
                <a:ea typeface="楷体" panose="02010609060101010101" pitchFamily="49" charset="-122"/>
              </a:rPr>
              <a:t>课程的评</a:t>
            </a:r>
            <a:r>
              <a:rPr lang="zh-CN" altLang="en-US" sz="2000" smtClean="0">
                <a:latin typeface="楷体" panose="02010609060101010101" pitchFamily="49" charset="-122"/>
                <a:ea typeface="楷体" panose="02010609060101010101" pitchFamily="49" charset="-122"/>
              </a:rPr>
              <a:t>价</a:t>
            </a:r>
            <a:r>
              <a:rPr lang="zh-CN" altLang="en-US" sz="2000" smtClean="0">
                <a:latin typeface="楷体" panose="02010609060101010101" pitchFamily="49" charset="-122"/>
                <a:ea typeface="楷体" panose="02010609060101010101" pitchFamily="49" charset="-122"/>
              </a:rPr>
              <a:t>，组成元素少，内容精简</a:t>
            </a:r>
            <a:r>
              <a:rPr sz="2000" smtClean="0">
                <a:latin typeface="楷体" panose="02010609060101010101" pitchFamily="49" charset="-122"/>
                <a:ea typeface="楷体" panose="02010609060101010101" pitchFamily="49" charset="-122"/>
              </a:rPr>
              <a:t>，且目前大部分用户更倾向于在手机上进行简单信息的获取</a:t>
            </a:r>
            <a:r>
              <a:rPr sz="2000">
                <a:latin typeface="楷体" panose="02010609060101010101" pitchFamily="49" charset="-122"/>
                <a:ea typeface="楷体" panose="02010609060101010101" pitchFamily="49" charset="-122"/>
              </a:rPr>
              <a:t>，只能在个人电脑上使用的桌面客户端首先排除</a:t>
            </a:r>
            <a:r>
              <a:rPr sz="2000" smtClean="0">
                <a:latin typeface="楷体" panose="02010609060101010101" pitchFamily="49" charset="-122"/>
                <a:ea typeface="楷体" panose="02010609060101010101" pitchFamily="49" charset="-122"/>
              </a:rPr>
              <a:t>。其次本软件系统并非用户高频次使用的类型，</a:t>
            </a:r>
            <a:r>
              <a:rPr lang="zh-CN" altLang="en-US" sz="2000" smtClean="0">
                <a:latin typeface="楷体" panose="02010609060101010101" pitchFamily="49" charset="-122"/>
                <a:ea typeface="楷体" panose="02010609060101010101" pitchFamily="49" charset="-122"/>
              </a:rPr>
              <a:t>使用</a:t>
            </a:r>
            <a:r>
              <a:rPr sz="2000" smtClean="0">
                <a:latin typeface="楷体" panose="02010609060101010101" pitchFamily="49" charset="-122"/>
                <a:ea typeface="楷体" panose="02010609060101010101" pitchFamily="49" charset="-122"/>
              </a:rPr>
              <a:t>高峰时期</a:t>
            </a:r>
            <a:r>
              <a:rPr lang="zh-CN" altLang="en-US" sz="2000">
                <a:latin typeface="楷体" panose="02010609060101010101" pitchFamily="49" charset="-122"/>
                <a:ea typeface="楷体" panose="02010609060101010101" pitchFamily="49" charset="-122"/>
              </a:rPr>
              <a:t>为</a:t>
            </a:r>
            <a:r>
              <a:rPr sz="2000" smtClean="0">
                <a:latin typeface="楷体" panose="02010609060101010101" pitchFamily="49" charset="-122"/>
                <a:ea typeface="楷体" panose="02010609060101010101" pitchFamily="49" charset="-122"/>
              </a:rPr>
              <a:t>选课前后与学期末</a:t>
            </a:r>
            <a:r>
              <a:rPr sz="2000">
                <a:latin typeface="楷体" panose="02010609060101010101" pitchFamily="49" charset="-122"/>
                <a:ea typeface="楷体" panose="02010609060101010101" pitchFamily="49" charset="-122"/>
              </a:rPr>
              <a:t>，要求用户安装app</a:t>
            </a:r>
            <a:r>
              <a:rPr sz="2000" smtClean="0">
                <a:latin typeface="楷体" panose="02010609060101010101" pitchFamily="49" charset="-122"/>
                <a:ea typeface="楷体" panose="02010609060101010101" pitchFamily="49" charset="-122"/>
              </a:rPr>
              <a:t>提高了用户使用本项目产品时的行为成本</a:t>
            </a:r>
            <a:r>
              <a:rPr sz="2000">
                <a:latin typeface="楷体" panose="02010609060101010101" pitchFamily="49" charset="-122"/>
                <a:ea typeface="楷体" panose="02010609060101010101" pitchFamily="49" charset="-122"/>
              </a:rPr>
              <a:t>，</a:t>
            </a:r>
            <a:r>
              <a:rPr sz="2000" smtClean="0">
                <a:latin typeface="楷体" panose="02010609060101010101" pitchFamily="49" charset="-122"/>
                <a:ea typeface="楷体" panose="02010609060101010101" pitchFamily="49" charset="-122"/>
              </a:rPr>
              <a:t>显然网页和微信小程序更符合用户习惯</a:t>
            </a:r>
            <a:endParaRPr lang="en-US" sz="2000" smtClean="0">
              <a:latin typeface="楷体" panose="02010609060101010101" pitchFamily="49" charset="-122"/>
              <a:ea typeface="楷体" panose="02010609060101010101" pitchFamily="49" charset="-122"/>
            </a:endParaRPr>
          </a:p>
          <a:p>
            <a:pPr algn="just"/>
            <a:endParaRPr sz="2400"/>
          </a:p>
          <a:p>
            <a:pPr algn="l"/>
            <a:r>
              <a:rPr sz="2400"/>
              <a:t>结果：选择网页和微信小程序作为本项目软件系统提供服务的平台</a:t>
            </a:r>
            <a:endParaRPr sz="2400"/>
          </a:p>
        </p:txBody>
      </p:sp>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1045845" y="1577340"/>
            <a:ext cx="9965055" cy="3170099"/>
          </a:xfrm>
          <a:prstGeom prst="rect">
            <a:avLst/>
          </a:prstGeom>
          <a:noFill/>
        </p:spPr>
        <p:txBody>
          <a:bodyPr wrap="square" rtlCol="0">
            <a:spAutoFit/>
          </a:bodyPr>
          <a:lstStyle/>
          <a:p>
            <a:pPr algn="l"/>
            <a:r>
              <a:rPr lang="zh-CN" altLang="en-US" sz="2400" b="1"/>
              <a:t>评价供选择的解法</a:t>
            </a:r>
            <a:endParaRPr lang="zh-CN" altLang="en-US" sz="2400" b="1"/>
          </a:p>
          <a:p>
            <a:pPr algn="l"/>
            <a:endParaRPr lang="zh-CN" altLang="en-US" sz="2400"/>
          </a:p>
          <a:p>
            <a:pPr algn="l"/>
            <a:endParaRPr lang="zh-CN" altLang="en-US" sz="2400"/>
          </a:p>
          <a:p>
            <a:r>
              <a:rPr sz="2400" smtClean="0"/>
              <a:t>可选后端开发框架：</a:t>
            </a:r>
            <a:r>
              <a:rPr lang="en-US" altLang="zh-CN" sz="2400"/>
              <a:t>angular</a:t>
            </a:r>
            <a:r>
              <a:rPr lang="zh-CN" altLang="en-US" sz="2400"/>
              <a:t>、</a:t>
            </a:r>
            <a:r>
              <a:rPr lang="en-US" altLang="zh-CN" sz="2400"/>
              <a:t>react</a:t>
            </a:r>
            <a:r>
              <a:rPr lang="zh-CN" altLang="en-US" sz="2400"/>
              <a:t>、</a:t>
            </a:r>
            <a:r>
              <a:rPr lang="en-US" altLang="zh-CN" sz="2400"/>
              <a:t>vue</a:t>
            </a:r>
            <a:endParaRPr lang="en-US" altLang="zh-CN" sz="2400"/>
          </a:p>
          <a:p>
            <a:pPr lvl="2" algn="just"/>
            <a:endParaRPr lang="en-US" sz="2000" smtClean="0">
              <a:latin typeface="Segoe UI Emoji" panose="020B0502040204020203" pitchFamily="34" charset="0"/>
              <a:ea typeface="Segoe UI Emoji" panose="020B0502040204020203" pitchFamily="34" charset="0"/>
            </a:endParaRPr>
          </a:p>
          <a:p>
            <a:pPr lvl="2" algn="just"/>
            <a:r>
              <a:rPr lang="zh-CN" altLang="en-US" sz="2000">
                <a:latin typeface="Segoe UI Emoji" panose="020B0502040204020203" pitchFamily="34" charset="0"/>
                <a:ea typeface="Segoe UI Emoji" panose="020B0502040204020203" pitchFamily="34" charset="0"/>
              </a:rPr>
              <a:t>在知乎、</a:t>
            </a:r>
            <a:r>
              <a:rPr lang="en-US" altLang="zh-CN" sz="2000">
                <a:latin typeface="Segoe UI Emoji" panose="020B0502040204020203" pitchFamily="34" charset="0"/>
                <a:ea typeface="Segoe UI Emoji" panose="020B0502040204020203" pitchFamily="34" charset="0"/>
              </a:rPr>
              <a:t>v2ex</a:t>
            </a:r>
            <a:r>
              <a:rPr lang="zh-CN" altLang="en-US" sz="2000">
                <a:latin typeface="Segoe UI Emoji" panose="020B0502040204020203" pitchFamily="34" charset="0"/>
                <a:ea typeface="Segoe UI Emoji" panose="020B0502040204020203" pitchFamily="34" charset="0"/>
              </a:rPr>
              <a:t>、</a:t>
            </a:r>
            <a:r>
              <a:rPr lang="en-US" altLang="zh-CN" sz="2000">
                <a:latin typeface="Segoe UI Emoji" panose="020B0502040204020203" pitchFamily="34" charset="0"/>
                <a:ea typeface="Segoe UI Emoji" panose="020B0502040204020203" pitchFamily="34" charset="0"/>
              </a:rPr>
              <a:t>csdn</a:t>
            </a:r>
            <a:r>
              <a:rPr lang="zh-CN" altLang="en-US" sz="2000">
                <a:latin typeface="Segoe UI Emoji" panose="020B0502040204020203" pitchFamily="34" charset="0"/>
                <a:ea typeface="Segoe UI Emoji" panose="020B0502040204020203" pitchFamily="34" charset="0"/>
              </a:rPr>
              <a:t>等开发者较多的社区中了解到</a:t>
            </a:r>
            <a:r>
              <a:rPr lang="en-US" altLang="zh-CN" sz="2000">
                <a:latin typeface="Segoe UI Emoji" panose="020B0502040204020203" pitchFamily="34" charset="0"/>
                <a:ea typeface="Segoe UI Emoji" panose="020B0502040204020203" pitchFamily="34" charset="0"/>
              </a:rPr>
              <a:t>vue</a:t>
            </a:r>
            <a:r>
              <a:rPr lang="zh-CN" altLang="en-US" sz="2000">
                <a:latin typeface="Segoe UI Emoji" panose="020B0502040204020203" pitchFamily="34" charset="0"/>
                <a:ea typeface="Segoe UI Emoji" panose="020B0502040204020203" pitchFamily="34" charset="0"/>
              </a:rPr>
              <a:t>上手难度最	低，且开发组成员有个熟悉</a:t>
            </a:r>
            <a:r>
              <a:rPr lang="en-US" altLang="zh-CN" sz="2000">
                <a:latin typeface="Segoe UI Emoji" panose="020B0502040204020203" pitchFamily="34" charset="0"/>
                <a:ea typeface="Segoe UI Emoji" panose="020B0502040204020203" pitchFamily="34" charset="0"/>
              </a:rPr>
              <a:t>vue</a:t>
            </a:r>
            <a:r>
              <a:rPr lang="zh-CN" altLang="en-US" sz="2000">
                <a:latin typeface="Segoe UI Emoji" panose="020B0502040204020203" pitchFamily="34" charset="0"/>
                <a:ea typeface="Segoe UI Emoji" panose="020B0502040204020203" pitchFamily="34" charset="0"/>
              </a:rPr>
              <a:t>的朋友，更容易获取指导和帮助</a:t>
            </a:r>
            <a:endParaRPr lang="zh-CN" altLang="en-US" sz="2000">
              <a:latin typeface="Segoe UI Emoji" panose="020B0502040204020203" pitchFamily="34" charset="0"/>
              <a:ea typeface="Segoe UI Emoji" panose="020B0502040204020203" pitchFamily="34" charset="0"/>
            </a:endParaRPr>
          </a:p>
          <a:p>
            <a:pPr algn="l"/>
            <a:endParaRPr sz="2000"/>
          </a:p>
          <a:p>
            <a:r>
              <a:rPr sz="2400"/>
              <a:t>结果</a:t>
            </a:r>
            <a:r>
              <a:rPr sz="2400" smtClean="0"/>
              <a:t>：</a:t>
            </a:r>
            <a:r>
              <a:rPr lang="zh-CN" altLang="en-US" sz="2400"/>
              <a:t>选择</a:t>
            </a:r>
            <a:r>
              <a:rPr lang="en-US" altLang="zh-CN" sz="2400"/>
              <a:t>vue</a:t>
            </a:r>
            <a:r>
              <a:rPr lang="zh-CN" altLang="en-US" sz="2400"/>
              <a:t>作为前端开发框架</a:t>
            </a:r>
            <a:endParaRPr sz="2400"/>
          </a:p>
        </p:txBody>
      </p:sp>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1045845" y="1577340"/>
            <a:ext cx="9965055" cy="3170099"/>
          </a:xfrm>
          <a:prstGeom prst="rect">
            <a:avLst/>
          </a:prstGeom>
          <a:noFill/>
        </p:spPr>
        <p:txBody>
          <a:bodyPr wrap="square" rtlCol="0">
            <a:spAutoFit/>
          </a:bodyPr>
          <a:lstStyle/>
          <a:p>
            <a:pPr algn="l"/>
            <a:r>
              <a:rPr lang="zh-CN" altLang="en-US" sz="2400" b="1"/>
              <a:t>评价供选择的解法</a:t>
            </a:r>
            <a:endParaRPr lang="zh-CN" altLang="en-US" sz="2400" b="1"/>
          </a:p>
          <a:p>
            <a:pPr algn="l"/>
            <a:endParaRPr lang="zh-CN" altLang="en-US" sz="2400"/>
          </a:p>
          <a:p>
            <a:pPr algn="l"/>
            <a:endParaRPr lang="zh-CN" altLang="en-US" sz="2400"/>
          </a:p>
          <a:p>
            <a:pPr algn="l"/>
            <a:r>
              <a:rPr sz="2400" smtClean="0"/>
              <a:t>可选后端开发框架</a:t>
            </a:r>
            <a:r>
              <a:rPr sz="2400"/>
              <a:t>：Flask Django </a:t>
            </a:r>
            <a:r>
              <a:rPr sz="2400" smtClean="0"/>
              <a:t>SpringBoot</a:t>
            </a:r>
            <a:endParaRPr lang="en-US" sz="2400" smtClean="0"/>
          </a:p>
          <a:p>
            <a:pPr lvl="2" algn="just"/>
            <a:endParaRPr lang="en-US" sz="2000" smtClean="0">
              <a:latin typeface="Segoe UI Emoji" panose="020B0502040204020203" pitchFamily="34" charset="0"/>
              <a:ea typeface="Segoe UI Emoji" panose="020B0502040204020203" pitchFamily="34" charset="0"/>
            </a:endParaRPr>
          </a:p>
          <a:p>
            <a:pPr lvl="2" algn="just"/>
            <a:r>
              <a:rPr sz="2000" smtClean="0">
                <a:latin typeface="Segoe UI Emoji" panose="020B0502040204020203" pitchFamily="34" charset="0"/>
                <a:ea typeface="Segoe UI Emoji" panose="020B0502040204020203" pitchFamily="34" charset="0"/>
              </a:rPr>
              <a:t>Flask、Django</a:t>
            </a:r>
            <a:r>
              <a:rPr sz="2000">
                <a:latin typeface="Segoe UI Emoji" panose="020B0502040204020203" pitchFamily="34" charset="0"/>
                <a:ea typeface="Segoe UI Emoji" panose="020B0502040204020203" pitchFamily="34" charset="0"/>
              </a:rPr>
              <a:t>为python下的框架，若采用就得先熟悉python，而</a:t>
            </a:r>
            <a:r>
              <a:rPr lang="en-US" sz="2000">
                <a:latin typeface="Segoe UI Emoji" panose="020B0502040204020203" pitchFamily="34" charset="0"/>
                <a:ea typeface="Segoe UI Emoji" panose="020B0502040204020203" pitchFamily="34" charset="0"/>
              </a:rPr>
              <a:t>	</a:t>
            </a:r>
            <a:r>
              <a:rPr sz="2000" smtClean="0">
                <a:latin typeface="Segoe UI Emoji" panose="020B0502040204020203" pitchFamily="34" charset="0"/>
                <a:ea typeface="Segoe UI Emoji" panose="020B0502040204020203" pitchFamily="34" charset="0"/>
              </a:rPr>
              <a:t>SpringBoot</a:t>
            </a:r>
            <a:r>
              <a:rPr lang="zh-CN" altLang="en-US" sz="2000">
                <a:latin typeface="Segoe UI Emoji" panose="020B0502040204020203" pitchFamily="34" charset="0"/>
                <a:ea typeface="Segoe UI Emoji" panose="020B0502040204020203" pitchFamily="34" charset="0"/>
              </a:rPr>
              <a:t>为</a:t>
            </a:r>
            <a:r>
              <a:rPr sz="2000" smtClean="0">
                <a:latin typeface="Segoe UI Emoji" panose="020B0502040204020203" pitchFamily="34" charset="0"/>
                <a:ea typeface="Segoe UI Emoji" panose="020B0502040204020203" pitchFamily="34" charset="0"/>
              </a:rPr>
              <a:t>java</a:t>
            </a:r>
            <a:r>
              <a:rPr sz="2000">
                <a:latin typeface="Segoe UI Emoji" panose="020B0502040204020203" pitchFamily="34" charset="0"/>
                <a:ea typeface="Segoe UI Emoji" panose="020B0502040204020203" pitchFamily="34" charset="0"/>
              </a:rPr>
              <a:t>下的web框架，开发组成员都有java</a:t>
            </a:r>
            <a:r>
              <a:rPr sz="2000" smtClean="0">
                <a:latin typeface="Segoe UI Emoji" panose="020B0502040204020203" pitchFamily="34" charset="0"/>
                <a:ea typeface="Segoe UI Emoji" panose="020B0502040204020203" pitchFamily="34" charset="0"/>
              </a:rPr>
              <a:t>编程经验</a:t>
            </a:r>
            <a:endParaRPr lang="en-US" sz="2000" smtClean="0">
              <a:latin typeface="Segoe UI Emoji" panose="020B0502040204020203" pitchFamily="34" charset="0"/>
              <a:ea typeface="Segoe UI Emoji" panose="020B0502040204020203" pitchFamily="34" charset="0"/>
            </a:endParaRPr>
          </a:p>
          <a:p>
            <a:pPr algn="l"/>
            <a:endParaRPr sz="2000"/>
          </a:p>
          <a:p>
            <a:pPr algn="l"/>
            <a:r>
              <a:rPr sz="2400"/>
              <a:t>结果：选择SpringBoot作为后端开发框架</a:t>
            </a:r>
            <a:endParaRPr sz="2400"/>
          </a:p>
        </p:txBody>
      </p:sp>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812165" y="1536700"/>
            <a:ext cx="9965055" cy="3784600"/>
          </a:xfrm>
          <a:prstGeom prst="rect">
            <a:avLst/>
          </a:prstGeom>
          <a:noFill/>
        </p:spPr>
        <p:txBody>
          <a:bodyPr wrap="square" rtlCol="0">
            <a:spAutoFit/>
          </a:bodyPr>
          <a:lstStyle/>
          <a:p>
            <a:pPr algn="l"/>
            <a:r>
              <a:rPr lang="zh-CN" altLang="en-US" sz="2400"/>
              <a:t>技术可行性：本项目软件系统用户为ZUCC在校学生，人数预估计上限在</a:t>
            </a:r>
            <a:r>
              <a:rPr lang="en-US" altLang="zh-CN" sz="2400"/>
              <a:t>	</a:t>
            </a:r>
            <a:r>
              <a:rPr lang="zh-CN" altLang="en-US" sz="2400"/>
              <a:t>几千，且对响应速度要求并不高，所以，上述备选项的任意组合都</a:t>
            </a:r>
            <a:r>
              <a:rPr lang="en-US" altLang="zh-CN" sz="2400"/>
              <a:t>	</a:t>
            </a:r>
            <a:r>
              <a:rPr lang="zh-CN" altLang="en-US" sz="2400"/>
              <a:t>能满足</a:t>
            </a:r>
            <a:endParaRPr lang="zh-CN" altLang="en-US" sz="2400"/>
          </a:p>
          <a:p>
            <a:pPr algn="l"/>
            <a:r>
              <a:rPr lang="zh-CN" altLang="en-US" sz="2400"/>
              <a:t>操作可行性：本项目软件系统将部署于阿里云ECS，不需要对</a:t>
            </a:r>
            <a:r>
              <a:rPr lang="en-US" altLang="zh-CN" sz="2400"/>
              <a:t>	</a:t>
            </a:r>
            <a:r>
              <a:rPr lang="zh-CN" altLang="en-US" sz="2400"/>
              <a:t>服务器硬件</a:t>
            </a:r>
            <a:r>
              <a:rPr lang="en-US" altLang="zh-CN" sz="2400"/>
              <a:t>	</a:t>
            </a:r>
            <a:r>
              <a:rPr lang="zh-CN" altLang="en-US" sz="2400"/>
              <a:t>进行维护，使用开源、资料丰富的MySQL做为数据库管理系统，契</a:t>
            </a:r>
            <a:r>
              <a:rPr lang="en-US" altLang="zh-CN" sz="2400"/>
              <a:t>	</a:t>
            </a:r>
            <a:r>
              <a:rPr lang="zh-CN" altLang="en-US" sz="2400"/>
              <a:t>合软件系统管理者的系统运维经验，选择网页及小程序作为平台，</a:t>
            </a:r>
            <a:r>
              <a:rPr lang="en-US" altLang="zh-CN" sz="2400"/>
              <a:t>	</a:t>
            </a:r>
            <a:r>
              <a:rPr lang="zh-CN" altLang="en-US" sz="2400"/>
              <a:t>符合用户阶段性使用且高频率使用手机的习惯特点。</a:t>
            </a:r>
            <a:endParaRPr lang="zh-CN" altLang="en-US" sz="2400"/>
          </a:p>
          <a:p>
            <a:pPr algn="l"/>
            <a:r>
              <a:rPr lang="zh-CN" altLang="en-US" sz="2400"/>
              <a:t>经济可行性：开发组成员曾经在活动期间获得csdn、百度文库</a:t>
            </a:r>
            <a:r>
              <a:rPr lang="en-US" altLang="zh-CN" sz="2400"/>
              <a:t>	</a:t>
            </a:r>
            <a:r>
              <a:rPr lang="zh-CN" altLang="en-US" sz="2400"/>
              <a:t>等文档类网</a:t>
            </a:r>
            <a:r>
              <a:rPr lang="en-US" altLang="zh-CN" sz="2400"/>
              <a:t>	</a:t>
            </a:r>
            <a:r>
              <a:rPr lang="zh-CN" altLang="en-US" sz="2400"/>
              <a:t>站的会员，可通过会员身份免费获取各种参考资料，构成系统的各</a:t>
            </a:r>
            <a:r>
              <a:rPr lang="en-US" altLang="zh-CN" sz="2400"/>
              <a:t>	</a:t>
            </a:r>
            <a:r>
              <a:rPr lang="zh-CN" altLang="en-US" sz="2400"/>
              <a:t>个组件皆为开源软件，免费使用的同时具有一定的性能</a:t>
            </a:r>
            <a:endParaRPr lang="zh-CN" altLang="en-US" sz="2400"/>
          </a:p>
        </p:txBody>
      </p:sp>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842645" y="2583815"/>
            <a:ext cx="1013460" cy="4745990"/>
          </a:xfrm>
          <a:prstGeom prst="rect">
            <a:avLst/>
          </a:prstGeom>
          <a:noFill/>
        </p:spPr>
        <p:txBody>
          <a:bodyPr vert="eaVert" wrap="square" rtlCol="0">
            <a:spAutoFit/>
          </a:bodyPr>
          <a:lstStyle/>
          <a:p>
            <a:r>
              <a:rPr lang="zh-CN" altLang="en-US" sz="5400">
                <a:solidFill>
                  <a:schemeClr val="accent1">
                    <a:lumMod val="50000"/>
                  </a:schemeClr>
                </a:solidFill>
              </a:rPr>
              <a:t>目录</a:t>
            </a:r>
            <a:endParaRPr lang="zh-CN" altLang="en-US" sz="5400">
              <a:solidFill>
                <a:schemeClr val="accent1">
                  <a:lumMod val="50000"/>
                </a:schemeClr>
              </a:solidFill>
            </a:endParaRPr>
          </a:p>
        </p:txBody>
      </p:sp>
      <p:grpSp>
        <p:nvGrpSpPr>
          <p:cNvPr id="12" name="组合 11"/>
          <p:cNvGrpSpPr/>
          <p:nvPr/>
        </p:nvGrpSpPr>
        <p:grpSpPr>
          <a:xfrm>
            <a:off x="2925445" y="474980"/>
            <a:ext cx="1677035" cy="1394917"/>
            <a:chOff x="2408" y="4653"/>
            <a:chExt cx="3420" cy="3235"/>
          </a:xfrm>
        </p:grpSpPr>
        <p:sp>
          <p:nvSpPr>
            <p:cNvPr id="13"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1</a:t>
              </a:r>
              <a:endParaRPr lang="zh-CN" sz="3600" b="1">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概述</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26" name="组合 25"/>
          <p:cNvGrpSpPr/>
          <p:nvPr/>
        </p:nvGrpSpPr>
        <p:grpSpPr>
          <a:xfrm>
            <a:off x="9425305" y="474980"/>
            <a:ext cx="1677035" cy="1394917"/>
            <a:chOff x="2408" y="4653"/>
            <a:chExt cx="3420" cy="3235"/>
          </a:xfrm>
        </p:grpSpPr>
        <p:sp>
          <p:nvSpPr>
            <p:cNvPr id="27"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3</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项目计划</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30" name="组合 29"/>
          <p:cNvGrpSpPr/>
          <p:nvPr/>
        </p:nvGrpSpPr>
        <p:grpSpPr>
          <a:xfrm>
            <a:off x="6190470" y="474980"/>
            <a:ext cx="1677035" cy="1394917"/>
            <a:chOff x="2409" y="4653"/>
            <a:chExt cx="3420" cy="3235"/>
          </a:xfrm>
        </p:grpSpPr>
        <p:sp>
          <p:nvSpPr>
            <p:cNvPr id="32"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2</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409"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可行性分析</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67" name="组合 66"/>
          <p:cNvGrpSpPr/>
          <p:nvPr/>
        </p:nvGrpSpPr>
        <p:grpSpPr>
          <a:xfrm>
            <a:off x="2925445" y="4714875"/>
            <a:ext cx="1677035" cy="1394917"/>
            <a:chOff x="2408" y="4653"/>
            <a:chExt cx="3420" cy="3235"/>
          </a:xfrm>
        </p:grpSpPr>
        <p:sp>
          <p:nvSpPr>
            <p:cNvPr id="68"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7</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会议记录</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70" name="组合 69"/>
          <p:cNvGrpSpPr/>
          <p:nvPr/>
        </p:nvGrpSpPr>
        <p:grpSpPr>
          <a:xfrm>
            <a:off x="9425305" y="4714875"/>
            <a:ext cx="1677035" cy="1394917"/>
            <a:chOff x="2408" y="4653"/>
            <a:chExt cx="3420" cy="3235"/>
          </a:xfrm>
        </p:grpSpPr>
        <p:sp>
          <p:nvSpPr>
            <p:cNvPr id="71"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9</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参考资料</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73" name="组合 72"/>
          <p:cNvGrpSpPr/>
          <p:nvPr/>
        </p:nvGrpSpPr>
        <p:grpSpPr>
          <a:xfrm>
            <a:off x="6189980" y="4714875"/>
            <a:ext cx="1677035" cy="1394917"/>
            <a:chOff x="2408" y="4653"/>
            <a:chExt cx="3420" cy="3235"/>
          </a:xfrm>
        </p:grpSpPr>
        <p:sp>
          <p:nvSpPr>
            <p:cNvPr id="74"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8</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绩效评价</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76" name="组合 75"/>
          <p:cNvGrpSpPr/>
          <p:nvPr/>
        </p:nvGrpSpPr>
        <p:grpSpPr>
          <a:xfrm>
            <a:off x="2926080" y="2583815"/>
            <a:ext cx="1677035" cy="1394917"/>
            <a:chOff x="2408" y="4653"/>
            <a:chExt cx="3420" cy="3235"/>
          </a:xfrm>
        </p:grpSpPr>
        <p:sp>
          <p:nvSpPr>
            <p:cNvPr id="77"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4</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项目团建</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79" name="组合 78"/>
          <p:cNvGrpSpPr/>
          <p:nvPr/>
        </p:nvGrpSpPr>
        <p:grpSpPr>
          <a:xfrm>
            <a:off x="9425940" y="2583815"/>
            <a:ext cx="1677035" cy="1394917"/>
            <a:chOff x="2408" y="4653"/>
            <a:chExt cx="3420" cy="3235"/>
          </a:xfrm>
        </p:grpSpPr>
        <p:sp>
          <p:nvSpPr>
            <p:cNvPr id="80"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6</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预算</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82" name="组合 81"/>
          <p:cNvGrpSpPr/>
          <p:nvPr/>
        </p:nvGrpSpPr>
        <p:grpSpPr>
          <a:xfrm>
            <a:off x="6190615" y="2583815"/>
            <a:ext cx="1677035" cy="1394917"/>
            <a:chOff x="2408" y="4653"/>
            <a:chExt cx="3420" cy="3235"/>
          </a:xfrm>
        </p:grpSpPr>
        <p:sp>
          <p:nvSpPr>
            <p:cNvPr id="83"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5</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甘特图</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cxnSp>
        <p:nvCxnSpPr>
          <p:cNvPr id="2" name="直接箭头连接符 1"/>
          <p:cNvCxnSpPr/>
          <p:nvPr/>
        </p:nvCxnSpPr>
        <p:spPr>
          <a:xfrm>
            <a:off x="4578350" y="1111250"/>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a:off x="7867015" y="1111250"/>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7867650" y="5353685"/>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4705350" y="5480685"/>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606925" y="3317240"/>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867650" y="3261360"/>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03</a:t>
            </a:r>
            <a:endParaRPr lang="zh-CN" altLang="en-US" sz="4800" dirty="0">
              <a:solidFill>
                <a:schemeClr val="bg1"/>
              </a:solidFill>
            </a:endParaRPr>
          </a:p>
        </p:txBody>
      </p:sp>
      <p:sp>
        <p:nvSpPr>
          <p:cNvPr id="9" name="矩形 15"/>
          <p:cNvSpPr>
            <a:spLocks noChangeArrowheads="1"/>
          </p:cNvSpPr>
          <p:nvPr/>
        </p:nvSpPr>
        <p:spPr bwMode="auto">
          <a:xfrm>
            <a:off x="4878397" y="3273797"/>
            <a:ext cx="1779974"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项目计划</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bwMode="auto">
          <a:xfrm>
            <a:off x="3273425" y="306388"/>
            <a:ext cx="5645150" cy="785812"/>
            <a:chOff x="1626555" y="644239"/>
            <a:chExt cx="9106533" cy="785419"/>
          </a:xfrm>
        </p:grpSpPr>
        <p:sp>
          <p:nvSpPr>
            <p:cNvPr id="8"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项目计划</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1775460" y="1546225"/>
            <a:ext cx="97840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根据《GB</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8567－</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2006</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计算机软件产品开发文件编制指南》</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中项目开发计划的要求撰写</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grpSp>
        <p:nvGrpSpPr>
          <p:cNvPr id="6" name="组 5"/>
          <p:cNvGrpSpPr/>
          <p:nvPr/>
        </p:nvGrpSpPr>
        <p:grpSpPr>
          <a:xfrm>
            <a:off x="4936726" y="2764374"/>
            <a:ext cx="2319215" cy="2319215"/>
            <a:chOff x="4519099" y="1649283"/>
            <a:chExt cx="2319215" cy="2319215"/>
          </a:xfrm>
        </p:grpSpPr>
        <p:pic>
          <p:nvPicPr>
            <p:cNvPr id="4" name="图片 3">
              <a:hlinkClick r:id="rId1" action="ppaction://hlinkfile"/>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9099" y="1649283"/>
              <a:ext cx="2319215" cy="2319215"/>
            </a:xfrm>
            <a:prstGeom prst="rect">
              <a:avLst/>
            </a:prstGeom>
          </p:spPr>
        </p:pic>
        <p:sp>
          <p:nvSpPr>
            <p:cNvPr id="5" name="文本框 4"/>
            <p:cNvSpPr txBox="1"/>
            <p:nvPr/>
          </p:nvSpPr>
          <p:spPr>
            <a:xfrm>
              <a:off x="5138167" y="3206860"/>
              <a:ext cx="1082348" cy="307777"/>
            </a:xfrm>
            <a:prstGeom prst="rect">
              <a:avLst/>
            </a:prstGeom>
            <a:noFill/>
          </p:spPr>
          <p:txBody>
            <a:bodyPr wrap="none" rtlCol="0">
              <a:spAutoFit/>
            </a:bodyPr>
            <a:lstStyle/>
            <a:p>
              <a:r>
                <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rPr>
                <a:t>项目计划书</a:t>
              </a:r>
              <a:endPar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gr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8" name="文本框 7"/>
          <p:cNvSpPr txBox="1"/>
          <p:nvPr/>
        </p:nvSpPr>
        <p:spPr>
          <a:xfrm>
            <a:off x="2559685" y="97155"/>
            <a:ext cx="6322060" cy="681990"/>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项目计划</a:t>
            </a:r>
            <a:r>
              <a:rPr lang="en-US" altLang="zh-CN" sz="3200" b="1" spc="600" noProof="1">
                <a:solidFill>
                  <a:srgbClr val="273751"/>
                </a:solidFill>
                <a:latin typeface="微软雅黑" panose="020B0503020204020204" pitchFamily="34" charset="-122"/>
                <a:ea typeface="微软雅黑" panose="020B0503020204020204" pitchFamily="34" charset="-122"/>
              </a:rPr>
              <a:t>----WPS</a:t>
            </a:r>
            <a:r>
              <a:rPr lang="zh-CN" altLang="en-US" sz="3200" b="1" spc="600" noProof="1">
                <a:solidFill>
                  <a:srgbClr val="273751"/>
                </a:solidFill>
                <a:latin typeface="微软雅黑" panose="020B0503020204020204" pitchFamily="34" charset="-122"/>
                <a:ea typeface="微软雅黑" panose="020B0503020204020204" pitchFamily="34" charset="-122"/>
              </a:rPr>
              <a:t>结构</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pic>
        <p:nvPicPr>
          <p:cNvPr id="2" name="图片 1" descr="未命名文件 (1)"/>
          <p:cNvPicPr>
            <a:picLocks noChangeAspect="1"/>
          </p:cNvPicPr>
          <p:nvPr/>
        </p:nvPicPr>
        <p:blipFill>
          <a:blip r:embed="rId2"/>
          <a:stretch>
            <a:fillRect/>
          </a:stretch>
        </p:blipFill>
        <p:spPr>
          <a:xfrm>
            <a:off x="1280795" y="472440"/>
            <a:ext cx="9629775" cy="6457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04</a:t>
            </a:r>
            <a:endParaRPr lang="zh-CN" altLang="en-US" sz="4800" dirty="0">
              <a:solidFill>
                <a:schemeClr val="bg1"/>
              </a:solidFill>
            </a:endParaRPr>
          </a:p>
        </p:txBody>
      </p:sp>
      <p:sp>
        <p:nvSpPr>
          <p:cNvPr id="9" name="矩形 15"/>
          <p:cNvSpPr>
            <a:spLocks noChangeArrowheads="1"/>
          </p:cNvSpPr>
          <p:nvPr/>
        </p:nvSpPr>
        <p:spPr bwMode="auto">
          <a:xfrm>
            <a:off x="4468029" y="3273797"/>
            <a:ext cx="2600713"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项</a:t>
            </a:r>
            <a:r>
              <a:rPr lang="zh-CN" altLang="en-US" sz="3200" smtClean="0">
                <a:solidFill>
                  <a:schemeClr val="tx1">
                    <a:lumMod val="75000"/>
                    <a:lumOff val="25000"/>
                  </a:schemeClr>
                </a:solidFill>
                <a:latin typeface="幼圆" panose="02010509060101010101" pitchFamily="49" charset="-122"/>
                <a:ea typeface="幼圆" panose="02010509060101010101" pitchFamily="49" charset="-122"/>
              </a:rPr>
              <a:t>目团队建设</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pic>
        <p:nvPicPr>
          <p:cNvPr id="2" name="图片 1"/>
          <p:cNvPicPr>
            <a:picLocks noChangeAspect="1"/>
          </p:cNvPicPr>
          <p:nvPr/>
        </p:nvPicPr>
        <p:blipFill>
          <a:blip r:embed="rId2"/>
          <a:stretch>
            <a:fillRect/>
          </a:stretch>
        </p:blipFill>
        <p:spPr>
          <a:xfrm>
            <a:off x="3884930" y="1685925"/>
            <a:ext cx="5946140" cy="3986530"/>
          </a:xfrm>
          <a:prstGeom prst="rect">
            <a:avLst/>
          </a:prstGeom>
        </p:spPr>
      </p:pic>
      <p:sp>
        <p:nvSpPr>
          <p:cNvPr id="13" name="文本框 4"/>
          <p:cNvSpPr txBox="1"/>
          <p:nvPr/>
        </p:nvSpPr>
        <p:spPr>
          <a:xfrm>
            <a:off x="1682115" y="1024255"/>
            <a:ext cx="3344185" cy="523220"/>
          </a:xfrm>
          <a:prstGeom prst="rect">
            <a:avLst/>
          </a:prstGeom>
          <a:noFill/>
        </p:spPr>
        <p:txBody>
          <a:bodyPr wrap="none" rtlCol="0">
            <a:spAutoFit/>
          </a:bodyPr>
          <a:lstStyle/>
          <a:p>
            <a:r>
              <a:rPr lang="en-US" altLang="zh-CN" sz="2800" smtClean="0"/>
              <a:t>2 </a:t>
            </a:r>
            <a:r>
              <a:rPr lang="zh-CN" altLang="en-US" sz="2800"/>
              <a:t>近</a:t>
            </a:r>
            <a:r>
              <a:rPr lang="zh-CN" altLang="en-US" sz="2800" smtClean="0"/>
              <a:t>期工作具体分工</a:t>
            </a:r>
            <a:endParaRPr lang="zh-CN" altLang="en-US" sz="2800"/>
          </a:p>
        </p:txBody>
      </p:sp>
      <p:sp>
        <p:nvSpPr>
          <p:cNvPr id="14" name="文本框 7"/>
          <p:cNvSpPr txBox="1"/>
          <p:nvPr/>
        </p:nvSpPr>
        <p:spPr>
          <a:xfrm>
            <a:off x="2770700" y="141556"/>
            <a:ext cx="6322060" cy="681990"/>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项目团队建设</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bwMode="auto">
          <a:xfrm>
            <a:off x="3273425" y="916354"/>
            <a:ext cx="5645150"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8" name="文本框 7"/>
          <p:cNvSpPr txBox="1"/>
          <p:nvPr/>
        </p:nvSpPr>
        <p:spPr>
          <a:xfrm>
            <a:off x="2770700" y="141556"/>
            <a:ext cx="6322060" cy="681990"/>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项目团队建设</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682115" y="1024255"/>
            <a:ext cx="3704590" cy="521970"/>
          </a:xfrm>
          <a:prstGeom prst="rect">
            <a:avLst/>
          </a:prstGeom>
          <a:noFill/>
        </p:spPr>
        <p:txBody>
          <a:bodyPr wrap="none" rtlCol="0">
            <a:spAutoFit/>
          </a:bodyPr>
          <a:lstStyle/>
          <a:p>
            <a:r>
              <a:rPr lang="en-US" sz="2800"/>
              <a:t>3  </a:t>
            </a:r>
            <a:r>
              <a:rPr lang="zh-CN" altLang="en-US" sz="2800"/>
              <a:t>参与人员</a:t>
            </a:r>
            <a:r>
              <a:rPr lang="en-US" altLang="zh-CN" sz="2800"/>
              <a:t>OBS</a:t>
            </a:r>
            <a:r>
              <a:rPr lang="zh-CN" altLang="en-US" sz="2800"/>
              <a:t>结构图</a:t>
            </a:r>
            <a:endParaRPr lang="zh-CN" altLang="en-US" sz="2800"/>
          </a:p>
        </p:txBody>
      </p:sp>
      <p:pic>
        <p:nvPicPr>
          <p:cNvPr id="2" name="图片 1"/>
          <p:cNvPicPr>
            <a:picLocks noChangeAspect="1"/>
          </p:cNvPicPr>
          <p:nvPr/>
        </p:nvPicPr>
        <p:blipFill>
          <a:blip r:embed="rId2"/>
          <a:stretch>
            <a:fillRect/>
          </a:stretch>
        </p:blipFill>
        <p:spPr>
          <a:xfrm>
            <a:off x="3844925" y="2085340"/>
            <a:ext cx="4747260" cy="3296920"/>
          </a:xfrm>
          <a:prstGeom prst="rect">
            <a:avLst/>
          </a:prstGeom>
        </p:spPr>
      </p:pic>
      <p:cxnSp>
        <p:nvCxnSpPr>
          <p:cNvPr id="7" name="直接连接符 6"/>
          <p:cNvCxnSpPr/>
          <p:nvPr/>
        </p:nvCxnSpPr>
        <p:spPr bwMode="auto">
          <a:xfrm>
            <a:off x="3273425" y="916354"/>
            <a:ext cx="5645150"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429212"/>
            <a:ext cx="12188990" cy="3551518"/>
          </a:xfrm>
          <a:prstGeom prst="rect">
            <a:avLst/>
          </a:prstGeom>
        </p:spPr>
      </p:pic>
      <p:sp>
        <p:nvSpPr>
          <p:cNvPr id="8" name="文本框 7"/>
          <p:cNvSpPr txBox="1"/>
          <p:nvPr/>
        </p:nvSpPr>
        <p:spPr>
          <a:xfrm>
            <a:off x="2559685" y="97155"/>
            <a:ext cx="6322060" cy="681990"/>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项目团队建设</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682114" y="1024255"/>
            <a:ext cx="3409315" cy="521970"/>
          </a:xfrm>
          <a:prstGeom prst="rect">
            <a:avLst/>
          </a:prstGeom>
          <a:noFill/>
        </p:spPr>
        <p:txBody>
          <a:bodyPr wrap="none" rtlCol="0">
            <a:spAutoFit/>
          </a:bodyPr>
          <a:lstStyle/>
          <a:p>
            <a:r>
              <a:rPr lang="en-US" sz="2800"/>
              <a:t>4  </a:t>
            </a:r>
            <a:r>
              <a:rPr lang="zh-CN" altLang="en-US" sz="2800"/>
              <a:t>项目团队内部协作</a:t>
            </a:r>
            <a:endParaRPr lang="zh-CN" altLang="en-US" sz="2800"/>
          </a:p>
        </p:txBody>
      </p:sp>
      <p:sp>
        <p:nvSpPr>
          <p:cNvPr id="4" name="文本框 3"/>
          <p:cNvSpPr txBox="1"/>
          <p:nvPr/>
        </p:nvSpPr>
        <p:spPr>
          <a:xfrm>
            <a:off x="2587869" y="1643281"/>
            <a:ext cx="6350977" cy="2999740"/>
          </a:xfrm>
          <a:prstGeom prst="rect">
            <a:avLst/>
          </a:prstGeom>
          <a:noFill/>
        </p:spPr>
        <p:txBody>
          <a:bodyPr wrap="square" rtlCol="0" anchor="t">
            <a:spAutoFit/>
          </a:bodyPr>
          <a:lstStyle/>
          <a:p>
            <a:pPr>
              <a:lnSpc>
                <a:spcPct val="150000"/>
              </a:lnSpc>
            </a:pPr>
            <a:r>
              <a:rPr lang="en-US" altLang="zh-CN" dirty="0">
                <a:latin typeface="+mn-ea"/>
                <a:cs typeface="微软雅黑 Light" panose="020B0502040204020203" pitchFamily="34" charset="-122"/>
                <a:sym typeface="+mn-ea"/>
              </a:rPr>
              <a:t>1</a:t>
            </a:r>
            <a:r>
              <a:rPr lang="zh-CN" altLang="en-US" dirty="0">
                <a:latin typeface="+mn-ea"/>
                <a:cs typeface="微软雅黑 Light" panose="020B0502040204020203" pitchFamily="34" charset="-122"/>
                <a:sym typeface="+mn-ea"/>
              </a:rPr>
              <a:t>）协作模式：每周两次会议，首先考虑线下面谈，其次是网络联系（钉钉会议</a:t>
            </a:r>
            <a:r>
              <a:rPr lang="zh-CN" altLang="en-US" dirty="0">
                <a:latin typeface="+mn-ea"/>
                <a:cs typeface="微软雅黑 Light" panose="020B0502040204020203" pitchFamily="34" charset="-122"/>
                <a:sym typeface="+mn-ea"/>
              </a:rPr>
              <a:t>）</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sym typeface="+mn-ea"/>
              </a:rPr>
              <a:t>2</a:t>
            </a:r>
            <a:r>
              <a:rPr lang="zh-CN" altLang="en-US" dirty="0">
                <a:latin typeface="+mn-ea"/>
                <a:cs typeface="微软雅黑 Light" panose="020B0502040204020203" pitchFamily="34" charset="-122"/>
                <a:sym typeface="+mn-ea"/>
              </a:rPr>
              <a:t>）沟通方式：每周会议、微信等</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sym typeface="+mn-ea"/>
              </a:rPr>
              <a:t>3</a:t>
            </a:r>
            <a:r>
              <a:rPr lang="zh-CN" altLang="en-US" dirty="0">
                <a:latin typeface="+mn-ea"/>
                <a:cs typeface="微软雅黑 Light" panose="020B0502040204020203" pitchFamily="34" charset="-122"/>
                <a:sym typeface="+mn-ea"/>
              </a:rPr>
              <a:t>）邮件沟通：主送人为童鑫聪，抄送人为项伟铭、罗丹妮</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sym typeface="+mn-ea"/>
              </a:rPr>
              <a:t>4</a:t>
            </a:r>
            <a:r>
              <a:rPr lang="zh-CN" altLang="en-US" dirty="0">
                <a:latin typeface="+mn-ea"/>
                <a:cs typeface="微软雅黑 Light" panose="020B0502040204020203" pitchFamily="34" charset="-122"/>
                <a:sym typeface="+mn-ea"/>
              </a:rPr>
              <a:t>）工作进度审核：组长约定一周两次任务成果审核初审、二审时间，并在每周三</a:t>
            </a:r>
            <a:r>
              <a:rPr lang="en-US" altLang="zh-CN" dirty="0">
                <a:latin typeface="+mn-ea"/>
                <a:cs typeface="微软雅黑 Light" panose="020B0502040204020203" pitchFamily="34" charset="-122"/>
                <a:sym typeface="+mn-ea"/>
              </a:rPr>
              <a:t>/</a:t>
            </a:r>
            <a:r>
              <a:rPr lang="zh-CN" altLang="en-US" dirty="0">
                <a:latin typeface="+mn-ea"/>
                <a:cs typeface="微软雅黑 Light" panose="020B0502040204020203" pitchFamily="34" charset="-122"/>
                <a:sym typeface="+mn-ea"/>
              </a:rPr>
              <a:t>五晚</a:t>
            </a:r>
            <a:r>
              <a:rPr lang="en-US" altLang="zh-CN" dirty="0">
                <a:latin typeface="+mn-ea"/>
                <a:cs typeface="微软雅黑 Light" panose="020B0502040204020203" pitchFamily="34" charset="-122"/>
                <a:sym typeface="+mn-ea"/>
              </a:rPr>
              <a:t>10</a:t>
            </a:r>
            <a:r>
              <a:rPr lang="zh-CN" altLang="en-US" dirty="0">
                <a:latin typeface="+mn-ea"/>
                <a:cs typeface="微软雅黑 Light" panose="020B0502040204020203" pitchFamily="34" charset="-122"/>
                <a:sym typeface="+mn-ea"/>
              </a:rPr>
              <a:t>：</a:t>
            </a:r>
            <a:r>
              <a:rPr lang="en-US" altLang="zh-CN" dirty="0">
                <a:latin typeface="+mn-ea"/>
                <a:cs typeface="微软雅黑 Light" panose="020B0502040204020203" pitchFamily="34" charset="-122"/>
                <a:sym typeface="+mn-ea"/>
              </a:rPr>
              <a:t>00</a:t>
            </a:r>
            <a:r>
              <a:rPr lang="zh-CN" altLang="en-US" dirty="0">
                <a:latin typeface="+mn-ea"/>
                <a:cs typeface="微软雅黑 Light" panose="020B0502040204020203" pitchFamily="34" charset="-122"/>
                <a:sym typeface="+mn-ea"/>
              </a:rPr>
              <a:t>前向组长报告学习进度和任务进度并作为组内绩效评定的条件之一</a:t>
            </a:r>
            <a:endParaRPr lang="zh-CN" altLang="en-US"/>
          </a:p>
        </p:txBody>
      </p:sp>
      <p:cxnSp>
        <p:nvCxnSpPr>
          <p:cNvPr id="7" name="直接连接符 6"/>
          <p:cNvCxnSpPr/>
          <p:nvPr/>
        </p:nvCxnSpPr>
        <p:spPr bwMode="auto">
          <a:xfrm>
            <a:off x="3273425" y="863600"/>
            <a:ext cx="5645150"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429212"/>
            <a:ext cx="12188990" cy="3551518"/>
          </a:xfrm>
          <a:prstGeom prst="rect">
            <a:avLst/>
          </a:prstGeom>
        </p:spPr>
      </p:pic>
      <p:sp>
        <p:nvSpPr>
          <p:cNvPr id="8" name="文本框 7"/>
          <p:cNvSpPr txBox="1"/>
          <p:nvPr/>
        </p:nvSpPr>
        <p:spPr>
          <a:xfrm>
            <a:off x="2559685" y="97155"/>
            <a:ext cx="6322060" cy="681990"/>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项目团队建设</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682115" y="1024255"/>
            <a:ext cx="3409315" cy="521970"/>
          </a:xfrm>
          <a:prstGeom prst="rect">
            <a:avLst/>
          </a:prstGeom>
          <a:noFill/>
        </p:spPr>
        <p:txBody>
          <a:bodyPr wrap="none" rtlCol="0">
            <a:spAutoFit/>
          </a:bodyPr>
          <a:lstStyle/>
          <a:p>
            <a:r>
              <a:rPr lang="en-US" sz="2800"/>
              <a:t>4  </a:t>
            </a:r>
            <a:r>
              <a:rPr lang="zh-CN" altLang="en-US" sz="2800"/>
              <a:t>项目团队外部沟通</a:t>
            </a:r>
            <a:endParaRPr lang="zh-CN" altLang="en-US" sz="2800"/>
          </a:p>
        </p:txBody>
      </p:sp>
      <p:sp>
        <p:nvSpPr>
          <p:cNvPr id="2" name="文本框 1"/>
          <p:cNvSpPr txBox="1"/>
          <p:nvPr/>
        </p:nvSpPr>
        <p:spPr>
          <a:xfrm>
            <a:off x="3455035" y="1483360"/>
            <a:ext cx="5300980" cy="4661535"/>
          </a:xfrm>
          <a:prstGeom prst="rect">
            <a:avLst/>
          </a:prstGeom>
          <a:noFill/>
        </p:spPr>
        <p:txBody>
          <a:bodyPr wrap="square" rtlCol="0">
            <a:spAutoFit/>
          </a:bodyPr>
          <a:lstStyle/>
          <a:p>
            <a:pPr algn="l">
              <a:lnSpc>
                <a:spcPct val="150000"/>
              </a:lnSpc>
            </a:pPr>
            <a:r>
              <a:rPr lang="zh-CN" altLang="en-US" dirty="0">
                <a:latin typeface="+mn-ea"/>
                <a:cs typeface="微软雅黑 Light" panose="020B0502040204020203" pitchFamily="34" charset="-122"/>
                <a:sym typeface="+mn-ea"/>
              </a:rPr>
              <a:t>与客户（老师）之间的沟通方式包括：</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1.</a:t>
            </a:r>
            <a:r>
              <a:rPr lang="zh-CN" altLang="en-US" dirty="0">
                <a:latin typeface="+mn-ea"/>
                <a:cs typeface="微软雅黑 Light" panose="020B0502040204020203" pitchFamily="34" charset="-122"/>
                <a:sym typeface="+mn-ea"/>
              </a:rPr>
              <a:t>正式沟通方式：</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	1</a:t>
            </a:r>
            <a:r>
              <a:rPr lang="zh-CN" altLang="en-US" dirty="0">
                <a:latin typeface="+mn-ea"/>
                <a:cs typeface="微软雅黑 Light" panose="020B0502040204020203" pitchFamily="34" charset="-122"/>
                <a:sym typeface="+mn-ea"/>
              </a:rPr>
              <a:t>）评审会议</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	2</a:t>
            </a:r>
            <a:r>
              <a:rPr lang="zh-CN" altLang="en-US" dirty="0">
                <a:latin typeface="+mn-ea"/>
                <a:cs typeface="微软雅黑 Light" panose="020B0502040204020203" pitchFamily="34" charset="-122"/>
                <a:sym typeface="+mn-ea"/>
              </a:rPr>
              <a:t>）执行情况报告，展示相关</a:t>
            </a:r>
            <a:r>
              <a:rPr lang="en-US" altLang="zh-CN" dirty="0" err="1">
                <a:latin typeface="+mn-ea"/>
                <a:cs typeface="微软雅黑 Light" panose="020B0502040204020203" pitchFamily="34" charset="-122"/>
                <a:sym typeface="+mn-ea"/>
              </a:rPr>
              <a:t>ppt</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2.</a:t>
            </a:r>
            <a:r>
              <a:rPr lang="zh-CN" altLang="en-US" dirty="0">
                <a:latin typeface="+mn-ea"/>
                <a:cs typeface="微软雅黑 Light" panose="020B0502040204020203" pitchFamily="34" charset="-122"/>
                <a:sym typeface="+mn-ea"/>
              </a:rPr>
              <a:t>非正式沟通方式：</a:t>
            </a:r>
            <a:endParaRPr lang="en-US" altLang="zh-CN" dirty="0">
              <a:latin typeface="+mn-ea"/>
              <a:cs typeface="微软雅黑 Light" panose="020B0502040204020203" pitchFamily="34" charset="-122"/>
            </a:endParaRPr>
          </a:p>
          <a:p>
            <a:pPr algn="l"/>
            <a:r>
              <a:rPr lang="en-US" altLang="zh-CN" dirty="0">
                <a:latin typeface="+mn-ea"/>
                <a:cs typeface="微软雅黑 Light" panose="020B0502040204020203" pitchFamily="34" charset="-122"/>
                <a:sym typeface="+mn-ea"/>
              </a:rPr>
              <a:t>	</a:t>
            </a:r>
            <a:r>
              <a:rPr lang="zh-CN" altLang="en-US" dirty="0">
                <a:latin typeface="+mn-ea"/>
                <a:cs typeface="微软雅黑 Light" panose="020B0502040204020203" pitchFamily="34" charset="-122"/>
                <a:sym typeface="+mn-ea"/>
              </a:rPr>
              <a:t>线下面谈</a:t>
            </a:r>
            <a:endParaRPr lang="en-US" altLang="zh-CN" dirty="0">
              <a:latin typeface="+mn-ea"/>
              <a:cs typeface="微软雅黑 Light" panose="020B0502040204020203" pitchFamily="34" charset="-122"/>
            </a:endParaRPr>
          </a:p>
          <a:p>
            <a:pPr algn="l"/>
            <a:endParaRPr lang="en-US" altLang="zh-CN" dirty="0">
              <a:latin typeface="+mn-ea"/>
              <a:cs typeface="微软雅黑 Light" panose="020B0502040204020203" pitchFamily="34" charset="-122"/>
            </a:endParaRPr>
          </a:p>
          <a:p>
            <a:pPr algn="l">
              <a:lnSpc>
                <a:spcPct val="150000"/>
              </a:lnSpc>
            </a:pPr>
            <a:r>
              <a:rPr lang="zh-CN" altLang="en-US" dirty="0">
                <a:latin typeface="+mn-ea"/>
                <a:cs typeface="微软雅黑 Light" panose="020B0502040204020203" pitchFamily="34" charset="-122"/>
                <a:sym typeface="+mn-ea"/>
              </a:rPr>
              <a:t>与典型用户之间的沟通方式包括：</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1.</a:t>
            </a:r>
            <a:r>
              <a:rPr lang="zh-CN" altLang="en-US" dirty="0">
                <a:latin typeface="+mn-ea"/>
                <a:cs typeface="微软雅黑 Light" panose="020B0502040204020203" pitchFamily="34" charset="-122"/>
                <a:sym typeface="+mn-ea"/>
              </a:rPr>
              <a:t>线上沟通：包括微信、</a:t>
            </a:r>
            <a:r>
              <a:rPr lang="en-US" altLang="zh-CN" dirty="0">
                <a:latin typeface="+mn-ea"/>
                <a:cs typeface="微软雅黑 Light" panose="020B0502040204020203" pitchFamily="34" charset="-122"/>
                <a:sym typeface="+mn-ea"/>
              </a:rPr>
              <a:t>QQ</a:t>
            </a:r>
            <a:r>
              <a:rPr lang="zh-CN" altLang="en-US" dirty="0">
                <a:latin typeface="+mn-ea"/>
                <a:cs typeface="微软雅黑 Light" panose="020B0502040204020203" pitchFamily="34" charset="-122"/>
                <a:sym typeface="+mn-ea"/>
              </a:rPr>
              <a:t>、钉钉等即时通讯软件</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2.</a:t>
            </a:r>
            <a:r>
              <a:rPr lang="zh-CN" altLang="en-US" dirty="0">
                <a:latin typeface="+mn-ea"/>
                <a:cs typeface="微软雅黑 Light" panose="020B0502040204020203" pitchFamily="34" charset="-122"/>
                <a:sym typeface="+mn-ea"/>
              </a:rPr>
              <a:t>线下面谈：</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	</a:t>
            </a:r>
            <a:r>
              <a:rPr lang="zh-CN" altLang="en-US" dirty="0">
                <a:latin typeface="+mn-ea"/>
                <a:cs typeface="微软雅黑 Light" panose="020B0502040204020203" pitchFamily="34" charset="-122"/>
                <a:sym typeface="+mn-ea"/>
              </a:rPr>
              <a:t>地点：理四一楼、图书馆</a:t>
            </a:r>
            <a:endParaRPr lang="en-US" altLang="zh-CN" dirty="0">
              <a:latin typeface="+mn-ea"/>
              <a:cs typeface="微软雅黑 Light" panose="020B0502040204020203" pitchFamily="34" charset="-122"/>
            </a:endParaRPr>
          </a:p>
          <a:p>
            <a:endParaRPr lang="zh-CN" altLang="en-US"/>
          </a:p>
        </p:txBody>
      </p:sp>
      <p:cxnSp>
        <p:nvCxnSpPr>
          <p:cNvPr id="7" name="直接连接符 6"/>
          <p:cNvCxnSpPr/>
          <p:nvPr/>
        </p:nvCxnSpPr>
        <p:spPr bwMode="auto">
          <a:xfrm>
            <a:off x="3282901" y="798683"/>
            <a:ext cx="5645150"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8"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05</a:t>
            </a:r>
            <a:endParaRPr lang="zh-CN" altLang="en-US" sz="4800" dirty="0">
              <a:solidFill>
                <a:schemeClr val="bg1"/>
              </a:solidFill>
            </a:endParaRPr>
          </a:p>
        </p:txBody>
      </p:sp>
      <p:sp>
        <p:nvSpPr>
          <p:cNvPr id="11" name="矩形 15"/>
          <p:cNvSpPr>
            <a:spLocks noChangeArrowheads="1"/>
          </p:cNvSpPr>
          <p:nvPr/>
        </p:nvSpPr>
        <p:spPr bwMode="auto">
          <a:xfrm>
            <a:off x="5083582" y="3273797"/>
            <a:ext cx="1369606"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甘特图</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ldLvl="0" animBg="1"/>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6019758824148395"/>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01</a:t>
            </a:r>
            <a:endParaRPr lang="zh-CN" altLang="en-US" sz="4800" dirty="0">
              <a:solidFill>
                <a:schemeClr val="bg1"/>
              </a:solidFill>
            </a:endParaRPr>
          </a:p>
        </p:txBody>
      </p:sp>
      <p:sp>
        <p:nvSpPr>
          <p:cNvPr id="9" name="矩形 15"/>
          <p:cNvSpPr>
            <a:spLocks noChangeArrowheads="1"/>
          </p:cNvSpPr>
          <p:nvPr/>
        </p:nvSpPr>
        <p:spPr bwMode="auto">
          <a:xfrm>
            <a:off x="5288767" y="3273797"/>
            <a:ext cx="959237"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概述</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24613505040956375"/>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57615798290926976"/>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dirty="0">
                <a:solidFill>
                  <a:schemeClr val="bg1"/>
                </a:solidFill>
              </a:rPr>
              <a:t>06</a:t>
            </a:r>
            <a:endParaRPr lang="zh-CN" altLang="en-US" sz="4800" dirty="0">
              <a:solidFill>
                <a:schemeClr val="bg1"/>
              </a:solidFill>
            </a:endParaRPr>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2" name="矩形 15"/>
          <p:cNvSpPr>
            <a:spLocks noChangeArrowheads="1"/>
          </p:cNvSpPr>
          <p:nvPr/>
        </p:nvSpPr>
        <p:spPr bwMode="auto">
          <a:xfrm>
            <a:off x="5288768" y="3273797"/>
            <a:ext cx="959237" cy="561692"/>
          </a:xfrm>
          <a:prstGeom prst="rect">
            <a:avLst/>
          </a:prstGeom>
          <a:noFill/>
          <a:ln w="9525">
            <a:noFill/>
            <a:miter lim="800000"/>
          </a:ln>
        </p:spPr>
        <p:txBody>
          <a:bodyPr wrap="none" lIns="68580" tIns="34290" rIns="68580" bIns="34290">
            <a:spAutoFit/>
          </a:bodyPr>
          <a:lstStyle/>
          <a:p>
            <a:pPr algn="ctr"/>
            <a:r>
              <a:rPr lang="zh-CN" altLang="en-US" sz="3200" dirty="0">
                <a:solidFill>
                  <a:schemeClr val="tx1">
                    <a:lumMod val="75000"/>
                    <a:lumOff val="25000"/>
                  </a:schemeClr>
                </a:solidFill>
                <a:latin typeface="幼圆" panose="02010509060101010101" pitchFamily="49" charset="-122"/>
                <a:ea typeface="幼圆" panose="02010509060101010101" pitchFamily="49" charset="-122"/>
              </a:rPr>
              <a:t>预算</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0-#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bldLvl="0" animBg="1"/>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429212"/>
            <a:ext cx="12188990" cy="3551518"/>
          </a:xfrm>
          <a:prstGeom prst="rect">
            <a:avLst/>
          </a:prstGeom>
        </p:spPr>
      </p:pic>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206500" y="1149350"/>
            <a:ext cx="1059180" cy="445135"/>
          </a:xfrm>
          <a:prstGeom prst="rect">
            <a:avLst/>
          </a:prstGeom>
          <a:noFill/>
        </p:spPr>
        <p:txBody>
          <a:bodyPr wrap="none" rtlCol="0">
            <a:spAutoFit/>
          </a:bodyPr>
          <a:lstStyle/>
          <a:p>
            <a:r>
              <a:rPr lang="zh-CN" altLang="en-US" sz="2300" b="1"/>
              <a:t>预算：</a:t>
            </a:r>
            <a:endParaRPr lang="zh-CN" altLang="en-US" sz="2300" b="1"/>
          </a:p>
        </p:txBody>
      </p:sp>
      <p:sp>
        <p:nvSpPr>
          <p:cNvPr id="2" name="文本框 1"/>
          <p:cNvSpPr txBox="1"/>
          <p:nvPr/>
        </p:nvSpPr>
        <p:spPr>
          <a:xfrm>
            <a:off x="1892300" y="1594485"/>
            <a:ext cx="8065135" cy="4523105"/>
          </a:xfrm>
          <a:prstGeom prst="rect">
            <a:avLst/>
          </a:prstGeom>
          <a:noFill/>
        </p:spPr>
        <p:txBody>
          <a:bodyPr wrap="square" rtlCol="0">
            <a:spAutoFit/>
          </a:bodyPr>
          <a:lstStyle/>
          <a:p>
            <a:pPr lvl="0" algn="l">
              <a:lnSpc>
                <a:spcPct val="150000"/>
              </a:lnSpc>
            </a:pPr>
            <a:r>
              <a:rPr lang="zh-CN" altLang="en-US" b="1" dirty="0">
                <a:latin typeface="+mn-ea"/>
                <a:sym typeface="+mn-ea"/>
              </a:rPr>
              <a:t>设备成</a:t>
            </a:r>
            <a:r>
              <a:rPr lang="zh-CN" altLang="en-US" b="1">
                <a:latin typeface="+mn-ea"/>
                <a:sym typeface="+mn-ea"/>
              </a:rPr>
              <a:t>本</a:t>
            </a:r>
            <a:r>
              <a:rPr lang="zh-CN" altLang="en-US" smtClean="0">
                <a:latin typeface="+mn-ea"/>
                <a:sym typeface="+mn-ea"/>
              </a:rPr>
              <a:t>：无</a:t>
            </a:r>
            <a:endParaRPr lang="en-US" altLang="zh-CN" dirty="0">
              <a:latin typeface="+mn-ea"/>
            </a:endParaRPr>
          </a:p>
          <a:p>
            <a:pPr algn="l">
              <a:lnSpc>
                <a:spcPct val="150000"/>
              </a:lnSpc>
            </a:pPr>
            <a:r>
              <a:rPr lang="zh-CN" altLang="zh-CN" b="1" dirty="0">
                <a:latin typeface="+mn-ea"/>
                <a:sym typeface="+mn-ea"/>
              </a:rPr>
              <a:t>使用软件</a:t>
            </a:r>
            <a:r>
              <a:rPr lang="zh-CN" altLang="zh-CN" dirty="0">
                <a:latin typeface="+mn-ea"/>
                <a:sym typeface="+mn-ea"/>
              </a:rPr>
              <a:t>：</a:t>
            </a:r>
            <a:r>
              <a:rPr lang="en-US" altLang="zh-CN" dirty="0">
                <a:latin typeface="+mn-ea"/>
                <a:sym typeface="+mn-ea"/>
              </a:rPr>
              <a:t>IDEA,WPS</a:t>
            </a:r>
            <a:r>
              <a:rPr lang="en-US" altLang="zh-CN" dirty="0" err="1">
                <a:latin typeface="+mn-ea"/>
                <a:sym typeface="+mn-ea"/>
              </a:rPr>
              <a:t>,office</a:t>
            </a:r>
            <a:r>
              <a:rPr lang="en-US" altLang="zh-CN" dirty="0">
                <a:latin typeface="+mn-ea"/>
                <a:sym typeface="+mn-ea"/>
              </a:rPr>
              <a:t>,</a:t>
            </a:r>
            <a:r>
              <a:rPr lang="zh-CN" altLang="zh-CN" dirty="0">
                <a:latin typeface="+mn-ea"/>
                <a:sym typeface="+mn-ea"/>
              </a:rPr>
              <a:t>微信开发者工具</a:t>
            </a:r>
            <a:r>
              <a:rPr lang="en-US" altLang="zh-CN" dirty="0">
                <a:latin typeface="+mn-ea"/>
                <a:sym typeface="+mn-ea"/>
              </a:rPr>
              <a:t>,MySQL WorkBench</a:t>
            </a:r>
            <a:r>
              <a:rPr lang="en-US" altLang="zh-CN" dirty="0" err="1">
                <a:latin typeface="+mn-ea"/>
                <a:sym typeface="+mn-ea"/>
              </a:rPr>
              <a:t>,git</a:t>
            </a:r>
            <a:r>
              <a:rPr lang="zh-CN" altLang="en-US" dirty="0" err="1">
                <a:latin typeface="+mn-ea"/>
                <a:sym typeface="+mn-ea"/>
              </a:rPr>
              <a:t>，</a:t>
            </a:r>
            <a:r>
              <a:rPr lang="en-US" altLang="zh-CN" dirty="0" err="1">
                <a:latin typeface="+mn-ea"/>
                <a:sym typeface="+mn-ea"/>
              </a:rPr>
              <a:t>XMind</a:t>
            </a:r>
            <a:endParaRPr lang="zh-CN" altLang="zh-CN" dirty="0">
              <a:latin typeface="+mn-ea"/>
            </a:endParaRPr>
          </a:p>
          <a:p>
            <a:pPr algn="l">
              <a:lnSpc>
                <a:spcPct val="150000"/>
              </a:lnSpc>
            </a:pPr>
            <a:r>
              <a:rPr lang="zh-CN" altLang="zh-CN" b="1" dirty="0">
                <a:latin typeface="+mn-ea"/>
                <a:sym typeface="+mn-ea"/>
              </a:rPr>
              <a:t>开发地点</a:t>
            </a:r>
            <a:r>
              <a:rPr lang="zh-CN" altLang="zh-CN" dirty="0">
                <a:latin typeface="+mn-ea"/>
                <a:sym typeface="+mn-ea"/>
              </a:rPr>
              <a:t>：宿舍、机房、图书馆</a:t>
            </a:r>
            <a:endParaRPr lang="zh-CN" altLang="zh-CN" dirty="0">
              <a:latin typeface="+mn-ea"/>
            </a:endParaRPr>
          </a:p>
          <a:p>
            <a:pPr algn="l">
              <a:lnSpc>
                <a:spcPct val="150000"/>
              </a:lnSpc>
            </a:pPr>
            <a:r>
              <a:rPr lang="zh-CN" altLang="zh-CN" b="1" dirty="0">
                <a:latin typeface="+mn-ea"/>
                <a:sym typeface="+mn-ea"/>
              </a:rPr>
              <a:t>实验设备</a:t>
            </a:r>
            <a:r>
              <a:rPr lang="zh-CN" altLang="zh-CN" dirty="0">
                <a:latin typeface="+mn-ea"/>
                <a:sym typeface="+mn-ea"/>
              </a:rPr>
              <a:t>：个人笔记本、实验室</a:t>
            </a:r>
            <a:r>
              <a:rPr lang="en-US" altLang="zh-CN" dirty="0">
                <a:latin typeface="+mn-ea"/>
                <a:sym typeface="+mn-ea"/>
              </a:rPr>
              <a:t>PC</a:t>
            </a:r>
            <a:r>
              <a:rPr lang="zh-CN" altLang="zh-CN" dirty="0">
                <a:latin typeface="+mn-ea"/>
                <a:sym typeface="+mn-ea"/>
              </a:rPr>
              <a:t>机</a:t>
            </a:r>
            <a:endParaRPr lang="zh-CN" altLang="zh-CN" dirty="0">
              <a:latin typeface="+mn-ea"/>
            </a:endParaRPr>
          </a:p>
          <a:p>
            <a:pPr algn="l">
              <a:lnSpc>
                <a:spcPct val="150000"/>
              </a:lnSpc>
            </a:pPr>
            <a:r>
              <a:rPr lang="zh-CN" altLang="zh-CN" b="1" dirty="0">
                <a:latin typeface="+mn-ea"/>
                <a:sym typeface="+mn-ea"/>
              </a:rPr>
              <a:t>项目资源维护需求的数目和类型</a:t>
            </a:r>
            <a:r>
              <a:rPr lang="zh-CN" altLang="zh-CN" dirty="0">
                <a:latin typeface="+mn-ea"/>
                <a:sym typeface="+mn-ea"/>
              </a:rPr>
              <a:t>：</a:t>
            </a:r>
            <a:r>
              <a:rPr lang="en-US" altLang="zh-CN" dirty="0">
                <a:latin typeface="+mn-ea"/>
                <a:sym typeface="+mn-ea"/>
              </a:rPr>
              <a:t>3</a:t>
            </a:r>
            <a:r>
              <a:rPr lang="zh-CN" altLang="zh-CN" dirty="0">
                <a:latin typeface="+mn-ea"/>
                <a:sym typeface="+mn-ea"/>
              </a:rPr>
              <a:t>台个人电脑</a:t>
            </a:r>
            <a:endParaRPr lang="zh-CN" altLang="zh-CN" dirty="0">
              <a:latin typeface="+mn-ea"/>
            </a:endParaRPr>
          </a:p>
          <a:p>
            <a:pPr algn="l">
              <a:lnSpc>
                <a:spcPct val="150000"/>
              </a:lnSpc>
            </a:pPr>
            <a:r>
              <a:rPr lang="zh-CN" altLang="zh-CN" b="1" dirty="0">
                <a:latin typeface="+mn-ea"/>
                <a:sym typeface="+mn-ea"/>
              </a:rPr>
              <a:t>开发</a:t>
            </a:r>
            <a:r>
              <a:rPr lang="zh-CN" altLang="zh-CN" b="1" dirty="0">
                <a:latin typeface="+mn-ea"/>
                <a:sym typeface="+mn-ea"/>
              </a:rPr>
              <a:t>机内存要求</a:t>
            </a:r>
            <a:r>
              <a:rPr lang="zh-CN" altLang="zh-CN" dirty="0">
                <a:latin typeface="+mn-ea"/>
                <a:sym typeface="+mn-ea"/>
              </a:rPr>
              <a:t>：内存≥</a:t>
            </a:r>
            <a:r>
              <a:rPr lang="en-US" altLang="zh-CN" dirty="0">
                <a:latin typeface="+mn-ea"/>
                <a:sym typeface="+mn-ea"/>
              </a:rPr>
              <a:t>8G</a:t>
            </a:r>
            <a:endParaRPr lang="zh-CN" altLang="zh-CN" dirty="0">
              <a:latin typeface="+mn-ea"/>
            </a:endParaRPr>
          </a:p>
          <a:p>
            <a:pPr algn="l">
              <a:lnSpc>
                <a:spcPct val="150000"/>
              </a:lnSpc>
            </a:pPr>
            <a:r>
              <a:rPr lang="zh-CN" altLang="zh-CN" b="1" dirty="0">
                <a:latin typeface="+mn-ea"/>
                <a:sym typeface="+mn-ea"/>
              </a:rPr>
              <a:t>显卡要求</a:t>
            </a:r>
            <a:r>
              <a:rPr lang="en-US" altLang="zh-CN" b="1" dirty="0">
                <a:latin typeface="+mn-ea"/>
                <a:sym typeface="+mn-ea"/>
              </a:rPr>
              <a:t>(*)</a:t>
            </a:r>
            <a:r>
              <a:rPr lang="zh-CN" altLang="zh-CN" dirty="0">
                <a:latin typeface="+mn-ea"/>
                <a:sym typeface="+mn-ea"/>
              </a:rPr>
              <a:t>：独显</a:t>
            </a:r>
            <a:r>
              <a:rPr lang="en-US" altLang="zh-CN" dirty="0">
                <a:latin typeface="+mn-ea"/>
                <a:sym typeface="+mn-ea"/>
              </a:rPr>
              <a:t>2G</a:t>
            </a:r>
            <a:r>
              <a:rPr lang="zh-CN" altLang="zh-CN" dirty="0">
                <a:latin typeface="+mn-ea"/>
                <a:sym typeface="+mn-ea"/>
              </a:rPr>
              <a:t>及以上</a:t>
            </a:r>
            <a:endParaRPr lang="zh-CN" altLang="zh-CN" dirty="0">
              <a:latin typeface="+mn-ea"/>
            </a:endParaRPr>
          </a:p>
          <a:p>
            <a:pPr algn="l">
              <a:lnSpc>
                <a:spcPct val="150000"/>
              </a:lnSpc>
            </a:pPr>
            <a:r>
              <a:rPr lang="zh-CN" altLang="zh-CN" b="1" dirty="0">
                <a:latin typeface="+mn-ea"/>
                <a:sym typeface="+mn-ea"/>
              </a:rPr>
              <a:t>操作系统</a:t>
            </a:r>
            <a:r>
              <a:rPr lang="zh-CN" altLang="zh-CN" dirty="0">
                <a:latin typeface="+mn-ea"/>
                <a:sym typeface="+mn-ea"/>
              </a:rPr>
              <a:t>：</a:t>
            </a:r>
            <a:r>
              <a:rPr lang="en-US" altLang="zh-CN" dirty="0">
                <a:latin typeface="+mn-ea"/>
                <a:sym typeface="+mn-ea"/>
              </a:rPr>
              <a:t>Windows</a:t>
            </a:r>
            <a:r>
              <a:rPr lang="zh-CN" altLang="zh-CN" dirty="0">
                <a:latin typeface="+mn-ea"/>
                <a:sym typeface="+mn-ea"/>
              </a:rPr>
              <a:t>操作系统</a:t>
            </a:r>
            <a:endParaRPr lang="zh-CN" altLang="zh-CN" dirty="0">
              <a:latin typeface="+mn-ea"/>
            </a:endParaRPr>
          </a:p>
          <a:p>
            <a:pPr algn="l">
              <a:lnSpc>
                <a:spcPct val="150000"/>
              </a:lnSpc>
            </a:pPr>
            <a:r>
              <a:rPr lang="zh-CN" altLang="zh-CN" b="1" dirty="0">
                <a:latin typeface="+mn-ea"/>
                <a:sym typeface="+mn-ea"/>
              </a:rPr>
              <a:t>数据存储能力</a:t>
            </a:r>
            <a:r>
              <a:rPr lang="en-US" altLang="zh-CN" b="1" dirty="0">
                <a:latin typeface="+mn-ea"/>
                <a:sym typeface="+mn-ea"/>
              </a:rPr>
              <a:t>(*)</a:t>
            </a:r>
            <a:r>
              <a:rPr lang="zh-CN" altLang="zh-CN" dirty="0">
                <a:latin typeface="+mn-ea"/>
                <a:sym typeface="+mn-ea"/>
              </a:rPr>
              <a:t>：磁盘类型</a:t>
            </a:r>
            <a:r>
              <a:rPr lang="en-US" altLang="zh-CN" dirty="0">
                <a:latin typeface="+mn-ea"/>
                <a:sym typeface="+mn-ea"/>
              </a:rPr>
              <a:t>SSD 16TB</a:t>
            </a:r>
            <a:r>
              <a:rPr lang="zh-CN" altLang="zh-CN" dirty="0">
                <a:latin typeface="+mn-ea"/>
                <a:sym typeface="+mn-ea"/>
              </a:rPr>
              <a:t>容量 </a:t>
            </a:r>
            <a:endParaRPr lang="zh-CN" altLang="zh-CN" dirty="0">
              <a:latin typeface="+mn-ea"/>
            </a:endParaRPr>
          </a:p>
          <a:p>
            <a:pPr algn="l">
              <a:lnSpc>
                <a:spcPct val="150000"/>
              </a:lnSpc>
            </a:pPr>
            <a:r>
              <a:rPr lang="zh-CN" altLang="zh-CN" b="1" dirty="0">
                <a:latin typeface="+mn-ea"/>
                <a:sym typeface="+mn-ea"/>
              </a:rPr>
              <a:t>网络服务吞吐能力</a:t>
            </a:r>
            <a:r>
              <a:rPr lang="en-US" altLang="zh-CN" b="1" dirty="0">
                <a:latin typeface="+mn-ea"/>
                <a:sym typeface="+mn-ea"/>
              </a:rPr>
              <a:t>(*)</a:t>
            </a:r>
            <a:r>
              <a:rPr lang="zh-CN" altLang="zh-CN" dirty="0">
                <a:latin typeface="+mn-ea"/>
                <a:sym typeface="+mn-ea"/>
              </a:rPr>
              <a:t>：</a:t>
            </a:r>
            <a:r>
              <a:rPr lang="en-US" altLang="zh-CN" dirty="0">
                <a:latin typeface="+mn-ea"/>
                <a:sym typeface="+mn-ea"/>
              </a:rPr>
              <a:t>150Mbps  </a:t>
            </a:r>
            <a:r>
              <a:rPr lang="zh-CN" altLang="zh-CN" dirty="0">
                <a:latin typeface="+mn-ea"/>
                <a:sym typeface="+mn-ea"/>
              </a:rPr>
              <a:t>时延</a:t>
            </a:r>
            <a:r>
              <a:rPr lang="en-US" altLang="zh-CN" dirty="0">
                <a:latin typeface="+mn-ea"/>
                <a:sym typeface="+mn-ea"/>
              </a:rPr>
              <a:t>2ms</a:t>
            </a:r>
            <a:endParaRPr lang="zh-CN" altLang="zh-CN" dirty="0">
              <a:latin typeface="+mn-ea"/>
            </a:endParaRPr>
          </a:p>
          <a:p>
            <a:endParaRPr lang="zh-CN" altLang="en-US"/>
          </a:p>
        </p:txBody>
      </p:sp>
      <p:grpSp>
        <p:nvGrpSpPr>
          <p:cNvPr id="11" name="组合 10"/>
          <p:cNvGrpSpPr/>
          <p:nvPr/>
        </p:nvGrpSpPr>
        <p:grpSpPr bwMode="auto">
          <a:xfrm>
            <a:off x="3102610" y="380048"/>
            <a:ext cx="5645150" cy="732472"/>
            <a:chOff x="1626555" y="697552"/>
            <a:chExt cx="9106533" cy="732106"/>
          </a:xfrm>
        </p:grpSpPr>
        <p:sp>
          <p:nvSpPr>
            <p:cNvPr id="12" name="文本框 7"/>
            <p:cNvSpPr txBox="1"/>
            <p:nvPr/>
          </p:nvSpPr>
          <p:spPr>
            <a:xfrm>
              <a:off x="2103394" y="697552"/>
              <a:ext cx="7493171" cy="632871"/>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a:t>
              </a:r>
              <a:r>
                <a:rPr lang="zh-CN" altLang="en-US" sz="3200" b="1" spc="600" noProof="1" smtClean="0">
                  <a:solidFill>
                    <a:srgbClr val="273751"/>
                  </a:solidFill>
                  <a:latin typeface="微软雅黑" panose="020B0503020204020204" pitchFamily="34" charset="-122"/>
                  <a:ea typeface="微软雅黑" panose="020B0503020204020204" pitchFamily="34" charset="-122"/>
                </a:rPr>
                <a:t>目</a:t>
              </a:r>
              <a:r>
                <a:rPr lang="zh-CN" altLang="en-US" sz="3200" b="1" spc="600" noProof="1">
                  <a:solidFill>
                    <a:srgbClr val="273751"/>
                  </a:solidFill>
                  <a:latin typeface="微软雅黑" panose="020B0503020204020204" pitchFamily="34" charset="-122"/>
                  <a:ea typeface="微软雅黑" panose="020B0503020204020204" pitchFamily="34" charset="-122"/>
                </a:rPr>
                <a:t>预算</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429212"/>
            <a:ext cx="12188990" cy="3551518"/>
          </a:xfrm>
          <a:prstGeom prst="rect">
            <a:avLst/>
          </a:prstGeom>
        </p:spPr>
      </p:pic>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206500" y="1149350"/>
            <a:ext cx="2227580" cy="445135"/>
          </a:xfrm>
          <a:prstGeom prst="rect">
            <a:avLst/>
          </a:prstGeom>
          <a:noFill/>
        </p:spPr>
        <p:txBody>
          <a:bodyPr wrap="none" rtlCol="0">
            <a:spAutoFit/>
          </a:bodyPr>
          <a:lstStyle/>
          <a:p>
            <a:r>
              <a:rPr lang="zh-CN" altLang="en-US" sz="2300" b="1"/>
              <a:t>项目整体预算：</a:t>
            </a:r>
            <a:endParaRPr lang="zh-CN" altLang="en-US" sz="2300" b="1"/>
          </a:p>
        </p:txBody>
      </p:sp>
      <p:sp>
        <p:nvSpPr>
          <p:cNvPr id="2" name="文本框 1"/>
          <p:cNvSpPr txBox="1"/>
          <p:nvPr/>
        </p:nvSpPr>
        <p:spPr>
          <a:xfrm>
            <a:off x="1889125" y="1594485"/>
            <a:ext cx="8065135" cy="3276600"/>
          </a:xfrm>
          <a:prstGeom prst="rect">
            <a:avLst/>
          </a:prstGeom>
          <a:noFill/>
        </p:spPr>
        <p:txBody>
          <a:bodyPr wrap="square" rtlCol="0">
            <a:spAutoFit/>
          </a:bodyPr>
          <a:lstStyle/>
          <a:p>
            <a:pPr>
              <a:lnSpc>
                <a:spcPct val="150000"/>
              </a:lnSpc>
            </a:pPr>
            <a:r>
              <a:rPr lang="zh-CN" altLang="en-US" smtClean="0">
                <a:latin typeface="+mn-ea"/>
                <a:cs typeface="微软雅黑 Light" panose="020B0502040204020203" pitchFamily="34" charset="-122"/>
                <a:sym typeface="+mn-ea"/>
              </a:rPr>
              <a:t>根据</a:t>
            </a:r>
            <a:r>
              <a:rPr lang="en-US" altLang="zh-CN" smtClean="0">
                <a:latin typeface="+mn-ea"/>
                <a:cs typeface="微软雅黑 Light" panose="020B0502040204020203" pitchFamily="34" charset="-122"/>
                <a:sym typeface="+mn-ea"/>
              </a:rPr>
              <a:t>2019</a:t>
            </a:r>
            <a:r>
              <a:rPr lang="zh-CN" altLang="en-US" smtClean="0">
                <a:latin typeface="+mn-ea"/>
                <a:cs typeface="微软雅黑 Light" panose="020B0502040204020203" pitchFamily="34" charset="-122"/>
                <a:sym typeface="+mn-ea"/>
              </a:rPr>
              <a:t>年</a:t>
            </a:r>
            <a:r>
              <a:rPr lang="en-US" altLang="zh-CN" smtClean="0">
                <a:latin typeface="+mn-ea"/>
                <a:cs typeface="微软雅黑 Light" panose="020B0502040204020203" pitchFamily="34" charset="-122"/>
                <a:sym typeface="+mn-ea"/>
              </a:rPr>
              <a:t>IT</a:t>
            </a:r>
            <a:r>
              <a:rPr lang="zh-CN" altLang="en-US" smtClean="0">
                <a:latin typeface="+mn-ea"/>
                <a:cs typeface="微软雅黑 Light" panose="020B0502040204020203" pitchFamily="34" charset="-122"/>
                <a:sym typeface="+mn-ea"/>
              </a:rPr>
              <a:t>行业年薪计算所得的</a:t>
            </a:r>
            <a:r>
              <a:rPr lang="zh-CN" altLang="en-US" smtClean="0">
                <a:latin typeface="+mn-ea"/>
                <a:cs typeface="微软雅黑 Light" panose="020B0502040204020203" pitchFamily="34" charset="-122"/>
                <a:sym typeface="+mn-ea"/>
              </a:rPr>
              <a:t>私营单位开发人员时薪</a:t>
            </a:r>
            <a:r>
              <a:rPr lang="zh-CN" altLang="en-US" smtClean="0">
                <a:latin typeface="+mn-ea"/>
                <a:cs typeface="微软雅黑 Light" panose="020B0502040204020203" pitchFamily="34" charset="-122"/>
                <a:sym typeface="+mn-ea"/>
              </a:rPr>
              <a:t>每</a:t>
            </a:r>
            <a:r>
              <a:rPr lang="zh-CN" altLang="en-US">
                <a:latin typeface="+mn-ea"/>
                <a:cs typeface="微软雅黑 Light" panose="020B0502040204020203" pitchFamily="34" charset="-122"/>
                <a:sym typeface="+mn-ea"/>
              </a:rPr>
              <a:t>人</a:t>
            </a:r>
            <a:r>
              <a:rPr lang="en-US" altLang="zh-CN" smtClean="0">
                <a:latin typeface="+mn-ea"/>
                <a:cs typeface="微软雅黑 Light" panose="020B0502040204020203" pitchFamily="34" charset="-122"/>
                <a:sym typeface="+mn-ea"/>
              </a:rPr>
              <a:t>40.85</a:t>
            </a:r>
            <a:r>
              <a:rPr lang="zh-CN" altLang="en-US" smtClean="0">
                <a:latin typeface="+mn-ea"/>
                <a:cs typeface="微软雅黑 Light" panose="020B0502040204020203" pitchFamily="34" charset="-122"/>
                <a:sym typeface="+mn-ea"/>
              </a:rPr>
              <a:t>元</a:t>
            </a:r>
            <a:r>
              <a:rPr lang="zh-CN" altLang="en-US" dirty="0">
                <a:latin typeface="+mn-ea"/>
                <a:cs typeface="微软雅黑 Light" panose="020B0502040204020203" pitchFamily="34" charset="-122"/>
                <a:sym typeface="+mn-ea"/>
              </a:rPr>
              <a:t>每小时的薪资</a:t>
            </a:r>
            <a:r>
              <a:rPr lang="zh-CN" altLang="en-US">
                <a:latin typeface="+mn-ea"/>
                <a:cs typeface="微软雅黑 Light" panose="020B0502040204020203" pitchFamily="34" charset="-122"/>
                <a:sym typeface="+mn-ea"/>
              </a:rPr>
              <a:t>水</a:t>
            </a:r>
            <a:r>
              <a:rPr lang="zh-CN" altLang="en-US" smtClean="0">
                <a:latin typeface="+mn-ea"/>
                <a:cs typeface="微软雅黑 Light" panose="020B0502040204020203" pitchFamily="34" charset="-122"/>
                <a:sym typeface="+mn-ea"/>
              </a:rPr>
              <a:t>平</a:t>
            </a:r>
            <a:r>
              <a:rPr lang="en-US" altLang="zh-CN" baseline="30000">
                <a:latin typeface="+mn-ea"/>
                <a:cs typeface="微软雅黑 Light" panose="020B0502040204020203" pitchFamily="34" charset="-122"/>
                <a:sym typeface="+mn-ea"/>
              </a:rPr>
              <a:t>[4]</a:t>
            </a:r>
            <a:r>
              <a:rPr lang="zh-CN" altLang="en-US" smtClean="0">
                <a:latin typeface="+mn-ea"/>
                <a:cs typeface="微软雅黑 Light" panose="020B0502040204020203" pitchFamily="34" charset="-122"/>
                <a:sym typeface="+mn-ea"/>
              </a:rPr>
              <a:t>，结</a:t>
            </a:r>
            <a:r>
              <a:rPr lang="zh-CN" altLang="en-US" dirty="0">
                <a:latin typeface="+mn-ea"/>
                <a:cs typeface="微软雅黑 Light" panose="020B0502040204020203" pitchFamily="34" charset="-122"/>
                <a:sym typeface="+mn-ea"/>
              </a:rPr>
              <a:t>合甘特图中给出的具体</a:t>
            </a:r>
            <a:r>
              <a:rPr lang="zh-CN" altLang="en-US">
                <a:latin typeface="+mn-ea"/>
                <a:cs typeface="微软雅黑 Light" panose="020B0502040204020203" pitchFamily="34" charset="-122"/>
                <a:sym typeface="+mn-ea"/>
              </a:rPr>
              <a:t>所</a:t>
            </a:r>
            <a:r>
              <a:rPr lang="zh-CN" altLang="en-US" smtClean="0">
                <a:latin typeface="+mn-ea"/>
                <a:cs typeface="微软雅黑 Light" panose="020B0502040204020203" pitchFamily="34" charset="-122"/>
                <a:sym typeface="+mn-ea"/>
              </a:rPr>
              <a:t>需</a:t>
            </a:r>
            <a:r>
              <a:rPr lang="zh-CN" altLang="en-US">
                <a:latin typeface="+mn-ea"/>
                <a:cs typeface="微软雅黑 Light" panose="020B0502040204020203" pitchFamily="34" charset="-122"/>
                <a:sym typeface="+mn-ea"/>
              </a:rPr>
              <a:t>天</a:t>
            </a:r>
            <a:r>
              <a:rPr lang="zh-CN" altLang="en-US">
                <a:latin typeface="+mn-ea"/>
                <a:cs typeface="微软雅黑 Light" panose="020B0502040204020203" pitchFamily="34" charset="-122"/>
                <a:sym typeface="+mn-ea"/>
              </a:rPr>
              <a:t>数</a:t>
            </a:r>
            <a:r>
              <a:rPr lang="zh-CN" altLang="en-US" smtClean="0">
                <a:latin typeface="+mn-ea"/>
                <a:cs typeface="微软雅黑 Light" panose="020B0502040204020203" pitchFamily="34" charset="-122"/>
                <a:sym typeface="+mn-ea"/>
              </a:rPr>
              <a:t>，按每天小组成员分别工作一小时计算（包括双休日、节假日），整</a:t>
            </a:r>
            <a:r>
              <a:rPr lang="zh-CN" altLang="en-US" dirty="0">
                <a:latin typeface="+mn-ea"/>
                <a:cs typeface="微软雅黑 Light" panose="020B0502040204020203" pitchFamily="34" charset="-122"/>
                <a:sym typeface="+mn-ea"/>
              </a:rPr>
              <a:t>个项目开发时间成本预</a:t>
            </a:r>
            <a:r>
              <a:rPr lang="zh-CN" altLang="en-US">
                <a:latin typeface="+mn-ea"/>
                <a:cs typeface="微软雅黑 Light" panose="020B0502040204020203" pitchFamily="34" charset="-122"/>
                <a:sym typeface="+mn-ea"/>
              </a:rPr>
              <a:t>期</a:t>
            </a:r>
            <a:r>
              <a:rPr lang="zh-CN" altLang="en-US" smtClean="0">
                <a:latin typeface="+mn-ea"/>
                <a:cs typeface="微软雅黑 Light" panose="020B0502040204020203" pitchFamily="34" charset="-122"/>
                <a:sym typeface="+mn-ea"/>
              </a:rPr>
              <a:t>在</a:t>
            </a:r>
            <a:endParaRPr lang="en-US" altLang="zh-CN" smtClean="0">
              <a:latin typeface="+mn-ea"/>
              <a:cs typeface="微软雅黑 Light" panose="020B0502040204020203" pitchFamily="34" charset="-122"/>
              <a:sym typeface="+mn-ea"/>
            </a:endParaRPr>
          </a:p>
          <a:p>
            <a:pPr>
              <a:lnSpc>
                <a:spcPct val="150000"/>
              </a:lnSpc>
            </a:pPr>
            <a:r>
              <a:rPr lang="en-US" altLang="zh-CN" smtClean="0">
                <a:latin typeface="+mn-ea"/>
                <a:cs typeface="微软雅黑 Light" panose="020B0502040204020203" pitchFamily="34" charset="-122"/>
                <a:sym typeface="+mn-ea"/>
              </a:rPr>
              <a:t>40.85</a:t>
            </a:r>
            <a:r>
              <a:rPr lang="zh-CN" altLang="en-US" smtClean="0">
                <a:latin typeface="+mn-ea"/>
                <a:cs typeface="微软雅黑 Light" panose="020B0502040204020203" pitchFamily="34" charset="-122"/>
                <a:sym typeface="+mn-ea"/>
              </a:rPr>
              <a:t>*</a:t>
            </a:r>
            <a:r>
              <a:rPr lang="en-US" altLang="zh-CN" smtClean="0">
                <a:latin typeface="+mn-ea"/>
                <a:cs typeface="微软雅黑 Light" panose="020B0502040204020203" pitchFamily="34" charset="-122"/>
                <a:sym typeface="+mn-ea"/>
              </a:rPr>
              <a:t>3</a:t>
            </a:r>
            <a:r>
              <a:rPr lang="zh-CN" altLang="en-US" smtClean="0">
                <a:latin typeface="+mn-ea"/>
                <a:cs typeface="微软雅黑 Light" panose="020B0502040204020203" pitchFamily="34" charset="-122"/>
                <a:sym typeface="+mn-ea"/>
              </a:rPr>
              <a:t>*</a:t>
            </a:r>
            <a:r>
              <a:rPr lang="en-US" altLang="zh-CN" smtClean="0">
                <a:latin typeface="+mn-ea"/>
                <a:cs typeface="微软雅黑 Light" panose="020B0502040204020203" pitchFamily="34" charset="-122"/>
                <a:sym typeface="+mn-ea"/>
              </a:rPr>
              <a:t>108</a:t>
            </a:r>
            <a:r>
              <a:rPr lang="zh-CN" altLang="en-US" smtClean="0">
                <a:latin typeface="+mn-ea"/>
                <a:cs typeface="微软雅黑 Light" panose="020B0502040204020203" pitchFamily="34" charset="-122"/>
                <a:sym typeface="+mn-ea"/>
              </a:rPr>
              <a:t>（</a:t>
            </a:r>
            <a:r>
              <a:rPr lang="en-US" altLang="zh-CN" smtClean="0">
                <a:latin typeface="+mn-ea"/>
                <a:cs typeface="微软雅黑 Light" panose="020B0502040204020203" pitchFamily="34" charset="-122"/>
                <a:sym typeface="+mn-ea"/>
              </a:rPr>
              <a:t>2020.9.29~2021.1.14</a:t>
            </a:r>
            <a:r>
              <a:rPr lang="zh-CN" altLang="en-US" smtClean="0">
                <a:latin typeface="+mn-ea"/>
                <a:cs typeface="微软雅黑 Light" panose="020B0502040204020203" pitchFamily="34" charset="-122"/>
                <a:sym typeface="+mn-ea"/>
              </a:rPr>
              <a:t>）</a:t>
            </a:r>
            <a:r>
              <a:rPr lang="en-US" altLang="zh-CN" smtClean="0">
                <a:latin typeface="+mn-ea"/>
                <a:cs typeface="微软雅黑 Light" panose="020B0502040204020203" pitchFamily="34" charset="-122"/>
                <a:sym typeface="+mn-ea"/>
              </a:rPr>
              <a:t>=13235.4</a:t>
            </a:r>
            <a:r>
              <a:rPr lang="zh-CN" altLang="en-US" smtClean="0">
                <a:latin typeface="+mn-ea"/>
                <a:cs typeface="微软雅黑 Light" panose="020B0502040204020203" pitchFamily="34" charset="-122"/>
                <a:sym typeface="+mn-ea"/>
              </a:rPr>
              <a:t>元。</a:t>
            </a:r>
            <a:endParaRPr lang="en-US" altLang="zh-CN" smtClean="0">
              <a:latin typeface="+mn-ea"/>
              <a:cs typeface="微软雅黑 Light" panose="020B0502040204020203" pitchFamily="34" charset="-122"/>
              <a:sym typeface="+mn-ea"/>
            </a:endParaRPr>
          </a:p>
          <a:p>
            <a:pPr>
              <a:lnSpc>
                <a:spcPct val="150000"/>
              </a:lnSpc>
            </a:pPr>
            <a:r>
              <a:rPr lang="zh-CN" altLang="en-US" smtClean="0">
                <a:latin typeface="+mn-ea"/>
                <a:sym typeface="+mn-ea"/>
              </a:rPr>
              <a:t>阿</a:t>
            </a:r>
            <a:r>
              <a:rPr lang="zh-CN" altLang="en-US">
                <a:latin typeface="+mn-ea"/>
                <a:sym typeface="+mn-ea"/>
              </a:rPr>
              <a:t>里</a:t>
            </a:r>
            <a:r>
              <a:rPr lang="zh-CN" altLang="en-US" smtClean="0">
                <a:latin typeface="+mn-ea"/>
                <a:sym typeface="+mn-ea"/>
              </a:rPr>
              <a:t>云服务器费用</a:t>
            </a:r>
            <a:r>
              <a:rPr lang="zh-CN" altLang="zh-CN" smtClean="0">
                <a:latin typeface="+mn-ea"/>
                <a:sym typeface="+mn-ea"/>
              </a:rPr>
              <a:t>：</a:t>
            </a:r>
            <a:r>
              <a:rPr lang="en-US" altLang="zh-CN" smtClean="0">
                <a:latin typeface="+mn-ea"/>
                <a:sym typeface="+mn-ea"/>
              </a:rPr>
              <a:t>300</a:t>
            </a:r>
            <a:r>
              <a:rPr lang="zh-CN" altLang="zh-CN" smtClean="0">
                <a:latin typeface="+mn-ea"/>
                <a:sym typeface="+mn-ea"/>
              </a:rPr>
              <a:t>元</a:t>
            </a:r>
            <a:r>
              <a:rPr lang="en-US" altLang="zh-CN" smtClean="0">
                <a:latin typeface="+mn-ea"/>
                <a:sym typeface="+mn-ea"/>
              </a:rPr>
              <a:t>		</a:t>
            </a:r>
            <a:r>
              <a:rPr lang="zh-CN" altLang="en-US">
                <a:latin typeface="+mn-ea"/>
                <a:sym typeface="+mn-ea"/>
              </a:rPr>
              <a:t>团建</a:t>
            </a:r>
            <a:r>
              <a:rPr lang="zh-CN" altLang="zh-CN" smtClean="0">
                <a:latin typeface="+mn-ea"/>
                <a:sym typeface="+mn-ea"/>
              </a:rPr>
              <a:t>费</a:t>
            </a:r>
            <a:r>
              <a:rPr lang="zh-CN" altLang="zh-CN">
                <a:latin typeface="+mn-ea"/>
                <a:sym typeface="+mn-ea"/>
              </a:rPr>
              <a:t>用</a:t>
            </a:r>
            <a:r>
              <a:rPr lang="zh-CN" altLang="zh-CN" smtClean="0">
                <a:latin typeface="+mn-ea"/>
                <a:sym typeface="+mn-ea"/>
              </a:rPr>
              <a:t>：</a:t>
            </a:r>
            <a:r>
              <a:rPr lang="en-US" altLang="zh-CN" smtClean="0">
                <a:latin typeface="+mn-ea"/>
                <a:sym typeface="+mn-ea"/>
              </a:rPr>
              <a:t>200</a:t>
            </a:r>
            <a:r>
              <a:rPr lang="zh-CN" altLang="zh-CN" smtClean="0">
                <a:latin typeface="+mn-ea"/>
                <a:sym typeface="+mn-ea"/>
              </a:rPr>
              <a:t>元</a:t>
            </a:r>
            <a:endParaRPr lang="zh-CN" altLang="zh-CN" dirty="0">
              <a:latin typeface="+mn-ea"/>
            </a:endParaRPr>
          </a:p>
          <a:p>
            <a:pPr>
              <a:lnSpc>
                <a:spcPct val="150000"/>
              </a:lnSpc>
            </a:pPr>
            <a:r>
              <a:rPr lang="zh-CN" altLang="en-US">
                <a:latin typeface="+mn-ea"/>
                <a:sym typeface="+mn-ea"/>
              </a:rPr>
              <a:t>资料购</a:t>
            </a:r>
            <a:r>
              <a:rPr lang="zh-CN" altLang="en-US">
                <a:latin typeface="+mn-ea"/>
                <a:sym typeface="+mn-ea"/>
              </a:rPr>
              <a:t>买</a:t>
            </a:r>
            <a:r>
              <a:rPr lang="zh-CN" altLang="zh-CN" smtClean="0">
                <a:latin typeface="+mn-ea"/>
                <a:sym typeface="+mn-ea"/>
              </a:rPr>
              <a:t>：</a:t>
            </a:r>
            <a:r>
              <a:rPr lang="en-US" altLang="zh-CN" smtClean="0">
                <a:latin typeface="+mn-ea"/>
                <a:sym typeface="+mn-ea"/>
              </a:rPr>
              <a:t>30</a:t>
            </a:r>
            <a:r>
              <a:rPr lang="zh-CN" altLang="zh-CN" smtClean="0">
                <a:latin typeface="+mn-ea"/>
                <a:sym typeface="+mn-ea"/>
              </a:rPr>
              <a:t>元</a:t>
            </a:r>
            <a:endParaRPr lang="zh-CN" altLang="en-US" dirty="0">
              <a:latin typeface="+mn-ea"/>
            </a:endParaRPr>
          </a:p>
          <a:p>
            <a:pPr>
              <a:lnSpc>
                <a:spcPct val="150000"/>
              </a:lnSpc>
            </a:pPr>
            <a:r>
              <a:rPr lang="zh-CN" altLang="en-US" dirty="0">
                <a:latin typeface="+mn-ea"/>
                <a:cs typeface="微软雅黑 Light" panose="020B0502040204020203" pitchFamily="34" charset="-122"/>
                <a:sym typeface="+mn-ea"/>
              </a:rPr>
              <a:t>总</a:t>
            </a:r>
            <a:r>
              <a:rPr lang="zh-CN" altLang="en-US">
                <a:latin typeface="+mn-ea"/>
                <a:cs typeface="微软雅黑 Light" panose="020B0502040204020203" pitchFamily="34" charset="-122"/>
                <a:sym typeface="+mn-ea"/>
              </a:rPr>
              <a:t>计</a:t>
            </a:r>
            <a:r>
              <a:rPr lang="zh-CN" altLang="en-US" smtClean="0">
                <a:latin typeface="+mn-ea"/>
                <a:cs typeface="微软雅黑 Light" panose="020B0502040204020203" pitchFamily="34" charset="-122"/>
                <a:sym typeface="+mn-ea"/>
              </a:rPr>
              <a:t>：</a:t>
            </a:r>
            <a:r>
              <a:rPr lang="en-US" altLang="zh-CN" smtClean="0">
                <a:latin typeface="+mn-ea"/>
                <a:cs typeface="微软雅黑 Light" panose="020B0502040204020203" pitchFamily="34" charset="-122"/>
                <a:sym typeface="+mn-ea"/>
              </a:rPr>
              <a:t>13765.4</a:t>
            </a:r>
            <a:r>
              <a:rPr lang="zh-CN" altLang="en-US" smtClean="0">
                <a:latin typeface="+mn-ea"/>
                <a:cs typeface="微软雅黑 Light" panose="020B0502040204020203" pitchFamily="34" charset="-122"/>
                <a:sym typeface="+mn-ea"/>
              </a:rPr>
              <a:t>元</a:t>
            </a:r>
            <a:endParaRPr lang="en-US" altLang="zh-CN" dirty="0">
              <a:latin typeface="+mn-ea"/>
              <a:cs typeface="微软雅黑 Light" panose="020B0502040204020203" pitchFamily="34" charset="-122"/>
            </a:endParaRPr>
          </a:p>
          <a:p>
            <a:endParaRPr lang="zh-CN" altLang="en-US" dirty="0">
              <a:solidFill>
                <a:srgbClr val="FF0000"/>
              </a:solidFill>
              <a:latin typeface="+mn-ea"/>
              <a:cs typeface="微软雅黑 Light" panose="020B0502040204020203" pitchFamily="34" charset="-122"/>
            </a:endParaRPr>
          </a:p>
        </p:txBody>
      </p:sp>
      <p:grpSp>
        <p:nvGrpSpPr>
          <p:cNvPr id="14" name="组合 13"/>
          <p:cNvGrpSpPr/>
          <p:nvPr/>
        </p:nvGrpSpPr>
        <p:grpSpPr bwMode="auto">
          <a:xfrm>
            <a:off x="3102610" y="380048"/>
            <a:ext cx="5645150" cy="732472"/>
            <a:chOff x="1626555" y="697552"/>
            <a:chExt cx="9106533" cy="732106"/>
          </a:xfrm>
        </p:grpSpPr>
        <p:sp>
          <p:nvSpPr>
            <p:cNvPr id="15" name="文本框 7"/>
            <p:cNvSpPr txBox="1"/>
            <p:nvPr/>
          </p:nvSpPr>
          <p:spPr>
            <a:xfrm>
              <a:off x="2103394" y="697552"/>
              <a:ext cx="7493171" cy="632871"/>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a:t>
              </a:r>
              <a:r>
                <a:rPr lang="zh-CN" altLang="en-US" sz="3200" b="1" spc="600" noProof="1" smtClean="0">
                  <a:solidFill>
                    <a:srgbClr val="273751"/>
                  </a:solidFill>
                  <a:latin typeface="微软雅黑" panose="020B0503020204020204" pitchFamily="34" charset="-122"/>
                  <a:ea typeface="微软雅黑" panose="020B0503020204020204" pitchFamily="34" charset="-122"/>
                </a:rPr>
                <a:t>目</a:t>
              </a:r>
              <a:r>
                <a:rPr lang="zh-CN" altLang="en-US" sz="3200" b="1" spc="600" noProof="1">
                  <a:solidFill>
                    <a:srgbClr val="273751"/>
                  </a:solidFill>
                  <a:latin typeface="微软雅黑" panose="020B0503020204020204" pitchFamily="34" charset="-122"/>
                  <a:ea typeface="微软雅黑" panose="020B0503020204020204" pitchFamily="34" charset="-122"/>
                </a:rPr>
                <a:t>预算</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429212"/>
            <a:ext cx="12188990" cy="3551518"/>
          </a:xfrm>
          <a:prstGeom prst="rect">
            <a:avLst/>
          </a:prstGeom>
        </p:spPr>
      </p:pic>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206500" y="1149350"/>
            <a:ext cx="2227580" cy="445135"/>
          </a:xfrm>
          <a:prstGeom prst="rect">
            <a:avLst/>
          </a:prstGeom>
          <a:noFill/>
        </p:spPr>
        <p:txBody>
          <a:bodyPr wrap="none" rtlCol="0">
            <a:spAutoFit/>
          </a:bodyPr>
          <a:lstStyle/>
          <a:p>
            <a:r>
              <a:rPr lang="zh-CN" altLang="en-US" sz="2300" b="1"/>
              <a:t>项目整体预算：</a:t>
            </a:r>
            <a:endParaRPr lang="zh-CN" altLang="en-US" sz="2300" b="1"/>
          </a:p>
        </p:txBody>
      </p:sp>
      <p:sp>
        <p:nvSpPr>
          <p:cNvPr id="2" name="文本框 1"/>
          <p:cNvSpPr txBox="1"/>
          <p:nvPr/>
        </p:nvSpPr>
        <p:spPr>
          <a:xfrm>
            <a:off x="1889125" y="1594485"/>
            <a:ext cx="8065135" cy="1753235"/>
          </a:xfrm>
          <a:prstGeom prst="rect">
            <a:avLst/>
          </a:prstGeom>
          <a:noFill/>
        </p:spPr>
        <p:txBody>
          <a:bodyPr wrap="square" rtlCol="0">
            <a:spAutoFit/>
          </a:bodyPr>
          <a:lstStyle/>
          <a:p>
            <a:pPr>
              <a:lnSpc>
                <a:spcPct val="150000"/>
              </a:lnSpc>
            </a:pPr>
            <a:endParaRPr lang="en-US" altLang="zh-CN" dirty="0">
              <a:latin typeface="+mn-ea"/>
              <a:cs typeface="微软雅黑 Light" panose="020B0502040204020203" pitchFamily="34" charset="-122"/>
            </a:endParaRPr>
          </a:p>
          <a:p>
            <a:pPr>
              <a:lnSpc>
                <a:spcPct val="150000"/>
              </a:lnSpc>
            </a:pPr>
            <a:r>
              <a:rPr lang="zh-CN" altLang="en-US" dirty="0">
                <a:latin typeface="+mn-ea"/>
                <a:cs typeface="微软雅黑 Light" panose="020B0502040204020203" pitchFamily="34" charset="-122"/>
                <a:sym typeface="+mn-ea"/>
              </a:rPr>
              <a:t>后期对于该产品在市场实际上的不能满足客户的需求和对其的维护和更新的成本不算在其中。</a:t>
            </a:r>
            <a:endParaRPr lang="en-US" altLang="zh-CN" dirty="0">
              <a:latin typeface="+mn-ea"/>
              <a:cs typeface="微软雅黑 Light" panose="020B0502040204020203" pitchFamily="34" charset="-122"/>
            </a:endParaRPr>
          </a:p>
          <a:p>
            <a:pPr>
              <a:lnSpc>
                <a:spcPct val="150000"/>
              </a:lnSpc>
            </a:pPr>
            <a:r>
              <a:rPr lang="zh-CN" altLang="en-US" dirty="0">
                <a:latin typeface="+mn-ea"/>
                <a:cs typeface="微软雅黑 Light" panose="020B0502040204020203" pitchFamily="34" charset="-122"/>
                <a:sym typeface="+mn-ea"/>
              </a:rPr>
              <a:t>而后期成本在于微信小程序的推广宣称的费用。</a:t>
            </a:r>
            <a:endParaRPr lang="zh-CN" altLang="en-US" dirty="0">
              <a:solidFill>
                <a:srgbClr val="FF0000"/>
              </a:solidFill>
              <a:latin typeface="+mn-ea"/>
              <a:cs typeface="微软雅黑 Light" panose="020B0502040204020203" pitchFamily="34" charset="-122"/>
            </a:endParaRPr>
          </a:p>
        </p:txBody>
      </p:sp>
      <p:grpSp>
        <p:nvGrpSpPr>
          <p:cNvPr id="14" name="组合 13"/>
          <p:cNvGrpSpPr/>
          <p:nvPr/>
        </p:nvGrpSpPr>
        <p:grpSpPr bwMode="auto">
          <a:xfrm>
            <a:off x="3102610" y="380048"/>
            <a:ext cx="5645150" cy="732472"/>
            <a:chOff x="1626555" y="697552"/>
            <a:chExt cx="9106533" cy="732106"/>
          </a:xfrm>
        </p:grpSpPr>
        <p:sp>
          <p:nvSpPr>
            <p:cNvPr id="15" name="文本框 7"/>
            <p:cNvSpPr txBox="1"/>
            <p:nvPr/>
          </p:nvSpPr>
          <p:spPr>
            <a:xfrm>
              <a:off x="2103394" y="697552"/>
              <a:ext cx="7493171" cy="632871"/>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a:t>
              </a:r>
              <a:r>
                <a:rPr lang="zh-CN" altLang="en-US" sz="3200" b="1" spc="600" noProof="1" smtClean="0">
                  <a:solidFill>
                    <a:srgbClr val="273751"/>
                  </a:solidFill>
                  <a:latin typeface="微软雅黑" panose="020B0503020204020204" pitchFamily="34" charset="-122"/>
                  <a:ea typeface="微软雅黑" panose="020B0503020204020204" pitchFamily="34" charset="-122"/>
                </a:rPr>
                <a:t>目</a:t>
              </a:r>
              <a:r>
                <a:rPr lang="zh-CN" altLang="en-US" sz="3200" b="1" spc="600" noProof="1">
                  <a:solidFill>
                    <a:srgbClr val="273751"/>
                  </a:solidFill>
                  <a:latin typeface="微软雅黑" panose="020B0503020204020204" pitchFamily="34" charset="-122"/>
                  <a:ea typeface="微软雅黑" panose="020B0503020204020204" pitchFamily="34" charset="-122"/>
                </a:rPr>
                <a:t>预算</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469005" y="2816929"/>
            <a:ext cx="11193452" cy="2512536"/>
            <a:chOff x="361354" y="2008441"/>
            <a:chExt cx="11420753" cy="2563559"/>
          </a:xfrm>
        </p:grpSpPr>
        <p:sp>
          <p:nvSpPr>
            <p:cNvPr id="27" name="矩形 26"/>
            <p:cNvSpPr/>
            <p:nvPr/>
          </p:nvSpPr>
          <p:spPr>
            <a:xfrm>
              <a:off x="608717" y="2008441"/>
              <a:ext cx="2197559" cy="3866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9</a:t>
              </a:r>
              <a:r>
                <a:rPr lang="zh-CN" altLang="en-US"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月</a:t>
              </a:r>
              <a:endParaRPr lang="zh-CN" altLang="en-US" sz="16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2" name="矩形 31"/>
            <p:cNvSpPr/>
            <p:nvPr/>
          </p:nvSpPr>
          <p:spPr>
            <a:xfrm>
              <a:off x="2806275" y="2008441"/>
              <a:ext cx="2197559" cy="38663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10</a:t>
              </a:r>
              <a:r>
                <a:rPr lang="zh-CN" altLang="en-US"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月</a:t>
              </a:r>
              <a:endParaRPr lang="zh-CN" altLang="en-US" sz="160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3" name="矩形 32"/>
            <p:cNvSpPr/>
            <p:nvPr/>
          </p:nvSpPr>
          <p:spPr>
            <a:xfrm>
              <a:off x="4988137" y="2008441"/>
              <a:ext cx="2197559" cy="3866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11</a:t>
              </a:r>
              <a:r>
                <a:rPr lang="zh-CN" altLang="en-US"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月</a:t>
              </a:r>
              <a:endParaRPr lang="zh-CN" altLang="en-US" sz="160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4" name="矩形 33"/>
            <p:cNvSpPr/>
            <p:nvPr/>
          </p:nvSpPr>
          <p:spPr>
            <a:xfrm>
              <a:off x="7185695" y="2008441"/>
              <a:ext cx="2197559" cy="38663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12</a:t>
              </a:r>
              <a:r>
                <a:rPr lang="zh-CN" altLang="en-US"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月</a:t>
              </a:r>
              <a:endParaRPr lang="zh-CN" altLang="en-US" sz="160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5" name="箭头: 五边形 14"/>
            <p:cNvSpPr/>
            <p:nvPr/>
          </p:nvSpPr>
          <p:spPr>
            <a:xfrm>
              <a:off x="9383254" y="2008441"/>
              <a:ext cx="2197559" cy="386636"/>
            </a:xfrm>
            <a:prstGeom prst="homePlat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1</a:t>
              </a:r>
              <a:r>
                <a:rPr lang="zh-CN" altLang="en-US"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月</a:t>
              </a:r>
              <a:endParaRPr lang="zh-CN" altLang="en-US" sz="160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7" name="椭圆 36"/>
            <p:cNvSpPr/>
            <p:nvPr/>
          </p:nvSpPr>
          <p:spPr bwMode="gray">
            <a:xfrm>
              <a:off x="1075560" y="2334326"/>
              <a:ext cx="109878" cy="107159"/>
            </a:xfrm>
            <a:prstGeom prst="ellipse">
              <a:avLst/>
            </a:prstGeom>
            <a:solidFill>
              <a:schemeClr val="accent1"/>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8" name="椭圆 37"/>
            <p:cNvSpPr/>
            <p:nvPr/>
          </p:nvSpPr>
          <p:spPr bwMode="gray">
            <a:xfrm>
              <a:off x="3574730" y="2352959"/>
              <a:ext cx="109878" cy="107159"/>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9" name="椭圆 38"/>
            <p:cNvSpPr/>
            <p:nvPr/>
          </p:nvSpPr>
          <p:spPr bwMode="gray">
            <a:xfrm>
              <a:off x="5833361" y="2324436"/>
              <a:ext cx="109878" cy="107159"/>
            </a:xfrm>
            <a:prstGeom prst="ellipse">
              <a:avLst/>
            </a:prstGeom>
            <a:solidFill>
              <a:schemeClr val="accent1"/>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0" name="椭圆 39"/>
            <p:cNvSpPr/>
            <p:nvPr/>
          </p:nvSpPr>
          <p:spPr bwMode="gray">
            <a:xfrm>
              <a:off x="7256508" y="2334326"/>
              <a:ext cx="109878" cy="107159"/>
            </a:xfrm>
            <a:prstGeom prst="ellipse">
              <a:avLst/>
            </a:prstGeom>
            <a:solidFill>
              <a:schemeClr val="accent1"/>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3" name="椭圆 42"/>
            <p:cNvSpPr/>
            <p:nvPr/>
          </p:nvSpPr>
          <p:spPr bwMode="gray">
            <a:xfrm>
              <a:off x="4878259" y="2325928"/>
              <a:ext cx="109878" cy="107159"/>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4" name="椭圆 43"/>
            <p:cNvSpPr/>
            <p:nvPr/>
          </p:nvSpPr>
          <p:spPr bwMode="gray">
            <a:xfrm>
              <a:off x="2751335" y="2324436"/>
              <a:ext cx="109878" cy="107159"/>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7" name="直接连接符 46"/>
            <p:cNvSpPr/>
            <p:nvPr/>
          </p:nvSpPr>
          <p:spPr bwMode="gray">
            <a:xfrm flipH="1" flipV="1">
              <a:off x="10482033" y="2387906"/>
              <a:ext cx="23543" cy="893522"/>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7" name="直接连接符 56"/>
            <p:cNvSpPr/>
            <p:nvPr/>
          </p:nvSpPr>
          <p:spPr bwMode="gray">
            <a:xfrm flipH="1" flipV="1">
              <a:off x="9383253" y="2369534"/>
              <a:ext cx="1" cy="911893"/>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8" name="直接连接符 57"/>
            <p:cNvSpPr/>
            <p:nvPr/>
          </p:nvSpPr>
          <p:spPr bwMode="gray">
            <a:xfrm flipH="1" flipV="1">
              <a:off x="2806275" y="2395077"/>
              <a:ext cx="1" cy="1563209"/>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9" name="直接连接符 58"/>
            <p:cNvSpPr/>
            <p:nvPr/>
          </p:nvSpPr>
          <p:spPr bwMode="gray">
            <a:xfrm flipH="1" flipV="1">
              <a:off x="4933198" y="2361136"/>
              <a:ext cx="1" cy="1628286"/>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0" name="直接连接符 59"/>
            <p:cNvSpPr/>
            <p:nvPr/>
          </p:nvSpPr>
          <p:spPr bwMode="gray">
            <a:xfrm flipV="1">
              <a:off x="3629668" y="2420764"/>
              <a:ext cx="0" cy="249326"/>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2" name="直接连接符 61"/>
            <p:cNvSpPr/>
            <p:nvPr/>
          </p:nvSpPr>
          <p:spPr bwMode="gray">
            <a:xfrm flipV="1">
              <a:off x="7311448" y="2425692"/>
              <a:ext cx="0" cy="1532595"/>
            </a:xfrm>
            <a:prstGeom prst="line">
              <a:avLst/>
            </a:prstGeom>
            <a:noFill/>
            <a:ln w="19050">
              <a:solidFill>
                <a:schemeClr val="accent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3" name="直接连接符 62"/>
            <p:cNvSpPr/>
            <p:nvPr/>
          </p:nvSpPr>
          <p:spPr bwMode="gray">
            <a:xfrm flipV="1">
              <a:off x="5888301" y="2415803"/>
              <a:ext cx="0" cy="239468"/>
            </a:xfrm>
            <a:prstGeom prst="line">
              <a:avLst/>
            </a:prstGeom>
            <a:noFill/>
            <a:ln w="19050">
              <a:solidFill>
                <a:schemeClr val="accent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4" name="直接连接符 63"/>
            <p:cNvSpPr/>
            <p:nvPr/>
          </p:nvSpPr>
          <p:spPr bwMode="gray">
            <a:xfrm flipV="1">
              <a:off x="1130499" y="2425693"/>
              <a:ext cx="0" cy="239468"/>
            </a:xfrm>
            <a:prstGeom prst="line">
              <a:avLst/>
            </a:prstGeom>
            <a:noFill/>
            <a:ln w="19050">
              <a:solidFill>
                <a:schemeClr val="accent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5" name="文本框 24"/>
            <p:cNvSpPr txBox="1"/>
            <p:nvPr/>
          </p:nvSpPr>
          <p:spPr>
            <a:xfrm>
              <a:off x="361354" y="2825480"/>
              <a:ext cx="1428413" cy="52807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前</a:t>
              </a: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期</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准备</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(12days)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1470.6rmb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6" name="文本框 25"/>
            <p:cNvSpPr txBox="1"/>
            <p:nvPr/>
          </p:nvSpPr>
          <p:spPr>
            <a:xfrm>
              <a:off x="3559724" y="2692662"/>
              <a:ext cx="1428413" cy="52807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可</a:t>
              </a: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行</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性分析（</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7days)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857.85rmb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7" name="文本框 26"/>
            <p:cNvSpPr txBox="1"/>
            <p:nvPr/>
          </p:nvSpPr>
          <p:spPr>
            <a:xfrm>
              <a:off x="5888301" y="2753177"/>
              <a:ext cx="1428413" cy="52807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详细</a:t>
              </a: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设</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计</a:t>
              </a:r>
              <a:endPar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(5days)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612.75rmb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9" name="文本框 28"/>
            <p:cNvSpPr txBox="1"/>
            <p:nvPr/>
          </p:nvSpPr>
          <p:spPr>
            <a:xfrm>
              <a:off x="10353694" y="3289654"/>
              <a:ext cx="1428413" cy="52807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项目</a:t>
              </a: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总</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结（</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27days)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3308.85rmb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0" name="文本框 29"/>
            <p:cNvSpPr txBox="1"/>
            <p:nvPr/>
          </p:nvSpPr>
          <p:spPr>
            <a:xfrm>
              <a:off x="4878259" y="4043921"/>
              <a:ext cx="1428413" cy="528079"/>
            </a:xfrm>
            <a:prstGeom prst="rect">
              <a:avLst/>
            </a:prstGeom>
            <a:noFill/>
          </p:spPr>
          <p:txBody>
            <a:bodyPr wrap="square" lIns="0" tIns="0" rIns="0" bIns="0">
              <a:noAutofit/>
            </a:bodyPr>
            <a:lstStyle/>
            <a:p>
              <a:pPr defTabSz="573405">
                <a:spcBef>
                  <a:spcPts val="800"/>
                </a:spcBef>
                <a:buSzPct val="100000"/>
              </a:pP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需</a:t>
              </a: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求</a:t>
              </a: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分</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析（</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14days)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1715.7rmb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2" name="文本框 31"/>
            <p:cNvSpPr txBox="1"/>
            <p:nvPr/>
          </p:nvSpPr>
          <p:spPr>
            <a:xfrm>
              <a:off x="2722749" y="3989422"/>
              <a:ext cx="1428413" cy="528080"/>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项目计划</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14days)</a:t>
              </a:r>
              <a:endParaRPr lang="zh-CN" altLang="en-US" sz="1400"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1715.7rmb</a:t>
              </a:r>
              <a:endParaRPr lang="zh-CN" altLang="en-US" sz="1400"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3" name="文本框 32"/>
            <p:cNvSpPr txBox="1"/>
            <p:nvPr/>
          </p:nvSpPr>
          <p:spPr>
            <a:xfrm>
              <a:off x="8892637" y="3301208"/>
              <a:ext cx="1428413" cy="53335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项目</a:t>
              </a: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测</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试（</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6days)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735.3rmb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74" name="任意多边形: 形状 4"/>
          <p:cNvSpPr/>
          <p:nvPr/>
        </p:nvSpPr>
        <p:spPr>
          <a:xfrm>
            <a:off x="1534109" y="2005543"/>
            <a:ext cx="523875" cy="521355"/>
          </a:xfrm>
          <a:custGeom>
            <a:avLst/>
            <a:gdLst>
              <a:gd name="connsiteX0" fmla="*/ 21907 w 330201"/>
              <a:gd name="connsiteY0" fmla="*/ 269875 h 328613"/>
              <a:gd name="connsiteX1" fmla="*/ 87630 w 330201"/>
              <a:gd name="connsiteY1" fmla="*/ 269875 h 328613"/>
              <a:gd name="connsiteX2" fmla="*/ 96651 w 330201"/>
              <a:gd name="connsiteY2" fmla="*/ 272486 h 328613"/>
              <a:gd name="connsiteX3" fmla="*/ 109538 w 330201"/>
              <a:gd name="connsiteY3" fmla="*/ 286844 h 328613"/>
              <a:gd name="connsiteX4" fmla="*/ 131445 w 330201"/>
              <a:gd name="connsiteY4" fmla="*/ 269875 h 328613"/>
              <a:gd name="connsiteX5" fmla="*/ 197168 w 330201"/>
              <a:gd name="connsiteY5" fmla="*/ 269875 h 328613"/>
              <a:gd name="connsiteX6" fmla="*/ 206188 w 330201"/>
              <a:gd name="connsiteY6" fmla="*/ 272486 h 328613"/>
              <a:gd name="connsiteX7" fmla="*/ 219075 w 330201"/>
              <a:gd name="connsiteY7" fmla="*/ 286844 h 328613"/>
              <a:gd name="connsiteX8" fmla="*/ 240983 w 330201"/>
              <a:gd name="connsiteY8" fmla="*/ 269875 h 328613"/>
              <a:gd name="connsiteX9" fmla="*/ 306706 w 330201"/>
              <a:gd name="connsiteY9" fmla="*/ 269875 h 328613"/>
              <a:gd name="connsiteX10" fmla="*/ 328613 w 330201"/>
              <a:gd name="connsiteY10" fmla="*/ 293370 h 328613"/>
              <a:gd name="connsiteX11" fmla="*/ 328613 w 330201"/>
              <a:gd name="connsiteY11" fmla="*/ 328613 h 328613"/>
              <a:gd name="connsiteX12" fmla="*/ 0 w 330201"/>
              <a:gd name="connsiteY12" fmla="*/ 328613 h 328613"/>
              <a:gd name="connsiteX13" fmla="*/ 0 w 330201"/>
              <a:gd name="connsiteY13" fmla="*/ 293370 h 328613"/>
              <a:gd name="connsiteX14" fmla="*/ 21907 w 330201"/>
              <a:gd name="connsiteY14" fmla="*/ 269875 h 328613"/>
              <a:gd name="connsiteX15" fmla="*/ 209550 w 330201"/>
              <a:gd name="connsiteY15" fmla="*/ 204788 h 328613"/>
              <a:gd name="connsiteX16" fmla="*/ 230188 w 330201"/>
              <a:gd name="connsiteY16" fmla="*/ 204788 h 328613"/>
              <a:gd name="connsiteX17" fmla="*/ 225028 w 330201"/>
              <a:gd name="connsiteY17" fmla="*/ 225706 h 328613"/>
              <a:gd name="connsiteX18" fmla="*/ 225028 w 330201"/>
              <a:gd name="connsiteY18" fmla="*/ 227013 h 328613"/>
              <a:gd name="connsiteX19" fmla="*/ 213420 w 330201"/>
              <a:gd name="connsiteY19" fmla="*/ 227013 h 328613"/>
              <a:gd name="connsiteX20" fmla="*/ 213420 w 330201"/>
              <a:gd name="connsiteY20" fmla="*/ 225706 h 328613"/>
              <a:gd name="connsiteX21" fmla="*/ 209550 w 330201"/>
              <a:gd name="connsiteY21" fmla="*/ 204788 h 328613"/>
              <a:gd name="connsiteX22" fmla="*/ 98425 w 330201"/>
              <a:gd name="connsiteY22" fmla="*/ 204788 h 328613"/>
              <a:gd name="connsiteX23" fmla="*/ 119063 w 330201"/>
              <a:gd name="connsiteY23" fmla="*/ 204788 h 328613"/>
              <a:gd name="connsiteX24" fmla="*/ 115193 w 330201"/>
              <a:gd name="connsiteY24" fmla="*/ 225706 h 328613"/>
              <a:gd name="connsiteX25" fmla="*/ 115193 w 330201"/>
              <a:gd name="connsiteY25" fmla="*/ 227013 h 328613"/>
              <a:gd name="connsiteX26" fmla="*/ 103584 w 330201"/>
              <a:gd name="connsiteY26" fmla="*/ 227013 h 328613"/>
              <a:gd name="connsiteX27" fmla="*/ 103584 w 330201"/>
              <a:gd name="connsiteY27" fmla="*/ 225706 h 328613"/>
              <a:gd name="connsiteX28" fmla="*/ 98425 w 330201"/>
              <a:gd name="connsiteY28" fmla="*/ 204788 h 328613"/>
              <a:gd name="connsiteX29" fmla="*/ 274638 w 330201"/>
              <a:gd name="connsiteY29" fmla="*/ 193675 h 328613"/>
              <a:gd name="connsiteX30" fmla="*/ 306388 w 330201"/>
              <a:gd name="connsiteY30" fmla="*/ 225425 h 328613"/>
              <a:gd name="connsiteX31" fmla="*/ 274638 w 330201"/>
              <a:gd name="connsiteY31" fmla="*/ 257175 h 328613"/>
              <a:gd name="connsiteX32" fmla="*/ 242888 w 330201"/>
              <a:gd name="connsiteY32" fmla="*/ 225425 h 328613"/>
              <a:gd name="connsiteX33" fmla="*/ 274638 w 330201"/>
              <a:gd name="connsiteY33" fmla="*/ 193675 h 328613"/>
              <a:gd name="connsiteX34" fmla="*/ 164307 w 330201"/>
              <a:gd name="connsiteY34" fmla="*/ 193675 h 328613"/>
              <a:gd name="connsiteX35" fmla="*/ 195264 w 330201"/>
              <a:gd name="connsiteY35" fmla="*/ 225425 h 328613"/>
              <a:gd name="connsiteX36" fmla="*/ 164307 w 330201"/>
              <a:gd name="connsiteY36" fmla="*/ 257175 h 328613"/>
              <a:gd name="connsiteX37" fmla="*/ 133350 w 330201"/>
              <a:gd name="connsiteY37" fmla="*/ 225425 h 328613"/>
              <a:gd name="connsiteX38" fmla="*/ 164307 w 330201"/>
              <a:gd name="connsiteY38" fmla="*/ 193675 h 328613"/>
              <a:gd name="connsiteX39" fmla="*/ 53975 w 330201"/>
              <a:gd name="connsiteY39" fmla="*/ 193675 h 328613"/>
              <a:gd name="connsiteX40" fmla="*/ 85725 w 330201"/>
              <a:gd name="connsiteY40" fmla="*/ 225425 h 328613"/>
              <a:gd name="connsiteX41" fmla="*/ 53975 w 330201"/>
              <a:gd name="connsiteY41" fmla="*/ 257175 h 328613"/>
              <a:gd name="connsiteX42" fmla="*/ 22225 w 330201"/>
              <a:gd name="connsiteY42" fmla="*/ 225425 h 328613"/>
              <a:gd name="connsiteX43" fmla="*/ 53975 w 330201"/>
              <a:gd name="connsiteY43" fmla="*/ 193675 h 328613"/>
              <a:gd name="connsiteX44" fmla="*/ 155575 w 330201"/>
              <a:gd name="connsiteY44" fmla="*/ 80963 h 328613"/>
              <a:gd name="connsiteX45" fmla="*/ 168275 w 330201"/>
              <a:gd name="connsiteY45" fmla="*/ 80963 h 328613"/>
              <a:gd name="connsiteX46" fmla="*/ 168275 w 330201"/>
              <a:gd name="connsiteY46" fmla="*/ 107950 h 328613"/>
              <a:gd name="connsiteX47" fmla="*/ 195263 w 330201"/>
              <a:gd name="connsiteY47" fmla="*/ 107950 h 328613"/>
              <a:gd name="connsiteX48" fmla="*/ 195263 w 330201"/>
              <a:gd name="connsiteY48" fmla="*/ 119063 h 328613"/>
              <a:gd name="connsiteX49" fmla="*/ 168275 w 330201"/>
              <a:gd name="connsiteY49" fmla="*/ 119063 h 328613"/>
              <a:gd name="connsiteX50" fmla="*/ 168275 w 330201"/>
              <a:gd name="connsiteY50" fmla="*/ 147638 h 328613"/>
              <a:gd name="connsiteX51" fmla="*/ 155575 w 330201"/>
              <a:gd name="connsiteY51" fmla="*/ 147638 h 328613"/>
              <a:gd name="connsiteX52" fmla="*/ 155575 w 330201"/>
              <a:gd name="connsiteY52" fmla="*/ 119063 h 328613"/>
              <a:gd name="connsiteX53" fmla="*/ 130175 w 330201"/>
              <a:gd name="connsiteY53" fmla="*/ 119063 h 328613"/>
              <a:gd name="connsiteX54" fmla="*/ 130175 w 330201"/>
              <a:gd name="connsiteY54" fmla="*/ 107950 h 328613"/>
              <a:gd name="connsiteX55" fmla="*/ 155575 w 330201"/>
              <a:gd name="connsiteY55" fmla="*/ 107950 h 328613"/>
              <a:gd name="connsiteX56" fmla="*/ 104775 w 330201"/>
              <a:gd name="connsiteY56" fmla="*/ 66675 h 328613"/>
              <a:gd name="connsiteX57" fmla="*/ 119063 w 330201"/>
              <a:gd name="connsiteY57" fmla="*/ 66675 h 328613"/>
              <a:gd name="connsiteX58" fmla="*/ 119063 w 330201"/>
              <a:gd name="connsiteY58" fmla="*/ 147638 h 328613"/>
              <a:gd name="connsiteX59" fmla="*/ 101600 w 330201"/>
              <a:gd name="connsiteY59" fmla="*/ 147638 h 328613"/>
              <a:gd name="connsiteX60" fmla="*/ 101600 w 330201"/>
              <a:gd name="connsiteY60" fmla="*/ 84137 h 328613"/>
              <a:gd name="connsiteX61" fmla="*/ 100013 w 330201"/>
              <a:gd name="connsiteY61" fmla="*/ 84137 h 328613"/>
              <a:gd name="connsiteX62" fmla="*/ 84137 w 330201"/>
              <a:gd name="connsiteY62" fmla="*/ 90487 h 328613"/>
              <a:gd name="connsiteX63" fmla="*/ 84137 w 330201"/>
              <a:gd name="connsiteY63" fmla="*/ 80962 h 328613"/>
              <a:gd name="connsiteX64" fmla="*/ 82550 w 330201"/>
              <a:gd name="connsiteY64" fmla="*/ 76200 h 328613"/>
              <a:gd name="connsiteX65" fmla="*/ 222539 w 330201"/>
              <a:gd name="connsiteY65" fmla="*/ 63500 h 328613"/>
              <a:gd name="connsiteX66" fmla="*/ 251114 w 330201"/>
              <a:gd name="connsiteY66" fmla="*/ 89793 h 328613"/>
              <a:gd name="connsiteX67" fmla="*/ 229033 w 330201"/>
              <a:gd name="connsiteY67" fmla="*/ 125289 h 328613"/>
              <a:gd name="connsiteX68" fmla="*/ 221240 w 330201"/>
              <a:gd name="connsiteY68" fmla="*/ 131862 h 328613"/>
              <a:gd name="connsiteX69" fmla="*/ 252413 w 330201"/>
              <a:gd name="connsiteY69" fmla="*/ 131862 h 328613"/>
              <a:gd name="connsiteX70" fmla="*/ 252413 w 330201"/>
              <a:gd name="connsiteY70" fmla="*/ 147638 h 328613"/>
              <a:gd name="connsiteX71" fmla="*/ 195263 w 330201"/>
              <a:gd name="connsiteY71" fmla="*/ 147638 h 328613"/>
              <a:gd name="connsiteX72" fmla="*/ 195263 w 330201"/>
              <a:gd name="connsiteY72" fmla="*/ 135806 h 328613"/>
              <a:gd name="connsiteX73" fmla="*/ 205654 w 330201"/>
              <a:gd name="connsiteY73" fmla="*/ 126603 h 328613"/>
              <a:gd name="connsiteX74" fmla="*/ 231631 w 330201"/>
              <a:gd name="connsiteY74" fmla="*/ 91108 h 328613"/>
              <a:gd name="connsiteX75" fmla="*/ 218642 w 330201"/>
              <a:gd name="connsiteY75" fmla="*/ 79276 h 328613"/>
              <a:gd name="connsiteX76" fmla="*/ 201757 w 330201"/>
              <a:gd name="connsiteY76" fmla="*/ 85849 h 328613"/>
              <a:gd name="connsiteX77" fmla="*/ 200458 w 330201"/>
              <a:gd name="connsiteY77" fmla="*/ 85849 h 328613"/>
              <a:gd name="connsiteX78" fmla="*/ 195263 w 330201"/>
              <a:gd name="connsiteY78" fmla="*/ 72702 h 328613"/>
              <a:gd name="connsiteX79" fmla="*/ 222539 w 330201"/>
              <a:gd name="connsiteY79" fmla="*/ 63500 h 328613"/>
              <a:gd name="connsiteX80" fmla="*/ 22740 w 330201"/>
              <a:gd name="connsiteY80" fmla="*/ 0 h 328613"/>
              <a:gd name="connsiteX81" fmla="*/ 318574 w 330201"/>
              <a:gd name="connsiteY81" fmla="*/ 0 h 328613"/>
              <a:gd name="connsiteX82" fmla="*/ 330201 w 330201"/>
              <a:gd name="connsiteY82" fmla="*/ 11608 h 328613"/>
              <a:gd name="connsiteX83" fmla="*/ 330201 w 330201"/>
              <a:gd name="connsiteY83" fmla="*/ 215405 h 328613"/>
              <a:gd name="connsiteX84" fmla="*/ 322450 w 330201"/>
              <a:gd name="connsiteY84" fmla="*/ 227013 h 328613"/>
              <a:gd name="connsiteX85" fmla="*/ 322450 w 330201"/>
              <a:gd name="connsiteY85" fmla="*/ 225723 h 328613"/>
              <a:gd name="connsiteX86" fmla="*/ 306948 w 330201"/>
              <a:gd name="connsiteY86" fmla="*/ 188317 h 328613"/>
              <a:gd name="connsiteX87" fmla="*/ 306948 w 330201"/>
              <a:gd name="connsiteY87" fmla="*/ 21927 h 328613"/>
              <a:gd name="connsiteX88" fmla="*/ 34366 w 330201"/>
              <a:gd name="connsiteY88" fmla="*/ 21927 h 328613"/>
              <a:gd name="connsiteX89" fmla="*/ 34366 w 330201"/>
              <a:gd name="connsiteY89" fmla="*/ 180578 h 328613"/>
              <a:gd name="connsiteX90" fmla="*/ 11113 w 330201"/>
              <a:gd name="connsiteY90" fmla="*/ 202506 h 328613"/>
              <a:gd name="connsiteX91" fmla="*/ 11113 w 330201"/>
              <a:gd name="connsiteY91" fmla="*/ 11608 h 328613"/>
              <a:gd name="connsiteX92" fmla="*/ 22740 w 330201"/>
              <a:gd name="connsiteY92"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30201" h="328613">
                <a:moveTo>
                  <a:pt x="21907" y="269875"/>
                </a:moveTo>
                <a:cubicBezTo>
                  <a:pt x="21907" y="269875"/>
                  <a:pt x="21907" y="269875"/>
                  <a:pt x="87630" y="269875"/>
                </a:cubicBezTo>
                <a:cubicBezTo>
                  <a:pt x="91496" y="269875"/>
                  <a:pt x="94073" y="271181"/>
                  <a:pt x="96651" y="272486"/>
                </a:cubicBezTo>
                <a:cubicBezTo>
                  <a:pt x="103094" y="275096"/>
                  <a:pt x="108249" y="280318"/>
                  <a:pt x="109538" y="286844"/>
                </a:cubicBezTo>
                <a:cubicBezTo>
                  <a:pt x="112115" y="277707"/>
                  <a:pt x="121136" y="269875"/>
                  <a:pt x="131445" y="269875"/>
                </a:cubicBezTo>
                <a:cubicBezTo>
                  <a:pt x="131445" y="269875"/>
                  <a:pt x="131445" y="269875"/>
                  <a:pt x="197168" y="269875"/>
                </a:cubicBezTo>
                <a:cubicBezTo>
                  <a:pt x="201034" y="269875"/>
                  <a:pt x="203611" y="271181"/>
                  <a:pt x="206188" y="272486"/>
                </a:cubicBezTo>
                <a:cubicBezTo>
                  <a:pt x="212632" y="275096"/>
                  <a:pt x="216498" y="280318"/>
                  <a:pt x="219075" y="286844"/>
                </a:cubicBezTo>
                <a:cubicBezTo>
                  <a:pt x="221653" y="277707"/>
                  <a:pt x="230673" y="269875"/>
                  <a:pt x="240983" y="269875"/>
                </a:cubicBezTo>
                <a:cubicBezTo>
                  <a:pt x="240983" y="269875"/>
                  <a:pt x="240983" y="269875"/>
                  <a:pt x="306706" y="269875"/>
                </a:cubicBezTo>
                <a:cubicBezTo>
                  <a:pt x="319592" y="269875"/>
                  <a:pt x="328613" y="280318"/>
                  <a:pt x="328613" y="293370"/>
                </a:cubicBezTo>
                <a:cubicBezTo>
                  <a:pt x="328613" y="293370"/>
                  <a:pt x="328613" y="293370"/>
                  <a:pt x="328613" y="328613"/>
                </a:cubicBezTo>
                <a:cubicBezTo>
                  <a:pt x="328613" y="328613"/>
                  <a:pt x="328613" y="328613"/>
                  <a:pt x="0" y="328613"/>
                </a:cubicBezTo>
                <a:cubicBezTo>
                  <a:pt x="0" y="328613"/>
                  <a:pt x="0" y="328613"/>
                  <a:pt x="0" y="293370"/>
                </a:cubicBezTo>
                <a:cubicBezTo>
                  <a:pt x="0" y="280318"/>
                  <a:pt x="9021" y="269875"/>
                  <a:pt x="21907" y="269875"/>
                </a:cubicBezTo>
                <a:close/>
                <a:moveTo>
                  <a:pt x="209550" y="204788"/>
                </a:moveTo>
                <a:lnTo>
                  <a:pt x="230188" y="204788"/>
                </a:lnTo>
                <a:cubicBezTo>
                  <a:pt x="227608" y="211325"/>
                  <a:pt x="225028" y="217862"/>
                  <a:pt x="225028" y="225706"/>
                </a:cubicBezTo>
                <a:cubicBezTo>
                  <a:pt x="225028" y="225706"/>
                  <a:pt x="225028" y="227013"/>
                  <a:pt x="225028" y="227013"/>
                </a:cubicBezTo>
                <a:cubicBezTo>
                  <a:pt x="225028" y="227013"/>
                  <a:pt x="225028" y="227013"/>
                  <a:pt x="213420" y="227013"/>
                </a:cubicBezTo>
                <a:cubicBezTo>
                  <a:pt x="213420" y="227013"/>
                  <a:pt x="213420" y="225706"/>
                  <a:pt x="213420" y="225706"/>
                </a:cubicBezTo>
                <a:cubicBezTo>
                  <a:pt x="213420" y="217862"/>
                  <a:pt x="212130" y="211325"/>
                  <a:pt x="209550" y="204788"/>
                </a:cubicBezTo>
                <a:close/>
                <a:moveTo>
                  <a:pt x="98425" y="204788"/>
                </a:moveTo>
                <a:lnTo>
                  <a:pt x="119063" y="204788"/>
                </a:lnTo>
                <a:cubicBezTo>
                  <a:pt x="116483" y="211325"/>
                  <a:pt x="115193" y="217862"/>
                  <a:pt x="115193" y="225706"/>
                </a:cubicBezTo>
                <a:cubicBezTo>
                  <a:pt x="115193" y="225706"/>
                  <a:pt x="115193" y="227013"/>
                  <a:pt x="115193" y="227013"/>
                </a:cubicBezTo>
                <a:cubicBezTo>
                  <a:pt x="115193" y="227013"/>
                  <a:pt x="115193" y="227013"/>
                  <a:pt x="103584" y="227013"/>
                </a:cubicBezTo>
                <a:cubicBezTo>
                  <a:pt x="103584" y="227013"/>
                  <a:pt x="103584" y="225706"/>
                  <a:pt x="103584" y="225706"/>
                </a:cubicBezTo>
                <a:cubicBezTo>
                  <a:pt x="103584" y="217862"/>
                  <a:pt x="101005" y="211325"/>
                  <a:pt x="98425" y="204788"/>
                </a:cubicBezTo>
                <a:close/>
                <a:moveTo>
                  <a:pt x="274638" y="193675"/>
                </a:moveTo>
                <a:cubicBezTo>
                  <a:pt x="292173" y="193675"/>
                  <a:pt x="306388" y="207890"/>
                  <a:pt x="306388" y="225425"/>
                </a:cubicBezTo>
                <a:cubicBezTo>
                  <a:pt x="306388" y="242960"/>
                  <a:pt x="292173" y="257175"/>
                  <a:pt x="274638" y="257175"/>
                </a:cubicBezTo>
                <a:cubicBezTo>
                  <a:pt x="257103" y="257175"/>
                  <a:pt x="242888" y="242960"/>
                  <a:pt x="242888" y="225425"/>
                </a:cubicBezTo>
                <a:cubicBezTo>
                  <a:pt x="242888" y="207890"/>
                  <a:pt x="257103" y="193675"/>
                  <a:pt x="274638" y="193675"/>
                </a:cubicBezTo>
                <a:close/>
                <a:moveTo>
                  <a:pt x="164307" y="193675"/>
                </a:moveTo>
                <a:cubicBezTo>
                  <a:pt x="181404" y="193675"/>
                  <a:pt x="195264" y="207890"/>
                  <a:pt x="195264" y="225425"/>
                </a:cubicBezTo>
                <a:cubicBezTo>
                  <a:pt x="195264" y="242960"/>
                  <a:pt x="181404" y="257175"/>
                  <a:pt x="164307" y="257175"/>
                </a:cubicBezTo>
                <a:cubicBezTo>
                  <a:pt x="147210" y="257175"/>
                  <a:pt x="133350" y="242960"/>
                  <a:pt x="133350" y="225425"/>
                </a:cubicBezTo>
                <a:cubicBezTo>
                  <a:pt x="133350" y="207890"/>
                  <a:pt x="147210" y="193675"/>
                  <a:pt x="164307" y="193675"/>
                </a:cubicBezTo>
                <a:close/>
                <a:moveTo>
                  <a:pt x="53975" y="193675"/>
                </a:moveTo>
                <a:cubicBezTo>
                  <a:pt x="71510" y="193675"/>
                  <a:pt x="85725" y="207890"/>
                  <a:pt x="85725" y="225425"/>
                </a:cubicBezTo>
                <a:cubicBezTo>
                  <a:pt x="85725" y="242960"/>
                  <a:pt x="71510" y="257175"/>
                  <a:pt x="53975" y="257175"/>
                </a:cubicBezTo>
                <a:cubicBezTo>
                  <a:pt x="36440" y="257175"/>
                  <a:pt x="22225" y="242960"/>
                  <a:pt x="22225" y="225425"/>
                </a:cubicBezTo>
                <a:cubicBezTo>
                  <a:pt x="22225" y="207890"/>
                  <a:pt x="36440" y="193675"/>
                  <a:pt x="53975" y="193675"/>
                </a:cubicBezTo>
                <a:close/>
                <a:moveTo>
                  <a:pt x="155575" y="80963"/>
                </a:moveTo>
                <a:lnTo>
                  <a:pt x="168275" y="80963"/>
                </a:lnTo>
                <a:lnTo>
                  <a:pt x="168275" y="107950"/>
                </a:lnTo>
                <a:lnTo>
                  <a:pt x="195263" y="107950"/>
                </a:lnTo>
                <a:lnTo>
                  <a:pt x="195263" y="119063"/>
                </a:lnTo>
                <a:lnTo>
                  <a:pt x="168275" y="119063"/>
                </a:lnTo>
                <a:lnTo>
                  <a:pt x="168275" y="147638"/>
                </a:lnTo>
                <a:lnTo>
                  <a:pt x="155575" y="147638"/>
                </a:lnTo>
                <a:lnTo>
                  <a:pt x="155575" y="119063"/>
                </a:lnTo>
                <a:lnTo>
                  <a:pt x="130175" y="119063"/>
                </a:lnTo>
                <a:lnTo>
                  <a:pt x="130175" y="107950"/>
                </a:lnTo>
                <a:lnTo>
                  <a:pt x="155575" y="107950"/>
                </a:lnTo>
                <a:close/>
                <a:moveTo>
                  <a:pt x="104775" y="66675"/>
                </a:moveTo>
                <a:lnTo>
                  <a:pt x="119063" y="66675"/>
                </a:lnTo>
                <a:lnTo>
                  <a:pt x="119063" y="147638"/>
                </a:lnTo>
                <a:lnTo>
                  <a:pt x="101600" y="147638"/>
                </a:lnTo>
                <a:lnTo>
                  <a:pt x="101600" y="84137"/>
                </a:lnTo>
                <a:lnTo>
                  <a:pt x="100013" y="84137"/>
                </a:lnTo>
                <a:lnTo>
                  <a:pt x="84137" y="90487"/>
                </a:lnTo>
                <a:lnTo>
                  <a:pt x="84137" y="80962"/>
                </a:lnTo>
                <a:lnTo>
                  <a:pt x="82550" y="76200"/>
                </a:lnTo>
                <a:close/>
                <a:moveTo>
                  <a:pt x="222539" y="63500"/>
                </a:moveTo>
                <a:cubicBezTo>
                  <a:pt x="240723" y="63500"/>
                  <a:pt x="251114" y="75332"/>
                  <a:pt x="251114" y="89793"/>
                </a:cubicBezTo>
                <a:cubicBezTo>
                  <a:pt x="251114" y="102939"/>
                  <a:pt x="240723" y="114771"/>
                  <a:pt x="229033" y="125289"/>
                </a:cubicBezTo>
                <a:cubicBezTo>
                  <a:pt x="229033" y="125289"/>
                  <a:pt x="229033" y="125289"/>
                  <a:pt x="221240" y="131862"/>
                </a:cubicBezTo>
                <a:cubicBezTo>
                  <a:pt x="221240" y="131862"/>
                  <a:pt x="221240" y="131862"/>
                  <a:pt x="252413" y="131862"/>
                </a:cubicBezTo>
                <a:cubicBezTo>
                  <a:pt x="252413" y="131862"/>
                  <a:pt x="252413" y="131862"/>
                  <a:pt x="252413" y="147638"/>
                </a:cubicBezTo>
                <a:cubicBezTo>
                  <a:pt x="252413" y="147638"/>
                  <a:pt x="252413" y="147638"/>
                  <a:pt x="195263" y="147638"/>
                </a:cubicBezTo>
                <a:cubicBezTo>
                  <a:pt x="195263" y="147638"/>
                  <a:pt x="195263" y="147638"/>
                  <a:pt x="195263" y="135806"/>
                </a:cubicBezTo>
                <a:cubicBezTo>
                  <a:pt x="195263" y="135806"/>
                  <a:pt x="195263" y="135806"/>
                  <a:pt x="205654" y="126603"/>
                </a:cubicBezTo>
                <a:cubicBezTo>
                  <a:pt x="222539" y="110827"/>
                  <a:pt x="231631" y="101625"/>
                  <a:pt x="231631" y="91108"/>
                </a:cubicBezTo>
                <a:cubicBezTo>
                  <a:pt x="231631" y="84534"/>
                  <a:pt x="227735" y="79276"/>
                  <a:pt x="218642" y="79276"/>
                </a:cubicBezTo>
                <a:cubicBezTo>
                  <a:pt x="210849" y="79276"/>
                  <a:pt x="205654" y="83220"/>
                  <a:pt x="201757" y="85849"/>
                </a:cubicBezTo>
                <a:cubicBezTo>
                  <a:pt x="201757" y="85849"/>
                  <a:pt x="201757" y="85849"/>
                  <a:pt x="200458" y="85849"/>
                </a:cubicBezTo>
                <a:cubicBezTo>
                  <a:pt x="200458" y="85849"/>
                  <a:pt x="200458" y="85849"/>
                  <a:pt x="195263" y="72702"/>
                </a:cubicBezTo>
                <a:cubicBezTo>
                  <a:pt x="201757" y="67444"/>
                  <a:pt x="210849" y="63500"/>
                  <a:pt x="222539" y="63500"/>
                </a:cubicBezTo>
                <a:close/>
                <a:moveTo>
                  <a:pt x="22740" y="0"/>
                </a:moveTo>
                <a:cubicBezTo>
                  <a:pt x="22740" y="0"/>
                  <a:pt x="22740" y="0"/>
                  <a:pt x="318574" y="0"/>
                </a:cubicBezTo>
                <a:cubicBezTo>
                  <a:pt x="325034" y="0"/>
                  <a:pt x="330201" y="5159"/>
                  <a:pt x="330201" y="11608"/>
                </a:cubicBezTo>
                <a:cubicBezTo>
                  <a:pt x="330201" y="11608"/>
                  <a:pt x="330201" y="11608"/>
                  <a:pt x="330201" y="215405"/>
                </a:cubicBezTo>
                <a:cubicBezTo>
                  <a:pt x="330201" y="220564"/>
                  <a:pt x="327617" y="224434"/>
                  <a:pt x="322450" y="227013"/>
                </a:cubicBezTo>
                <a:cubicBezTo>
                  <a:pt x="322450" y="225723"/>
                  <a:pt x="322450" y="225723"/>
                  <a:pt x="322450" y="225723"/>
                </a:cubicBezTo>
                <a:cubicBezTo>
                  <a:pt x="322450" y="210245"/>
                  <a:pt x="315991" y="197347"/>
                  <a:pt x="306948" y="188317"/>
                </a:cubicBezTo>
                <a:cubicBezTo>
                  <a:pt x="306948" y="188317"/>
                  <a:pt x="306948" y="188317"/>
                  <a:pt x="306948" y="21927"/>
                </a:cubicBezTo>
                <a:cubicBezTo>
                  <a:pt x="306948" y="21927"/>
                  <a:pt x="306948" y="21927"/>
                  <a:pt x="34366" y="21927"/>
                </a:cubicBezTo>
                <a:cubicBezTo>
                  <a:pt x="34366" y="21927"/>
                  <a:pt x="34366" y="21927"/>
                  <a:pt x="34366" y="180578"/>
                </a:cubicBezTo>
                <a:cubicBezTo>
                  <a:pt x="24031" y="185738"/>
                  <a:pt x="16280" y="193477"/>
                  <a:pt x="11113" y="202506"/>
                </a:cubicBezTo>
                <a:cubicBezTo>
                  <a:pt x="11113" y="202506"/>
                  <a:pt x="11113" y="202506"/>
                  <a:pt x="11113" y="11608"/>
                </a:cubicBezTo>
                <a:cubicBezTo>
                  <a:pt x="11113" y="5159"/>
                  <a:pt x="16280" y="0"/>
                  <a:pt x="227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5" name="任意多边形: 形状 43"/>
          <p:cNvSpPr/>
          <p:nvPr/>
        </p:nvSpPr>
        <p:spPr>
          <a:xfrm>
            <a:off x="3716350" y="2004283"/>
            <a:ext cx="467037" cy="523875"/>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6" name="任意多边形: 形状 44"/>
          <p:cNvSpPr/>
          <p:nvPr/>
        </p:nvSpPr>
        <p:spPr>
          <a:xfrm>
            <a:off x="5885842" y="2004283"/>
            <a:ext cx="435697" cy="523875"/>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7" name="任意多边形: 形状 45"/>
          <p:cNvSpPr/>
          <p:nvPr/>
        </p:nvSpPr>
        <p:spPr>
          <a:xfrm>
            <a:off x="8038185" y="2004283"/>
            <a:ext cx="438651" cy="523875"/>
          </a:xfrm>
          <a:custGeom>
            <a:avLst/>
            <a:gdLst>
              <a:gd name="connsiteX0" fmla="*/ 132196 w 277813"/>
              <a:gd name="connsiteY0" fmla="*/ 133350 h 331788"/>
              <a:gd name="connsiteX1" fmla="*/ 132196 w 277813"/>
              <a:gd name="connsiteY1" fmla="*/ 152673 h 331788"/>
              <a:gd name="connsiteX2" fmla="*/ 99724 w 277813"/>
              <a:gd name="connsiteY2" fmla="*/ 186167 h 331788"/>
              <a:gd name="connsiteX3" fmla="*/ 134793 w 277813"/>
              <a:gd name="connsiteY3" fmla="*/ 220949 h 331788"/>
              <a:gd name="connsiteX4" fmla="*/ 154276 w 277813"/>
              <a:gd name="connsiteY4" fmla="*/ 237696 h 331788"/>
              <a:gd name="connsiteX5" fmla="*/ 136092 w 277813"/>
              <a:gd name="connsiteY5" fmla="*/ 249290 h 331788"/>
              <a:gd name="connsiteX6" fmla="*/ 104920 w 277813"/>
              <a:gd name="connsiteY6" fmla="*/ 241561 h 331788"/>
              <a:gd name="connsiteX7" fmla="*/ 98425 w 277813"/>
              <a:gd name="connsiteY7" fmla="*/ 263460 h 331788"/>
              <a:gd name="connsiteX8" fmla="*/ 130897 w 277813"/>
              <a:gd name="connsiteY8" fmla="*/ 272478 h 331788"/>
              <a:gd name="connsiteX9" fmla="*/ 130897 w 277813"/>
              <a:gd name="connsiteY9" fmla="*/ 290513 h 331788"/>
              <a:gd name="connsiteX10" fmla="*/ 150380 w 277813"/>
              <a:gd name="connsiteY10" fmla="*/ 290513 h 331788"/>
              <a:gd name="connsiteX11" fmla="*/ 150380 w 277813"/>
              <a:gd name="connsiteY11" fmla="*/ 271190 h 331788"/>
              <a:gd name="connsiteX12" fmla="*/ 184150 w 277813"/>
              <a:gd name="connsiteY12" fmla="*/ 235120 h 331788"/>
              <a:gd name="connsiteX13" fmla="*/ 152978 w 277813"/>
              <a:gd name="connsiteY13" fmla="*/ 199049 h 331788"/>
              <a:gd name="connsiteX14" fmla="*/ 129598 w 277813"/>
              <a:gd name="connsiteY14" fmla="*/ 182303 h 331788"/>
              <a:gd name="connsiteX15" fmla="*/ 146483 w 277813"/>
              <a:gd name="connsiteY15" fmla="*/ 171997 h 331788"/>
              <a:gd name="connsiteX16" fmla="*/ 173759 w 277813"/>
              <a:gd name="connsiteY16" fmla="*/ 178438 h 331788"/>
              <a:gd name="connsiteX17" fmla="*/ 178955 w 277813"/>
              <a:gd name="connsiteY17" fmla="*/ 156538 h 331788"/>
              <a:gd name="connsiteX18" fmla="*/ 151679 w 277813"/>
              <a:gd name="connsiteY18" fmla="*/ 151385 h 331788"/>
              <a:gd name="connsiteX19" fmla="*/ 151679 w 277813"/>
              <a:gd name="connsiteY19" fmla="*/ 133350 h 331788"/>
              <a:gd name="connsiteX20" fmla="*/ 132196 w 277813"/>
              <a:gd name="connsiteY20" fmla="*/ 133350 h 331788"/>
              <a:gd name="connsiteX21" fmla="*/ 136310 w 277813"/>
              <a:gd name="connsiteY21" fmla="*/ 0 h 331788"/>
              <a:gd name="connsiteX22" fmla="*/ 167467 w 277813"/>
              <a:gd name="connsiteY22" fmla="*/ 3888 h 331788"/>
              <a:gd name="connsiteX23" fmla="*/ 158380 w 277813"/>
              <a:gd name="connsiteY23" fmla="*/ 25921 h 331788"/>
              <a:gd name="connsiteX24" fmla="*/ 184343 w 277813"/>
              <a:gd name="connsiteY24" fmla="*/ 6480 h 331788"/>
              <a:gd name="connsiteX25" fmla="*/ 214202 w 277813"/>
              <a:gd name="connsiteY25" fmla="*/ 9072 h 331788"/>
              <a:gd name="connsiteX26" fmla="*/ 188238 w 277813"/>
              <a:gd name="connsiteY26" fmla="*/ 62210 h 331788"/>
              <a:gd name="connsiteX27" fmla="*/ 215500 w 277813"/>
              <a:gd name="connsiteY27" fmla="*/ 62210 h 331788"/>
              <a:gd name="connsiteX28" fmla="*/ 215500 w 277813"/>
              <a:gd name="connsiteY28" fmla="*/ 81651 h 331788"/>
              <a:gd name="connsiteX29" fmla="*/ 183045 w 277813"/>
              <a:gd name="connsiteY29" fmla="*/ 81651 h 331788"/>
              <a:gd name="connsiteX30" fmla="*/ 277813 w 277813"/>
              <a:gd name="connsiteY30" fmla="*/ 243657 h 331788"/>
              <a:gd name="connsiteX31" fmla="*/ 138907 w 277813"/>
              <a:gd name="connsiteY31" fmla="*/ 331788 h 331788"/>
              <a:gd name="connsiteX32" fmla="*/ 0 w 277813"/>
              <a:gd name="connsiteY32" fmla="*/ 243657 h 331788"/>
              <a:gd name="connsiteX33" fmla="*/ 94768 w 277813"/>
              <a:gd name="connsiteY33" fmla="*/ 81651 h 331788"/>
              <a:gd name="connsiteX34" fmla="*/ 68804 w 277813"/>
              <a:gd name="connsiteY34" fmla="*/ 81651 h 331788"/>
              <a:gd name="connsiteX35" fmla="*/ 68804 w 277813"/>
              <a:gd name="connsiteY35" fmla="*/ 60914 h 331788"/>
              <a:gd name="connsiteX36" fmla="*/ 96066 w 277813"/>
              <a:gd name="connsiteY36" fmla="*/ 62210 h 331788"/>
              <a:gd name="connsiteX37" fmla="*/ 66208 w 277813"/>
              <a:gd name="connsiteY37" fmla="*/ 5184 h 331788"/>
              <a:gd name="connsiteX38" fmla="*/ 110347 w 277813"/>
              <a:gd name="connsiteY38" fmla="*/ 6480 h 331788"/>
              <a:gd name="connsiteX39" fmla="*/ 127223 w 277813"/>
              <a:gd name="connsiteY39" fmla="*/ 28513 h 331788"/>
              <a:gd name="connsiteX40" fmla="*/ 136310 w 277813"/>
              <a:gd name="connsiteY4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7813" h="331788">
                <a:moveTo>
                  <a:pt x="132196" y="133350"/>
                </a:moveTo>
                <a:cubicBezTo>
                  <a:pt x="132196" y="133350"/>
                  <a:pt x="132196" y="133350"/>
                  <a:pt x="132196" y="152673"/>
                </a:cubicBezTo>
                <a:cubicBezTo>
                  <a:pt x="111414" y="156538"/>
                  <a:pt x="99724" y="169420"/>
                  <a:pt x="99724" y="186167"/>
                </a:cubicBezTo>
                <a:cubicBezTo>
                  <a:pt x="99724" y="204202"/>
                  <a:pt x="114012" y="214508"/>
                  <a:pt x="134793" y="220949"/>
                </a:cubicBezTo>
                <a:cubicBezTo>
                  <a:pt x="149081" y="226102"/>
                  <a:pt x="154276" y="231255"/>
                  <a:pt x="154276" y="237696"/>
                </a:cubicBezTo>
                <a:cubicBezTo>
                  <a:pt x="154276" y="245425"/>
                  <a:pt x="147782" y="249290"/>
                  <a:pt x="136092" y="249290"/>
                </a:cubicBezTo>
                <a:cubicBezTo>
                  <a:pt x="124403" y="249290"/>
                  <a:pt x="112713" y="245425"/>
                  <a:pt x="104920" y="241561"/>
                </a:cubicBezTo>
                <a:cubicBezTo>
                  <a:pt x="104920" y="241561"/>
                  <a:pt x="104920" y="241561"/>
                  <a:pt x="98425" y="263460"/>
                </a:cubicBezTo>
                <a:cubicBezTo>
                  <a:pt x="106218" y="267325"/>
                  <a:pt x="117908" y="271190"/>
                  <a:pt x="130897" y="272478"/>
                </a:cubicBezTo>
                <a:cubicBezTo>
                  <a:pt x="130897" y="272478"/>
                  <a:pt x="130897" y="272478"/>
                  <a:pt x="130897" y="290513"/>
                </a:cubicBezTo>
                <a:cubicBezTo>
                  <a:pt x="130897" y="290513"/>
                  <a:pt x="130897" y="290513"/>
                  <a:pt x="150380" y="290513"/>
                </a:cubicBezTo>
                <a:cubicBezTo>
                  <a:pt x="150380" y="290513"/>
                  <a:pt x="150380" y="290513"/>
                  <a:pt x="150380" y="271190"/>
                </a:cubicBezTo>
                <a:cubicBezTo>
                  <a:pt x="172460" y="267325"/>
                  <a:pt x="184150" y="251866"/>
                  <a:pt x="184150" y="235120"/>
                </a:cubicBezTo>
                <a:cubicBezTo>
                  <a:pt x="184150" y="218373"/>
                  <a:pt x="175058" y="208067"/>
                  <a:pt x="152978" y="199049"/>
                </a:cubicBezTo>
                <a:cubicBezTo>
                  <a:pt x="136092" y="193897"/>
                  <a:pt x="129598" y="188744"/>
                  <a:pt x="129598" y="182303"/>
                </a:cubicBezTo>
                <a:cubicBezTo>
                  <a:pt x="129598" y="177150"/>
                  <a:pt x="133495" y="171997"/>
                  <a:pt x="146483" y="171997"/>
                </a:cubicBezTo>
                <a:cubicBezTo>
                  <a:pt x="159472" y="171997"/>
                  <a:pt x="168564" y="177150"/>
                  <a:pt x="173759" y="178438"/>
                </a:cubicBezTo>
                <a:cubicBezTo>
                  <a:pt x="173759" y="178438"/>
                  <a:pt x="173759" y="178438"/>
                  <a:pt x="178955" y="156538"/>
                </a:cubicBezTo>
                <a:cubicBezTo>
                  <a:pt x="172460" y="153962"/>
                  <a:pt x="164667" y="151385"/>
                  <a:pt x="151679" y="151385"/>
                </a:cubicBezTo>
                <a:cubicBezTo>
                  <a:pt x="151679" y="151385"/>
                  <a:pt x="151679" y="151385"/>
                  <a:pt x="151679" y="133350"/>
                </a:cubicBezTo>
                <a:cubicBezTo>
                  <a:pt x="151679" y="133350"/>
                  <a:pt x="151679" y="133350"/>
                  <a:pt x="132196" y="133350"/>
                </a:cubicBezTo>
                <a:close/>
                <a:moveTo>
                  <a:pt x="136310" y="0"/>
                </a:moveTo>
                <a:cubicBezTo>
                  <a:pt x="136310" y="0"/>
                  <a:pt x="136310" y="0"/>
                  <a:pt x="167467" y="3888"/>
                </a:cubicBezTo>
                <a:cubicBezTo>
                  <a:pt x="167467" y="3888"/>
                  <a:pt x="167467" y="3888"/>
                  <a:pt x="158380" y="25921"/>
                </a:cubicBezTo>
                <a:cubicBezTo>
                  <a:pt x="158380" y="25921"/>
                  <a:pt x="158380" y="25921"/>
                  <a:pt x="184343" y="6480"/>
                </a:cubicBezTo>
                <a:cubicBezTo>
                  <a:pt x="184343" y="6480"/>
                  <a:pt x="184343" y="6480"/>
                  <a:pt x="214202" y="9072"/>
                </a:cubicBezTo>
                <a:cubicBezTo>
                  <a:pt x="214202" y="9072"/>
                  <a:pt x="214202" y="9072"/>
                  <a:pt x="188238" y="62210"/>
                </a:cubicBezTo>
                <a:cubicBezTo>
                  <a:pt x="188238" y="62210"/>
                  <a:pt x="188238" y="62210"/>
                  <a:pt x="215500" y="62210"/>
                </a:cubicBezTo>
                <a:cubicBezTo>
                  <a:pt x="215500" y="62210"/>
                  <a:pt x="215500" y="62210"/>
                  <a:pt x="215500" y="81651"/>
                </a:cubicBezTo>
                <a:cubicBezTo>
                  <a:pt x="215500" y="81651"/>
                  <a:pt x="215500" y="81651"/>
                  <a:pt x="183045" y="81651"/>
                </a:cubicBezTo>
                <a:cubicBezTo>
                  <a:pt x="237569" y="114052"/>
                  <a:pt x="277813" y="198295"/>
                  <a:pt x="277813" y="243657"/>
                </a:cubicBezTo>
                <a:cubicBezTo>
                  <a:pt x="277813" y="299387"/>
                  <a:pt x="215500" y="331788"/>
                  <a:pt x="138907" y="331788"/>
                </a:cubicBezTo>
                <a:cubicBezTo>
                  <a:pt x="62313" y="331788"/>
                  <a:pt x="0" y="299387"/>
                  <a:pt x="0" y="243657"/>
                </a:cubicBezTo>
                <a:cubicBezTo>
                  <a:pt x="0" y="198295"/>
                  <a:pt x="40244" y="114052"/>
                  <a:pt x="94768" y="81651"/>
                </a:cubicBezTo>
                <a:cubicBezTo>
                  <a:pt x="94768" y="81651"/>
                  <a:pt x="94768" y="81651"/>
                  <a:pt x="68804" y="81651"/>
                </a:cubicBezTo>
                <a:cubicBezTo>
                  <a:pt x="68804" y="81651"/>
                  <a:pt x="68804" y="81651"/>
                  <a:pt x="68804" y="60914"/>
                </a:cubicBezTo>
                <a:cubicBezTo>
                  <a:pt x="68804" y="60914"/>
                  <a:pt x="68804" y="60914"/>
                  <a:pt x="96066" y="62210"/>
                </a:cubicBezTo>
                <a:cubicBezTo>
                  <a:pt x="96066" y="62210"/>
                  <a:pt x="96066" y="62210"/>
                  <a:pt x="66208" y="5184"/>
                </a:cubicBezTo>
                <a:cubicBezTo>
                  <a:pt x="66208" y="5184"/>
                  <a:pt x="66208" y="5184"/>
                  <a:pt x="110347" y="6480"/>
                </a:cubicBezTo>
                <a:cubicBezTo>
                  <a:pt x="110347" y="6480"/>
                  <a:pt x="110347" y="6480"/>
                  <a:pt x="127223" y="28513"/>
                </a:cubicBezTo>
                <a:cubicBezTo>
                  <a:pt x="127223" y="28513"/>
                  <a:pt x="127223" y="28513"/>
                  <a:pt x="13631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8" name="任意多边形: 形状 46"/>
          <p:cNvSpPr/>
          <p:nvPr/>
        </p:nvSpPr>
        <p:spPr>
          <a:xfrm>
            <a:off x="10183857" y="2004283"/>
            <a:ext cx="454948" cy="523875"/>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nvGrpSpPr>
          <p:cNvPr id="79" name="组合 78"/>
          <p:cNvGrpSpPr/>
          <p:nvPr/>
        </p:nvGrpSpPr>
        <p:grpSpPr bwMode="auto">
          <a:xfrm>
            <a:off x="3273425" y="306388"/>
            <a:ext cx="5645150" cy="785812"/>
            <a:chOff x="1626555" y="644239"/>
            <a:chExt cx="9106533" cy="785419"/>
          </a:xfrm>
        </p:grpSpPr>
        <p:sp>
          <p:nvSpPr>
            <p:cNvPr id="80" name="文本框 4"/>
            <p:cNvSpPr txBox="1"/>
            <p:nvPr/>
          </p:nvSpPr>
          <p:spPr>
            <a:xfrm>
              <a:off x="2827614" y="644239"/>
              <a:ext cx="6704416" cy="682922"/>
            </a:xfrm>
            <a:prstGeom prst="rect">
              <a:avLst/>
            </a:prstGeom>
            <a:noFill/>
            <a:ln w="12700">
              <a:noFill/>
            </a:ln>
          </p:spPr>
          <p:txBody>
            <a:bodyPr>
              <a:spAutoFit/>
            </a:bodyPr>
            <a:lstStyle/>
            <a:p>
              <a:pPr algn="ctr" fontAlgn="auto">
                <a:lnSpc>
                  <a:spcPct val="120000"/>
                </a:lnSpc>
              </a:pPr>
              <a:r>
                <a:rPr lang="zh-CN" altLang="en-US" sz="3200" b="1" spc="600" noProof="1" smtClean="0">
                  <a:solidFill>
                    <a:srgbClr val="273751"/>
                  </a:solidFill>
                  <a:latin typeface="微软雅黑" panose="020B0503020204020204" pitchFamily="34" charset="-122"/>
                  <a:ea typeface="微软雅黑" panose="020B0503020204020204" pitchFamily="34" charset="-122"/>
                </a:rPr>
                <a:t>项目具体任务预算</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81" name="直接连接符 80"/>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82" name="椭圆 81"/>
          <p:cNvSpPr/>
          <p:nvPr/>
        </p:nvSpPr>
        <p:spPr bwMode="gray">
          <a:xfrm>
            <a:off x="10334412" y="3118323"/>
            <a:ext cx="107691" cy="105026"/>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83" name="文本框 27"/>
          <p:cNvSpPr txBox="1"/>
          <p:nvPr/>
        </p:nvSpPr>
        <p:spPr>
          <a:xfrm>
            <a:off x="7157525" y="4811895"/>
            <a:ext cx="1399984" cy="51756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项目</a:t>
            </a: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实</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现</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(18days)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2205.9rmb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84" name="椭圆 83"/>
          <p:cNvSpPr/>
          <p:nvPr/>
        </p:nvSpPr>
        <p:spPr bwMode="gray">
          <a:xfrm>
            <a:off x="9257500" y="3150270"/>
            <a:ext cx="107691" cy="105026"/>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2" name="矩形 1"/>
          <p:cNvSpPr/>
          <p:nvPr/>
        </p:nvSpPr>
        <p:spPr>
          <a:xfrm>
            <a:off x="5885842" y="5719328"/>
            <a:ext cx="6096000" cy="1198880"/>
          </a:xfrm>
          <a:prstGeom prst="rect">
            <a:avLst/>
          </a:prstGeom>
        </p:spPr>
        <p:txBody>
          <a:bodyPr>
            <a:spAutoFit/>
          </a:bodyPr>
          <a:lstStyle/>
          <a:p>
            <a:pPr defTabSz="573405">
              <a:spcBef>
                <a:spcPts val="800"/>
              </a:spcBef>
              <a:buSzPct val="100000"/>
            </a:pP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结果</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只</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计</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算阶段性人工成本，按照</a:t>
            </a:r>
            <a:r>
              <a:rPr lang="en-US" altLang="zh-CN">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2019</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年</a:t>
            </a:r>
            <a:r>
              <a:rPr lang="en-US" altLang="zh-CN">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IT</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行</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业私营单位年薪</a:t>
            </a:r>
            <a:r>
              <a:rPr lang="en-US" altLang="zh-CN" baseline="30000">
                <a:solidFill>
                  <a:schemeClr val="bg1">
                    <a:lumMod val="50000"/>
                  </a:schemeClr>
                </a:solidFill>
                <a:latin typeface="+mn-ea"/>
                <a:cs typeface="微软雅黑 Light" panose="020B0502040204020203" pitchFamily="34" charset="-122"/>
                <a:sym typeface="+mn-ea"/>
              </a:rPr>
              <a:t>[3]</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计</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算所得的私营单位开发人员时薪每人</a:t>
            </a:r>
            <a:r>
              <a:rPr lang="en-US" altLang="zh-CN">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40.85</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元每小时的薪资</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水</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平，结</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合甘特图中给出的具体所需时间</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得</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出。</a:t>
            </a:r>
            <a:endPar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endParaRPr lang="zh-CN" altLang="en-US" dirty="0"/>
          </a:p>
        </p:txBody>
      </p:sp>
      <p:sp>
        <p:nvSpPr>
          <p:cNvPr id="85" name="椭圆 84"/>
          <p:cNvSpPr/>
          <p:nvPr/>
        </p:nvSpPr>
        <p:spPr bwMode="gray">
          <a:xfrm>
            <a:off x="1904866" y="3138591"/>
            <a:ext cx="107691" cy="105026"/>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86" name="直接连接符 85"/>
          <p:cNvSpPr/>
          <p:nvPr/>
        </p:nvSpPr>
        <p:spPr bwMode="gray">
          <a:xfrm flipH="1" flipV="1">
            <a:off x="1958711" y="3202783"/>
            <a:ext cx="2" cy="1142554"/>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87" name="文本框 31"/>
          <p:cNvSpPr txBox="1"/>
          <p:nvPr/>
        </p:nvSpPr>
        <p:spPr>
          <a:xfrm>
            <a:off x="1873441" y="4398086"/>
            <a:ext cx="1399984" cy="517570"/>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项</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目</a:t>
            </a: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介</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绍</a:t>
            </a:r>
            <a:endPar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5</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days)</a:t>
            </a:r>
            <a:endParaRPr lang="zh-CN" altLang="en-US" sz="1400"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1021.25rmb</a:t>
            </a:r>
            <a:endParaRPr lang="zh-CN" altLang="en-US" sz="1400"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1000"/>
                                        <p:tgtEl>
                                          <p:spTgt spid="74"/>
                                        </p:tgtEl>
                                      </p:cBhvr>
                                    </p:animEffect>
                                    <p:anim calcmode="lin" valueType="num">
                                      <p:cBhvr>
                                        <p:cTn id="8" dur="1000" fill="hold"/>
                                        <p:tgtEl>
                                          <p:spTgt spid="74"/>
                                        </p:tgtEl>
                                        <p:attrNameLst>
                                          <p:attrName>ppt_x</p:attrName>
                                        </p:attrNameLst>
                                      </p:cBhvr>
                                      <p:tavLst>
                                        <p:tav tm="0">
                                          <p:val>
                                            <p:strVal val="#ppt_x"/>
                                          </p:val>
                                        </p:tav>
                                        <p:tav tm="100000">
                                          <p:val>
                                            <p:strVal val="#ppt_x"/>
                                          </p:val>
                                        </p:tav>
                                      </p:tavLst>
                                    </p:anim>
                                    <p:anim calcmode="lin" valueType="num">
                                      <p:cBhvr>
                                        <p:cTn id="9" dur="1000" fill="hold"/>
                                        <p:tgtEl>
                                          <p:spTgt spid="7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1000"/>
                                        <p:tgtEl>
                                          <p:spTgt spid="76"/>
                                        </p:tgtEl>
                                      </p:cBhvr>
                                    </p:animEffect>
                                    <p:anim calcmode="lin" valueType="num">
                                      <p:cBhvr>
                                        <p:cTn id="18" dur="1000" fill="hold"/>
                                        <p:tgtEl>
                                          <p:spTgt spid="76"/>
                                        </p:tgtEl>
                                        <p:attrNameLst>
                                          <p:attrName>ppt_x</p:attrName>
                                        </p:attrNameLst>
                                      </p:cBhvr>
                                      <p:tavLst>
                                        <p:tav tm="0">
                                          <p:val>
                                            <p:strVal val="#ppt_x"/>
                                          </p:val>
                                        </p:tav>
                                        <p:tav tm="100000">
                                          <p:val>
                                            <p:strVal val="#ppt_x"/>
                                          </p:val>
                                        </p:tav>
                                      </p:tavLst>
                                    </p:anim>
                                    <p:anim calcmode="lin" valueType="num">
                                      <p:cBhvr>
                                        <p:cTn id="19" dur="1000" fill="hold"/>
                                        <p:tgtEl>
                                          <p:spTgt spid="7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fade">
                                      <p:cBhvr>
                                        <p:cTn id="22" dur="1000"/>
                                        <p:tgtEl>
                                          <p:spTgt spid="77"/>
                                        </p:tgtEl>
                                      </p:cBhvr>
                                    </p:animEffect>
                                    <p:anim calcmode="lin" valueType="num">
                                      <p:cBhvr>
                                        <p:cTn id="23" dur="1000" fill="hold"/>
                                        <p:tgtEl>
                                          <p:spTgt spid="77"/>
                                        </p:tgtEl>
                                        <p:attrNameLst>
                                          <p:attrName>ppt_x</p:attrName>
                                        </p:attrNameLst>
                                      </p:cBhvr>
                                      <p:tavLst>
                                        <p:tav tm="0">
                                          <p:val>
                                            <p:strVal val="#ppt_x"/>
                                          </p:val>
                                        </p:tav>
                                        <p:tav tm="100000">
                                          <p:val>
                                            <p:strVal val="#ppt_x"/>
                                          </p:val>
                                        </p:tav>
                                      </p:tavLst>
                                    </p:anim>
                                    <p:anim calcmode="lin" valueType="num">
                                      <p:cBhvr>
                                        <p:cTn id="24" dur="1000" fill="hold"/>
                                        <p:tgtEl>
                                          <p:spTgt spid="7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fade">
                                      <p:cBhvr>
                                        <p:cTn id="27" dur="1000"/>
                                        <p:tgtEl>
                                          <p:spTgt spid="78"/>
                                        </p:tgtEl>
                                      </p:cBhvr>
                                    </p:animEffect>
                                    <p:anim calcmode="lin" valueType="num">
                                      <p:cBhvr>
                                        <p:cTn id="28" dur="1000" fill="hold"/>
                                        <p:tgtEl>
                                          <p:spTgt spid="78"/>
                                        </p:tgtEl>
                                        <p:attrNameLst>
                                          <p:attrName>ppt_x</p:attrName>
                                        </p:attrNameLst>
                                      </p:cBhvr>
                                      <p:tavLst>
                                        <p:tav tm="0">
                                          <p:val>
                                            <p:strVal val="#ppt_x"/>
                                          </p:val>
                                        </p:tav>
                                        <p:tav tm="100000">
                                          <p:val>
                                            <p:strVal val="#ppt_x"/>
                                          </p:val>
                                        </p:tav>
                                      </p:tavLst>
                                    </p:anim>
                                    <p:anim calcmode="lin" valueType="num">
                                      <p:cBhvr>
                                        <p:cTn id="29" dur="1000" fill="hold"/>
                                        <p:tgtEl>
                                          <p:spTgt spid="78"/>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25" presetClass="entr" presetSubtype="0"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36" dur="1000" fill="hold"/>
                                        <p:tgtEl>
                                          <p:spTgt spid="24"/>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76" grpId="0" animBg="1"/>
      <p:bldP spid="77" grpId="0" animBg="1"/>
      <p:bldP spid="7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07</a:t>
            </a:r>
            <a:endParaRPr lang="zh-CN" altLang="en-US" sz="4800" dirty="0">
              <a:solidFill>
                <a:schemeClr val="bg1"/>
              </a:solidFill>
            </a:endParaRPr>
          </a:p>
        </p:txBody>
      </p:sp>
      <p:sp>
        <p:nvSpPr>
          <p:cNvPr id="9" name="矩形 15"/>
          <p:cNvSpPr>
            <a:spLocks noChangeArrowheads="1"/>
          </p:cNvSpPr>
          <p:nvPr/>
        </p:nvSpPr>
        <p:spPr bwMode="auto">
          <a:xfrm>
            <a:off x="4878398" y="3273797"/>
            <a:ext cx="1779974"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会议记录</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851025" y="780415"/>
            <a:ext cx="8488680" cy="3208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08</a:t>
            </a:r>
            <a:endParaRPr lang="zh-CN" altLang="en-US" sz="4800" dirty="0">
              <a:solidFill>
                <a:schemeClr val="bg1"/>
              </a:solidFill>
            </a:endParaRPr>
          </a:p>
        </p:txBody>
      </p:sp>
      <p:sp>
        <p:nvSpPr>
          <p:cNvPr id="9" name="矩形 15"/>
          <p:cNvSpPr>
            <a:spLocks noChangeArrowheads="1"/>
          </p:cNvSpPr>
          <p:nvPr/>
        </p:nvSpPr>
        <p:spPr bwMode="auto">
          <a:xfrm>
            <a:off x="4878399" y="3273797"/>
            <a:ext cx="1779974"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绩效评价</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6" y="4321810"/>
            <a:ext cx="12192635" cy="2664460"/>
          </a:xfrm>
          <a:prstGeom prst="rect">
            <a:avLst/>
          </a:prstGeom>
        </p:spPr>
      </p:pic>
      <p:grpSp>
        <p:nvGrpSpPr>
          <p:cNvPr id="7" name="组合 6"/>
          <p:cNvGrpSpPr/>
          <p:nvPr/>
        </p:nvGrpSpPr>
        <p:grpSpPr bwMode="auto">
          <a:xfrm>
            <a:off x="3102610" y="380048"/>
            <a:ext cx="5645150" cy="732472"/>
            <a:chOff x="1626555" y="697552"/>
            <a:chExt cx="9106533" cy="732106"/>
          </a:xfrm>
        </p:grpSpPr>
        <p:sp>
          <p:nvSpPr>
            <p:cNvPr id="8" name="文本框 7"/>
            <p:cNvSpPr txBox="1"/>
            <p:nvPr/>
          </p:nvSpPr>
          <p:spPr>
            <a:xfrm>
              <a:off x="2103394" y="697552"/>
              <a:ext cx="7493171"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项目基本信息</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88998" y="1447849"/>
            <a:ext cx="3392170" cy="368300"/>
          </a:xfrm>
          <a:prstGeom prst="rect">
            <a:avLst/>
          </a:prstGeom>
          <a:noFill/>
        </p:spPr>
        <p:txBody>
          <a:bodyPr wrap="square" rtlCol="0">
            <a:spAutoFit/>
          </a:bodyPr>
          <a:lstStyle/>
          <a:p>
            <a:r>
              <a:rPr lang="en-US" altLang="zh-CN">
                <a:solidFill>
                  <a:schemeClr val="accent1">
                    <a:lumMod val="50000"/>
                  </a:schemeClr>
                </a:solidFill>
              </a:rPr>
              <a:t>01</a:t>
            </a:r>
            <a:r>
              <a:rPr lang="en-US" altLang="zh-CN"/>
              <a:t>    </a:t>
            </a:r>
            <a:r>
              <a:rPr lang="zh-CN" altLang="en-US"/>
              <a:t>项目提出者</a:t>
            </a:r>
            <a:endParaRPr lang="zh-CN" altLang="en-US"/>
          </a:p>
        </p:txBody>
      </p:sp>
      <p:sp>
        <p:nvSpPr>
          <p:cNvPr id="3" name="文本框 2"/>
          <p:cNvSpPr txBox="1"/>
          <p:nvPr/>
        </p:nvSpPr>
        <p:spPr>
          <a:xfrm>
            <a:off x="1523365" y="1906954"/>
            <a:ext cx="3749675" cy="368300"/>
          </a:xfrm>
          <a:prstGeom prst="rect">
            <a:avLst/>
          </a:prstGeom>
          <a:noFill/>
        </p:spPr>
        <p:txBody>
          <a:bodyPr wrap="square" rtlCol="0">
            <a:spAutoFit/>
          </a:bodyPr>
          <a:lstStyle/>
          <a:p>
            <a:r>
              <a:rPr lang="zh-CN" altLang="en-US"/>
              <a:t>杨枨</a:t>
            </a:r>
            <a:endParaRPr lang="zh-CN" altLang="en-US"/>
          </a:p>
        </p:txBody>
      </p:sp>
      <p:sp>
        <p:nvSpPr>
          <p:cNvPr id="5" name="文本框 4"/>
          <p:cNvSpPr txBox="1"/>
          <p:nvPr/>
        </p:nvSpPr>
        <p:spPr>
          <a:xfrm>
            <a:off x="888996" y="2612195"/>
            <a:ext cx="3286125" cy="368300"/>
          </a:xfrm>
          <a:prstGeom prst="rect">
            <a:avLst/>
          </a:prstGeom>
          <a:noFill/>
        </p:spPr>
        <p:txBody>
          <a:bodyPr wrap="square" rtlCol="0">
            <a:spAutoFit/>
          </a:bodyPr>
          <a:lstStyle/>
          <a:p>
            <a:r>
              <a:rPr lang="en-US" altLang="zh-CN">
                <a:solidFill>
                  <a:schemeClr val="accent1">
                    <a:lumMod val="50000"/>
                  </a:schemeClr>
                </a:solidFill>
              </a:rPr>
              <a:t>02</a:t>
            </a:r>
            <a:r>
              <a:rPr lang="en-US" altLang="zh-CN"/>
              <a:t>    </a:t>
            </a:r>
            <a:r>
              <a:rPr lang="zh-CN" altLang="en-US"/>
              <a:t>项目开发人员</a:t>
            </a:r>
            <a:endParaRPr lang="zh-CN" altLang="en-US"/>
          </a:p>
        </p:txBody>
      </p:sp>
      <p:graphicFrame>
        <p:nvGraphicFramePr>
          <p:cNvPr id="6" name="Table 1"/>
          <p:cNvGraphicFramePr/>
          <p:nvPr>
            <p:custDataLst>
              <p:tags r:id="rId2"/>
            </p:custDataLst>
          </p:nvPr>
        </p:nvGraphicFramePr>
        <p:xfrm>
          <a:off x="1151258" y="3167323"/>
          <a:ext cx="10445794" cy="1828800"/>
        </p:xfrm>
        <a:graphic>
          <a:graphicData uri="http://schemas.openxmlformats.org/drawingml/2006/table">
            <a:tbl>
              <a:tblPr firstRow="1" bandRow="1">
                <a:tableStyleId>{5C22544A-7EE6-4342-B048-85BDC9FD1C3A}</a:tableStyleId>
              </a:tblPr>
              <a:tblGrid>
                <a:gridCol w="1516410"/>
                <a:gridCol w="2808265"/>
                <a:gridCol w="2477375"/>
                <a:gridCol w="3643744"/>
              </a:tblGrid>
              <a:tr h="381000">
                <a:tc>
                  <a:txBody>
                    <a:bodyPr/>
                    <a:lstStyle/>
                    <a:p>
                      <a:pPr algn="ctr">
                        <a:buNone/>
                      </a:pPr>
                      <a:r>
                        <a:rPr lang="zh-CN" altLang="en-US" dirty="0"/>
                        <a:t>成员</a:t>
                      </a:r>
                      <a:endParaRPr lang="zh-CN" altLang="en-US" dirty="0"/>
                    </a:p>
                  </a:txBody>
                  <a:tcPr/>
                </a:tc>
                <a:tc>
                  <a:txBody>
                    <a:bodyPr/>
                    <a:lstStyle/>
                    <a:p>
                      <a:pPr algn="ctr">
                        <a:buNone/>
                      </a:pPr>
                      <a:r>
                        <a:rPr lang="zh-CN" altLang="en-US" dirty="0"/>
                        <a:t>微信号</a:t>
                      </a:r>
                      <a:endParaRPr lang="zh-CN" altLang="en-US" dirty="0"/>
                    </a:p>
                  </a:txBody>
                  <a:tcPr/>
                </a:tc>
                <a:tc>
                  <a:txBody>
                    <a:bodyPr/>
                    <a:lstStyle/>
                    <a:p>
                      <a:pPr algn="ctr">
                        <a:buNone/>
                      </a:pPr>
                      <a:r>
                        <a:rPr lang="zh-CN" altLang="en-US"/>
                        <a:t>手机号</a:t>
                      </a:r>
                      <a:endParaRPr lang="zh-CN" altLang="en-US"/>
                    </a:p>
                  </a:txBody>
                  <a:tcPr/>
                </a:tc>
                <a:tc>
                  <a:txBody>
                    <a:bodyPr/>
                    <a:lstStyle/>
                    <a:p>
                      <a:pPr algn="ctr">
                        <a:buNone/>
                      </a:pPr>
                      <a:r>
                        <a:rPr lang="zh-CN" altLang="en-US"/>
                        <a:t>邮箱</a:t>
                      </a:r>
                      <a:endParaRPr lang="zh-CN" altLang="en-US"/>
                    </a:p>
                  </a:txBody>
                  <a:tcPr/>
                </a:tc>
              </a:tr>
              <a:tr h="381000">
                <a:tc>
                  <a:txBody>
                    <a:bodyPr/>
                    <a:lstStyle/>
                    <a:p>
                      <a:pPr algn="ctr">
                        <a:buNone/>
                      </a:pPr>
                      <a:r>
                        <a:rPr lang="zh-CN" altLang="en-US"/>
                        <a:t>童鑫聪</a:t>
                      </a:r>
                      <a:endParaRPr lang="zh-CN" altLang="en-US"/>
                    </a:p>
                  </a:txBody>
                  <a:tcPr/>
                </a:tc>
                <a:tc>
                  <a:txBody>
                    <a:bodyPr/>
                    <a:lstStyle/>
                    <a:p>
                      <a:pPr algn="ctr">
                        <a:buNone/>
                      </a:pPr>
                      <a:r>
                        <a:rPr lang="en-US"/>
                        <a:t>becaisetxc</a:t>
                      </a:r>
                      <a:endParaRPr lang="en-US"/>
                    </a:p>
                  </a:txBody>
                  <a:tcPr/>
                </a:tc>
                <a:tc>
                  <a:txBody>
                    <a:bodyPr/>
                    <a:lstStyle/>
                    <a:p>
                      <a:pPr algn="ctr">
                        <a:buNone/>
                      </a:pPr>
                      <a:r>
                        <a:rPr lang="en-US"/>
                        <a:t>17857688910</a:t>
                      </a:r>
                      <a:endParaRPr lang="en-US"/>
                    </a:p>
                  </a:txBody>
                  <a:tcPr/>
                </a:tc>
                <a:tc>
                  <a:txBody>
                    <a:bodyPr/>
                    <a:lstStyle/>
                    <a:p>
                      <a:pPr algn="ctr">
                        <a:buNone/>
                      </a:pPr>
                      <a:r>
                        <a:rPr lang="en-US"/>
                        <a:t>31801088@stu.zucc.edu.cn</a:t>
                      </a:r>
                      <a:endParaRPr lang="en-US"/>
                    </a:p>
                  </a:txBody>
                  <a:tcPr/>
                </a:tc>
              </a:tr>
              <a:tr h="381000">
                <a:tc>
                  <a:txBody>
                    <a:bodyPr/>
                    <a:lstStyle/>
                    <a:p>
                      <a:pPr algn="ctr">
                        <a:buNone/>
                      </a:pPr>
                      <a:r>
                        <a:rPr lang="zh-CN" altLang="en-US"/>
                        <a:t>项伟铭</a:t>
                      </a:r>
                      <a:endParaRPr lang="zh-CN" altLang="en-US"/>
                    </a:p>
                  </a:txBody>
                  <a:tcPr/>
                </a:tc>
                <a:tc>
                  <a:txBody>
                    <a:bodyPr/>
                    <a:lstStyle/>
                    <a:p>
                      <a:pPr algn="ctr">
                        <a:buNone/>
                      </a:pPr>
                      <a:r>
                        <a:rPr lang="en-US">
                          <a:solidFill>
                            <a:schemeClr val="tx1"/>
                          </a:solidFill>
                        </a:rPr>
                        <a:t>Xwm--ing</a:t>
                      </a:r>
                      <a:endParaRPr lang="en-US">
                        <a:solidFill>
                          <a:schemeClr val="tx1"/>
                        </a:solidFill>
                      </a:endParaRPr>
                    </a:p>
                  </a:txBody>
                  <a:tcPr/>
                </a:tc>
                <a:tc>
                  <a:txBody>
                    <a:bodyPr/>
                    <a:lstStyle/>
                    <a:p>
                      <a:pPr algn="ctr">
                        <a:buNone/>
                      </a:pPr>
                      <a:r>
                        <a:rPr lang="en-US">
                          <a:solidFill>
                            <a:schemeClr val="tx1"/>
                          </a:solidFill>
                        </a:rPr>
                        <a:t>15058775785</a:t>
                      </a:r>
                      <a:endParaRPr lang="en-US">
                        <a:solidFill>
                          <a:schemeClr val="tx1"/>
                        </a:solidFill>
                      </a:endParaRPr>
                    </a:p>
                  </a:txBody>
                  <a:tcPr/>
                </a:tc>
                <a:tc>
                  <a:txBody>
                    <a:bodyPr/>
                    <a:lstStyle/>
                    <a:p>
                      <a:pPr algn="ctr">
                        <a:buNone/>
                      </a:pPr>
                      <a:r>
                        <a:rPr lang="en-US">
                          <a:solidFill>
                            <a:schemeClr val="tx1"/>
                          </a:solidFill>
                        </a:rPr>
                        <a:t>31801112@stu.zucc.edu.cn</a:t>
                      </a:r>
                      <a:endParaRPr lang="en-US">
                        <a:solidFill>
                          <a:schemeClr val="tx1"/>
                        </a:solidFill>
                      </a:endParaRPr>
                    </a:p>
                  </a:txBody>
                  <a:tcPr/>
                </a:tc>
              </a:tr>
              <a:tr h="381000">
                <a:tc>
                  <a:txBody>
                    <a:bodyPr/>
                    <a:lstStyle/>
                    <a:p>
                      <a:pPr algn="ctr">
                        <a:buNone/>
                      </a:pPr>
                      <a:r>
                        <a:rPr lang="zh-CN" altLang="en-US" smtClean="0">
                          <a:solidFill>
                            <a:schemeClr val="tx1"/>
                          </a:solidFill>
                        </a:rPr>
                        <a:t>罗丹妮</a:t>
                      </a:r>
                      <a:endParaRPr lang="zh-CN" altLang="en-US">
                        <a:solidFill>
                          <a:schemeClr val="tx1"/>
                        </a:solidFill>
                      </a:endParaRPr>
                    </a:p>
                  </a:txBody>
                  <a:tcPr/>
                </a:tc>
                <a:tc>
                  <a:txBody>
                    <a:bodyPr/>
                    <a:lstStyle/>
                    <a:p>
                      <a:pPr algn="ctr">
                        <a:buNone/>
                      </a:pPr>
                      <a:r>
                        <a:rPr lang="en-US" smtClean="0">
                          <a:solidFill>
                            <a:schemeClr val="tx1"/>
                          </a:solidFill>
                        </a:rPr>
                        <a:t>CXN</a:t>
                      </a:r>
                      <a:r>
                        <a:rPr lang="en-US" altLang="zh-CN" smtClean="0">
                          <a:solidFill>
                            <a:schemeClr val="tx1"/>
                          </a:solidFill>
                        </a:rPr>
                        <a:t>ful</a:t>
                      </a:r>
                      <a:endParaRPr lang="en-US">
                        <a:solidFill>
                          <a:schemeClr val="tx1"/>
                        </a:solidFill>
                      </a:endParaRPr>
                    </a:p>
                  </a:txBody>
                  <a:tcPr/>
                </a:tc>
                <a:tc>
                  <a:txBody>
                    <a:bodyPr/>
                    <a:lstStyle/>
                    <a:p>
                      <a:pPr algn="ctr">
                        <a:buNone/>
                      </a:pPr>
                      <a:r>
                        <a:rPr lang="en-US" altLang="zh-CN" smtClean="0">
                          <a:solidFill>
                            <a:schemeClr val="tx1"/>
                          </a:solidFill>
                        </a:rPr>
                        <a:t>17857688939</a:t>
                      </a:r>
                      <a:endParaRPr lang="en-US">
                        <a:solidFill>
                          <a:schemeClr val="tx1"/>
                        </a:solidFill>
                      </a:endParaRPr>
                    </a:p>
                  </a:txBody>
                  <a:tcPr/>
                </a:tc>
                <a:tc>
                  <a:txBody>
                    <a:bodyPr/>
                    <a:lstStyle/>
                    <a:p>
                      <a:pPr algn="ctr">
                        <a:buNone/>
                      </a:pPr>
                      <a:r>
                        <a:rPr lang="en-US" smtClean="0">
                          <a:solidFill>
                            <a:schemeClr val="tx1"/>
                          </a:solidFill>
                        </a:rPr>
                        <a:t>31801</a:t>
                      </a:r>
                      <a:r>
                        <a:rPr lang="en-US" altLang="zh-CN" smtClean="0">
                          <a:solidFill>
                            <a:schemeClr val="tx1"/>
                          </a:solidFill>
                        </a:rPr>
                        <a:t>326</a:t>
                      </a:r>
                      <a:r>
                        <a:rPr lang="en-US" smtClean="0">
                          <a:solidFill>
                            <a:schemeClr val="tx1"/>
                          </a:solidFill>
                        </a:rPr>
                        <a:t>@stu.zucc.edu.cn</a:t>
                      </a:r>
                      <a:endParaRPr lang="en-US" dirty="0">
                        <a:solidFill>
                          <a:schemeClr val="tx1"/>
                        </a:solidFill>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grpSp>
        <p:nvGrpSpPr>
          <p:cNvPr id="10" name="组合 9"/>
          <p:cNvGrpSpPr/>
          <p:nvPr/>
        </p:nvGrpSpPr>
        <p:grpSpPr bwMode="auto">
          <a:xfrm>
            <a:off x="3273425" y="306388"/>
            <a:ext cx="5645150" cy="785812"/>
            <a:chOff x="1626555" y="644239"/>
            <a:chExt cx="9106533" cy="785419"/>
          </a:xfrm>
        </p:grpSpPr>
        <p:sp>
          <p:nvSpPr>
            <p:cNvPr id="11"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绩效评价</a:t>
              </a:r>
              <a:endParaRPr lang="en-US" sz="2400" b="1" spc="600" baseline="30000" noProof="1">
                <a:solidFill>
                  <a:srgbClr val="273751"/>
                </a:solidFill>
                <a:effectLst/>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13" name="文本框 19"/>
          <p:cNvSpPr txBox="1"/>
          <p:nvPr/>
        </p:nvSpPr>
        <p:spPr>
          <a:xfrm>
            <a:off x="2706052" y="1511652"/>
            <a:ext cx="6779895" cy="3415030"/>
          </a:xfrm>
          <a:prstGeom prst="rect">
            <a:avLst/>
          </a:prstGeom>
          <a:noFill/>
        </p:spPr>
        <p:txBody>
          <a:bodyPr wrap="square" rtlCol="0">
            <a:spAutoFit/>
          </a:bodyPr>
          <a:lstStyle/>
          <a:p>
            <a:r>
              <a:rPr lang="zh-CN" altLang="en-US"/>
              <a:t>组员：</a:t>
            </a:r>
            <a:r>
              <a:rPr lang="zh-CN" altLang="en-US"/>
              <a:t>童鑫聪</a:t>
            </a:r>
            <a:endParaRPr lang="zh-CN" altLang="en-US"/>
          </a:p>
          <a:p>
            <a:r>
              <a:rPr lang="zh-CN" altLang="en-US"/>
              <a:t>评价：负责文档编写任务的分解和合并，主动学习</a:t>
            </a:r>
            <a:r>
              <a:rPr lang="en-US" altLang="zh-CN"/>
              <a:t>Project</a:t>
            </a:r>
            <a:r>
              <a:rPr lang="zh-CN" altLang="en-US"/>
              <a:t>的使用</a:t>
            </a:r>
            <a:endParaRPr lang="zh-CN" altLang="en-US"/>
          </a:p>
          <a:p>
            <a:r>
              <a:rPr lang="zh-CN" altLang="en-US"/>
              <a:t>评分：</a:t>
            </a:r>
            <a:r>
              <a:rPr lang="en-US" altLang="zh-CN"/>
              <a:t>92/100</a:t>
            </a:r>
            <a:endParaRPr lang="zh-CN" altLang="en-US"/>
          </a:p>
          <a:p>
            <a:endParaRPr lang="zh-CN" altLang="en-US"/>
          </a:p>
          <a:p>
            <a:r>
              <a:rPr lang="zh-CN" altLang="en-US"/>
              <a:t>组员：项伟铭</a:t>
            </a:r>
            <a:endParaRPr lang="zh-CN" altLang="en-US"/>
          </a:p>
          <a:p>
            <a:r>
              <a:rPr lang="zh-CN" altLang="en-US"/>
              <a:t>评价：本次文档撰写主力，任务完成效率高，态度</a:t>
            </a:r>
            <a:r>
              <a:rPr lang="zh-CN" altLang="en-US"/>
              <a:t>积极</a:t>
            </a:r>
            <a:endParaRPr lang="zh-CN" altLang="en-US"/>
          </a:p>
          <a:p>
            <a:r>
              <a:rPr lang="zh-CN" altLang="en-US"/>
              <a:t>评分：</a:t>
            </a:r>
            <a:r>
              <a:rPr lang="en-US" altLang="zh-CN"/>
              <a:t>94/100</a:t>
            </a:r>
            <a:endParaRPr lang="zh-CN" altLang="en-US"/>
          </a:p>
          <a:p>
            <a:endParaRPr lang="zh-CN" altLang="en-US"/>
          </a:p>
          <a:p>
            <a:r>
              <a:rPr lang="zh-CN" altLang="en-US"/>
              <a:t>组员：罗丹妮</a:t>
            </a:r>
            <a:endParaRPr lang="zh-CN" altLang="en-US"/>
          </a:p>
          <a:p>
            <a:r>
              <a:rPr lang="zh-CN" altLang="en-US"/>
              <a:t>评价：缺乏沟通，完成任务有略微的拖延</a:t>
            </a:r>
            <a:endParaRPr lang="zh-CN" altLang="en-US"/>
          </a:p>
          <a:p>
            <a:r>
              <a:rPr lang="zh-CN" altLang="en-US"/>
              <a:t>评分：</a:t>
            </a:r>
            <a:r>
              <a:rPr lang="en-US" altLang="zh-CN"/>
              <a:t>80/100</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09</a:t>
            </a:r>
            <a:endParaRPr lang="zh-CN" altLang="en-US" sz="4800" dirty="0">
              <a:solidFill>
                <a:schemeClr val="bg1"/>
              </a:solidFill>
            </a:endParaRPr>
          </a:p>
        </p:txBody>
      </p:sp>
      <p:sp>
        <p:nvSpPr>
          <p:cNvPr id="9" name="矩形 15"/>
          <p:cNvSpPr>
            <a:spLocks noChangeArrowheads="1"/>
          </p:cNvSpPr>
          <p:nvPr/>
        </p:nvSpPr>
        <p:spPr bwMode="auto">
          <a:xfrm>
            <a:off x="4878398" y="3273797"/>
            <a:ext cx="1779974"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参考资料</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grpSp>
        <p:nvGrpSpPr>
          <p:cNvPr id="10" name="组合 9"/>
          <p:cNvGrpSpPr/>
          <p:nvPr/>
        </p:nvGrpSpPr>
        <p:grpSpPr bwMode="auto">
          <a:xfrm>
            <a:off x="3273425" y="306388"/>
            <a:ext cx="5645150" cy="785812"/>
            <a:chOff x="1626555" y="644239"/>
            <a:chExt cx="9106533" cy="785419"/>
          </a:xfrm>
        </p:grpSpPr>
        <p:sp>
          <p:nvSpPr>
            <p:cNvPr id="11"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参考资料</a:t>
              </a:r>
              <a:r>
                <a:rPr lang="en-US" altLang="zh-CN" sz="2400" b="1" spc="600" baseline="30000" noProof="1">
                  <a:solidFill>
                    <a:srgbClr val="273751"/>
                  </a:solidFill>
                  <a:effectLst/>
                  <a:latin typeface="微软雅黑" panose="020B0503020204020204" pitchFamily="34" charset="-122"/>
                  <a:ea typeface="微软雅黑" panose="020B0503020204020204" pitchFamily="34" charset="-122"/>
                </a:rPr>
                <a:t>[4]</a:t>
              </a:r>
              <a:endParaRPr lang="en-US" altLang="zh-CN" sz="2400" b="1" spc="600" baseline="30000" noProof="1">
                <a:solidFill>
                  <a:srgbClr val="273751"/>
                </a:solidFill>
                <a:effectLst/>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13" name="文本框 19"/>
          <p:cNvSpPr txBox="1"/>
          <p:nvPr/>
        </p:nvSpPr>
        <p:spPr>
          <a:xfrm>
            <a:off x="2706052" y="1511652"/>
            <a:ext cx="6779895" cy="3415030"/>
          </a:xfrm>
          <a:prstGeom prst="rect">
            <a:avLst/>
          </a:prstGeom>
          <a:noFill/>
        </p:spPr>
        <p:txBody>
          <a:bodyPr wrap="square" rtlCol="0">
            <a:spAutoFit/>
          </a:bodyPr>
          <a:lstStyle/>
          <a:p>
            <a:endParaRPr lang="zh-CN" altLang="en-US"/>
          </a:p>
          <a:p>
            <a:r>
              <a:rPr lang="en-US" altLang="zh-CN"/>
              <a:t>[1].[1]https://www.processon.com/.[EB/OL].,.</a:t>
            </a:r>
            <a:endParaRPr lang="en-US" altLang="zh-CN"/>
          </a:p>
          <a:p>
            <a:endParaRPr lang="en-US" altLang="zh-CN"/>
          </a:p>
          <a:p>
            <a:r>
              <a:rPr lang="en-US" altLang="zh-CN"/>
              <a:t>[2]GB/T 8567-2006,计算机软件文档编制规范[S].:中华人民共和国国家质量监督检验检疫总局 中国国家标准化管理委员会,2006.</a:t>
            </a:r>
            <a:endParaRPr lang="en-US" altLang="zh-CN"/>
          </a:p>
          <a:p>
            <a:endParaRPr lang="en-US" altLang="zh-CN">
              <a:sym typeface="+mn-ea"/>
            </a:endParaRPr>
          </a:p>
          <a:p>
            <a:r>
              <a:rPr lang="zh-CN" altLang="en-US" smtClean="0">
                <a:sym typeface="+mn-ea"/>
              </a:rPr>
              <a:t>[</a:t>
            </a:r>
            <a:r>
              <a:rPr lang="en-US" altLang="zh-CN">
                <a:sym typeface="+mn-ea"/>
              </a:rPr>
              <a:t>3</a:t>
            </a:r>
            <a:r>
              <a:rPr lang="zh-CN" altLang="en-US" smtClean="0">
                <a:sym typeface="+mn-ea"/>
              </a:rPr>
              <a:t>]</a:t>
            </a:r>
            <a:r>
              <a:rPr lang="en-US" altLang="zh-CN" smtClean="0">
                <a:sym typeface="+mn-ea"/>
              </a:rPr>
              <a:t>2019</a:t>
            </a:r>
            <a:r>
              <a:rPr lang="zh-CN" altLang="en-US">
                <a:sym typeface="+mn-ea"/>
              </a:rPr>
              <a:t>年</a:t>
            </a:r>
            <a:r>
              <a:rPr lang="en-US" altLang="zh-CN">
                <a:sym typeface="+mn-ea"/>
              </a:rPr>
              <a:t>IT</a:t>
            </a:r>
            <a:r>
              <a:rPr lang="zh-CN" altLang="en-US">
                <a:sym typeface="+mn-ea"/>
              </a:rPr>
              <a:t>行业</a:t>
            </a:r>
            <a:r>
              <a:rPr lang="zh-CN" altLang="en-US">
                <a:sym typeface="+mn-ea"/>
              </a:rPr>
              <a:t>年</a:t>
            </a:r>
            <a:r>
              <a:rPr lang="zh-CN" altLang="en-US" smtClean="0">
                <a:sym typeface="+mn-ea"/>
              </a:rPr>
              <a:t>薪</a:t>
            </a:r>
            <a:r>
              <a:rPr lang="zh-CN" altLang="en-US">
                <a:sym typeface="+mn-ea"/>
              </a:rPr>
              <a:t>参</a:t>
            </a:r>
            <a:r>
              <a:rPr lang="zh-CN" altLang="en-US" smtClean="0">
                <a:sym typeface="+mn-ea"/>
              </a:rPr>
              <a:t>考</a:t>
            </a:r>
            <a:endParaRPr lang="en-US" altLang="zh-CN" smtClean="0">
              <a:sym typeface="+mn-ea"/>
            </a:endParaRPr>
          </a:p>
          <a:p>
            <a:r>
              <a:rPr lang="zh-CN" altLang="en-US" smtClean="0">
                <a:sym typeface="+mn-ea"/>
              </a:rPr>
              <a:t>[EB/OL].</a:t>
            </a:r>
            <a:r>
              <a:rPr lang="en-US" altLang="zh-CN">
                <a:hlinkClick r:id="rId2"/>
              </a:rPr>
              <a:t> https://www.ithome.com/0/487/538.htm</a:t>
            </a:r>
            <a:endParaRPr lang="zh-CN" altLang="en-US" smtClean="0"/>
          </a:p>
          <a:p>
            <a:endParaRPr lang="zh-CN" altLang="en-US"/>
          </a:p>
          <a:p>
            <a:r>
              <a:rPr lang="zh-CN" altLang="en-US">
                <a:sym typeface="+mn-ea"/>
              </a:rPr>
              <a:t>[</a:t>
            </a:r>
            <a:r>
              <a:rPr lang="en-US" altLang="zh-CN">
                <a:sym typeface="+mn-ea"/>
              </a:rPr>
              <a:t>4</a:t>
            </a:r>
            <a:r>
              <a:rPr lang="zh-CN" altLang="en-US">
                <a:sym typeface="+mn-ea"/>
              </a:rPr>
              <a:t>]论文格式大师.参考文献格式生成器[EB/OL].http://wenxian.aazz.cn</a:t>
            </a:r>
            <a:r>
              <a:rPr lang="zh-CN" altLang="en-US" smtClean="0">
                <a:sym typeface="+mn-ea"/>
              </a:rPr>
              <a:t>/,-.</a:t>
            </a:r>
            <a:endParaRPr lang="en-US" altLang="zh-CN" smtClean="0">
              <a:sym typeface="+mn-ea"/>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21810"/>
            <a:ext cx="12192635" cy="2664460"/>
          </a:xfrm>
          <a:prstGeom prst="rect">
            <a:avLst/>
          </a:prstGeom>
        </p:spPr>
      </p:pic>
      <p:grpSp>
        <p:nvGrpSpPr>
          <p:cNvPr id="7" name="组合 6"/>
          <p:cNvGrpSpPr/>
          <p:nvPr/>
        </p:nvGrpSpPr>
        <p:grpSpPr bwMode="auto">
          <a:xfrm>
            <a:off x="3102610" y="380048"/>
            <a:ext cx="5645150" cy="732472"/>
            <a:chOff x="1626555" y="697552"/>
            <a:chExt cx="9106533" cy="732106"/>
          </a:xfrm>
        </p:grpSpPr>
        <p:sp>
          <p:nvSpPr>
            <p:cNvPr id="8" name="文本框 7"/>
            <p:cNvSpPr txBox="1"/>
            <p:nvPr/>
          </p:nvSpPr>
          <p:spPr>
            <a:xfrm>
              <a:off x="2103394" y="697552"/>
              <a:ext cx="7493171"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项目基本信息</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89000" y="2559095"/>
            <a:ext cx="3392170" cy="368300"/>
          </a:xfrm>
          <a:prstGeom prst="rect">
            <a:avLst/>
          </a:prstGeom>
          <a:noFill/>
        </p:spPr>
        <p:txBody>
          <a:bodyPr wrap="square" rtlCol="0">
            <a:spAutoFit/>
          </a:bodyPr>
          <a:lstStyle/>
          <a:p>
            <a:r>
              <a:rPr lang="en-US" altLang="zh-CN">
                <a:solidFill>
                  <a:schemeClr val="accent1">
                    <a:lumMod val="50000"/>
                  </a:schemeClr>
                </a:solidFill>
              </a:rPr>
              <a:t>04</a:t>
            </a:r>
            <a:r>
              <a:rPr lang="en-US" altLang="zh-CN"/>
              <a:t>    </a:t>
            </a:r>
            <a:r>
              <a:rPr lang="zh-CN" altLang="en-US"/>
              <a:t>验收标准</a:t>
            </a:r>
            <a:endParaRPr lang="zh-CN" altLang="en-US"/>
          </a:p>
        </p:txBody>
      </p:sp>
      <p:sp>
        <p:nvSpPr>
          <p:cNvPr id="3" name="文本框 2"/>
          <p:cNvSpPr txBox="1"/>
          <p:nvPr/>
        </p:nvSpPr>
        <p:spPr>
          <a:xfrm>
            <a:off x="1686974" y="3099772"/>
            <a:ext cx="8067482" cy="1862048"/>
          </a:xfrm>
          <a:prstGeom prst="rect">
            <a:avLst/>
          </a:prstGeom>
          <a:noFill/>
        </p:spPr>
        <p:txBody>
          <a:bodyPr wrap="square" rtlCol="0">
            <a:spAutoFit/>
          </a:bodyPr>
          <a:lstStyle/>
          <a:p>
            <a:pPr>
              <a:lnSpc>
                <a:spcPts val="23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1、验收时提供友好的部署手册，使用手册</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a:lnSpc>
                <a:spcPts val="23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2、验收时提供功能演示</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a:lnSpc>
                <a:spcPts val="23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3、平台运行时使用稳定，能承受一定压力，高峰期阶段能够</a:t>
            </a:r>
            <a:r>
              <a:rPr lang="zh-CN" altLang="en-US">
                <a:latin typeface="宋体" panose="02010600030101010101" pitchFamily="2" charset="-122"/>
                <a:ea typeface="宋体" panose="02010600030101010101" pitchFamily="2" charset="-122"/>
                <a:cs typeface="宋体" panose="02010600030101010101" pitchFamily="2" charset="-122"/>
                <a:sym typeface="+mn-ea"/>
              </a:rPr>
              <a:t>满</a:t>
            </a:r>
            <a:r>
              <a:rPr lang="zh-CN" altLang="en-US" smtClean="0">
                <a:latin typeface="宋体" panose="02010600030101010101" pitchFamily="2" charset="-122"/>
                <a:ea typeface="宋体" panose="02010600030101010101" pitchFamily="2" charset="-122"/>
                <a:cs typeface="宋体" panose="02010600030101010101" pitchFamily="2" charset="-122"/>
                <a:sym typeface="+mn-ea"/>
              </a:rPr>
              <a:t>足</a:t>
            </a:r>
            <a:r>
              <a:rPr lang="en-US" altLang="zh-CN">
                <a:latin typeface="宋体" panose="02010600030101010101" pitchFamily="2" charset="-122"/>
                <a:ea typeface="宋体" panose="02010600030101010101" pitchFamily="2" charset="-122"/>
                <a:cs typeface="宋体" panose="02010600030101010101" pitchFamily="2" charset="-122"/>
                <a:sym typeface="+mn-ea"/>
              </a:rPr>
              <a:t>n</a:t>
            </a:r>
            <a:r>
              <a:rPr lang="zh-CN" altLang="en-US" smtClean="0">
                <a:latin typeface="宋体" panose="02010600030101010101" pitchFamily="2" charset="-122"/>
                <a:ea typeface="宋体" panose="02010600030101010101" pitchFamily="2" charset="-122"/>
                <a:cs typeface="宋体" panose="02010600030101010101" pitchFamily="2" charset="-122"/>
                <a:sym typeface="+mn-ea"/>
              </a:rPr>
              <a:t>人</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同时在线</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a:lnSpc>
                <a:spcPts val="23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4、平台推荐的老师、课程有一定的概率满足用户的不确定性需求</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a:lnSpc>
                <a:spcPts val="23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5、验收前将进行小规模测试，征求测试者意见后进行调整，确保功能完整稳定后即可验收</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文本框 13"/>
          <p:cNvSpPr txBox="1"/>
          <p:nvPr/>
        </p:nvSpPr>
        <p:spPr>
          <a:xfrm>
            <a:off x="889000" y="1445437"/>
            <a:ext cx="3627755" cy="368300"/>
          </a:xfrm>
          <a:prstGeom prst="rect">
            <a:avLst/>
          </a:prstGeom>
          <a:noFill/>
        </p:spPr>
        <p:txBody>
          <a:bodyPr wrap="square" rtlCol="0">
            <a:spAutoFit/>
          </a:bodyPr>
          <a:lstStyle/>
          <a:p>
            <a:r>
              <a:rPr lang="en-US" altLang="zh-CN">
                <a:solidFill>
                  <a:schemeClr val="accent1">
                    <a:lumMod val="50000"/>
                  </a:schemeClr>
                </a:solidFill>
              </a:rPr>
              <a:t>03   </a:t>
            </a:r>
            <a:r>
              <a:rPr lang="zh-CN" altLang="en-US">
                <a:solidFill>
                  <a:schemeClr val="tx1"/>
                </a:solidFill>
              </a:rPr>
              <a:t>项目遵守的条约、约定、标准</a:t>
            </a:r>
            <a:r>
              <a:rPr lang="en-US" altLang="zh-CN"/>
              <a:t>         </a:t>
            </a:r>
            <a:endParaRPr lang="en-US" altLang="zh-CN"/>
          </a:p>
        </p:txBody>
      </p:sp>
      <p:sp>
        <p:nvSpPr>
          <p:cNvPr id="11" name="文本框 14"/>
          <p:cNvSpPr txBox="1"/>
          <p:nvPr/>
        </p:nvSpPr>
        <p:spPr>
          <a:xfrm>
            <a:off x="1694815" y="1960431"/>
            <a:ext cx="6723380" cy="368300"/>
          </a:xfrm>
          <a:prstGeom prst="rect">
            <a:avLst/>
          </a:prstGeom>
          <a:noFill/>
        </p:spPr>
        <p:txBody>
          <a:bodyPr wrap="square" rtlCol="0">
            <a:spAutoFit/>
          </a:bodyPr>
          <a:lstStyle/>
          <a:p>
            <a:r>
              <a:rPr lang="zh-CN" altLang="en-US" dirty="0">
                <a:latin typeface="+mn-ea"/>
                <a:cs typeface="微软雅黑 Light" panose="020B0502040204020203" pitchFamily="34" charset="-122"/>
                <a:sym typeface="+mn-ea"/>
              </a:rPr>
              <a:t>遵守</a:t>
            </a:r>
            <a:r>
              <a:rPr lang="en-US" altLang="zh-CN" dirty="0">
                <a:latin typeface="+mn-ea"/>
                <a:cs typeface="微软雅黑 Light" panose="020B0502040204020203" pitchFamily="34" charset="-122"/>
                <a:sym typeface="+mn-ea"/>
              </a:rPr>
              <a:t>http</a:t>
            </a:r>
            <a:r>
              <a:rPr lang="zh-CN" altLang="en-US" dirty="0">
                <a:latin typeface="+mn-ea"/>
                <a:cs typeface="微软雅黑 Light" panose="020B0502040204020203" pitchFamily="34" charset="-122"/>
                <a:sym typeface="+mn-ea"/>
              </a:rPr>
              <a:t>协议、</a:t>
            </a:r>
            <a:r>
              <a:rPr lang="en-US" altLang="zh-CN" dirty="0">
                <a:latin typeface="+mn-ea"/>
                <a:cs typeface="微软雅黑 Light" panose="020B0502040204020203" pitchFamily="34" charset="-122"/>
                <a:sym typeface="+mn-ea"/>
              </a:rPr>
              <a:t>Robot</a:t>
            </a:r>
            <a:r>
              <a:rPr lang="zh-CN" altLang="en-US" dirty="0">
                <a:latin typeface="+mn-ea"/>
                <a:cs typeface="微软雅黑 Light" panose="020B0502040204020203" pitchFamily="34" charset="-122"/>
                <a:sym typeface="+mn-ea"/>
              </a:rPr>
              <a:t>协议、</a:t>
            </a:r>
            <a:r>
              <a:rPr lang="en-US" altLang="zh-CN" dirty="0">
                <a:latin typeface="+mn-ea"/>
                <a:cs typeface="微软雅黑 Light" panose="020B0502040204020203" pitchFamily="34" charset="-122"/>
                <a:sym typeface="+mn-ea"/>
              </a:rPr>
              <a:t>GB/T 8567-2006</a:t>
            </a:r>
            <a:endParaRPr lang="en-US" altLang="zh-CN" dirty="0">
              <a:latin typeface="+mn-ea"/>
              <a:cs typeface="微软雅黑 Light"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21810"/>
            <a:ext cx="12192635" cy="2664460"/>
          </a:xfrm>
          <a:prstGeom prst="rect">
            <a:avLst/>
          </a:prstGeom>
        </p:spPr>
      </p:pic>
      <p:grpSp>
        <p:nvGrpSpPr>
          <p:cNvPr id="7" name="组合 6"/>
          <p:cNvGrpSpPr/>
          <p:nvPr/>
        </p:nvGrpSpPr>
        <p:grpSpPr bwMode="auto">
          <a:xfrm>
            <a:off x="3102610" y="380048"/>
            <a:ext cx="5645150" cy="732472"/>
            <a:chOff x="1626555" y="697552"/>
            <a:chExt cx="9106533" cy="732106"/>
          </a:xfrm>
        </p:grpSpPr>
        <p:sp>
          <p:nvSpPr>
            <p:cNvPr id="8" name="文本框 7"/>
            <p:cNvSpPr txBox="1"/>
            <p:nvPr/>
          </p:nvSpPr>
          <p:spPr>
            <a:xfrm>
              <a:off x="2103394" y="697552"/>
              <a:ext cx="7493171"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项目基本信息</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1267460" y="1908175"/>
            <a:ext cx="3345815" cy="368300"/>
          </a:xfrm>
          <a:prstGeom prst="rect">
            <a:avLst/>
          </a:prstGeom>
          <a:noFill/>
        </p:spPr>
        <p:txBody>
          <a:bodyPr wrap="square" rtlCol="0">
            <a:spAutoFit/>
          </a:bodyPr>
          <a:lstStyle/>
          <a:p>
            <a:r>
              <a:rPr lang="en-US" altLang="zh-CN">
                <a:solidFill>
                  <a:schemeClr val="accent1">
                    <a:lumMod val="50000"/>
                  </a:schemeClr>
                </a:solidFill>
              </a:rPr>
              <a:t>05</a:t>
            </a:r>
            <a:r>
              <a:rPr lang="en-US" altLang="zh-CN"/>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完成项目的最迟期限</a:t>
            </a:r>
            <a:endParaRPr lang="zh-CN" altLang="en-US"/>
          </a:p>
        </p:txBody>
      </p:sp>
      <p:sp>
        <p:nvSpPr>
          <p:cNvPr id="10" name="文本框 9"/>
          <p:cNvSpPr txBox="1"/>
          <p:nvPr/>
        </p:nvSpPr>
        <p:spPr>
          <a:xfrm>
            <a:off x="1267459" y="3315188"/>
            <a:ext cx="3627755" cy="368300"/>
          </a:xfrm>
          <a:prstGeom prst="rect">
            <a:avLst/>
          </a:prstGeom>
          <a:noFill/>
        </p:spPr>
        <p:txBody>
          <a:bodyPr wrap="square" rtlCol="0">
            <a:spAutoFit/>
          </a:bodyPr>
          <a:lstStyle/>
          <a:p>
            <a:r>
              <a:rPr lang="en-US" altLang="zh-CN">
                <a:solidFill>
                  <a:schemeClr val="accent1">
                    <a:lumMod val="50000"/>
                  </a:schemeClr>
                </a:solidFill>
              </a:rPr>
              <a:t>06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本计划的批准者和批准日期</a:t>
            </a:r>
            <a:r>
              <a:rPr lang="en-US" altLang="zh-CN"/>
              <a:t>        </a:t>
            </a:r>
            <a:endParaRPr lang="en-US" altLang="zh-CN"/>
          </a:p>
        </p:txBody>
      </p:sp>
      <p:sp>
        <p:nvSpPr>
          <p:cNvPr id="11" name="文本框 10"/>
          <p:cNvSpPr txBox="1"/>
          <p:nvPr/>
        </p:nvSpPr>
        <p:spPr>
          <a:xfrm>
            <a:off x="2278892" y="3929395"/>
            <a:ext cx="6723380" cy="784830"/>
          </a:xfrm>
          <a:prstGeom prst="rect">
            <a:avLst/>
          </a:prstGeom>
          <a:noFill/>
        </p:spPr>
        <p:txBody>
          <a:bodyPr wrap="square" rtlCol="0">
            <a:spAutoFit/>
          </a:bodyPr>
          <a:lstStyle/>
          <a:p>
            <a:pPr fontAlgn="auto">
              <a:lnSpc>
                <a:spcPts val="18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1.批准者：杨枨</a:t>
            </a:r>
            <a:r>
              <a:rPr lang="zh-CN" altLang="en-US">
                <a:latin typeface="宋体" panose="02010600030101010101" pitchFamily="2" charset="-122"/>
                <a:ea typeface="宋体" panose="02010600030101010101" pitchFamily="2" charset="-122"/>
                <a:cs typeface="宋体" panose="02010600030101010101" pitchFamily="2" charset="-122"/>
                <a:sym typeface="+mn-ea"/>
              </a:rPr>
              <a:t>老</a:t>
            </a:r>
            <a:r>
              <a:rPr lang="zh-CN" altLang="en-US" smtClean="0">
                <a:latin typeface="宋体" panose="02010600030101010101" pitchFamily="2" charset="-122"/>
                <a:ea typeface="宋体" panose="02010600030101010101" pitchFamily="2" charset="-122"/>
                <a:cs typeface="宋体" panose="02010600030101010101" pitchFamily="2" charset="-122"/>
                <a:sym typeface="+mn-ea"/>
              </a:rPr>
              <a:t>师</a:t>
            </a:r>
            <a:endParaRPr lang="en-US" altLang="zh-CN" smtClean="0">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ts val="1800"/>
              </a:lnSpc>
            </a:pPr>
            <a:endParaRPr lang="zh-CN" altLang="en-US" dirty="0">
              <a:latin typeface="宋体" panose="02010600030101010101" pitchFamily="2" charset="-122"/>
              <a:ea typeface="宋体" panose="02010600030101010101" pitchFamily="2" charset="-122"/>
              <a:cs typeface="宋体" panose="02010600030101010101" pitchFamily="2" charset="-122"/>
            </a:endParaRPr>
          </a:p>
          <a:p>
            <a:pPr fontAlgn="auto">
              <a:lnSpc>
                <a:spcPts val="1800"/>
              </a:lnSpc>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批准日期：2020.10.11</a:t>
            </a:r>
            <a:endParaRPr lang="zh-CN" altLang="en-US"/>
          </a:p>
        </p:txBody>
      </p:sp>
      <p:sp>
        <p:nvSpPr>
          <p:cNvPr id="12" name="文本框 11"/>
          <p:cNvSpPr txBox="1"/>
          <p:nvPr/>
        </p:nvSpPr>
        <p:spPr>
          <a:xfrm>
            <a:off x="2278892" y="2418568"/>
            <a:ext cx="3840480" cy="645160"/>
          </a:xfrm>
          <a:prstGeom prst="rect">
            <a:avLst/>
          </a:prstGeom>
          <a:noFill/>
        </p:spPr>
        <p:txBody>
          <a:bodyPr wrap="none" rtlCol="0">
            <a:spAutoFit/>
          </a:bodyPr>
          <a:lstStyle/>
          <a:p>
            <a:pPr algn="l"/>
            <a:r>
              <a:rPr lang="zh-CN" altLang="en-US" dirty="0">
                <a:latin typeface="宋体" panose="02010600030101010101" pitchFamily="2" charset="-122"/>
                <a:ea typeface="宋体" panose="02010600030101010101" pitchFamily="2" charset="-122"/>
                <a:cs typeface="宋体" panose="02010600030101010101" pitchFamily="2" charset="-122"/>
                <a:sym typeface="+mn-ea"/>
              </a:rPr>
              <a:t>2021.01.12前，在最后评审之前完成</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21810"/>
            <a:ext cx="12192635" cy="2664460"/>
          </a:xfrm>
          <a:prstGeom prst="rect">
            <a:avLst/>
          </a:prstGeom>
        </p:spPr>
      </p:pic>
      <p:grpSp>
        <p:nvGrpSpPr>
          <p:cNvPr id="7" name="组合 6"/>
          <p:cNvGrpSpPr/>
          <p:nvPr/>
        </p:nvGrpSpPr>
        <p:grpSpPr bwMode="auto">
          <a:xfrm>
            <a:off x="3102610" y="380048"/>
            <a:ext cx="5645150" cy="732472"/>
            <a:chOff x="1626555" y="697552"/>
            <a:chExt cx="9106533" cy="732106"/>
          </a:xfrm>
        </p:grpSpPr>
        <p:sp>
          <p:nvSpPr>
            <p:cNvPr id="8" name="文本框 7"/>
            <p:cNvSpPr txBox="1"/>
            <p:nvPr/>
          </p:nvSpPr>
          <p:spPr>
            <a:xfrm>
              <a:off x="2103394" y="697552"/>
              <a:ext cx="7493171"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项目基本信息</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1737360" y="1498600"/>
            <a:ext cx="8594090" cy="4399915"/>
          </a:xfrm>
          <a:prstGeom prst="rect">
            <a:avLst/>
          </a:prstGeom>
          <a:noFill/>
          <a:ln w="9525">
            <a:noFill/>
          </a:ln>
        </p:spPr>
        <p:txBody>
          <a:bodyPr wrap="square">
            <a:spAutoFit/>
          </a:bodyPr>
          <a:lstStyle/>
          <a:p>
            <a:pPr marL="0" indent="0"/>
            <a:r>
              <a:rPr lang="zh-CN" sz="2000" b="1">
                <a:ea typeface="宋体" panose="02010600030101010101" pitchFamily="2" charset="-122"/>
              </a:rPr>
              <a:t>注册用户</a:t>
            </a:r>
            <a:endParaRPr lang="zh-CN" sz="2000" b="0">
              <a:ea typeface="宋体" panose="02010600030101010101" pitchFamily="2" charset="-122"/>
            </a:endParaRPr>
          </a:p>
          <a:p>
            <a:pPr marL="0" indent="0"/>
            <a:r>
              <a:rPr lang="en-US" altLang="zh-CN" sz="2000" b="0">
                <a:ea typeface="宋体" panose="02010600030101010101" pitchFamily="2" charset="-122"/>
              </a:rPr>
              <a:t>	</a:t>
            </a:r>
            <a:r>
              <a:rPr lang="zh-CN" sz="2000" b="0">
                <a:latin typeface="楷体" panose="02010609060101010101" pitchFamily="49" charset="-122"/>
                <a:ea typeface="楷体" panose="02010609060101010101" pitchFamily="49" charset="-122"/>
              </a:rPr>
              <a:t>作出对某个老师某门课程的评分和评价短语</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查看其他用户对某个老师某门课程的评分和评价短语作为选课参考</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对其他用户的评价短语表示</a:t>
            </a:r>
            <a:r>
              <a:rPr lang="en-US" sz="2000" b="0">
                <a:latin typeface="楷体" panose="02010609060101010101" pitchFamily="49" charset="-122"/>
                <a:ea typeface="楷体" panose="02010609060101010101" pitchFamily="49" charset="-122"/>
                <a:cs typeface="Times New Roman" panose="02020603050405020304" charset="0"/>
              </a:rPr>
              <a:t> </a:t>
            </a:r>
            <a:r>
              <a:rPr lang="zh-CN" sz="2000" b="0">
                <a:latin typeface="楷体" panose="02010609060101010101" pitchFamily="49" charset="-122"/>
                <a:ea typeface="楷体" panose="02010609060101010101" pitchFamily="49" charset="-122"/>
              </a:rPr>
              <a:t>赞同</a:t>
            </a:r>
            <a:r>
              <a:rPr lang="en-US" sz="2000" b="0">
                <a:latin typeface="楷体" panose="02010609060101010101" pitchFamily="49" charset="-122"/>
                <a:ea typeface="楷体" panose="02010609060101010101" pitchFamily="49" charset="-122"/>
                <a:cs typeface="Times New Roman" panose="02020603050405020304" charset="0"/>
              </a:rPr>
              <a:t>/</a:t>
            </a:r>
            <a:r>
              <a:rPr lang="zh-CN" sz="2000" b="0">
                <a:latin typeface="楷体" panose="02010609060101010101" pitchFamily="49" charset="-122"/>
                <a:ea typeface="楷体" panose="02010609060101010101" pitchFamily="49" charset="-122"/>
              </a:rPr>
              <a:t>不认可</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查看某个老师某门课的平均总评给分</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查看某个老师点到、点名提问的估计概率</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提供必要信息后会收到可能符合其喜好的课程推荐</a:t>
            </a:r>
            <a:endParaRPr lang="zh-CN" sz="2000" b="0">
              <a:latin typeface="楷体" panose="02010609060101010101" pitchFamily="49" charset="-122"/>
              <a:ea typeface="楷体" panose="02010609060101010101" pitchFamily="49" charset="-122"/>
            </a:endParaRPr>
          </a:p>
          <a:p>
            <a:pPr marL="0" indent="0"/>
            <a:r>
              <a:rPr lang="zh-CN" sz="2000" b="1">
                <a:ea typeface="宋体" panose="02010600030101010101" pitchFamily="2" charset="-122"/>
              </a:rPr>
              <a:t>游客</a:t>
            </a:r>
            <a:endParaRPr lang="zh-CN" sz="2000" b="0">
              <a:ea typeface="宋体" panose="02010600030101010101" pitchFamily="2" charset="-122"/>
            </a:endParaRPr>
          </a:p>
          <a:p>
            <a:pPr marL="0" indent="0"/>
            <a:r>
              <a:rPr lang="en-US" altLang="zh-CN" sz="2000" b="0">
                <a:ea typeface="宋体" panose="02010600030101010101" pitchFamily="2" charset="-122"/>
              </a:rPr>
              <a:t>	</a:t>
            </a:r>
            <a:r>
              <a:rPr lang="zh-CN" sz="2000" b="0">
                <a:latin typeface="楷体" panose="02010609060101010101" pitchFamily="49" charset="-122"/>
                <a:ea typeface="楷体" panose="02010609060101010101" pitchFamily="49" charset="-122"/>
              </a:rPr>
              <a:t>查看其他用户对某个老师某门课程的评分和评价短语作为选课参考</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查看某个老师某门课的平均总评给分</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查看某个老师点到、点名提问的估计概率</a:t>
            </a:r>
            <a:endParaRPr lang="en-US" sz="2000" b="0">
              <a:latin typeface="楷体" panose="02010609060101010101" pitchFamily="49" charset="-122"/>
              <a:ea typeface="楷体" panose="02010609060101010101" pitchFamily="49" charset="-122"/>
              <a:cs typeface="Times New Roman" panose="02020603050405020304" charset="0"/>
            </a:endParaRPr>
          </a:p>
          <a:p>
            <a:pPr marL="0" indent="0"/>
            <a:r>
              <a:rPr lang="en-US" sz="2000" b="1">
                <a:latin typeface="Calibri" panose="020F0502020204030204" pitchFamily="34" charset="0"/>
                <a:ea typeface="宋体" panose="02010600030101010101" pitchFamily="2" charset="-122"/>
                <a:cs typeface="Times New Roman" panose="02020603050405020304" charset="0"/>
              </a:rPr>
              <a:t> </a:t>
            </a:r>
            <a:r>
              <a:rPr lang="zh-CN" sz="2000" b="1">
                <a:ea typeface="宋体" panose="02010600030101010101" pitchFamily="2" charset="-122"/>
              </a:rPr>
              <a:t>管理员</a:t>
            </a:r>
            <a:endParaRPr lang="zh-CN" sz="2000" b="0">
              <a:ea typeface="宋体" panose="02010600030101010101" pitchFamily="2" charset="-122"/>
            </a:endParaRPr>
          </a:p>
          <a:p>
            <a:pPr marL="0" indent="0"/>
            <a:r>
              <a:rPr lang="en-US" altLang="zh-CN" sz="2000" b="0">
                <a:ea typeface="宋体" panose="02010600030101010101" pitchFamily="2" charset="-122"/>
              </a:rPr>
              <a:t>	</a:t>
            </a:r>
            <a:r>
              <a:rPr lang="zh-CN" sz="2000" b="0">
                <a:latin typeface="楷体" panose="02010609060101010101" pitchFamily="49" charset="-122"/>
                <a:ea typeface="楷体" panose="02010609060101010101" pitchFamily="49" charset="-122"/>
              </a:rPr>
              <a:t>删除不当评论</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增</a:t>
            </a:r>
            <a:r>
              <a:rPr lang="en-US" sz="2000" b="0">
                <a:latin typeface="楷体" panose="02010609060101010101" pitchFamily="49" charset="-122"/>
                <a:ea typeface="楷体" panose="02010609060101010101" pitchFamily="49" charset="-122"/>
                <a:cs typeface="Times New Roman" panose="02020603050405020304" charset="0"/>
              </a:rPr>
              <a:t>/</a:t>
            </a:r>
            <a:r>
              <a:rPr lang="zh-CN" sz="2000" b="0">
                <a:latin typeface="楷体" panose="02010609060101010101" pitchFamily="49" charset="-122"/>
                <a:ea typeface="楷体" panose="02010609060101010101" pitchFamily="49" charset="-122"/>
              </a:rPr>
              <a:t>删 教师授课条目</a:t>
            </a:r>
            <a:endParaRPr lang="zh-CN" altLang="en-US" sz="200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bwMode="auto">
          <a:xfrm>
            <a:off x="3102610" y="380048"/>
            <a:ext cx="5645150" cy="732472"/>
            <a:chOff x="1626555" y="697552"/>
            <a:chExt cx="9106533" cy="732106"/>
          </a:xfrm>
        </p:grpSpPr>
        <p:sp>
          <p:nvSpPr>
            <p:cNvPr id="8" name="文本框 7"/>
            <p:cNvSpPr txBox="1"/>
            <p:nvPr/>
          </p:nvSpPr>
          <p:spPr>
            <a:xfrm>
              <a:off x="2103394" y="697552"/>
              <a:ext cx="7493171"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项目用户</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3869690" y="1694180"/>
            <a:ext cx="8065770" cy="4278094"/>
          </a:xfrm>
          <a:prstGeom prst="rect">
            <a:avLst/>
          </a:prstGeom>
          <a:noFill/>
        </p:spPr>
        <p:txBody>
          <a:bodyPr wrap="square" rtlCol="0">
            <a:spAutoFit/>
          </a:bodyPr>
          <a:lstStyle/>
          <a:p>
            <a:endParaRPr lang="zh-CN" altLang="en-US" sz="2400"/>
          </a:p>
          <a:p>
            <a:r>
              <a:rPr lang="zh-CN" altLang="en-US" sz="2200" b="1">
                <a:solidFill>
                  <a:schemeClr val="tx1">
                    <a:lumMod val="75000"/>
                    <a:lumOff val="25000"/>
                  </a:schemeClr>
                </a:solidFill>
                <a:sym typeface="+mn-ea"/>
              </a:rPr>
              <a:t>典型用户：      </a:t>
            </a:r>
            <a:r>
              <a:rPr lang="en-US" altLang="zh-CN" sz="2200" b="1">
                <a:solidFill>
                  <a:schemeClr val="tx1">
                    <a:lumMod val="75000"/>
                    <a:lumOff val="25000"/>
                  </a:schemeClr>
                </a:solidFill>
                <a:sym typeface="+mn-ea"/>
              </a:rPr>
              <a:t>ZUCC</a:t>
            </a:r>
            <a:r>
              <a:rPr lang="zh-CN" altLang="en-US" sz="2200" b="1">
                <a:solidFill>
                  <a:schemeClr val="tx1">
                    <a:lumMod val="75000"/>
                    <a:lumOff val="25000"/>
                  </a:schemeClr>
                </a:solidFill>
                <a:sym typeface="+mn-ea"/>
              </a:rPr>
              <a:t>学生</a:t>
            </a:r>
            <a:endParaRPr lang="zh-CN" altLang="en-US" sz="2200" b="1">
              <a:solidFill>
                <a:schemeClr val="tx1">
                  <a:lumMod val="75000"/>
                  <a:lumOff val="25000"/>
                </a:schemeClr>
              </a:solidFill>
              <a:sym typeface="+mn-ea"/>
            </a:endParaRPr>
          </a:p>
          <a:p>
            <a:endParaRPr lang="zh-CN" altLang="en-US" sz="2200" b="1">
              <a:solidFill>
                <a:schemeClr val="tx1">
                  <a:lumMod val="75000"/>
                  <a:lumOff val="25000"/>
                </a:schemeClr>
              </a:solidFill>
              <a:sym typeface="+mn-ea"/>
            </a:endParaRPr>
          </a:p>
          <a:p>
            <a:endParaRPr lang="zh-CN" altLang="en-US" sz="2200" b="1">
              <a:solidFill>
                <a:schemeClr val="tx1">
                  <a:lumMod val="75000"/>
                  <a:lumOff val="25000"/>
                </a:schemeClr>
              </a:solidFill>
              <a:sym typeface="+mn-ea"/>
            </a:endParaRPr>
          </a:p>
          <a:p>
            <a:endParaRPr lang="zh-CN" altLang="en-US" sz="2200" b="1">
              <a:solidFill>
                <a:schemeClr val="tx1">
                  <a:lumMod val="75000"/>
                  <a:lumOff val="25000"/>
                </a:schemeClr>
              </a:solidFill>
              <a:sym typeface="+mn-ea"/>
            </a:endParaRPr>
          </a:p>
          <a:p>
            <a:endParaRPr lang="zh-CN" altLang="en-US" sz="2200" b="1">
              <a:solidFill>
                <a:schemeClr val="tx1">
                  <a:lumMod val="75000"/>
                  <a:lumOff val="25000"/>
                </a:schemeClr>
              </a:solidFill>
              <a:sym typeface="+mn-ea"/>
            </a:endParaRPr>
          </a:p>
          <a:p>
            <a:r>
              <a:rPr lang="zh-CN" altLang="en-US" sz="2200" b="1" smtClean="0">
                <a:solidFill>
                  <a:schemeClr val="tx1">
                    <a:lumMod val="75000"/>
                    <a:lumOff val="25000"/>
                  </a:schemeClr>
                </a:solidFill>
                <a:sym typeface="+mn-ea"/>
              </a:rPr>
              <a:t>当</a:t>
            </a:r>
            <a:r>
              <a:rPr lang="zh-CN" altLang="en-US" sz="2200" b="1">
                <a:solidFill>
                  <a:schemeClr val="tx1">
                    <a:lumMod val="75000"/>
                    <a:lumOff val="25000"/>
                  </a:schemeClr>
                </a:solidFill>
                <a:sym typeface="+mn-ea"/>
              </a:rPr>
              <a:t>然用户：      杨枨老师</a:t>
            </a:r>
            <a:endParaRPr lang="zh-CN" altLang="en-US" sz="2200" b="1">
              <a:solidFill>
                <a:schemeClr val="tx1">
                  <a:lumMod val="75000"/>
                  <a:lumOff val="25000"/>
                </a:schemeClr>
              </a:solidFill>
              <a:sym typeface="+mn-ea"/>
            </a:endParaRPr>
          </a:p>
          <a:p>
            <a:r>
              <a:rPr lang="zh-CN" altLang="en-US" sz="2000">
                <a:sym typeface="+mn-ea"/>
              </a:rPr>
              <a:t>         </a:t>
            </a:r>
            <a:endParaRPr lang="zh-CN" altLang="en-US" sz="2400"/>
          </a:p>
          <a:p>
            <a:endParaRPr lang="zh-CN" altLang="en-US" sz="2400"/>
          </a:p>
          <a:p>
            <a:endParaRPr lang="zh-CN" altLang="en-US" sz="2400"/>
          </a:p>
          <a:p>
            <a:endParaRPr lang="zh-CN" altLang="en-US" sz="2400"/>
          </a:p>
          <a:p>
            <a:endParaRPr lang="zh-CN" altLang="en-US" sz="2400"/>
          </a:p>
        </p:txBody>
      </p:sp>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21810"/>
            <a:ext cx="12192635" cy="2664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841378" y="990600"/>
            <a:ext cx="8361045" cy="5740400"/>
          </a:xfrm>
          <a:prstGeom prst="rect">
            <a:avLst/>
          </a:prstGeom>
        </p:spPr>
      </p:pic>
      <p:pic>
        <p:nvPicPr>
          <p:cNvPr id="10" name="图片 9"/>
          <p:cNvPicPr>
            <a:picLocks noChangeAspect="1"/>
          </p:cNvPicPr>
          <p:nvPr/>
        </p:nvPicPr>
        <p:blipFill rotWithShape="1">
          <a:blip r:embed="rId2">
            <a:extLst>
              <a:ext uri="{28A0092B-C50C-407E-A947-70E740481C1C}">
                <a14:useLocalDpi xmlns:a14="http://schemas.microsoft.com/office/drawing/2010/main" val="0"/>
              </a:ext>
            </a:extLst>
          </a:blip>
          <a:srcRect t="34916" b="25375"/>
          <a:stretch>
            <a:fillRect/>
          </a:stretch>
        </p:blipFill>
        <p:spPr>
          <a:xfrm>
            <a:off x="-635" y="4314190"/>
            <a:ext cx="12192635" cy="2664460"/>
          </a:xfrm>
          <a:prstGeom prst="rect">
            <a:avLst/>
          </a:prstGeom>
        </p:spPr>
      </p:pic>
      <p:grpSp>
        <p:nvGrpSpPr>
          <p:cNvPr id="11" name="组合 10"/>
          <p:cNvGrpSpPr/>
          <p:nvPr/>
        </p:nvGrpSpPr>
        <p:grpSpPr bwMode="auto">
          <a:xfrm>
            <a:off x="3102610" y="380048"/>
            <a:ext cx="5645150" cy="732472"/>
            <a:chOff x="1626555" y="697552"/>
            <a:chExt cx="9106533" cy="732106"/>
          </a:xfrm>
        </p:grpSpPr>
        <p:sp>
          <p:nvSpPr>
            <p:cNvPr id="12" name="文本框 7"/>
            <p:cNvSpPr txBox="1"/>
            <p:nvPr/>
          </p:nvSpPr>
          <p:spPr>
            <a:xfrm>
              <a:off x="2103394" y="697552"/>
              <a:ext cx="7493171" cy="632871"/>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a:t>
              </a:r>
              <a:r>
                <a:rPr lang="zh-CN" altLang="en-US" sz="3200" b="1" spc="600" noProof="1" smtClean="0">
                  <a:solidFill>
                    <a:srgbClr val="273751"/>
                  </a:solidFill>
                  <a:latin typeface="微软雅黑" panose="020B0503020204020204" pitchFamily="34" charset="-122"/>
                  <a:ea typeface="微软雅黑" panose="020B0503020204020204" pitchFamily="34" charset="-122"/>
                </a:rPr>
                <a:t>目</a:t>
              </a:r>
              <a:r>
                <a:rPr lang="zh-CN" altLang="en-US" sz="3200" b="1" spc="600" noProof="1">
                  <a:solidFill>
                    <a:srgbClr val="273751"/>
                  </a:solidFill>
                  <a:latin typeface="微软雅黑" panose="020B0503020204020204" pitchFamily="34" charset="-122"/>
                  <a:ea typeface="微软雅黑" panose="020B0503020204020204" pitchFamily="34" charset="-122"/>
                </a:rPr>
                <a:t>介绍</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a6aa9818-f1ff-4e2f-966c-0bbb9b6c315c}"/>
</p:tagLst>
</file>

<file path=ppt/theme/theme1.xml><?xml version="1.0" encoding="utf-8"?>
<a:theme xmlns:a="http://schemas.openxmlformats.org/drawingml/2006/main" name="Office 主题">
  <a:themeElements>
    <a:clrScheme name="自定义 1503">
      <a:dk1>
        <a:sysClr val="windowText" lastClr="000000"/>
      </a:dk1>
      <a:lt1>
        <a:sysClr val="window" lastClr="FFFFFF"/>
      </a:lt1>
      <a:dk2>
        <a:srgbClr val="1F497D"/>
      </a:dk2>
      <a:lt2>
        <a:srgbClr val="EEECE1"/>
      </a:lt2>
      <a:accent1>
        <a:srgbClr val="647ABA"/>
      </a:accent1>
      <a:accent2>
        <a:srgbClr val="8AA3D2"/>
      </a:accent2>
      <a:accent3>
        <a:srgbClr val="647ABA"/>
      </a:accent3>
      <a:accent4>
        <a:srgbClr val="8AA3D2"/>
      </a:accent4>
      <a:accent5>
        <a:srgbClr val="647ABA"/>
      </a:accent5>
      <a:accent6>
        <a:srgbClr val="8AA3D2"/>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3753</Words>
  <Application>WPS 演示</Application>
  <PresentationFormat>自定义</PresentationFormat>
  <Paragraphs>440</Paragraphs>
  <Slides>42</Slides>
  <Notes>36</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42</vt:i4>
      </vt:variant>
    </vt:vector>
  </HeadingPairs>
  <TitlesOfParts>
    <vt:vector size="63" baseType="lpstr">
      <vt:lpstr>Arial</vt:lpstr>
      <vt:lpstr>宋体</vt:lpstr>
      <vt:lpstr>Wingdings</vt:lpstr>
      <vt:lpstr>等线</vt:lpstr>
      <vt:lpstr>微软雅黑</vt:lpstr>
      <vt:lpstr>Roboto Condensed</vt:lpstr>
      <vt:lpstr>Verdana</vt:lpstr>
      <vt:lpstr>Calibri</vt:lpstr>
      <vt:lpstr>Agency FB</vt:lpstr>
      <vt:lpstr>Trebuchet MS</vt:lpstr>
      <vt:lpstr>方正姚体</vt:lpstr>
      <vt:lpstr>Meiryo</vt:lpstr>
      <vt:lpstr>幼圆</vt:lpstr>
      <vt:lpstr>微软雅黑 Light</vt:lpstr>
      <vt:lpstr>楷体</vt:lpstr>
      <vt:lpstr>Times New Roman</vt:lpstr>
      <vt:lpstr>Segoe Print</vt:lpstr>
      <vt:lpstr>Arial Unicode MS</vt:lpstr>
      <vt:lpstr>Segoe UI Emoji</vt:lpstr>
      <vt:lpstr>方正黑体简体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置你在我心间</cp:lastModifiedBy>
  <cp:revision>70</cp:revision>
  <dcterms:created xsi:type="dcterms:W3CDTF">2020-10-04T13:42:00Z</dcterms:created>
  <dcterms:modified xsi:type="dcterms:W3CDTF">2020-10-25T11:52:29Z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2052-11.1.0.10116</vt:lpwstr>
  </property>
</Properties>
</file>