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98" r:id="rId8"/>
    <p:sldId id="268" r:id="rId9"/>
    <p:sldId id="299" r:id="rId10"/>
    <p:sldId id="269" r:id="rId11"/>
    <p:sldId id="300" r:id="rId12"/>
    <p:sldId id="271" r:id="rId13"/>
    <p:sldId id="301" r:id="rId14"/>
    <p:sldId id="302" r:id="rId15"/>
    <p:sldId id="303" r:id="rId16"/>
    <p:sldId id="310" r:id="rId17"/>
    <p:sldId id="304" r:id="rId18"/>
    <p:sldId id="305" r:id="rId19"/>
    <p:sldId id="284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  <a:srgbClr val="F6F6F6"/>
    <a:srgbClr val="E4E4E4"/>
    <a:srgbClr val="D1D1D1"/>
    <a:srgbClr val="9B9B9B"/>
    <a:srgbClr val="7E7E7E"/>
    <a:srgbClr val="585858"/>
    <a:srgbClr val="EAEAEA"/>
    <a:srgbClr val="E8E8E8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8" autoAdjust="0"/>
    <p:restoredTop sz="96318" autoAdjust="0"/>
  </p:normalViewPr>
  <p:slideViewPr>
    <p:cSldViewPr snapToGrid="0">
      <p:cViewPr>
        <p:scale>
          <a:sx n="33" d="100"/>
          <a:sy n="33" d="100"/>
        </p:scale>
        <p:origin x="-858" y="-2016"/>
      </p:cViewPr>
      <p:guideLst>
        <p:guide orient="horz" pos="2160"/>
        <p:guide pos="38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49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6AE11-D084-4F25-945E-F843C66F8F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E0475-C778-4B88-ABEB-2E2A83AAD6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E0475-C778-4B88-ABEB-2E2A83AAD6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595917" y="377365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2" Type="http://schemas.openxmlformats.org/officeDocument/2006/relationships/image" Target="../media/image4.png"/><Relationship Id="rId1" Type="http://schemas.openxmlformats.org/officeDocument/2006/relationships/tags" Target="../tags/tag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1" Type="http://schemas.openxmlformats.org/officeDocument/2006/relationships/notesSlide" Target="../notesSlides/notesSlide1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9" Type="http://schemas.openxmlformats.org/officeDocument/2006/relationships/notesSlide" Target="../notesSlides/notesSlide6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8.xml"/><Relationship Id="rId16" Type="http://schemas.openxmlformats.org/officeDocument/2006/relationships/tags" Target="../tags/tag27.xml"/><Relationship Id="rId15" Type="http://schemas.openxmlformats.org/officeDocument/2006/relationships/tags" Target="../tags/tag26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0.xml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>
          <a:xfrm>
            <a:off x="-936607" y="-133469"/>
            <a:ext cx="13332247" cy="12790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706100" y="372726"/>
            <a:ext cx="495300" cy="495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68300" sx="107000" sy="107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07474" y="2149149"/>
            <a:ext cx="644390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400" dirty="0">
                <a:solidFill>
                  <a:srgbClr val="404040"/>
                </a:solidFill>
                <a:cs typeface="+mn-ea"/>
                <a:sym typeface="+mn-lt"/>
              </a:rPr>
              <a:t>云计算综述报告</a:t>
            </a:r>
            <a:endParaRPr lang="zh-CN" altLang="en-US" sz="5400" spc="4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30349" y="4627311"/>
            <a:ext cx="263938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spc="200" dirty="0">
                <a:solidFill>
                  <a:srgbClr val="7E7E7E"/>
                </a:solidFill>
                <a:cs typeface="+mn-ea"/>
                <a:sym typeface="+mn-lt"/>
              </a:rPr>
              <a:t>汇报小组：第六组</a:t>
            </a:r>
            <a:endParaRPr lang="zh-CN" altLang="en-US" i="1" spc="200" dirty="0">
              <a:solidFill>
                <a:srgbClr val="7E7E7E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30035" y="5143500"/>
            <a:ext cx="3289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spc="200">
                <a:solidFill>
                  <a:srgbClr val="7E7E7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r>
              <a:rPr lang="zh-CN" altLang="en-US" sz="2000" i="1" smtClean="0">
                <a:latin typeface="+mn-lt"/>
                <a:ea typeface="+mn-ea"/>
                <a:cs typeface="+mn-ea"/>
                <a:sym typeface="+mn-lt"/>
              </a:rPr>
              <a:t>汇报人：徐淑华 陈钗君</a:t>
            </a:r>
            <a:endParaRPr lang="zh-CN" altLang="en-US" sz="2000" i="1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274178" y="5542002"/>
            <a:ext cx="379981" cy="379981"/>
          </a:xfrm>
          <a:prstGeom prst="ellipse">
            <a:avLst/>
          </a:prstGeom>
          <a:solidFill>
            <a:srgbClr val="7E7E7E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/>
      <p:bldP spid="17" grpId="0"/>
      <p:bldP spid="18" grpId="0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5146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684449" y="523568"/>
            <a:ext cx="593152" cy="5931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93700" sx="103000" sy="103000" algn="ctr" rotWithShape="0">
              <a:schemeClr val="tx1">
                <a:lumMod val="95000"/>
                <a:lumOff val="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791960" y="3722339"/>
            <a:ext cx="593152" cy="593152"/>
          </a:xfrm>
          <a:prstGeom prst="ellipse">
            <a:avLst/>
          </a:prstGeom>
          <a:solidFill>
            <a:srgbClr val="7E7E7E"/>
          </a:solidFill>
          <a:ln>
            <a:noFill/>
          </a:ln>
          <a:effectLst>
            <a:outerShdw blurRad="393700" sx="103000" sy="103000" algn="ctr" rotWithShape="0">
              <a:schemeClr val="tx1">
                <a:lumMod val="95000"/>
                <a:lumOff val="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49051" y="6133106"/>
            <a:ext cx="342899" cy="342899"/>
          </a:xfrm>
          <a:prstGeom prst="ellipse">
            <a:avLst/>
          </a:prstGeom>
          <a:solidFill>
            <a:srgbClr val="D1D1D1"/>
          </a:solidFill>
          <a:ln>
            <a:noFill/>
          </a:ln>
          <a:effectLst>
            <a:outerShdw blurRad="393700" sx="103000" sy="103000" algn="ctr" rotWithShape="0">
              <a:schemeClr val="tx1">
                <a:lumMod val="95000"/>
                <a:lumOff val="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06365" y="732790"/>
            <a:ext cx="34671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400" dirty="0">
                <a:solidFill>
                  <a:srgbClr val="585858"/>
                </a:solidFill>
                <a:cs typeface="+mn-ea"/>
                <a:sym typeface="+mn-lt"/>
              </a:rPr>
              <a:t>云计算关键技术发展</a:t>
            </a:r>
            <a:endParaRPr lang="zh-CN" altLang="en-US" sz="3200" spc="400" dirty="0">
              <a:solidFill>
                <a:srgbClr val="585858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44215" y="3025096"/>
            <a:ext cx="4973634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400" dirty="0">
                <a:solidFill>
                  <a:srgbClr val="585858"/>
                </a:solidFill>
                <a:cs typeface="+mn-ea"/>
                <a:sym typeface="+mn-lt"/>
              </a:rPr>
              <a:t>并行计算技术</a:t>
            </a:r>
            <a:endParaRPr lang="zh-CN" altLang="en-US" sz="2400" dirty="0">
              <a:solidFill>
                <a:srgbClr val="585858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44215" y="3722094"/>
            <a:ext cx="4973634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400" dirty="0">
                <a:solidFill>
                  <a:srgbClr val="585858"/>
                </a:solidFill>
                <a:cs typeface="+mn-ea"/>
                <a:sym typeface="+mn-lt"/>
              </a:rPr>
              <a:t>系统级容错技术</a:t>
            </a:r>
            <a:endParaRPr lang="zh-CN" altLang="en-US" sz="2400" dirty="0">
              <a:solidFill>
                <a:srgbClr val="585858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04540" y="4315586"/>
            <a:ext cx="4973634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400" dirty="0">
                <a:solidFill>
                  <a:srgbClr val="585858"/>
                </a:solidFill>
                <a:cs typeface="+mn-ea"/>
                <a:sym typeface="+mn-lt"/>
              </a:rPr>
              <a:t>虚拟化技术</a:t>
            </a:r>
            <a:endParaRPr lang="zh-CN" altLang="en-US" sz="2400" dirty="0">
              <a:solidFill>
                <a:srgbClr val="585858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44215" y="4908041"/>
            <a:ext cx="4973634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1800"/>
              </a:lnSpc>
            </a:pPr>
            <a:r>
              <a:rPr lang="zh-CN" altLang="en-US" sz="2400" dirty="0">
                <a:solidFill>
                  <a:srgbClr val="585858"/>
                </a:solidFill>
                <a:cs typeface="+mn-ea"/>
                <a:sym typeface="+mn-lt"/>
              </a:rPr>
              <a:t>大数据挖掘技术</a:t>
            </a:r>
            <a:endParaRPr lang="zh-CN" altLang="en-US" sz="2400" dirty="0">
              <a:solidFill>
                <a:srgbClr val="585858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bldLvl="0" animBg="1"/>
      <p:bldP spid="9" grpId="0" animBg="1"/>
      <p:bldP spid="13" grpId="0"/>
      <p:bldP spid="14" grpId="0"/>
      <p:bldP spid="15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5146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684449" y="523568"/>
            <a:ext cx="593152" cy="5931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93700" sx="103000" sy="103000" algn="ctr" rotWithShape="0">
              <a:schemeClr val="tx1">
                <a:lumMod val="95000"/>
                <a:lumOff val="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791960" y="3722339"/>
            <a:ext cx="593152" cy="593152"/>
          </a:xfrm>
          <a:prstGeom prst="ellipse">
            <a:avLst/>
          </a:prstGeom>
          <a:solidFill>
            <a:srgbClr val="7E7E7E"/>
          </a:solidFill>
          <a:ln>
            <a:noFill/>
          </a:ln>
          <a:effectLst>
            <a:outerShdw blurRad="393700" sx="103000" sy="103000" algn="ctr" rotWithShape="0">
              <a:schemeClr val="tx1">
                <a:lumMod val="95000"/>
                <a:lumOff val="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49051" y="6133106"/>
            <a:ext cx="342899" cy="342899"/>
          </a:xfrm>
          <a:prstGeom prst="ellipse">
            <a:avLst/>
          </a:prstGeom>
          <a:solidFill>
            <a:srgbClr val="D1D1D1"/>
          </a:solidFill>
          <a:ln>
            <a:noFill/>
          </a:ln>
          <a:effectLst>
            <a:outerShdw blurRad="393700" sx="103000" sy="103000" algn="ctr" rotWithShape="0">
              <a:schemeClr val="tx1">
                <a:lumMod val="95000"/>
                <a:lumOff val="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06365" y="732790"/>
            <a:ext cx="3467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400" dirty="0">
                <a:solidFill>
                  <a:srgbClr val="585858"/>
                </a:solidFill>
                <a:cs typeface="+mn-ea"/>
                <a:sym typeface="+mn-lt"/>
              </a:rPr>
              <a:t>国内重点企业</a:t>
            </a:r>
            <a:endParaRPr lang="zh-CN" altLang="en-US" sz="3200" spc="400" dirty="0">
              <a:solidFill>
                <a:srgbClr val="585858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44215" y="3025096"/>
            <a:ext cx="4973634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400" dirty="0">
                <a:solidFill>
                  <a:srgbClr val="585858"/>
                </a:solidFill>
                <a:cs typeface="+mn-ea"/>
                <a:sym typeface="+mn-lt"/>
              </a:rPr>
              <a:t>阿里</a:t>
            </a:r>
            <a:endParaRPr lang="zh-CN" altLang="en-US" sz="2400" dirty="0">
              <a:solidFill>
                <a:srgbClr val="585858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44215" y="3722094"/>
            <a:ext cx="4973634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400" dirty="0">
                <a:solidFill>
                  <a:srgbClr val="585858"/>
                </a:solidFill>
                <a:cs typeface="+mn-ea"/>
                <a:sym typeface="+mn-lt"/>
              </a:rPr>
              <a:t>百度</a:t>
            </a:r>
            <a:endParaRPr lang="zh-CN" altLang="en-US" sz="2400" dirty="0">
              <a:solidFill>
                <a:srgbClr val="585858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44215" y="4315586"/>
            <a:ext cx="4973634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400" dirty="0">
                <a:solidFill>
                  <a:srgbClr val="585858"/>
                </a:solidFill>
                <a:cs typeface="+mn-ea"/>
                <a:sym typeface="+mn-lt"/>
              </a:rPr>
              <a:t>华为</a:t>
            </a:r>
            <a:endParaRPr lang="zh-CN" altLang="en-US" sz="2400" dirty="0">
              <a:solidFill>
                <a:srgbClr val="585858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44215" y="4908041"/>
            <a:ext cx="4973634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1800"/>
              </a:lnSpc>
            </a:pPr>
            <a:r>
              <a:rPr lang="zh-CN" altLang="en-US" sz="2400" dirty="0">
                <a:solidFill>
                  <a:srgbClr val="585858"/>
                </a:solidFill>
                <a:cs typeface="+mn-ea"/>
                <a:sym typeface="+mn-lt"/>
              </a:rPr>
              <a:t>腾讯</a:t>
            </a:r>
            <a:endParaRPr lang="zh-CN" altLang="en-US" sz="2400" dirty="0">
              <a:solidFill>
                <a:srgbClr val="585858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8" grpId="0" bldLvl="0" animBg="1"/>
      <p:bldP spid="9" grpId="0" bldLvl="0" animBg="1"/>
      <p:bldP spid="13" grpId="0"/>
      <p:bldP spid="14" grpId="0"/>
      <p:bldP spid="15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3727" y="1592827"/>
            <a:ext cx="16446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585858"/>
                </a:solidFill>
                <a:cs typeface="+mn-ea"/>
                <a:sym typeface="+mn-lt"/>
              </a:rPr>
              <a:t>05</a:t>
            </a:r>
            <a:endParaRPr lang="zh-CN" altLang="en-US" sz="7200" dirty="0">
              <a:solidFill>
                <a:srgbClr val="585858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71290" y="2947670"/>
            <a:ext cx="58115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400" dirty="0">
                <a:solidFill>
                  <a:srgbClr val="585858"/>
                </a:solidFill>
                <a:cs typeface="+mn-ea"/>
                <a:sym typeface="+mn-lt"/>
              </a:rPr>
              <a:t>云计算产品</a:t>
            </a:r>
            <a:endParaRPr lang="zh-CN" altLang="en-US" sz="4400" spc="400" dirty="0">
              <a:solidFill>
                <a:srgbClr val="585858"/>
              </a:solidFill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0586365" y="3189576"/>
            <a:ext cx="527723" cy="286115"/>
          </a:xfrm>
          <a:prstGeom prst="triangle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5146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684449" y="523568"/>
            <a:ext cx="593152" cy="5931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93700" sx="103000" sy="103000" algn="ctr" rotWithShape="0">
              <a:schemeClr val="tx1">
                <a:lumMod val="95000"/>
                <a:lumOff val="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791960" y="3722339"/>
            <a:ext cx="593152" cy="593152"/>
          </a:xfrm>
          <a:prstGeom prst="ellipse">
            <a:avLst/>
          </a:prstGeom>
          <a:solidFill>
            <a:srgbClr val="7E7E7E"/>
          </a:solidFill>
          <a:ln>
            <a:noFill/>
          </a:ln>
          <a:effectLst>
            <a:outerShdw blurRad="393700" sx="103000" sy="103000" algn="ctr" rotWithShape="0">
              <a:schemeClr val="tx1">
                <a:lumMod val="95000"/>
                <a:lumOff val="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49051" y="6133106"/>
            <a:ext cx="342899" cy="342899"/>
          </a:xfrm>
          <a:prstGeom prst="ellipse">
            <a:avLst/>
          </a:prstGeom>
          <a:solidFill>
            <a:srgbClr val="D1D1D1"/>
          </a:solidFill>
          <a:ln>
            <a:noFill/>
          </a:ln>
          <a:effectLst>
            <a:outerShdw blurRad="393700" sx="103000" sy="103000" algn="ctr" rotWithShape="0">
              <a:schemeClr val="tx1">
                <a:lumMod val="95000"/>
                <a:lumOff val="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06365" y="732790"/>
            <a:ext cx="47815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400" dirty="0">
                <a:solidFill>
                  <a:srgbClr val="585858"/>
                </a:solidFill>
                <a:cs typeface="+mn-ea"/>
                <a:sym typeface="+mn-lt"/>
              </a:rPr>
              <a:t>云计算技术的应用主要有三大产品</a:t>
            </a:r>
            <a:endParaRPr lang="zh-CN" altLang="en-US" sz="3200" spc="400" dirty="0">
              <a:solidFill>
                <a:srgbClr val="585858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44215" y="3025096"/>
            <a:ext cx="4973634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400" dirty="0">
                <a:solidFill>
                  <a:srgbClr val="585858"/>
                </a:solidFill>
                <a:cs typeface="+mn-ea"/>
                <a:sym typeface="+mn-lt"/>
              </a:rPr>
              <a:t>IaaS云计算产品</a:t>
            </a:r>
            <a:endParaRPr lang="zh-CN" altLang="en-US" sz="2400" dirty="0">
              <a:solidFill>
                <a:srgbClr val="585858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44215" y="3857349"/>
            <a:ext cx="4973634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400" dirty="0">
                <a:solidFill>
                  <a:srgbClr val="585858"/>
                </a:solidFill>
                <a:cs typeface="+mn-ea"/>
                <a:sym typeface="+mn-lt"/>
              </a:rPr>
              <a:t>PaaS云计算产品</a:t>
            </a:r>
            <a:endParaRPr lang="zh-CN" altLang="en-US" sz="2400" dirty="0">
              <a:solidFill>
                <a:srgbClr val="585858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44215" y="4640706"/>
            <a:ext cx="4973634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400" dirty="0">
                <a:solidFill>
                  <a:srgbClr val="585858"/>
                </a:solidFill>
                <a:cs typeface="+mn-ea"/>
                <a:sym typeface="+mn-lt"/>
              </a:rPr>
              <a:t>SaaS云计算产品</a:t>
            </a:r>
            <a:endParaRPr lang="zh-CN" altLang="en-US" sz="2400" dirty="0">
              <a:solidFill>
                <a:srgbClr val="585858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8" grpId="0" bldLvl="0" animBg="1"/>
      <p:bldP spid="9" grpId="0" bldLvl="0" animBg="1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5146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684449" y="523568"/>
            <a:ext cx="593152" cy="5931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93700" sx="103000" sy="103000" algn="ctr" rotWithShape="0">
              <a:schemeClr val="tx1">
                <a:lumMod val="95000"/>
                <a:lumOff val="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49051" y="6133106"/>
            <a:ext cx="342899" cy="342899"/>
          </a:xfrm>
          <a:prstGeom prst="ellipse">
            <a:avLst/>
          </a:prstGeom>
          <a:solidFill>
            <a:srgbClr val="D1D1D1"/>
          </a:solidFill>
          <a:ln>
            <a:noFill/>
          </a:ln>
          <a:effectLst>
            <a:outerShdw blurRad="393700" sx="103000" sy="103000" algn="ctr" rotWithShape="0">
              <a:schemeClr val="tx1">
                <a:lumMod val="95000"/>
                <a:lumOff val="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06365" y="732790"/>
            <a:ext cx="47815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400" dirty="0">
                <a:solidFill>
                  <a:srgbClr val="585858"/>
                </a:solidFill>
                <a:cs typeface="+mn-ea"/>
                <a:sym typeface="+mn-lt"/>
              </a:rPr>
              <a:t>云计算技术的应用主要有三大产品</a:t>
            </a:r>
            <a:endParaRPr lang="zh-CN" altLang="en-US" sz="3200" spc="400" dirty="0">
              <a:solidFill>
                <a:srgbClr val="585858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34865" y="2581910"/>
            <a:ext cx="5353050" cy="28384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3727" y="1592827"/>
            <a:ext cx="16446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585858"/>
                </a:solidFill>
                <a:cs typeface="+mn-ea"/>
                <a:sym typeface="+mn-lt"/>
              </a:rPr>
              <a:t>06</a:t>
            </a:r>
            <a:endParaRPr lang="zh-CN" altLang="en-US" sz="7200" dirty="0">
              <a:solidFill>
                <a:srgbClr val="585858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71290" y="2947670"/>
            <a:ext cx="58115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400" dirty="0">
                <a:solidFill>
                  <a:srgbClr val="585858"/>
                </a:solidFill>
                <a:cs typeface="+mn-ea"/>
                <a:sym typeface="+mn-lt"/>
              </a:rPr>
              <a:t>应用开发框架</a:t>
            </a:r>
            <a:endParaRPr lang="zh-CN" altLang="en-US" sz="4400" spc="400" dirty="0">
              <a:solidFill>
                <a:srgbClr val="585858"/>
              </a:solidFill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0586365" y="3189576"/>
            <a:ext cx="527723" cy="286115"/>
          </a:xfrm>
          <a:prstGeom prst="triangle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-768558" y="-342900"/>
            <a:ext cx="14414916" cy="14314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827745" y="5353665"/>
            <a:ext cx="4728509" cy="3459037"/>
            <a:chOff x="10280847" y="4867614"/>
            <a:chExt cx="3711904" cy="3711904"/>
          </a:xfrm>
        </p:grpSpPr>
        <p:sp>
          <p:nvSpPr>
            <p:cNvPr id="15" name="椭圆 14"/>
            <p:cNvSpPr/>
            <p:nvPr/>
          </p:nvSpPr>
          <p:spPr>
            <a:xfrm>
              <a:off x="11636251" y="6223018"/>
              <a:ext cx="1001097" cy="1001097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1410350" y="5997117"/>
              <a:ext cx="1452898" cy="1452898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184450" y="5771217"/>
              <a:ext cx="1904699" cy="1904699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0958549" y="5545316"/>
              <a:ext cx="2356501" cy="2356501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0732648" y="5319415"/>
              <a:ext cx="2808302" cy="2808302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0506748" y="5093515"/>
              <a:ext cx="3260103" cy="3260103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0280847" y="4867614"/>
              <a:ext cx="3711904" cy="3711904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任意多边形 2"/>
          <p:cNvSpPr/>
          <p:nvPr>
            <p:custDataLst>
              <p:tags r:id="rId1"/>
            </p:custDataLst>
          </p:nvPr>
        </p:nvSpPr>
        <p:spPr>
          <a:xfrm>
            <a:off x="4437782" y="2373540"/>
            <a:ext cx="1039533" cy="618597"/>
          </a:xfrm>
          <a:custGeom>
            <a:avLst/>
            <a:gdLst>
              <a:gd name="connsiteX0" fmla="*/ 0 w 2795451"/>
              <a:gd name="connsiteY0" fmla="*/ 78377 h 1663495"/>
              <a:gd name="connsiteX1" fmla="*/ 1393371 w 2795451"/>
              <a:gd name="connsiteY1" fmla="*/ 1663337 h 1663495"/>
              <a:gd name="connsiteX2" fmla="*/ 2795451 w 2795451"/>
              <a:gd name="connsiteY2" fmla="*/ 0 h 166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5451" h="1663495">
                <a:moveTo>
                  <a:pt x="0" y="78377"/>
                </a:moveTo>
                <a:cubicBezTo>
                  <a:pt x="463731" y="877388"/>
                  <a:pt x="927463" y="1676400"/>
                  <a:pt x="1393371" y="1663337"/>
                </a:cubicBezTo>
                <a:cubicBezTo>
                  <a:pt x="1859279" y="1650274"/>
                  <a:pt x="2515325" y="300446"/>
                  <a:pt x="2795451" y="0"/>
                </a:cubicBezTo>
              </a:path>
            </a:pathLst>
          </a:custGeom>
          <a:noFill/>
          <a:ln w="19050">
            <a:solidFill>
              <a:srgbClr val="2CBEBB"/>
            </a:solidFill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6" name="任意多边形 45"/>
          <p:cNvSpPr/>
          <p:nvPr>
            <p:custDataLst>
              <p:tags r:id="rId2"/>
            </p:custDataLst>
          </p:nvPr>
        </p:nvSpPr>
        <p:spPr>
          <a:xfrm>
            <a:off x="4422507" y="2434636"/>
            <a:ext cx="1062445" cy="618597"/>
          </a:xfrm>
          <a:custGeom>
            <a:avLst/>
            <a:gdLst>
              <a:gd name="connsiteX0" fmla="*/ 0 w 2795451"/>
              <a:gd name="connsiteY0" fmla="*/ 78377 h 1663495"/>
              <a:gd name="connsiteX1" fmla="*/ 1393371 w 2795451"/>
              <a:gd name="connsiteY1" fmla="*/ 1663337 h 1663495"/>
              <a:gd name="connsiteX2" fmla="*/ 2795451 w 2795451"/>
              <a:gd name="connsiteY2" fmla="*/ 0 h 166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5451" h="1663495">
                <a:moveTo>
                  <a:pt x="0" y="78377"/>
                </a:moveTo>
                <a:cubicBezTo>
                  <a:pt x="463731" y="877388"/>
                  <a:pt x="927463" y="1676400"/>
                  <a:pt x="1393371" y="1663337"/>
                </a:cubicBezTo>
                <a:cubicBezTo>
                  <a:pt x="1859279" y="1650274"/>
                  <a:pt x="2515325" y="300446"/>
                  <a:pt x="2795451" y="0"/>
                </a:cubicBezTo>
              </a:path>
            </a:pathLst>
          </a:custGeom>
          <a:noFill/>
          <a:ln>
            <a:solidFill>
              <a:srgbClr val="FFFFFF">
                <a:lumMod val="65000"/>
              </a:srgbClr>
            </a:solidFill>
            <a:prstDash val="dash"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8" name="标题 1"/>
          <p:cNvSpPr txBox="1"/>
          <p:nvPr>
            <p:custDataLst>
              <p:tags r:id="rId3"/>
            </p:custDataLst>
          </p:nvPr>
        </p:nvSpPr>
        <p:spPr>
          <a:xfrm>
            <a:off x="4580330" y="2061744"/>
            <a:ext cx="747867" cy="73757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3600" b="1" dirty="0">
                <a:solidFill>
                  <a:srgbClr val="2CBEBB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01</a:t>
            </a:r>
            <a:endParaRPr lang="en-US" altLang="zh-CN" sz="3600" b="1" dirty="0">
              <a:solidFill>
                <a:srgbClr val="2CBEBB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标题 1"/>
          <p:cNvSpPr txBox="1"/>
          <p:nvPr>
            <p:custDataLst>
              <p:tags r:id="rId4"/>
            </p:custDataLst>
          </p:nvPr>
        </p:nvSpPr>
        <p:spPr>
          <a:xfrm>
            <a:off x="3948709" y="3186069"/>
            <a:ext cx="2163264" cy="775084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800" b="1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Openstack</a:t>
            </a:r>
            <a:endParaRPr lang="zh-CN" altLang="en-US" sz="28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5" name="任意多边形 54"/>
          <p:cNvSpPr/>
          <p:nvPr>
            <p:custDataLst>
              <p:tags r:id="rId5"/>
            </p:custDataLst>
          </p:nvPr>
        </p:nvSpPr>
        <p:spPr>
          <a:xfrm>
            <a:off x="6850056" y="2373540"/>
            <a:ext cx="1039533" cy="618597"/>
          </a:xfrm>
          <a:custGeom>
            <a:avLst/>
            <a:gdLst>
              <a:gd name="connsiteX0" fmla="*/ 0 w 2795451"/>
              <a:gd name="connsiteY0" fmla="*/ 78377 h 1663495"/>
              <a:gd name="connsiteX1" fmla="*/ 1393371 w 2795451"/>
              <a:gd name="connsiteY1" fmla="*/ 1663337 h 1663495"/>
              <a:gd name="connsiteX2" fmla="*/ 2795451 w 2795451"/>
              <a:gd name="connsiteY2" fmla="*/ 0 h 166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5451" h="1663495">
                <a:moveTo>
                  <a:pt x="0" y="78377"/>
                </a:moveTo>
                <a:cubicBezTo>
                  <a:pt x="463731" y="877388"/>
                  <a:pt x="927463" y="1676400"/>
                  <a:pt x="1393371" y="1663337"/>
                </a:cubicBezTo>
                <a:cubicBezTo>
                  <a:pt x="1859279" y="1650274"/>
                  <a:pt x="2515325" y="300446"/>
                  <a:pt x="2795451" y="0"/>
                </a:cubicBezTo>
              </a:path>
            </a:pathLst>
          </a:custGeom>
          <a:noFill/>
          <a:ln w="19050">
            <a:solidFill>
              <a:srgbClr val="66D9AA"/>
            </a:solidFill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6" name="任意多边形 55"/>
          <p:cNvSpPr/>
          <p:nvPr>
            <p:custDataLst>
              <p:tags r:id="rId6"/>
            </p:custDataLst>
          </p:nvPr>
        </p:nvSpPr>
        <p:spPr>
          <a:xfrm>
            <a:off x="6834781" y="2434636"/>
            <a:ext cx="1062445" cy="618597"/>
          </a:xfrm>
          <a:custGeom>
            <a:avLst/>
            <a:gdLst>
              <a:gd name="connsiteX0" fmla="*/ 0 w 2795451"/>
              <a:gd name="connsiteY0" fmla="*/ 78377 h 1663495"/>
              <a:gd name="connsiteX1" fmla="*/ 1393371 w 2795451"/>
              <a:gd name="connsiteY1" fmla="*/ 1663337 h 1663495"/>
              <a:gd name="connsiteX2" fmla="*/ 2795451 w 2795451"/>
              <a:gd name="connsiteY2" fmla="*/ 0 h 166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5451" h="1663495">
                <a:moveTo>
                  <a:pt x="0" y="78377"/>
                </a:moveTo>
                <a:cubicBezTo>
                  <a:pt x="463731" y="877388"/>
                  <a:pt x="927463" y="1676400"/>
                  <a:pt x="1393371" y="1663337"/>
                </a:cubicBezTo>
                <a:cubicBezTo>
                  <a:pt x="1859279" y="1650274"/>
                  <a:pt x="2515325" y="300446"/>
                  <a:pt x="2795451" y="0"/>
                </a:cubicBezTo>
              </a:path>
            </a:pathLst>
          </a:custGeom>
          <a:noFill/>
          <a:ln>
            <a:solidFill>
              <a:srgbClr val="FFFFFF">
                <a:lumMod val="65000"/>
              </a:srgbClr>
            </a:solidFill>
            <a:prstDash val="dash"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3" name="标题 1"/>
          <p:cNvSpPr txBox="1"/>
          <p:nvPr>
            <p:custDataLst>
              <p:tags r:id="rId7"/>
            </p:custDataLst>
          </p:nvPr>
        </p:nvSpPr>
        <p:spPr>
          <a:xfrm>
            <a:off x="6992604" y="2061744"/>
            <a:ext cx="747867" cy="73757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3600" b="1">
                <a:solidFill>
                  <a:srgbClr val="66D9AA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02</a:t>
            </a:r>
            <a:endParaRPr lang="en-US" altLang="zh-CN" sz="3600" b="1">
              <a:solidFill>
                <a:srgbClr val="66D9AA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标题 1"/>
          <p:cNvSpPr txBox="1"/>
          <p:nvPr>
            <p:custDataLst>
              <p:tags r:id="rId8"/>
            </p:custDataLst>
          </p:nvPr>
        </p:nvSpPr>
        <p:spPr>
          <a:xfrm>
            <a:off x="6360983" y="3186069"/>
            <a:ext cx="2163264" cy="77508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800" b="1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Hadoop</a:t>
            </a:r>
            <a:endParaRPr lang="zh-CN" altLang="en-US" sz="28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>
          <a:xfrm>
            <a:off x="-936607" y="-133469"/>
            <a:ext cx="13332247" cy="12790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706100" y="372726"/>
            <a:ext cx="495300" cy="495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68300" sx="107000" sy="107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40557" y="3028950"/>
            <a:ext cx="800100" cy="800100"/>
          </a:xfrm>
          <a:prstGeom prst="ellipse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79452" y="3239444"/>
            <a:ext cx="5980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spc="400" dirty="0">
                <a:solidFill>
                  <a:srgbClr val="404040"/>
                </a:solidFill>
                <a:cs typeface="+mn-ea"/>
                <a:sym typeface="+mn-lt"/>
              </a:rPr>
              <a:t>谢谢观看</a:t>
            </a:r>
            <a:endParaRPr lang="zh-CN" altLang="en-US" sz="7200" spc="4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10493048" y="2982884"/>
            <a:ext cx="538328" cy="353904"/>
          </a:xfrm>
          <a:prstGeom prst="triangle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4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52850" y="514350"/>
            <a:ext cx="468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585858"/>
                </a:solidFill>
                <a:cs typeface="+mn-ea"/>
                <a:sym typeface="+mn-lt"/>
              </a:rPr>
              <a:t>目 录</a:t>
            </a:r>
            <a:endParaRPr lang="zh-CN" altLang="en-US" sz="7200" dirty="0">
              <a:solidFill>
                <a:srgbClr val="585858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83742" y="1714679"/>
            <a:ext cx="4424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pc="100" dirty="0">
                <a:cs typeface="+mn-ea"/>
                <a:sym typeface="+mn-lt"/>
              </a:rPr>
              <a:t>CONTENTES</a:t>
            </a:r>
            <a:endParaRPr lang="zh-CN" altLang="en-US" sz="2400" spc="100" dirty="0"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74650" y="3333750"/>
            <a:ext cx="1509395" cy="1773962"/>
            <a:chOff x="1523999" y="3333750"/>
            <a:chExt cx="2019300" cy="1999698"/>
          </a:xfrm>
        </p:grpSpPr>
        <p:sp>
          <p:nvSpPr>
            <p:cNvPr id="6" name="等腰三角形 5"/>
            <p:cNvSpPr/>
            <p:nvPr/>
          </p:nvSpPr>
          <p:spPr>
            <a:xfrm>
              <a:off x="2171700" y="3333750"/>
              <a:ext cx="723900" cy="4000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sx="106000" sy="106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757362" y="3943351"/>
              <a:ext cx="1552575" cy="449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85858"/>
                  </a:solidFill>
                  <a:cs typeface="+mn-ea"/>
                  <a:sym typeface="+mn-lt"/>
                </a:rPr>
                <a:t>P</a:t>
              </a:r>
              <a:r>
                <a:rPr lang="en-US" altLang="zh-CN" dirty="0">
                  <a:solidFill>
                    <a:srgbClr val="585858"/>
                  </a:solidFill>
                  <a:cs typeface="+mn-ea"/>
                  <a:sym typeface="+mn-lt"/>
                </a:rPr>
                <a:t>art 01</a:t>
              </a:r>
              <a:endParaRPr lang="zh-CN" altLang="en-US" dirty="0">
                <a:solidFill>
                  <a:srgbClr val="585858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523999" y="4536759"/>
              <a:ext cx="2019300" cy="79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pc="400" dirty="0">
                  <a:solidFill>
                    <a:srgbClr val="585858"/>
                  </a:solidFill>
                  <a:cs typeface="+mn-ea"/>
                  <a:sym typeface="+mn-lt"/>
                </a:rPr>
                <a:t>云计算发展综述</a:t>
              </a:r>
              <a:endParaRPr lang="zh-CN" altLang="en-US" sz="2000" spc="400" dirty="0">
                <a:solidFill>
                  <a:srgbClr val="58585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465070" y="3333750"/>
            <a:ext cx="1287780" cy="2864689"/>
            <a:chOff x="3898900" y="3333750"/>
            <a:chExt cx="2019300" cy="3718962"/>
          </a:xfrm>
        </p:grpSpPr>
        <p:sp>
          <p:nvSpPr>
            <p:cNvPr id="7" name="椭圆 6"/>
            <p:cNvSpPr/>
            <p:nvPr/>
          </p:nvSpPr>
          <p:spPr>
            <a:xfrm>
              <a:off x="4768850" y="3333750"/>
              <a:ext cx="400050" cy="400050"/>
            </a:xfrm>
            <a:prstGeom prst="ellipse">
              <a:avLst/>
            </a:prstGeom>
            <a:solidFill>
              <a:srgbClr val="7E7E7E"/>
            </a:solidFill>
            <a:ln>
              <a:noFill/>
            </a:ln>
            <a:effectLst>
              <a:outerShdw blurRad="177800" sx="106000" sy="106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7E7E7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132262" y="3943351"/>
              <a:ext cx="1552575" cy="517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85858"/>
                  </a:solidFill>
                  <a:cs typeface="+mn-ea"/>
                  <a:sym typeface="+mn-lt"/>
                </a:rPr>
                <a:t>P</a:t>
              </a:r>
              <a:r>
                <a:rPr lang="en-US" altLang="zh-CN" dirty="0">
                  <a:solidFill>
                    <a:srgbClr val="585858"/>
                  </a:solidFill>
                  <a:cs typeface="+mn-ea"/>
                  <a:sym typeface="+mn-lt"/>
                </a:rPr>
                <a:t>art 02</a:t>
              </a:r>
              <a:endParaRPr lang="zh-CN" altLang="en-US" dirty="0">
                <a:solidFill>
                  <a:srgbClr val="585858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898900" y="4536759"/>
              <a:ext cx="2019300" cy="2515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pc="400" dirty="0">
                  <a:solidFill>
                    <a:srgbClr val="585858"/>
                  </a:solidFill>
                  <a:cs typeface="+mn-ea"/>
                  <a:sym typeface="+mn-lt"/>
                </a:rPr>
                <a:t>云计算技术在工业和学术界的先进代表</a:t>
              </a:r>
              <a:endParaRPr lang="zh-CN" altLang="en-US" sz="2000" spc="400" dirty="0">
                <a:solidFill>
                  <a:srgbClr val="58585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60900" y="3241040"/>
            <a:ext cx="1302385" cy="2665574"/>
            <a:chOff x="6273801" y="3333750"/>
            <a:chExt cx="2019300" cy="3096686"/>
          </a:xfrm>
        </p:grpSpPr>
        <p:sp>
          <p:nvSpPr>
            <p:cNvPr id="8" name="矩形 7"/>
            <p:cNvSpPr/>
            <p:nvPr/>
          </p:nvSpPr>
          <p:spPr>
            <a:xfrm>
              <a:off x="7042150" y="333375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sx="106000" sy="106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507162" y="3943351"/>
              <a:ext cx="1552575" cy="463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85858"/>
                  </a:solidFill>
                  <a:cs typeface="+mn-ea"/>
                  <a:sym typeface="+mn-lt"/>
                </a:rPr>
                <a:t>P</a:t>
              </a:r>
              <a:r>
                <a:rPr lang="en-US" altLang="zh-CN" dirty="0">
                  <a:solidFill>
                    <a:srgbClr val="585858"/>
                  </a:solidFill>
                  <a:cs typeface="+mn-ea"/>
                  <a:sym typeface="+mn-lt"/>
                </a:rPr>
                <a:t>art 03</a:t>
              </a:r>
              <a:endParaRPr lang="zh-CN" altLang="en-US" dirty="0">
                <a:solidFill>
                  <a:srgbClr val="585858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73801" y="4536759"/>
              <a:ext cx="2019300" cy="1893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pc="400" dirty="0">
                  <a:solidFill>
                    <a:srgbClr val="585858"/>
                  </a:solidFill>
                  <a:cs typeface="+mn-ea"/>
                  <a:sym typeface="+mn-lt"/>
                </a:rPr>
                <a:t>云计算对软件工程发展的影响</a:t>
              </a:r>
              <a:endParaRPr lang="zh-CN" altLang="en-US" sz="2000" spc="400" dirty="0">
                <a:solidFill>
                  <a:srgbClr val="58585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871335" y="3177540"/>
            <a:ext cx="1168400" cy="2760675"/>
            <a:chOff x="8882459" y="3333750"/>
            <a:chExt cx="2019300" cy="2944019"/>
          </a:xfrm>
        </p:grpSpPr>
        <p:sp>
          <p:nvSpPr>
            <p:cNvPr id="9" name="矩形 8"/>
            <p:cNvSpPr/>
            <p:nvPr/>
          </p:nvSpPr>
          <p:spPr>
            <a:xfrm>
              <a:off x="9296400" y="3333750"/>
              <a:ext cx="723900" cy="380999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ffectLst>
              <a:outerShdw blurRad="177800" sx="106000" sy="106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882459" y="3943205"/>
              <a:ext cx="1979792" cy="42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85858"/>
                  </a:solidFill>
                  <a:cs typeface="+mn-ea"/>
                  <a:sym typeface="+mn-lt"/>
                </a:rPr>
                <a:t>P</a:t>
              </a:r>
              <a:r>
                <a:rPr lang="en-US" altLang="zh-CN" dirty="0">
                  <a:solidFill>
                    <a:srgbClr val="585858"/>
                  </a:solidFill>
                  <a:cs typeface="+mn-ea"/>
                  <a:sym typeface="+mn-lt"/>
                </a:rPr>
                <a:t>art 04</a:t>
              </a:r>
              <a:endParaRPr lang="zh-CN" altLang="en-US" dirty="0">
                <a:solidFill>
                  <a:srgbClr val="585858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882459" y="4539468"/>
              <a:ext cx="2019300" cy="173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pc="400" dirty="0">
                  <a:solidFill>
                    <a:srgbClr val="585858"/>
                  </a:solidFill>
                  <a:cs typeface="+mn-ea"/>
                  <a:sym typeface="+mn-lt"/>
                </a:rPr>
                <a:t>云计算技术在中国的发展和成长</a:t>
              </a:r>
              <a:endParaRPr lang="zh-CN" altLang="en-US" sz="2000" spc="400" dirty="0">
                <a:solidFill>
                  <a:srgbClr val="58585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10945297" y="884992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74700" y="5829388"/>
            <a:ext cx="795953" cy="79595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332300" y="256418"/>
            <a:ext cx="94443" cy="94443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910529" y="1267156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0671837" y="5935854"/>
            <a:ext cx="459044" cy="459044"/>
          </a:xfrm>
          <a:prstGeom prst="ellipse">
            <a:avLst/>
          </a:prstGeom>
          <a:solidFill>
            <a:srgbClr val="7E7E7E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439150" y="3272790"/>
            <a:ext cx="1302385" cy="1742186"/>
            <a:chOff x="6273801" y="3333750"/>
            <a:chExt cx="2019300" cy="2024148"/>
          </a:xfrm>
        </p:grpSpPr>
        <p:sp>
          <p:nvSpPr>
            <p:cNvPr id="40" name="矩形 39"/>
            <p:cNvSpPr/>
            <p:nvPr/>
          </p:nvSpPr>
          <p:spPr>
            <a:xfrm>
              <a:off x="7042150" y="333375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sx="106000" sy="106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507162" y="3943351"/>
              <a:ext cx="1552575" cy="463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dirty="0">
                  <a:solidFill>
                    <a:srgbClr val="585858"/>
                  </a:solidFill>
                  <a:cs typeface="+mn-ea"/>
                  <a:sym typeface="+mn-lt"/>
                </a:rPr>
                <a:t>P</a:t>
              </a:r>
              <a:r>
                <a:rPr lang="en-US" altLang="zh-CN" dirty="0">
                  <a:solidFill>
                    <a:srgbClr val="585858"/>
                  </a:solidFill>
                  <a:cs typeface="+mn-ea"/>
                  <a:sym typeface="+mn-lt"/>
                </a:rPr>
                <a:t>art 05</a:t>
              </a:r>
              <a:endParaRPr lang="zh-CN" altLang="en-US" dirty="0">
                <a:solidFill>
                  <a:srgbClr val="585858"/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273801" y="4536759"/>
              <a:ext cx="2019300" cy="821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spc="400" dirty="0">
                  <a:solidFill>
                    <a:srgbClr val="585858"/>
                  </a:solidFill>
                  <a:cs typeface="+mn-ea"/>
                  <a:sym typeface="+mn-lt"/>
                </a:rPr>
                <a:t>云计算产品</a:t>
              </a:r>
              <a:endParaRPr lang="zh-CN" altLang="en-US" sz="2000" spc="400" dirty="0">
                <a:solidFill>
                  <a:srgbClr val="58585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146665" y="3241040"/>
            <a:ext cx="1509395" cy="1773962"/>
            <a:chOff x="1523999" y="3333750"/>
            <a:chExt cx="2019300" cy="1999698"/>
          </a:xfrm>
        </p:grpSpPr>
        <p:sp>
          <p:nvSpPr>
            <p:cNvPr id="44" name="等腰三角形 43"/>
            <p:cNvSpPr/>
            <p:nvPr/>
          </p:nvSpPr>
          <p:spPr>
            <a:xfrm>
              <a:off x="2171700" y="3333750"/>
              <a:ext cx="723900" cy="4000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sx="106000" sy="106000" algn="ct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757362" y="3943351"/>
              <a:ext cx="1552575" cy="449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dirty="0">
                  <a:solidFill>
                    <a:srgbClr val="585858"/>
                  </a:solidFill>
                  <a:cs typeface="+mn-ea"/>
                  <a:sym typeface="+mn-lt"/>
                </a:rPr>
                <a:t>P</a:t>
              </a:r>
              <a:r>
                <a:rPr lang="en-US" altLang="zh-CN" dirty="0">
                  <a:solidFill>
                    <a:srgbClr val="585858"/>
                  </a:solidFill>
                  <a:cs typeface="+mn-ea"/>
                  <a:sym typeface="+mn-lt"/>
                </a:rPr>
                <a:t>art 06</a:t>
              </a:r>
              <a:endParaRPr lang="zh-CN" altLang="en-US" dirty="0">
                <a:solidFill>
                  <a:srgbClr val="585858"/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523999" y="4536759"/>
              <a:ext cx="2019300" cy="796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spc="400" dirty="0">
                  <a:solidFill>
                    <a:srgbClr val="585858"/>
                  </a:solidFill>
                  <a:cs typeface="+mn-ea"/>
                  <a:sym typeface="+mn-lt"/>
                </a:rPr>
                <a:t>应用开发框架</a:t>
              </a:r>
              <a:endParaRPr lang="zh-CN" altLang="en-US" sz="2000" spc="400" dirty="0">
                <a:solidFill>
                  <a:srgbClr val="585858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187049" y="4196991"/>
            <a:ext cx="3348275" cy="1346804"/>
          </a:xfrm>
          <a:prstGeom prst="rect">
            <a:avLst/>
          </a:prstGeom>
          <a:solidFill>
            <a:srgbClr val="D1D1D1">
              <a:alpha val="4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33727" y="1592827"/>
            <a:ext cx="164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585858"/>
                </a:solidFill>
                <a:cs typeface="+mn-ea"/>
                <a:sym typeface="+mn-lt"/>
              </a:rPr>
              <a:t>01</a:t>
            </a:r>
            <a:endParaRPr lang="zh-CN" altLang="en-US" sz="7200" dirty="0">
              <a:solidFill>
                <a:srgbClr val="585858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54600" y="2947670"/>
            <a:ext cx="47282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400" dirty="0">
                <a:solidFill>
                  <a:srgbClr val="585858"/>
                </a:solidFill>
                <a:cs typeface="+mn-ea"/>
                <a:sym typeface="+mn-lt"/>
              </a:rPr>
              <a:t>云计算发展综述</a:t>
            </a:r>
            <a:endParaRPr lang="zh-CN" altLang="en-US" sz="4400" b="1" spc="600" dirty="0">
              <a:solidFill>
                <a:srgbClr val="7E7E7E"/>
              </a:solidFill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0586365" y="3189576"/>
            <a:ext cx="527723" cy="286115"/>
          </a:xfrm>
          <a:prstGeom prst="triangle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11782425" y="6419850"/>
            <a:ext cx="552450" cy="5524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 58"/>
          <p:cNvSpPr/>
          <p:nvPr>
            <p:custDataLst>
              <p:tags r:id="rId1"/>
            </p:custDataLst>
          </p:nvPr>
        </p:nvSpPr>
        <p:spPr>
          <a:xfrm rot="5400000">
            <a:off x="2428403" y="865872"/>
            <a:ext cx="1152020" cy="1258830"/>
          </a:xfrm>
          <a:custGeom>
            <a:avLst/>
            <a:gdLst>
              <a:gd name="connsiteX0" fmla="*/ 0 w 1149799"/>
              <a:gd name="connsiteY0" fmla="*/ 681503 h 1256402"/>
              <a:gd name="connsiteX1" fmla="*/ 459037 w 1149799"/>
              <a:gd name="connsiteY1" fmla="*/ 118283 h 1256402"/>
              <a:gd name="connsiteX2" fmla="*/ 510975 w 1149799"/>
              <a:gd name="connsiteY2" fmla="*/ 113048 h 1256402"/>
              <a:gd name="connsiteX3" fmla="*/ 593014 w 1149799"/>
              <a:gd name="connsiteY3" fmla="*/ 0 h 1256402"/>
              <a:gd name="connsiteX4" fmla="*/ 677913 w 1149799"/>
              <a:gd name="connsiteY4" fmla="*/ 116988 h 1256402"/>
              <a:gd name="connsiteX5" fmla="*/ 690762 w 1149799"/>
              <a:gd name="connsiteY5" fmla="*/ 118283 h 1256402"/>
              <a:gd name="connsiteX6" fmla="*/ 1149799 w 1149799"/>
              <a:gd name="connsiteY6" fmla="*/ 681503 h 1256402"/>
              <a:gd name="connsiteX7" fmla="*/ 574900 w 1149799"/>
              <a:gd name="connsiteY7" fmla="*/ 1256402 h 1256402"/>
              <a:gd name="connsiteX8" fmla="*/ 0 w 1149799"/>
              <a:gd name="connsiteY8" fmla="*/ 681503 h 125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799" h="1256402">
                <a:moveTo>
                  <a:pt x="0" y="681503"/>
                </a:moveTo>
                <a:cubicBezTo>
                  <a:pt x="0" y="403683"/>
                  <a:pt x="197065" y="171891"/>
                  <a:pt x="459037" y="118283"/>
                </a:cubicBezTo>
                <a:lnTo>
                  <a:pt x="510975" y="113048"/>
                </a:lnTo>
                <a:lnTo>
                  <a:pt x="593014" y="0"/>
                </a:lnTo>
                <a:lnTo>
                  <a:pt x="677913" y="116988"/>
                </a:lnTo>
                <a:lnTo>
                  <a:pt x="690762" y="118283"/>
                </a:lnTo>
                <a:cubicBezTo>
                  <a:pt x="952734" y="171891"/>
                  <a:pt x="1149799" y="403683"/>
                  <a:pt x="1149799" y="681503"/>
                </a:cubicBezTo>
                <a:cubicBezTo>
                  <a:pt x="1149799" y="999011"/>
                  <a:pt x="892408" y="1256402"/>
                  <a:pt x="574900" y="1256402"/>
                </a:cubicBezTo>
                <a:cubicBezTo>
                  <a:pt x="257391" y="1256402"/>
                  <a:pt x="0" y="999011"/>
                  <a:pt x="0" y="681503"/>
                </a:cubicBezTo>
                <a:close/>
              </a:path>
            </a:pathLst>
          </a:custGeom>
          <a:noFill/>
          <a:ln w="28575">
            <a:solidFill>
              <a:srgbClr val="E4A903"/>
            </a:solidFill>
          </a:ln>
        </p:spPr>
        <p:style>
          <a:lnRef idx="2">
            <a:srgbClr val="E4A903">
              <a:shade val="50000"/>
            </a:srgbClr>
          </a:lnRef>
          <a:fillRef idx="1">
            <a:srgbClr val="E4A903"/>
          </a:fillRef>
          <a:effectRef idx="0">
            <a:srgbClr val="E4A903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2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59"/>
          <p:cNvSpPr/>
          <p:nvPr>
            <p:custDataLst>
              <p:tags r:id="rId2"/>
            </p:custDataLst>
          </p:nvPr>
        </p:nvSpPr>
        <p:spPr>
          <a:xfrm rot="5400000">
            <a:off x="2428403" y="2859121"/>
            <a:ext cx="1152020" cy="1258830"/>
          </a:xfrm>
          <a:custGeom>
            <a:avLst/>
            <a:gdLst>
              <a:gd name="connsiteX0" fmla="*/ 0 w 1149799"/>
              <a:gd name="connsiteY0" fmla="*/ 681503 h 1256402"/>
              <a:gd name="connsiteX1" fmla="*/ 459037 w 1149799"/>
              <a:gd name="connsiteY1" fmla="*/ 118283 h 1256402"/>
              <a:gd name="connsiteX2" fmla="*/ 510975 w 1149799"/>
              <a:gd name="connsiteY2" fmla="*/ 113048 h 1256402"/>
              <a:gd name="connsiteX3" fmla="*/ 593014 w 1149799"/>
              <a:gd name="connsiteY3" fmla="*/ 0 h 1256402"/>
              <a:gd name="connsiteX4" fmla="*/ 677913 w 1149799"/>
              <a:gd name="connsiteY4" fmla="*/ 116988 h 1256402"/>
              <a:gd name="connsiteX5" fmla="*/ 690762 w 1149799"/>
              <a:gd name="connsiteY5" fmla="*/ 118283 h 1256402"/>
              <a:gd name="connsiteX6" fmla="*/ 1149799 w 1149799"/>
              <a:gd name="connsiteY6" fmla="*/ 681503 h 1256402"/>
              <a:gd name="connsiteX7" fmla="*/ 574900 w 1149799"/>
              <a:gd name="connsiteY7" fmla="*/ 1256402 h 1256402"/>
              <a:gd name="connsiteX8" fmla="*/ 0 w 1149799"/>
              <a:gd name="connsiteY8" fmla="*/ 681503 h 125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799" h="1256402">
                <a:moveTo>
                  <a:pt x="0" y="681503"/>
                </a:moveTo>
                <a:cubicBezTo>
                  <a:pt x="0" y="403683"/>
                  <a:pt x="197065" y="171891"/>
                  <a:pt x="459037" y="118283"/>
                </a:cubicBezTo>
                <a:lnTo>
                  <a:pt x="510975" y="113048"/>
                </a:lnTo>
                <a:lnTo>
                  <a:pt x="593014" y="0"/>
                </a:lnTo>
                <a:lnTo>
                  <a:pt x="677913" y="116988"/>
                </a:lnTo>
                <a:lnTo>
                  <a:pt x="690762" y="118283"/>
                </a:lnTo>
                <a:cubicBezTo>
                  <a:pt x="952734" y="171891"/>
                  <a:pt x="1149799" y="403683"/>
                  <a:pt x="1149799" y="681503"/>
                </a:cubicBezTo>
                <a:cubicBezTo>
                  <a:pt x="1149799" y="999011"/>
                  <a:pt x="892408" y="1256402"/>
                  <a:pt x="574900" y="1256402"/>
                </a:cubicBezTo>
                <a:cubicBezTo>
                  <a:pt x="257391" y="1256402"/>
                  <a:pt x="0" y="999011"/>
                  <a:pt x="0" y="681503"/>
                </a:cubicBezTo>
                <a:close/>
              </a:path>
            </a:pathLst>
          </a:custGeom>
          <a:noFill/>
          <a:ln w="28575">
            <a:solidFill>
              <a:srgbClr val="E4A903"/>
            </a:solidFill>
          </a:ln>
        </p:spPr>
        <p:style>
          <a:lnRef idx="2">
            <a:srgbClr val="E4A903">
              <a:shade val="50000"/>
            </a:srgbClr>
          </a:lnRef>
          <a:fillRef idx="1">
            <a:srgbClr val="E4A903"/>
          </a:fillRef>
          <a:effectRef idx="0">
            <a:srgbClr val="E4A903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2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任意多边形 59"/>
          <p:cNvSpPr/>
          <p:nvPr>
            <p:custDataLst>
              <p:tags r:id="rId3"/>
            </p:custDataLst>
          </p:nvPr>
        </p:nvSpPr>
        <p:spPr>
          <a:xfrm rot="5400000">
            <a:off x="2450916" y="4795006"/>
            <a:ext cx="1152020" cy="1258830"/>
          </a:xfrm>
          <a:custGeom>
            <a:avLst/>
            <a:gdLst>
              <a:gd name="connsiteX0" fmla="*/ 0 w 1149799"/>
              <a:gd name="connsiteY0" fmla="*/ 681503 h 1256402"/>
              <a:gd name="connsiteX1" fmla="*/ 459037 w 1149799"/>
              <a:gd name="connsiteY1" fmla="*/ 118283 h 1256402"/>
              <a:gd name="connsiteX2" fmla="*/ 510975 w 1149799"/>
              <a:gd name="connsiteY2" fmla="*/ 113048 h 1256402"/>
              <a:gd name="connsiteX3" fmla="*/ 593014 w 1149799"/>
              <a:gd name="connsiteY3" fmla="*/ 0 h 1256402"/>
              <a:gd name="connsiteX4" fmla="*/ 677913 w 1149799"/>
              <a:gd name="connsiteY4" fmla="*/ 116988 h 1256402"/>
              <a:gd name="connsiteX5" fmla="*/ 690762 w 1149799"/>
              <a:gd name="connsiteY5" fmla="*/ 118283 h 1256402"/>
              <a:gd name="connsiteX6" fmla="*/ 1149799 w 1149799"/>
              <a:gd name="connsiteY6" fmla="*/ 681503 h 1256402"/>
              <a:gd name="connsiteX7" fmla="*/ 574900 w 1149799"/>
              <a:gd name="connsiteY7" fmla="*/ 1256402 h 1256402"/>
              <a:gd name="connsiteX8" fmla="*/ 0 w 1149799"/>
              <a:gd name="connsiteY8" fmla="*/ 681503 h 125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799" h="1256402">
                <a:moveTo>
                  <a:pt x="0" y="681503"/>
                </a:moveTo>
                <a:cubicBezTo>
                  <a:pt x="0" y="403683"/>
                  <a:pt x="197065" y="171891"/>
                  <a:pt x="459037" y="118283"/>
                </a:cubicBezTo>
                <a:lnTo>
                  <a:pt x="510975" y="113048"/>
                </a:lnTo>
                <a:lnTo>
                  <a:pt x="593014" y="0"/>
                </a:lnTo>
                <a:lnTo>
                  <a:pt x="677913" y="116988"/>
                </a:lnTo>
                <a:lnTo>
                  <a:pt x="690762" y="118283"/>
                </a:lnTo>
                <a:cubicBezTo>
                  <a:pt x="952734" y="171891"/>
                  <a:pt x="1149799" y="403683"/>
                  <a:pt x="1149799" y="681503"/>
                </a:cubicBezTo>
                <a:cubicBezTo>
                  <a:pt x="1149799" y="999011"/>
                  <a:pt x="892408" y="1256402"/>
                  <a:pt x="574900" y="1256402"/>
                </a:cubicBezTo>
                <a:cubicBezTo>
                  <a:pt x="257391" y="1256402"/>
                  <a:pt x="0" y="999011"/>
                  <a:pt x="0" y="681503"/>
                </a:cubicBezTo>
                <a:close/>
              </a:path>
            </a:pathLst>
          </a:custGeom>
          <a:noFill/>
          <a:ln w="28575">
            <a:solidFill>
              <a:srgbClr val="E4A903"/>
            </a:solidFill>
          </a:ln>
        </p:spPr>
        <p:style>
          <a:lnRef idx="2">
            <a:srgbClr val="E4A903">
              <a:shade val="50000"/>
            </a:srgbClr>
          </a:lnRef>
          <a:fillRef idx="1">
            <a:srgbClr val="E4A903"/>
          </a:fillRef>
          <a:effectRef idx="0">
            <a:srgbClr val="E4A903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2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856990" y="810260"/>
            <a:ext cx="6133465" cy="1434465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</a:lvl1pPr>
          </a:lstStyle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一般认为，亚马逊 AWS 在 2006 年公开发布 S3 存储服务、SQS 消息队列及 EC2 虚拟机服务，正式宣告了现代云计算的到来。而如果从行业视角来看，我们也不妨视 2008 年为另一个意义上的云计算元年。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857141" y="2711516"/>
            <a:ext cx="5545938" cy="1434591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</a:lvl1pPr>
          </a:lstStyle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纵观云计算的发展，我们一般分为三个阶段：自建机房，IDC托管，云计算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3856990" y="4231005"/>
            <a:ext cx="6396355" cy="2466975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</a:lvl1pPr>
          </a:lstStyle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从云计算的国际发展环境看，全球数字经济蓬勃发展，云计算作为数字经济基础设施被赋予新的使命。从国内云计算发展情况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从用户接受度层面来看，根据调研数据以及综合IDC和Gartner等机构的研究，中国行业用户认为云计算已经成为企业数字化转型的核心基础设施。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84145" y="13430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起源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84145" y="32448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发展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84145" y="52400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现状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3727" y="1592827"/>
            <a:ext cx="16446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585858"/>
                </a:solidFill>
                <a:cs typeface="+mn-ea"/>
                <a:sym typeface="+mn-lt"/>
              </a:rPr>
              <a:t>02</a:t>
            </a:r>
            <a:endParaRPr lang="zh-CN" altLang="en-US" sz="7200" dirty="0">
              <a:solidFill>
                <a:srgbClr val="585858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71290" y="2947670"/>
            <a:ext cx="58115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400" dirty="0">
                <a:solidFill>
                  <a:srgbClr val="585858"/>
                </a:solidFill>
                <a:cs typeface="+mn-ea"/>
                <a:sym typeface="+mn-lt"/>
              </a:rPr>
              <a:t>云计算技术在工业和学术界的先进代表</a:t>
            </a:r>
            <a:endParaRPr lang="zh-CN" altLang="en-US" sz="4400" b="1" spc="600" dirty="0">
              <a:solidFill>
                <a:srgbClr val="7E7E7E"/>
              </a:solidFill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0586365" y="3189576"/>
            <a:ext cx="527723" cy="286115"/>
          </a:xfrm>
          <a:prstGeom prst="triangle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-768558" y="-342900"/>
            <a:ext cx="14414916" cy="1431490"/>
          </a:xfrm>
          <a:custGeom>
            <a:avLst/>
            <a:gdLst>
              <a:gd name="connsiteX0" fmla="*/ 822307 w 13332247"/>
              <a:gd name="connsiteY0" fmla="*/ 152519 h 1279090"/>
              <a:gd name="connsiteX1" fmla="*/ 1089007 w 13332247"/>
              <a:gd name="connsiteY1" fmla="*/ 419219 h 1279090"/>
              <a:gd name="connsiteX2" fmla="*/ 2003407 w 13332247"/>
              <a:gd name="connsiteY2" fmla="*/ 971669 h 1279090"/>
              <a:gd name="connsiteX3" fmla="*/ 2746357 w 13332247"/>
              <a:gd name="connsiteY3" fmla="*/ 1257419 h 1279090"/>
              <a:gd name="connsiteX4" fmla="*/ 4327507 w 13332247"/>
              <a:gd name="connsiteY4" fmla="*/ 400169 h 1279090"/>
              <a:gd name="connsiteX5" fmla="*/ 5451457 w 13332247"/>
              <a:gd name="connsiteY5" fmla="*/ 419219 h 1279090"/>
              <a:gd name="connsiteX6" fmla="*/ 6499207 w 13332247"/>
              <a:gd name="connsiteY6" fmla="*/ 781169 h 1279090"/>
              <a:gd name="connsiteX7" fmla="*/ 8232757 w 13332247"/>
              <a:gd name="connsiteY7" fmla="*/ 647819 h 1279090"/>
              <a:gd name="connsiteX8" fmla="*/ 9051907 w 13332247"/>
              <a:gd name="connsiteY8" fmla="*/ 1085969 h 1279090"/>
              <a:gd name="connsiteX9" fmla="*/ 9813907 w 13332247"/>
              <a:gd name="connsiteY9" fmla="*/ 1257419 h 1279090"/>
              <a:gd name="connsiteX10" fmla="*/ 10385407 w 13332247"/>
              <a:gd name="connsiteY10" fmla="*/ 1162169 h 1279090"/>
              <a:gd name="connsiteX11" fmla="*/ 11509357 w 13332247"/>
              <a:gd name="connsiteY11" fmla="*/ 457319 h 1279090"/>
              <a:gd name="connsiteX12" fmla="*/ 12233257 w 13332247"/>
              <a:gd name="connsiteY12" fmla="*/ 133469 h 1279090"/>
              <a:gd name="connsiteX13" fmla="*/ 12519007 w 13332247"/>
              <a:gd name="connsiteY13" fmla="*/ 119 h 1279090"/>
              <a:gd name="connsiteX14" fmla="*/ 822307 w 13332247"/>
              <a:gd name="connsiteY14" fmla="*/ 152519 h 127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332247" h="1279090">
                <a:moveTo>
                  <a:pt x="822307" y="152519"/>
                </a:moveTo>
                <a:cubicBezTo>
                  <a:pt x="-1082693" y="222369"/>
                  <a:pt x="892157" y="282694"/>
                  <a:pt x="1089007" y="419219"/>
                </a:cubicBezTo>
                <a:cubicBezTo>
                  <a:pt x="1285857" y="555744"/>
                  <a:pt x="1727182" y="831969"/>
                  <a:pt x="2003407" y="971669"/>
                </a:cubicBezTo>
                <a:cubicBezTo>
                  <a:pt x="2279632" y="1111369"/>
                  <a:pt x="2359007" y="1352669"/>
                  <a:pt x="2746357" y="1257419"/>
                </a:cubicBezTo>
                <a:cubicBezTo>
                  <a:pt x="3133707" y="1162169"/>
                  <a:pt x="3876657" y="539869"/>
                  <a:pt x="4327507" y="400169"/>
                </a:cubicBezTo>
                <a:cubicBezTo>
                  <a:pt x="4778357" y="260469"/>
                  <a:pt x="5089507" y="355719"/>
                  <a:pt x="5451457" y="419219"/>
                </a:cubicBezTo>
                <a:cubicBezTo>
                  <a:pt x="5813407" y="482719"/>
                  <a:pt x="6035657" y="743069"/>
                  <a:pt x="6499207" y="781169"/>
                </a:cubicBezTo>
                <a:cubicBezTo>
                  <a:pt x="6962757" y="819269"/>
                  <a:pt x="7807307" y="597019"/>
                  <a:pt x="8232757" y="647819"/>
                </a:cubicBezTo>
                <a:cubicBezTo>
                  <a:pt x="8658207" y="698619"/>
                  <a:pt x="8788382" y="984369"/>
                  <a:pt x="9051907" y="1085969"/>
                </a:cubicBezTo>
                <a:cubicBezTo>
                  <a:pt x="9315432" y="1187569"/>
                  <a:pt x="9591657" y="1244719"/>
                  <a:pt x="9813907" y="1257419"/>
                </a:cubicBezTo>
                <a:cubicBezTo>
                  <a:pt x="10036157" y="1270119"/>
                  <a:pt x="10102832" y="1295519"/>
                  <a:pt x="10385407" y="1162169"/>
                </a:cubicBezTo>
                <a:cubicBezTo>
                  <a:pt x="10667982" y="1028819"/>
                  <a:pt x="11201382" y="628769"/>
                  <a:pt x="11509357" y="457319"/>
                </a:cubicBezTo>
                <a:cubicBezTo>
                  <a:pt x="11817332" y="285869"/>
                  <a:pt x="12064982" y="209669"/>
                  <a:pt x="12233257" y="133469"/>
                </a:cubicBezTo>
                <a:cubicBezTo>
                  <a:pt x="12401532" y="57269"/>
                  <a:pt x="14427182" y="-3056"/>
                  <a:pt x="12519007" y="119"/>
                </a:cubicBezTo>
                <a:cubicBezTo>
                  <a:pt x="10610832" y="3294"/>
                  <a:pt x="2727307" y="82669"/>
                  <a:pt x="822307" y="152519"/>
                </a:cubicBez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827745" y="5353665"/>
            <a:ext cx="4728509" cy="3459037"/>
            <a:chOff x="10280847" y="4867614"/>
            <a:chExt cx="3711904" cy="3711904"/>
          </a:xfrm>
        </p:grpSpPr>
        <p:sp>
          <p:nvSpPr>
            <p:cNvPr id="15" name="椭圆 14"/>
            <p:cNvSpPr/>
            <p:nvPr/>
          </p:nvSpPr>
          <p:spPr>
            <a:xfrm>
              <a:off x="11636251" y="6223018"/>
              <a:ext cx="1001097" cy="1001097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1410350" y="5997117"/>
              <a:ext cx="1452898" cy="1452898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184450" y="5771217"/>
              <a:ext cx="1904699" cy="1904699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0958549" y="5545316"/>
              <a:ext cx="2356501" cy="2356501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0732648" y="5319415"/>
              <a:ext cx="2808302" cy="2808302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0506748" y="5093515"/>
              <a:ext cx="3260103" cy="3260103"/>
            </a:xfrm>
            <a:prstGeom prst="ellipse">
              <a:avLst/>
            </a:prstGeom>
            <a:noFill/>
            <a:ln w="12700" cap="flat" cmpd="sng" algn="ctr">
              <a:solidFill>
                <a:srgbClr val="585858">
                  <a:alpha val="28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0280847" y="4867614"/>
              <a:ext cx="3711904" cy="3711904"/>
            </a:xfrm>
            <a:prstGeom prst="ellipse">
              <a:avLst/>
            </a:prstGeom>
            <a:noFill/>
            <a:ln>
              <a:solidFill>
                <a:srgbClr val="585858">
                  <a:alpha val="2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任意多边形 2"/>
          <p:cNvSpPr/>
          <p:nvPr>
            <p:custDataLst>
              <p:tags r:id="rId1"/>
            </p:custDataLst>
          </p:nvPr>
        </p:nvSpPr>
        <p:spPr>
          <a:xfrm>
            <a:off x="3106822" y="2064295"/>
            <a:ext cx="1039533" cy="618597"/>
          </a:xfrm>
          <a:custGeom>
            <a:avLst/>
            <a:gdLst>
              <a:gd name="connsiteX0" fmla="*/ 0 w 2795451"/>
              <a:gd name="connsiteY0" fmla="*/ 78377 h 1663495"/>
              <a:gd name="connsiteX1" fmla="*/ 1393371 w 2795451"/>
              <a:gd name="connsiteY1" fmla="*/ 1663337 h 1663495"/>
              <a:gd name="connsiteX2" fmla="*/ 2795451 w 2795451"/>
              <a:gd name="connsiteY2" fmla="*/ 0 h 166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5451" h="1663495">
                <a:moveTo>
                  <a:pt x="0" y="78377"/>
                </a:moveTo>
                <a:cubicBezTo>
                  <a:pt x="463731" y="877388"/>
                  <a:pt x="927463" y="1676400"/>
                  <a:pt x="1393371" y="1663337"/>
                </a:cubicBezTo>
                <a:cubicBezTo>
                  <a:pt x="1859279" y="1650274"/>
                  <a:pt x="2515325" y="300446"/>
                  <a:pt x="2795451" y="0"/>
                </a:cubicBezTo>
              </a:path>
            </a:pathLst>
          </a:custGeom>
          <a:noFill/>
          <a:ln w="19050">
            <a:solidFill>
              <a:srgbClr val="2CBEBB"/>
            </a:solidFill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6" name="任意多边形 45"/>
          <p:cNvSpPr/>
          <p:nvPr>
            <p:custDataLst>
              <p:tags r:id="rId2"/>
            </p:custDataLst>
          </p:nvPr>
        </p:nvSpPr>
        <p:spPr>
          <a:xfrm>
            <a:off x="3091547" y="2125391"/>
            <a:ext cx="1062445" cy="618597"/>
          </a:xfrm>
          <a:custGeom>
            <a:avLst/>
            <a:gdLst>
              <a:gd name="connsiteX0" fmla="*/ 0 w 2795451"/>
              <a:gd name="connsiteY0" fmla="*/ 78377 h 1663495"/>
              <a:gd name="connsiteX1" fmla="*/ 1393371 w 2795451"/>
              <a:gd name="connsiteY1" fmla="*/ 1663337 h 1663495"/>
              <a:gd name="connsiteX2" fmla="*/ 2795451 w 2795451"/>
              <a:gd name="connsiteY2" fmla="*/ 0 h 166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5451" h="1663495">
                <a:moveTo>
                  <a:pt x="0" y="78377"/>
                </a:moveTo>
                <a:cubicBezTo>
                  <a:pt x="463731" y="877388"/>
                  <a:pt x="927463" y="1676400"/>
                  <a:pt x="1393371" y="1663337"/>
                </a:cubicBezTo>
                <a:cubicBezTo>
                  <a:pt x="1859279" y="1650274"/>
                  <a:pt x="2515325" y="300446"/>
                  <a:pt x="2795451" y="0"/>
                </a:cubicBezTo>
              </a:path>
            </a:pathLst>
          </a:custGeom>
          <a:noFill/>
          <a:ln>
            <a:solidFill>
              <a:srgbClr val="FFFFFF">
                <a:lumMod val="65000"/>
              </a:srgbClr>
            </a:solidFill>
            <a:prstDash val="dash"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8" name="标题 1"/>
          <p:cNvSpPr txBox="1"/>
          <p:nvPr>
            <p:custDataLst>
              <p:tags r:id="rId3"/>
            </p:custDataLst>
          </p:nvPr>
        </p:nvSpPr>
        <p:spPr>
          <a:xfrm>
            <a:off x="3249370" y="1752499"/>
            <a:ext cx="747867" cy="73757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3600" b="1" dirty="0">
                <a:solidFill>
                  <a:srgbClr val="2CBEBB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01</a:t>
            </a:r>
            <a:endParaRPr lang="en-US" altLang="zh-CN" sz="3600" b="1" dirty="0">
              <a:solidFill>
                <a:srgbClr val="2CBEBB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标题 1"/>
          <p:cNvSpPr txBox="1"/>
          <p:nvPr>
            <p:custDataLst>
              <p:tags r:id="rId4"/>
            </p:custDataLst>
          </p:nvPr>
        </p:nvSpPr>
        <p:spPr>
          <a:xfrm>
            <a:off x="2617749" y="2876824"/>
            <a:ext cx="2163264" cy="77508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800" b="1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Amazon</a:t>
            </a:r>
            <a:endParaRPr lang="zh-CN" altLang="en-US" sz="28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5" name="任意多边形 54"/>
          <p:cNvSpPr/>
          <p:nvPr>
            <p:custDataLst>
              <p:tags r:id="rId5"/>
            </p:custDataLst>
          </p:nvPr>
        </p:nvSpPr>
        <p:spPr>
          <a:xfrm>
            <a:off x="5519096" y="2064295"/>
            <a:ext cx="1039533" cy="618597"/>
          </a:xfrm>
          <a:custGeom>
            <a:avLst/>
            <a:gdLst>
              <a:gd name="connsiteX0" fmla="*/ 0 w 2795451"/>
              <a:gd name="connsiteY0" fmla="*/ 78377 h 1663495"/>
              <a:gd name="connsiteX1" fmla="*/ 1393371 w 2795451"/>
              <a:gd name="connsiteY1" fmla="*/ 1663337 h 1663495"/>
              <a:gd name="connsiteX2" fmla="*/ 2795451 w 2795451"/>
              <a:gd name="connsiteY2" fmla="*/ 0 h 166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5451" h="1663495">
                <a:moveTo>
                  <a:pt x="0" y="78377"/>
                </a:moveTo>
                <a:cubicBezTo>
                  <a:pt x="463731" y="877388"/>
                  <a:pt x="927463" y="1676400"/>
                  <a:pt x="1393371" y="1663337"/>
                </a:cubicBezTo>
                <a:cubicBezTo>
                  <a:pt x="1859279" y="1650274"/>
                  <a:pt x="2515325" y="300446"/>
                  <a:pt x="2795451" y="0"/>
                </a:cubicBezTo>
              </a:path>
            </a:pathLst>
          </a:custGeom>
          <a:noFill/>
          <a:ln w="19050">
            <a:solidFill>
              <a:srgbClr val="66D9AA"/>
            </a:solidFill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6" name="任意多边形 55"/>
          <p:cNvSpPr/>
          <p:nvPr>
            <p:custDataLst>
              <p:tags r:id="rId6"/>
            </p:custDataLst>
          </p:nvPr>
        </p:nvSpPr>
        <p:spPr>
          <a:xfrm>
            <a:off x="5503821" y="2125391"/>
            <a:ext cx="1062445" cy="618597"/>
          </a:xfrm>
          <a:custGeom>
            <a:avLst/>
            <a:gdLst>
              <a:gd name="connsiteX0" fmla="*/ 0 w 2795451"/>
              <a:gd name="connsiteY0" fmla="*/ 78377 h 1663495"/>
              <a:gd name="connsiteX1" fmla="*/ 1393371 w 2795451"/>
              <a:gd name="connsiteY1" fmla="*/ 1663337 h 1663495"/>
              <a:gd name="connsiteX2" fmla="*/ 2795451 w 2795451"/>
              <a:gd name="connsiteY2" fmla="*/ 0 h 166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5451" h="1663495">
                <a:moveTo>
                  <a:pt x="0" y="78377"/>
                </a:moveTo>
                <a:cubicBezTo>
                  <a:pt x="463731" y="877388"/>
                  <a:pt x="927463" y="1676400"/>
                  <a:pt x="1393371" y="1663337"/>
                </a:cubicBezTo>
                <a:cubicBezTo>
                  <a:pt x="1859279" y="1650274"/>
                  <a:pt x="2515325" y="300446"/>
                  <a:pt x="2795451" y="0"/>
                </a:cubicBezTo>
              </a:path>
            </a:pathLst>
          </a:custGeom>
          <a:noFill/>
          <a:ln>
            <a:solidFill>
              <a:srgbClr val="FFFFFF">
                <a:lumMod val="65000"/>
              </a:srgbClr>
            </a:solidFill>
            <a:prstDash val="dash"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3" name="标题 1"/>
          <p:cNvSpPr txBox="1"/>
          <p:nvPr>
            <p:custDataLst>
              <p:tags r:id="rId7"/>
            </p:custDataLst>
          </p:nvPr>
        </p:nvSpPr>
        <p:spPr>
          <a:xfrm>
            <a:off x="5661644" y="1752499"/>
            <a:ext cx="747867" cy="73757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3600" b="1">
                <a:solidFill>
                  <a:srgbClr val="66D9AA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02</a:t>
            </a:r>
            <a:endParaRPr lang="en-US" altLang="zh-CN" sz="3600" b="1">
              <a:solidFill>
                <a:srgbClr val="66D9AA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标题 1"/>
          <p:cNvSpPr txBox="1"/>
          <p:nvPr>
            <p:custDataLst>
              <p:tags r:id="rId8"/>
            </p:custDataLst>
          </p:nvPr>
        </p:nvSpPr>
        <p:spPr>
          <a:xfrm>
            <a:off x="5030023" y="2876824"/>
            <a:ext cx="2163264" cy="77508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800" b="1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Google</a:t>
            </a:r>
            <a:endParaRPr lang="zh-CN" altLang="en-US" sz="28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" name="任意多边形 60"/>
          <p:cNvSpPr/>
          <p:nvPr>
            <p:custDataLst>
              <p:tags r:id="rId9"/>
            </p:custDataLst>
          </p:nvPr>
        </p:nvSpPr>
        <p:spPr>
          <a:xfrm>
            <a:off x="4297304" y="4138854"/>
            <a:ext cx="1039533" cy="618597"/>
          </a:xfrm>
          <a:custGeom>
            <a:avLst/>
            <a:gdLst>
              <a:gd name="connsiteX0" fmla="*/ 0 w 2795451"/>
              <a:gd name="connsiteY0" fmla="*/ 78377 h 1663495"/>
              <a:gd name="connsiteX1" fmla="*/ 1393371 w 2795451"/>
              <a:gd name="connsiteY1" fmla="*/ 1663337 h 1663495"/>
              <a:gd name="connsiteX2" fmla="*/ 2795451 w 2795451"/>
              <a:gd name="connsiteY2" fmla="*/ 0 h 166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5451" h="1663495">
                <a:moveTo>
                  <a:pt x="0" y="78377"/>
                </a:moveTo>
                <a:cubicBezTo>
                  <a:pt x="463731" y="877388"/>
                  <a:pt x="927463" y="1676400"/>
                  <a:pt x="1393371" y="1663337"/>
                </a:cubicBezTo>
                <a:cubicBezTo>
                  <a:pt x="1859279" y="1650274"/>
                  <a:pt x="2515325" y="300446"/>
                  <a:pt x="2795451" y="0"/>
                </a:cubicBezTo>
              </a:path>
            </a:pathLst>
          </a:custGeom>
          <a:noFill/>
          <a:ln w="19050">
            <a:solidFill>
              <a:srgbClr val="2CBEBB"/>
            </a:solidFill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2" name="任意多边形 61"/>
          <p:cNvSpPr/>
          <p:nvPr>
            <p:custDataLst>
              <p:tags r:id="rId10"/>
            </p:custDataLst>
          </p:nvPr>
        </p:nvSpPr>
        <p:spPr>
          <a:xfrm>
            <a:off x="4282029" y="4199950"/>
            <a:ext cx="1062445" cy="618597"/>
          </a:xfrm>
          <a:custGeom>
            <a:avLst/>
            <a:gdLst>
              <a:gd name="connsiteX0" fmla="*/ 0 w 2795451"/>
              <a:gd name="connsiteY0" fmla="*/ 78377 h 1663495"/>
              <a:gd name="connsiteX1" fmla="*/ 1393371 w 2795451"/>
              <a:gd name="connsiteY1" fmla="*/ 1663337 h 1663495"/>
              <a:gd name="connsiteX2" fmla="*/ 2795451 w 2795451"/>
              <a:gd name="connsiteY2" fmla="*/ 0 h 166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5451" h="1663495">
                <a:moveTo>
                  <a:pt x="0" y="78377"/>
                </a:moveTo>
                <a:cubicBezTo>
                  <a:pt x="463731" y="877388"/>
                  <a:pt x="927463" y="1676400"/>
                  <a:pt x="1393371" y="1663337"/>
                </a:cubicBezTo>
                <a:cubicBezTo>
                  <a:pt x="1859279" y="1650274"/>
                  <a:pt x="2515325" y="300446"/>
                  <a:pt x="2795451" y="0"/>
                </a:cubicBezTo>
              </a:path>
            </a:pathLst>
          </a:custGeom>
          <a:noFill/>
          <a:ln>
            <a:solidFill>
              <a:srgbClr val="FFFFFF">
                <a:lumMod val="65000"/>
              </a:srgbClr>
            </a:solidFill>
            <a:prstDash val="dash"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9" name="标题 1"/>
          <p:cNvSpPr txBox="1"/>
          <p:nvPr>
            <p:custDataLst>
              <p:tags r:id="rId11"/>
            </p:custDataLst>
          </p:nvPr>
        </p:nvSpPr>
        <p:spPr>
          <a:xfrm>
            <a:off x="4439852" y="3827058"/>
            <a:ext cx="747867" cy="73757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3600" b="1" dirty="0">
                <a:solidFill>
                  <a:srgbClr val="2CBEBB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03</a:t>
            </a:r>
            <a:endParaRPr lang="en-US" altLang="zh-CN" sz="3600" b="1" dirty="0">
              <a:solidFill>
                <a:srgbClr val="2CBEBB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标题 1"/>
          <p:cNvSpPr txBox="1"/>
          <p:nvPr>
            <p:custDataLst>
              <p:tags r:id="rId12"/>
            </p:custDataLst>
          </p:nvPr>
        </p:nvSpPr>
        <p:spPr>
          <a:xfrm>
            <a:off x="3808231" y="4951383"/>
            <a:ext cx="2163264" cy="77508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800" b="1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微软</a:t>
            </a:r>
            <a:endParaRPr lang="zh-CN" altLang="en-US" sz="28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2" name="任意多边形 101"/>
          <p:cNvSpPr/>
          <p:nvPr>
            <p:custDataLst>
              <p:tags r:id="rId13"/>
            </p:custDataLst>
          </p:nvPr>
        </p:nvSpPr>
        <p:spPr>
          <a:xfrm>
            <a:off x="6709578" y="4138854"/>
            <a:ext cx="1039533" cy="618597"/>
          </a:xfrm>
          <a:custGeom>
            <a:avLst/>
            <a:gdLst>
              <a:gd name="connsiteX0" fmla="*/ 0 w 2795451"/>
              <a:gd name="connsiteY0" fmla="*/ 78377 h 1663495"/>
              <a:gd name="connsiteX1" fmla="*/ 1393371 w 2795451"/>
              <a:gd name="connsiteY1" fmla="*/ 1663337 h 1663495"/>
              <a:gd name="connsiteX2" fmla="*/ 2795451 w 2795451"/>
              <a:gd name="connsiteY2" fmla="*/ 0 h 166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5451" h="1663495">
                <a:moveTo>
                  <a:pt x="0" y="78377"/>
                </a:moveTo>
                <a:cubicBezTo>
                  <a:pt x="463731" y="877388"/>
                  <a:pt x="927463" y="1676400"/>
                  <a:pt x="1393371" y="1663337"/>
                </a:cubicBezTo>
                <a:cubicBezTo>
                  <a:pt x="1859279" y="1650274"/>
                  <a:pt x="2515325" y="300446"/>
                  <a:pt x="2795451" y="0"/>
                </a:cubicBezTo>
              </a:path>
            </a:pathLst>
          </a:custGeom>
          <a:noFill/>
          <a:ln w="19050">
            <a:solidFill>
              <a:srgbClr val="66D9AA"/>
            </a:solidFill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3" name="任意多边形 102"/>
          <p:cNvSpPr/>
          <p:nvPr>
            <p:custDataLst>
              <p:tags r:id="rId14"/>
            </p:custDataLst>
          </p:nvPr>
        </p:nvSpPr>
        <p:spPr>
          <a:xfrm>
            <a:off x="6694303" y="4199950"/>
            <a:ext cx="1062445" cy="618597"/>
          </a:xfrm>
          <a:custGeom>
            <a:avLst/>
            <a:gdLst>
              <a:gd name="connsiteX0" fmla="*/ 0 w 2795451"/>
              <a:gd name="connsiteY0" fmla="*/ 78377 h 1663495"/>
              <a:gd name="connsiteX1" fmla="*/ 1393371 w 2795451"/>
              <a:gd name="connsiteY1" fmla="*/ 1663337 h 1663495"/>
              <a:gd name="connsiteX2" fmla="*/ 2795451 w 2795451"/>
              <a:gd name="connsiteY2" fmla="*/ 0 h 166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5451" h="1663495">
                <a:moveTo>
                  <a:pt x="0" y="78377"/>
                </a:moveTo>
                <a:cubicBezTo>
                  <a:pt x="463731" y="877388"/>
                  <a:pt x="927463" y="1676400"/>
                  <a:pt x="1393371" y="1663337"/>
                </a:cubicBezTo>
                <a:cubicBezTo>
                  <a:pt x="1859279" y="1650274"/>
                  <a:pt x="2515325" y="300446"/>
                  <a:pt x="2795451" y="0"/>
                </a:cubicBezTo>
              </a:path>
            </a:pathLst>
          </a:custGeom>
          <a:noFill/>
          <a:ln>
            <a:solidFill>
              <a:srgbClr val="FFFFFF">
                <a:lumMod val="65000"/>
              </a:srgbClr>
            </a:solidFill>
            <a:prstDash val="dash"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5" name="标题 1"/>
          <p:cNvSpPr txBox="1"/>
          <p:nvPr>
            <p:custDataLst>
              <p:tags r:id="rId15"/>
            </p:custDataLst>
          </p:nvPr>
        </p:nvSpPr>
        <p:spPr>
          <a:xfrm>
            <a:off x="6852126" y="3827058"/>
            <a:ext cx="747867" cy="73757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3600" b="1" dirty="0">
                <a:solidFill>
                  <a:srgbClr val="66D9AA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04</a:t>
            </a:r>
            <a:endParaRPr lang="en-US" altLang="zh-CN" sz="3600" b="1" dirty="0">
              <a:solidFill>
                <a:srgbClr val="66D9AA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1" name="标题 1"/>
          <p:cNvSpPr txBox="1"/>
          <p:nvPr>
            <p:custDataLst>
              <p:tags r:id="rId16"/>
            </p:custDataLst>
          </p:nvPr>
        </p:nvSpPr>
        <p:spPr>
          <a:xfrm>
            <a:off x="6220505" y="4951383"/>
            <a:ext cx="2163264" cy="77508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2800" b="1" spc="15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其他</a:t>
            </a:r>
            <a:endParaRPr lang="zh-CN" altLang="en-US" sz="2800" b="1" spc="15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3727" y="1592827"/>
            <a:ext cx="16446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585858"/>
                </a:solidFill>
                <a:cs typeface="+mn-ea"/>
                <a:sym typeface="+mn-lt"/>
              </a:rPr>
              <a:t>03</a:t>
            </a:r>
            <a:endParaRPr lang="zh-CN" altLang="en-US" sz="7200" dirty="0">
              <a:solidFill>
                <a:srgbClr val="585858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71290" y="2947670"/>
            <a:ext cx="58115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400" dirty="0">
                <a:solidFill>
                  <a:srgbClr val="585858"/>
                </a:solidFill>
                <a:cs typeface="+mn-ea"/>
                <a:sym typeface="+mn-lt"/>
              </a:rPr>
              <a:t>云计算对软件工程发展的影响</a:t>
            </a:r>
            <a:endParaRPr lang="zh-CN" altLang="en-US" sz="4400" spc="400" dirty="0">
              <a:solidFill>
                <a:srgbClr val="585858"/>
              </a:solidFill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0586365" y="3189576"/>
            <a:ext cx="527723" cy="286115"/>
          </a:xfrm>
          <a:prstGeom prst="triangle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2194" y="759542"/>
            <a:ext cx="9389806" cy="53389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sx="103000" sy="103000" algn="ctr" rotWithShape="0">
              <a:schemeClr val="tx1">
                <a:lumMod val="85000"/>
                <a:lumOff val="1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209368" y="1836174"/>
            <a:ext cx="3185651" cy="3185651"/>
          </a:xfrm>
          <a:prstGeom prst="ellipse">
            <a:avLst/>
          </a:prstGeom>
          <a:blipFill dpi="0" rotWithShape="1">
            <a:blip r:embed="rId1"/>
            <a:srcRect/>
            <a:tile tx="0" ty="0" sx="100000" sy="100000" flip="none" algn="ctr"/>
          </a:blipFill>
          <a:ln w="190500">
            <a:solidFill>
              <a:srgbClr val="E4E4E4"/>
            </a:solidFill>
          </a:ln>
          <a:effectLst>
            <a:outerShdw blurRad="317500" sx="103000" sy="103000" algn="ctr" rotWithShape="0">
              <a:schemeClr val="tx1">
                <a:lumMod val="75000"/>
                <a:lumOff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5516419" y="1837907"/>
            <a:ext cx="471426" cy="4319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516419" y="3224682"/>
            <a:ext cx="471426" cy="42202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03950" y="1790700"/>
            <a:ext cx="598868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400" dirty="0">
                <a:solidFill>
                  <a:srgbClr val="585858"/>
                </a:solidFill>
                <a:cs typeface="+mn-ea"/>
                <a:sym typeface="+mn-lt"/>
              </a:rPr>
              <a:t>云计算式计算机对软件系统构建管理的影响</a:t>
            </a:r>
            <a:endParaRPr lang="zh-CN" altLang="en-US" sz="2400" dirty="0">
              <a:solidFill>
                <a:srgbClr val="585858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04157" y="3172386"/>
            <a:ext cx="497205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400" dirty="0">
                <a:solidFill>
                  <a:srgbClr val="585858"/>
                </a:solidFill>
                <a:cs typeface="+mn-ea"/>
                <a:sym typeface="+mn-lt"/>
              </a:rPr>
              <a:t>云计算模式对软件运作模式的影响</a:t>
            </a:r>
            <a:endParaRPr lang="zh-CN" altLang="en-US" sz="2400" dirty="0">
              <a:solidFill>
                <a:srgbClr val="585858"/>
              </a:solidFill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3727" y="1592827"/>
            <a:ext cx="16446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585858"/>
                </a:solidFill>
                <a:cs typeface="+mn-ea"/>
                <a:sym typeface="+mn-lt"/>
              </a:rPr>
              <a:t>04</a:t>
            </a:r>
            <a:endParaRPr lang="zh-CN" altLang="en-US" sz="7200" dirty="0">
              <a:solidFill>
                <a:srgbClr val="585858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71290" y="2947670"/>
            <a:ext cx="58115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spc="400" dirty="0">
                <a:solidFill>
                  <a:srgbClr val="585858"/>
                </a:solidFill>
                <a:cs typeface="+mn-ea"/>
                <a:sym typeface="+mn-lt"/>
              </a:rPr>
              <a:t>云计算技术在中国的发展和成长</a:t>
            </a:r>
            <a:endParaRPr lang="zh-CN" altLang="en-US" sz="4400" spc="400" dirty="0">
              <a:solidFill>
                <a:srgbClr val="585858"/>
              </a:solidFill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10586365" y="3189576"/>
            <a:ext cx="527723" cy="286115"/>
          </a:xfrm>
          <a:prstGeom prst="triangle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bldLvl="0" animBg="1"/>
    </p:bldLst>
  </p:timing>
</p:sld>
</file>

<file path=ppt/tags/tag1.xml><?xml version="1.0" encoding="utf-8"?>
<p:tagLst xmlns:p="http://schemas.openxmlformats.org/presentationml/2006/main">
  <p:tag name="TIMING" val="|0.3|1|0.7|0.8|0.8|0.6|0.7|0.7|0.6|0.7|0.6"/>
</p:tagLst>
</file>

<file path=ppt/tags/tag10.xml><?xml version="1.0" encoding="utf-8"?>
<p:tagLst xmlns:p="http://schemas.openxmlformats.org/presentationml/2006/main">
  <p:tag name="TIMING" val="|0.1|0.7|0.7|0.6"/>
</p:tagLst>
</file>

<file path=ppt/tags/tag11.xml><?xml version="1.0" encoding="utf-8"?>
<p:tagLst xmlns:p="http://schemas.openxmlformats.org/presentationml/2006/main">
  <p:tag name="TIMING" val="|0.1|0.9|1.2|0.6|0.5|0.8|0.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i"/>
  <p:tag name="KSO_WM_UNIT_INDEX" val="1_1_1"/>
  <p:tag name="KSO_WM_UNIT_ID" val="diagram51_4*l_h_i*1_1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i"/>
  <p:tag name="KSO_WM_UNIT_INDEX" val="1_1_2"/>
  <p:tag name="KSO_WM_UNIT_ID" val="diagram51_4*l_h_i*1_1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51_4*l_h_i*1_1_3"/>
  <p:tag name="KSO_WM_TEMPLATE_CATEGORY" val="diagram"/>
  <p:tag name="KSO_WM_TEMPLATE_INDEX" val="5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15.xml><?xml version="1.0" encoding="utf-8"?>
<p:tagLst xmlns:p="http://schemas.openxmlformats.org/presentationml/2006/main"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51_4*l_h_f*1_1_1"/>
  <p:tag name="KSO_WM_TEMPLATE_CATEGORY" val="diagram"/>
  <p:tag name="KSO_WM_TEMPLATE_INDEX" val="51"/>
  <p:tag name="KSO_WM_UNIT_LAYERLEVEL" val="1_1_1"/>
  <p:tag name="KSO_WM_TAG_VERSION" val="1.0"/>
  <p:tag name="KSO_WM_BEAUTIFY_FLAG" val="#wm#"/>
  <p:tag name="KSO_WM_UNIT_PRESET_TEXT" val="单击此处添加&#13;文本具体内容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i"/>
  <p:tag name="KSO_WM_UNIT_INDEX" val="1_2_1"/>
  <p:tag name="KSO_WM_UNIT_ID" val="diagram51_4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i"/>
  <p:tag name="KSO_WM_UNIT_INDEX" val="1_2_2"/>
  <p:tag name="KSO_WM_UNIT_ID" val="diagram51_4*l_h_i*1_2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51_4*l_h_i*1_2_3"/>
  <p:tag name="KSO_WM_TEMPLATE_CATEGORY" val="diagram"/>
  <p:tag name="KSO_WM_TEMPLATE_INDEX" val="51"/>
  <p:tag name="KSO_WM_UNIT_LAYERLEVEL" val="1_1_1"/>
  <p:tag name="KSO_WM_TAG_VERSION" val="1.0"/>
  <p:tag name="KSO_WM_BEAUTIFY_FLAG" val="#wm#"/>
  <p:tag name="KSO_WM_UNIT_TEXT_FILL_FORE_SCHEMECOLOR_INDEX" val="6"/>
  <p:tag name="KSO_WM_UNIT_TEXT_FILL_TYPE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f"/>
  <p:tag name="KSO_WM_UNIT_INDEX" val="1_2_1"/>
  <p:tag name="KSO_WM_UNIT_ID" val="diagram51_4*l_h_f*1_2_1"/>
  <p:tag name="KSO_WM_UNIT_LAYERLEVEL" val="1_1_1"/>
  <p:tag name="KSO_WM_UNIT_VALUE" val="16"/>
  <p:tag name="KSO_WM_UNIT_HIGHLIGHT" val="0"/>
  <p:tag name="KSO_WM_UNIT_COMPATIBLE" val="0"/>
  <p:tag name="KSO_WM_DIAGRAM_GROUP_CODE" val="l1-1"/>
  <p:tag name="KSO_WM_UNIT_NOCLEAR" val="0"/>
  <p:tag name="KSO_WM_UNIT_DIAGRAM_ISNUMVISUAL" val="0"/>
  <p:tag name="KSO_WM_UNIT_DIAGRAM_ISREFERUNIT" val="0"/>
  <p:tag name="KSO_WM_UNIT_PRESET_TEXT" val="单击此处添加&#13;文本具体内容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TIMING" val="|0.3|0.5|0.4|0.6|0.5|0.7|0.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i"/>
  <p:tag name="KSO_WM_UNIT_INDEX" val="1_3_1"/>
  <p:tag name="KSO_WM_UNIT_ID" val="diagram51_4*l_h_i*1_3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i"/>
  <p:tag name="KSO_WM_UNIT_INDEX" val="1_3_2"/>
  <p:tag name="KSO_WM_UNIT_ID" val="diagram51_4*l_h_i*1_3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51_4*l_h_i*1_3_3"/>
  <p:tag name="KSO_WM_TEMPLATE_CATEGORY" val="diagram"/>
  <p:tag name="KSO_WM_TEMPLATE_INDEX" val="5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f"/>
  <p:tag name="KSO_WM_UNIT_INDEX" val="1_3_1"/>
  <p:tag name="KSO_WM_UNIT_ID" val="diagram51_4*l_h_f*1_3_1"/>
  <p:tag name="KSO_WM_UNIT_LAYERLEVEL" val="1_1_1"/>
  <p:tag name="KSO_WM_UNIT_VALUE" val="16"/>
  <p:tag name="KSO_WM_UNIT_HIGHLIGHT" val="0"/>
  <p:tag name="KSO_WM_UNIT_COMPATIBLE" val="0"/>
  <p:tag name="KSO_WM_DIAGRAM_GROUP_CODE" val="l1-1"/>
  <p:tag name="KSO_WM_UNIT_NOCLEAR" val="0"/>
  <p:tag name="KSO_WM_UNIT_DIAGRAM_ISNUMVISUAL" val="0"/>
  <p:tag name="KSO_WM_UNIT_DIAGRAM_ISREFERUNIT" val="0"/>
  <p:tag name="KSO_WM_UNIT_PRESET_TEXT" val="单击此处添加&#13;文本具体内容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i"/>
  <p:tag name="KSO_WM_UNIT_INDEX" val="1_4_1"/>
  <p:tag name="KSO_WM_UNIT_ID" val="diagram51_4*l_h_i*1_4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i"/>
  <p:tag name="KSO_WM_UNIT_INDEX" val="1_4_2"/>
  <p:tag name="KSO_WM_UNIT_ID" val="diagram51_4*l_h_i*1_4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51_4*l_h_i*1_4_3"/>
  <p:tag name="KSO_WM_TEMPLATE_CATEGORY" val="diagram"/>
  <p:tag name="KSO_WM_TEMPLATE_INDEX" val="51"/>
  <p:tag name="KSO_WM_UNIT_LAYERLEVEL" val="1_1_1"/>
  <p:tag name="KSO_WM_TAG_VERSION" val="1.0"/>
  <p:tag name="KSO_WM_BEAUTIFY_FLAG" val="#wm#"/>
  <p:tag name="KSO_WM_UNIT_TEXT_FILL_FORE_SCHEMECOLOR_INDEX" val="6"/>
  <p:tag name="KSO_WM_UNIT_TEXT_FILL_TYPE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f"/>
  <p:tag name="KSO_WM_UNIT_INDEX" val="1_4_1"/>
  <p:tag name="KSO_WM_UNIT_ID" val="diagram51_4*l_h_f*1_4_1"/>
  <p:tag name="KSO_WM_UNIT_LAYERLEVEL" val="1_1_1"/>
  <p:tag name="KSO_WM_UNIT_VALUE" val="16"/>
  <p:tag name="KSO_WM_UNIT_HIGHLIGHT" val="0"/>
  <p:tag name="KSO_WM_UNIT_COMPATIBLE" val="0"/>
  <p:tag name="KSO_WM_DIAGRAM_GROUP_CODE" val="l1-1"/>
  <p:tag name="KSO_WM_UNIT_NOCLEAR" val="0"/>
  <p:tag name="KSO_WM_UNIT_DIAGRAM_ISNUMVISUAL" val="0"/>
  <p:tag name="KSO_WM_UNIT_DIAGRAM_ISREFERUNIT" val="0"/>
  <p:tag name="KSO_WM_UNIT_PRESET_TEXT" val="单击此处添加&#13;文本具体内容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TIMING" val="|0.7|0.7|0.6|0.6|0.9|0.6|0.5"/>
</p:tagLst>
</file>

<file path=ppt/tags/tag29.xml><?xml version="1.0" encoding="utf-8"?>
<p:tagLst xmlns:p="http://schemas.openxmlformats.org/presentationml/2006/main">
  <p:tag name="TIMING" val="|0.1|0.9|1.2|0.6|0.5|0.8|0.7"/>
</p:tagLst>
</file>

<file path=ppt/tags/tag3.xml><?xml version="1.0" encoding="utf-8"?>
<p:tagLst xmlns:p="http://schemas.openxmlformats.org/presentationml/2006/main">
  <p:tag name="TIMING" val="|0.1|0.9|1.2|0.6|0.5|0.8|0.7"/>
</p:tagLst>
</file>

<file path=ppt/tags/tag30.xml><?xml version="1.0" encoding="utf-8"?>
<p:tagLst xmlns:p="http://schemas.openxmlformats.org/presentationml/2006/main">
  <p:tag name="TIMING" val="|0.4|0.8|1.9|0.4|0.6|0.5|0.6|0.5"/>
</p:tagLst>
</file>

<file path=ppt/tags/tag31.xml><?xml version="1.0" encoding="utf-8"?>
<p:tagLst xmlns:p="http://schemas.openxmlformats.org/presentationml/2006/main">
  <p:tag name="TIMING" val="|0.1|0.9|1.2|0.6|0.5|0.8|0.7"/>
</p:tagLst>
</file>

<file path=ppt/tags/tag32.xml><?xml version="1.0" encoding="utf-8"?>
<p:tagLst xmlns:p="http://schemas.openxmlformats.org/presentationml/2006/main">
  <p:tag name="TIMING" val="|1.1|0.7|0.6|0.6|0.6"/>
</p:tagLst>
</file>

<file path=ppt/tags/tag33.xml><?xml version="1.0" encoding="utf-8"?>
<p:tagLst xmlns:p="http://schemas.openxmlformats.org/presentationml/2006/main">
  <p:tag name="TIMING" val="|1.1|0.7|0.6|0.6|0.6"/>
</p:tagLst>
</file>

<file path=ppt/tags/tag34.xml><?xml version="1.0" encoding="utf-8"?>
<p:tagLst xmlns:p="http://schemas.openxmlformats.org/presentationml/2006/main">
  <p:tag name="TIMING" val="|0.1|0.9|1.2|0.6|0.5|0.8|0.7"/>
</p:tagLst>
</file>

<file path=ppt/tags/tag35.xml><?xml version="1.0" encoding="utf-8"?>
<p:tagLst xmlns:p="http://schemas.openxmlformats.org/presentationml/2006/main">
  <p:tag name="TIMING" val="|1.1|0.7|0.6|0.6|0.6"/>
</p:tagLst>
</file>

<file path=ppt/tags/tag36.xml><?xml version="1.0" encoding="utf-8"?>
<p:tagLst xmlns:p="http://schemas.openxmlformats.org/presentationml/2006/main">
  <p:tag name="REFSHAPE" val="470018788"/>
  <p:tag name="KSO_WM_UNIT_PLACING_PICTURE_USER_VIEWPORT" val="{&quot;height&quot;:4470,&quot;width&quot;:8430}"/>
</p:tagLst>
</file>

<file path=ppt/tags/tag37.xml><?xml version="1.0" encoding="utf-8"?>
<p:tagLst xmlns:p="http://schemas.openxmlformats.org/presentationml/2006/main">
  <p:tag name="TIMING" val="|1.1|0.7|0.6|0.6|0.6"/>
</p:tagLst>
</file>

<file path=ppt/tags/tag38.xml><?xml version="1.0" encoding="utf-8"?>
<p:tagLst xmlns:p="http://schemas.openxmlformats.org/presentationml/2006/main">
  <p:tag name="TIMING" val="|0.1|0.9|1.2|0.6|0.5|0.8|0.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i"/>
  <p:tag name="KSO_WM_UNIT_INDEX" val="1_1_1"/>
  <p:tag name="KSO_WM_UNIT_ID" val="diagram51_4*l_h_i*1_1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711_2*l_h_i*1_1_2"/>
  <p:tag name="KSO_WM_TEMPLATE_CATEGORY" val="diagram"/>
  <p:tag name="KSO_WM_TEMPLATE_INDEX" val="20168711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i"/>
  <p:tag name="KSO_WM_UNIT_INDEX" val="1_1_2"/>
  <p:tag name="KSO_WM_UNIT_ID" val="diagram51_4*l_h_i*1_1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51_4*l_h_i*1_1_3"/>
  <p:tag name="KSO_WM_TEMPLATE_CATEGORY" val="diagram"/>
  <p:tag name="KSO_WM_TEMPLATE_INDEX" val="5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42.xml><?xml version="1.0" encoding="utf-8"?>
<p:tagLst xmlns:p="http://schemas.openxmlformats.org/presentationml/2006/main"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51_4*l_h_f*1_1_1"/>
  <p:tag name="KSO_WM_TEMPLATE_CATEGORY" val="diagram"/>
  <p:tag name="KSO_WM_TEMPLATE_INDEX" val="51"/>
  <p:tag name="KSO_WM_UNIT_LAYERLEVEL" val="1_1_1"/>
  <p:tag name="KSO_WM_TAG_VERSION" val="1.0"/>
  <p:tag name="KSO_WM_BEAUTIFY_FLAG" val="#wm#"/>
  <p:tag name="KSO_WM_UNIT_PRESET_TEXT" val="单击此处添加&#13;文本具体内容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i"/>
  <p:tag name="KSO_WM_UNIT_INDEX" val="1_2_1"/>
  <p:tag name="KSO_WM_UNIT_ID" val="diagram51_4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i"/>
  <p:tag name="KSO_WM_UNIT_INDEX" val="1_2_2"/>
  <p:tag name="KSO_WM_UNIT_ID" val="diagram51_4*l_h_i*1_2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51_4*l_h_i*1_2_3"/>
  <p:tag name="KSO_WM_TEMPLATE_CATEGORY" val="diagram"/>
  <p:tag name="KSO_WM_TEMPLATE_INDEX" val="51"/>
  <p:tag name="KSO_WM_UNIT_LAYERLEVEL" val="1_1_1"/>
  <p:tag name="KSO_WM_TAG_VERSION" val="1.0"/>
  <p:tag name="KSO_WM_BEAUTIFY_FLAG" val="#wm#"/>
  <p:tag name="KSO_WM_UNIT_TEXT_FILL_FORE_SCHEMECOLOR_INDEX" val="6"/>
  <p:tag name="KSO_WM_UNIT_TEXT_FILL_TYPE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f"/>
  <p:tag name="KSO_WM_UNIT_INDEX" val="1_2_1"/>
  <p:tag name="KSO_WM_UNIT_ID" val="diagram51_4*l_h_f*1_2_1"/>
  <p:tag name="KSO_WM_UNIT_LAYERLEVEL" val="1_1_1"/>
  <p:tag name="KSO_WM_UNIT_VALUE" val="16"/>
  <p:tag name="KSO_WM_UNIT_HIGHLIGHT" val="0"/>
  <p:tag name="KSO_WM_UNIT_COMPATIBLE" val="0"/>
  <p:tag name="KSO_WM_DIAGRAM_GROUP_CODE" val="l1-1"/>
  <p:tag name="KSO_WM_UNIT_NOCLEAR" val="0"/>
  <p:tag name="KSO_WM_UNIT_DIAGRAM_ISNUMVISUAL" val="0"/>
  <p:tag name="KSO_WM_UNIT_DIAGRAM_ISREFERUNIT" val="0"/>
  <p:tag name="KSO_WM_UNIT_PRESET_TEXT" val="单击此处添加&#13;文本具体内容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TIMING" val="|0.7|0.7|0.6|0.6|0.9|0.6|0.5"/>
</p:tagLst>
</file>

<file path=ppt/tags/tag48.xml><?xml version="1.0" encoding="utf-8"?>
<p:tagLst xmlns:p="http://schemas.openxmlformats.org/presentationml/2006/main">
  <p:tag name="TIMING" val="|0.3|0.7|0.6|0.6|0.6|0.5|0.4|0.6|0.4|0.7|0.7"/>
</p:tagLst>
</file>

<file path=ppt/tags/tag49.xml><?xml version="1.0" encoding="utf-8"?>
<p:tagLst xmlns:p="http://schemas.openxmlformats.org/presentationml/2006/main">
  <p:tag name="ISPRING_PRESENTATION_TITLE" val="PowerPoint 演示文稿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711_2*l_h_i*1_2_2"/>
  <p:tag name="KSO_WM_TEMPLATE_CATEGORY" val="diagram"/>
  <p:tag name="KSO_WM_TEMPLATE_INDEX" val="20168711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168711_2*l_h_i*1_3_4"/>
  <p:tag name="KSO_WM_TEMPLATE_CATEGORY" val="diagram"/>
  <p:tag name="KSO_WM_TEMPLATE_INDEX" val="20168711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7.xml><?xml version="1.0" encoding="utf-8"?>
<p:tagLst xmlns:p="http://schemas.openxmlformats.org/presentationml/2006/main">
  <p:tag name="KSO_WM_UNIT_SUBTYPE" val="a"/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711_2*l_h_f*1_1_1"/>
  <p:tag name="KSO_WM_TEMPLATE_CATEGORY" val="diagram"/>
  <p:tag name="KSO_WM_TEMPLATE_INDEX" val="20168711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SUBTYPE" val="a"/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711_2*l_h_f*1_2_1"/>
  <p:tag name="KSO_WM_TEMPLATE_CATEGORY" val="diagram"/>
  <p:tag name="KSO_WM_TEMPLATE_INDEX" val="20168711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SUBTYPE" val="a"/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711_2*l_h_f*1_3_1"/>
  <p:tag name="KSO_WM_TEMPLATE_CATEGORY" val="diagram"/>
  <p:tag name="KSO_WM_TEMPLATE_INDEX" val="20168711"/>
  <p:tag name="KSO_WM_UNIT_LAYERLEVEL" val="1_1_1"/>
  <p:tag name="KSO_WM_TAG_VERSION" val="1.0"/>
  <p:tag name="KSO_WM_BEAUTIFY_FLAG" val="#wm#"/>
  <p:tag name="KSO_WM_UNIT_PRESET_TEXT" val="单击此处输入你的正文，请尽量言简意赅的阐述观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uoffyxk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WPS 演示</Application>
  <PresentationFormat>自定义</PresentationFormat>
  <Paragraphs>131</Paragraphs>
  <Slides>17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思源黑体 CN Light</vt:lpstr>
      <vt:lpstr>黑体</vt:lpstr>
      <vt:lpstr>微软雅黑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黑白简洁</dc:title>
  <dc:creator>第一PPT</dc:creator>
  <cp:keywords>www.1ppt.com</cp:keywords>
  <dc:description>www.1ppt.com</dc:description>
  <cp:lastModifiedBy>橘xuu</cp:lastModifiedBy>
  <cp:revision>203</cp:revision>
  <dcterms:created xsi:type="dcterms:W3CDTF">2019-09-18T02:31:00Z</dcterms:created>
  <dcterms:modified xsi:type="dcterms:W3CDTF">2020-06-06T04:43:35Z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