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20" autoAdjust="0"/>
  </p:normalViewPr>
  <p:slideViewPr>
    <p:cSldViewPr>
      <p:cViewPr>
        <p:scale>
          <a:sx n="75" d="100"/>
          <a:sy n="75" d="100"/>
        </p:scale>
        <p:origin x="-564" y="-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9B532A-2DCC-4BDD-955E-3B88917A07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84DCDADB-45BD-4520-9D9C-95942982DA93}">
      <dgm:prSet phldrT="[文本]"/>
      <dgm:spPr/>
      <dgm:t>
        <a:bodyPr/>
        <a:lstStyle/>
        <a:p>
          <a:r>
            <a:rPr lang="zh-CN" altLang="zh-CN" dirty="0" smtClean="0"/>
            <a:t>平台开放化</a:t>
          </a:r>
          <a:endParaRPr lang="zh-CN" altLang="en-US" dirty="0"/>
        </a:p>
      </dgm:t>
    </dgm:pt>
    <dgm:pt modelId="{59F5E330-CBEF-4AA2-9901-7E77F646199C}" type="parTrans" cxnId="{FA3C8277-886B-4888-9E3A-23FDE1478FBB}">
      <dgm:prSet/>
      <dgm:spPr/>
      <dgm:t>
        <a:bodyPr/>
        <a:lstStyle/>
        <a:p>
          <a:endParaRPr lang="zh-CN" altLang="en-US"/>
        </a:p>
      </dgm:t>
    </dgm:pt>
    <dgm:pt modelId="{36977EF6-BE83-47D7-BB5B-7862DFFD1479}" type="sibTrans" cxnId="{FA3C8277-886B-4888-9E3A-23FDE1478FBB}">
      <dgm:prSet/>
      <dgm:spPr/>
      <dgm:t>
        <a:bodyPr/>
        <a:lstStyle/>
        <a:p>
          <a:endParaRPr lang="zh-CN" altLang="en-US"/>
        </a:p>
      </dgm:t>
    </dgm:pt>
    <dgm:pt modelId="{911D71FB-79FB-4989-B56B-F347034AE63E}">
      <dgm:prSet phldrT="[文本]"/>
      <dgm:spPr/>
      <dgm:t>
        <a:bodyPr/>
        <a:lstStyle/>
        <a:p>
          <a:r>
            <a:rPr lang="zh-CN" altLang="zh-CN" dirty="0" smtClean="0"/>
            <a:t>连接协议标准化</a:t>
          </a:r>
          <a:endParaRPr lang="zh-CN" altLang="en-US" dirty="0"/>
        </a:p>
      </dgm:t>
    </dgm:pt>
    <dgm:pt modelId="{5CAD70D7-53F1-4331-BA9A-F84772770AB9}" type="parTrans" cxnId="{7E79626D-0739-4A73-839D-E871D9832058}">
      <dgm:prSet/>
      <dgm:spPr/>
      <dgm:t>
        <a:bodyPr/>
        <a:lstStyle/>
        <a:p>
          <a:endParaRPr lang="zh-CN" altLang="en-US"/>
        </a:p>
      </dgm:t>
    </dgm:pt>
    <dgm:pt modelId="{B40A2FC0-8E99-403C-BF53-A162DA98038C}" type="sibTrans" cxnId="{7E79626D-0739-4A73-839D-E871D9832058}">
      <dgm:prSet/>
      <dgm:spPr/>
      <dgm:t>
        <a:bodyPr/>
        <a:lstStyle/>
        <a:p>
          <a:endParaRPr lang="zh-CN" altLang="en-US"/>
        </a:p>
      </dgm:t>
    </dgm:pt>
    <dgm:pt modelId="{7787BDD0-5813-498E-B443-BC24E466C9A8}">
      <dgm:prSet phldrT="[文本]"/>
      <dgm:spPr/>
      <dgm:t>
        <a:bodyPr/>
        <a:lstStyle/>
        <a:p>
          <a:r>
            <a:rPr lang="zh-CN" altLang="zh-CN" dirty="0" smtClean="0"/>
            <a:t>连接协议标准化</a:t>
          </a:r>
          <a:endParaRPr lang="zh-CN" altLang="en-US" dirty="0"/>
        </a:p>
      </dgm:t>
    </dgm:pt>
    <dgm:pt modelId="{BC609D7A-D177-4B48-ADF8-D6F51FE22F60}" type="parTrans" cxnId="{957A0A5A-1F92-4CE2-9CC7-1B336B7B4D88}">
      <dgm:prSet/>
      <dgm:spPr/>
      <dgm:t>
        <a:bodyPr/>
        <a:lstStyle/>
        <a:p>
          <a:endParaRPr lang="zh-CN" altLang="en-US"/>
        </a:p>
      </dgm:t>
    </dgm:pt>
    <dgm:pt modelId="{B5CFCC69-1EFA-4DF2-B7BA-EB7C9B65B0A3}" type="sibTrans" cxnId="{957A0A5A-1F92-4CE2-9CC7-1B336B7B4D88}">
      <dgm:prSet/>
      <dgm:spPr/>
      <dgm:t>
        <a:bodyPr/>
        <a:lstStyle/>
        <a:p>
          <a:endParaRPr lang="zh-CN" altLang="en-US"/>
        </a:p>
      </dgm:t>
    </dgm:pt>
    <dgm:pt modelId="{DED440D2-A093-47B4-9BF1-C666157F7317}">
      <dgm:prSet phldrT="[文本]"/>
      <dgm:spPr/>
      <dgm:t>
        <a:bodyPr/>
        <a:lstStyle/>
        <a:p>
          <a:r>
            <a:rPr lang="zh-CN" altLang="zh-CN" dirty="0" smtClean="0"/>
            <a:t>公有云私有化</a:t>
          </a:r>
          <a:endParaRPr lang="zh-CN" altLang="en-US" dirty="0"/>
        </a:p>
      </dgm:t>
    </dgm:pt>
    <dgm:pt modelId="{5F9E18AA-D2E3-49E7-BFF3-0D42FCAD84CD}" type="parTrans" cxnId="{DCBB0A8A-851D-4429-94C5-DBCE146ED906}">
      <dgm:prSet/>
      <dgm:spPr/>
      <dgm:t>
        <a:bodyPr/>
        <a:lstStyle/>
        <a:p>
          <a:endParaRPr lang="zh-CN" altLang="en-US"/>
        </a:p>
      </dgm:t>
    </dgm:pt>
    <dgm:pt modelId="{51FC66D5-B154-41E5-94A4-CD1916343010}" type="sibTrans" cxnId="{DCBB0A8A-851D-4429-94C5-DBCE146ED906}">
      <dgm:prSet/>
      <dgm:spPr/>
      <dgm:t>
        <a:bodyPr/>
        <a:lstStyle/>
        <a:p>
          <a:endParaRPr lang="zh-CN" altLang="en-US"/>
        </a:p>
      </dgm:t>
    </dgm:pt>
    <dgm:pt modelId="{ADCD5839-27E2-42AA-9378-E273A095C8F4}" type="pres">
      <dgm:prSet presAssocID="{359B532A-2DCC-4BDD-955E-3B88917A075B}" presName="linear" presStyleCnt="0">
        <dgm:presLayoutVars>
          <dgm:animLvl val="lvl"/>
          <dgm:resizeHandles val="exact"/>
        </dgm:presLayoutVars>
      </dgm:prSet>
      <dgm:spPr/>
      <dgm:t>
        <a:bodyPr/>
        <a:lstStyle/>
        <a:p>
          <a:endParaRPr lang="zh-CN" altLang="en-US"/>
        </a:p>
      </dgm:t>
    </dgm:pt>
    <dgm:pt modelId="{C36B7761-2304-4704-B8B1-31574DBCA755}" type="pres">
      <dgm:prSet presAssocID="{84DCDADB-45BD-4520-9D9C-95942982DA93}" presName="parentText" presStyleLbl="node1" presStyleIdx="0" presStyleCnt="2" custScaleX="93333" custScaleY="49754">
        <dgm:presLayoutVars>
          <dgm:chMax val="0"/>
          <dgm:bulletEnabled val="1"/>
        </dgm:presLayoutVars>
      </dgm:prSet>
      <dgm:spPr/>
      <dgm:t>
        <a:bodyPr/>
        <a:lstStyle/>
        <a:p>
          <a:endParaRPr lang="zh-CN" altLang="en-US"/>
        </a:p>
      </dgm:t>
    </dgm:pt>
    <dgm:pt modelId="{CF5273D6-E1C0-46BA-B1FC-10BD15692B64}" type="pres">
      <dgm:prSet presAssocID="{84DCDADB-45BD-4520-9D9C-95942982DA93}" presName="childText" presStyleLbl="revTx" presStyleIdx="0" presStyleCnt="2" custScaleX="93333" custScaleY="72466">
        <dgm:presLayoutVars>
          <dgm:bulletEnabled val="1"/>
        </dgm:presLayoutVars>
      </dgm:prSet>
      <dgm:spPr/>
      <dgm:t>
        <a:bodyPr/>
        <a:lstStyle/>
        <a:p>
          <a:endParaRPr lang="zh-CN" altLang="en-US"/>
        </a:p>
      </dgm:t>
    </dgm:pt>
    <dgm:pt modelId="{56B6278B-0C36-4ECD-9028-20818997B5C8}" type="pres">
      <dgm:prSet presAssocID="{7787BDD0-5813-498E-B443-BC24E466C9A8}" presName="parentText" presStyleLbl="node1" presStyleIdx="1" presStyleCnt="2" custScaleX="95556" custScaleY="54600">
        <dgm:presLayoutVars>
          <dgm:chMax val="0"/>
          <dgm:bulletEnabled val="1"/>
        </dgm:presLayoutVars>
      </dgm:prSet>
      <dgm:spPr/>
      <dgm:t>
        <a:bodyPr/>
        <a:lstStyle/>
        <a:p>
          <a:endParaRPr lang="zh-CN" altLang="en-US"/>
        </a:p>
      </dgm:t>
    </dgm:pt>
    <dgm:pt modelId="{712355AC-0FB3-4048-AFBD-EBA2E0536B1F}" type="pres">
      <dgm:prSet presAssocID="{7787BDD0-5813-498E-B443-BC24E466C9A8}" presName="childText" presStyleLbl="revTx" presStyleIdx="1" presStyleCnt="2">
        <dgm:presLayoutVars>
          <dgm:bulletEnabled val="1"/>
        </dgm:presLayoutVars>
      </dgm:prSet>
      <dgm:spPr/>
      <dgm:t>
        <a:bodyPr/>
        <a:lstStyle/>
        <a:p>
          <a:endParaRPr lang="zh-CN" altLang="en-US"/>
        </a:p>
      </dgm:t>
    </dgm:pt>
  </dgm:ptLst>
  <dgm:cxnLst>
    <dgm:cxn modelId="{99F9763B-2F6E-43E3-9762-0FC2A863AAFD}" type="presOf" srcId="{911D71FB-79FB-4989-B56B-F347034AE63E}" destId="{CF5273D6-E1C0-46BA-B1FC-10BD15692B64}" srcOrd="0" destOrd="0" presId="urn:microsoft.com/office/officeart/2005/8/layout/vList2"/>
    <dgm:cxn modelId="{FA3C8277-886B-4888-9E3A-23FDE1478FBB}" srcId="{359B532A-2DCC-4BDD-955E-3B88917A075B}" destId="{84DCDADB-45BD-4520-9D9C-95942982DA93}" srcOrd="0" destOrd="0" parTransId="{59F5E330-CBEF-4AA2-9901-7E77F646199C}" sibTransId="{36977EF6-BE83-47D7-BB5B-7862DFFD1479}"/>
    <dgm:cxn modelId="{4DA65064-6AA9-4268-81CD-66D352A25840}" type="presOf" srcId="{84DCDADB-45BD-4520-9D9C-95942982DA93}" destId="{C36B7761-2304-4704-B8B1-31574DBCA755}" srcOrd="0" destOrd="0" presId="urn:microsoft.com/office/officeart/2005/8/layout/vList2"/>
    <dgm:cxn modelId="{AF967375-123A-431A-8BA1-90E350C7CE7E}" type="presOf" srcId="{7787BDD0-5813-498E-B443-BC24E466C9A8}" destId="{56B6278B-0C36-4ECD-9028-20818997B5C8}" srcOrd="0" destOrd="0" presId="urn:microsoft.com/office/officeart/2005/8/layout/vList2"/>
    <dgm:cxn modelId="{7B473877-8B87-4E82-9AFA-F98BB9ABA3E9}" type="presOf" srcId="{DED440D2-A093-47B4-9BF1-C666157F7317}" destId="{712355AC-0FB3-4048-AFBD-EBA2E0536B1F}" srcOrd="0" destOrd="0" presId="urn:microsoft.com/office/officeart/2005/8/layout/vList2"/>
    <dgm:cxn modelId="{DCBB0A8A-851D-4429-94C5-DBCE146ED906}" srcId="{7787BDD0-5813-498E-B443-BC24E466C9A8}" destId="{DED440D2-A093-47B4-9BF1-C666157F7317}" srcOrd="0" destOrd="0" parTransId="{5F9E18AA-D2E3-49E7-BFF3-0D42FCAD84CD}" sibTransId="{51FC66D5-B154-41E5-94A4-CD1916343010}"/>
    <dgm:cxn modelId="{7E79626D-0739-4A73-839D-E871D9832058}" srcId="{84DCDADB-45BD-4520-9D9C-95942982DA93}" destId="{911D71FB-79FB-4989-B56B-F347034AE63E}" srcOrd="0" destOrd="0" parTransId="{5CAD70D7-53F1-4331-BA9A-F84772770AB9}" sibTransId="{B40A2FC0-8E99-403C-BF53-A162DA98038C}"/>
    <dgm:cxn modelId="{54FC0727-B797-4346-B303-491984A46E7B}" type="presOf" srcId="{359B532A-2DCC-4BDD-955E-3B88917A075B}" destId="{ADCD5839-27E2-42AA-9378-E273A095C8F4}" srcOrd="0" destOrd="0" presId="urn:microsoft.com/office/officeart/2005/8/layout/vList2"/>
    <dgm:cxn modelId="{957A0A5A-1F92-4CE2-9CC7-1B336B7B4D88}" srcId="{359B532A-2DCC-4BDD-955E-3B88917A075B}" destId="{7787BDD0-5813-498E-B443-BC24E466C9A8}" srcOrd="1" destOrd="0" parTransId="{BC609D7A-D177-4B48-ADF8-D6F51FE22F60}" sibTransId="{B5CFCC69-1EFA-4DF2-B7BA-EB7C9B65B0A3}"/>
    <dgm:cxn modelId="{A70685D7-8E17-4595-9307-F971E4D1A240}" type="presParOf" srcId="{ADCD5839-27E2-42AA-9378-E273A095C8F4}" destId="{C36B7761-2304-4704-B8B1-31574DBCA755}" srcOrd="0" destOrd="0" presId="urn:microsoft.com/office/officeart/2005/8/layout/vList2"/>
    <dgm:cxn modelId="{06B67816-94EC-43E1-9620-51A5531E9271}" type="presParOf" srcId="{ADCD5839-27E2-42AA-9378-E273A095C8F4}" destId="{CF5273D6-E1C0-46BA-B1FC-10BD15692B64}" srcOrd="1" destOrd="0" presId="urn:microsoft.com/office/officeart/2005/8/layout/vList2"/>
    <dgm:cxn modelId="{013423B7-DA48-4E8C-B19E-8DBD466AB8F0}" type="presParOf" srcId="{ADCD5839-27E2-42AA-9378-E273A095C8F4}" destId="{56B6278B-0C36-4ECD-9028-20818997B5C8}" srcOrd="2" destOrd="0" presId="urn:microsoft.com/office/officeart/2005/8/layout/vList2"/>
    <dgm:cxn modelId="{82D7A80C-FB07-4C32-9683-414EB78927FB}" type="presParOf" srcId="{ADCD5839-27E2-42AA-9378-E273A095C8F4}" destId="{712355AC-0FB3-4048-AFBD-EBA2E0536B1F}"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664D44-402A-4140-8066-1B6726113A4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3B16D1EE-FA08-42B1-8E57-8F437A4807CB}">
      <dgm:prSet phldrT="[文本]"/>
      <dgm:spPr/>
      <dgm:t>
        <a:bodyPr/>
        <a:lstStyle/>
        <a:p>
          <a:r>
            <a:rPr lang="en-US" altLang="zh-CN" dirty="0" smtClean="0"/>
            <a:t>Virtual PC</a:t>
          </a:r>
          <a:endParaRPr lang="zh-CN" altLang="en-US" dirty="0"/>
        </a:p>
      </dgm:t>
    </dgm:pt>
    <dgm:pt modelId="{FFF4A022-B465-4992-AE1C-AC627891734C}" type="sibTrans" cxnId="{5E45540E-7843-4CAD-A1FA-B66E73004C43}">
      <dgm:prSet/>
      <dgm:spPr/>
      <dgm:t>
        <a:bodyPr/>
        <a:lstStyle/>
        <a:p>
          <a:endParaRPr lang="zh-CN" altLang="en-US"/>
        </a:p>
      </dgm:t>
    </dgm:pt>
    <dgm:pt modelId="{BC2DBFC9-3B58-4A79-A8F7-19A7A840E5DF}" type="parTrans" cxnId="{5E45540E-7843-4CAD-A1FA-B66E73004C43}">
      <dgm:prSet/>
      <dgm:spPr/>
      <dgm:t>
        <a:bodyPr/>
        <a:lstStyle/>
        <a:p>
          <a:endParaRPr lang="zh-CN" altLang="en-US"/>
        </a:p>
      </dgm:t>
    </dgm:pt>
    <dgm:pt modelId="{41EB4230-785F-46FB-9E21-530974F2D4FE}">
      <dgm:prSet phldrT="[文本]"/>
      <dgm:spPr/>
      <dgm:t>
        <a:bodyPr/>
        <a:lstStyle/>
        <a:p>
          <a:r>
            <a:rPr lang="en-US" altLang="zh-CN" dirty="0" smtClean="0"/>
            <a:t>VMware </a:t>
          </a:r>
          <a:endParaRPr lang="zh-CN" altLang="en-US" dirty="0"/>
        </a:p>
      </dgm:t>
    </dgm:pt>
    <dgm:pt modelId="{7B1A072C-3620-4BBC-970E-C009B8AD6EC6}" type="sibTrans" cxnId="{DC5BF310-886A-4CD0-9DE4-C7FED0C63EB4}">
      <dgm:prSet/>
      <dgm:spPr/>
      <dgm:t>
        <a:bodyPr/>
        <a:lstStyle/>
        <a:p>
          <a:endParaRPr lang="zh-CN" altLang="en-US"/>
        </a:p>
      </dgm:t>
    </dgm:pt>
    <dgm:pt modelId="{38F0E0CD-3556-47D2-AE13-6937A05E418C}" type="parTrans" cxnId="{DC5BF310-886A-4CD0-9DE4-C7FED0C63EB4}">
      <dgm:prSet/>
      <dgm:spPr/>
      <dgm:t>
        <a:bodyPr/>
        <a:lstStyle/>
        <a:p>
          <a:endParaRPr lang="zh-CN" altLang="en-US"/>
        </a:p>
      </dgm:t>
    </dgm:pt>
    <dgm:pt modelId="{F3D9DCCA-7BB8-4C84-A933-56FEC8920388}" type="pres">
      <dgm:prSet presAssocID="{37664D44-402A-4140-8066-1B6726113A4F}" presName="linear" presStyleCnt="0">
        <dgm:presLayoutVars>
          <dgm:dir/>
          <dgm:animLvl val="lvl"/>
          <dgm:resizeHandles val="exact"/>
        </dgm:presLayoutVars>
      </dgm:prSet>
      <dgm:spPr/>
      <dgm:t>
        <a:bodyPr/>
        <a:lstStyle/>
        <a:p>
          <a:endParaRPr lang="zh-CN" altLang="en-US"/>
        </a:p>
      </dgm:t>
    </dgm:pt>
    <dgm:pt modelId="{7C4C2113-1019-49BF-81DB-2229BFFB9D77}" type="pres">
      <dgm:prSet presAssocID="{3B16D1EE-FA08-42B1-8E57-8F437A4807CB}" presName="parentLin" presStyleCnt="0"/>
      <dgm:spPr/>
    </dgm:pt>
    <dgm:pt modelId="{83413E32-7C63-42A5-9105-159697BD6008}" type="pres">
      <dgm:prSet presAssocID="{3B16D1EE-FA08-42B1-8E57-8F437A4807CB}" presName="parentLeftMargin" presStyleLbl="node1" presStyleIdx="0" presStyleCnt="2"/>
      <dgm:spPr/>
      <dgm:t>
        <a:bodyPr/>
        <a:lstStyle/>
        <a:p>
          <a:endParaRPr lang="zh-CN" altLang="en-US"/>
        </a:p>
      </dgm:t>
    </dgm:pt>
    <dgm:pt modelId="{19131788-0110-4464-9B21-D6C4A4B5953F}" type="pres">
      <dgm:prSet presAssocID="{3B16D1EE-FA08-42B1-8E57-8F437A4807CB}" presName="parentText" presStyleLbl="node1" presStyleIdx="0" presStyleCnt="2">
        <dgm:presLayoutVars>
          <dgm:chMax val="0"/>
          <dgm:bulletEnabled val="1"/>
        </dgm:presLayoutVars>
      </dgm:prSet>
      <dgm:spPr/>
      <dgm:t>
        <a:bodyPr/>
        <a:lstStyle/>
        <a:p>
          <a:endParaRPr lang="zh-CN" altLang="en-US"/>
        </a:p>
      </dgm:t>
    </dgm:pt>
    <dgm:pt modelId="{4AC79AE7-E5F0-4F5E-99D4-7F79A5661D87}" type="pres">
      <dgm:prSet presAssocID="{3B16D1EE-FA08-42B1-8E57-8F437A4807CB}" presName="negativeSpace" presStyleCnt="0"/>
      <dgm:spPr/>
    </dgm:pt>
    <dgm:pt modelId="{DB3D4D32-EC45-47EC-90BF-7A1AFFFE60CC}" type="pres">
      <dgm:prSet presAssocID="{3B16D1EE-FA08-42B1-8E57-8F437A4807CB}" presName="childText" presStyleLbl="conFgAcc1" presStyleIdx="0" presStyleCnt="2">
        <dgm:presLayoutVars>
          <dgm:bulletEnabled val="1"/>
        </dgm:presLayoutVars>
      </dgm:prSet>
      <dgm:spPr/>
    </dgm:pt>
    <dgm:pt modelId="{5222AC44-A5A4-4AD0-9A4C-13CD8F290964}" type="pres">
      <dgm:prSet presAssocID="{FFF4A022-B465-4992-AE1C-AC627891734C}" presName="spaceBetweenRectangles" presStyleCnt="0"/>
      <dgm:spPr/>
    </dgm:pt>
    <dgm:pt modelId="{920A7AB9-F9C6-4C5F-973D-1904A2062D70}" type="pres">
      <dgm:prSet presAssocID="{41EB4230-785F-46FB-9E21-530974F2D4FE}" presName="parentLin" presStyleCnt="0"/>
      <dgm:spPr/>
    </dgm:pt>
    <dgm:pt modelId="{914D1B9F-6F15-4BC1-A27A-F19F7B66572A}" type="pres">
      <dgm:prSet presAssocID="{41EB4230-785F-46FB-9E21-530974F2D4FE}" presName="parentLeftMargin" presStyleLbl="node1" presStyleIdx="0" presStyleCnt="2"/>
      <dgm:spPr/>
      <dgm:t>
        <a:bodyPr/>
        <a:lstStyle/>
        <a:p>
          <a:endParaRPr lang="zh-CN" altLang="en-US"/>
        </a:p>
      </dgm:t>
    </dgm:pt>
    <dgm:pt modelId="{BD7A09FC-E608-4916-AC58-2CAEC37E3E9C}" type="pres">
      <dgm:prSet presAssocID="{41EB4230-785F-46FB-9E21-530974F2D4FE}" presName="parentText" presStyleLbl="node1" presStyleIdx="1" presStyleCnt="2">
        <dgm:presLayoutVars>
          <dgm:chMax val="0"/>
          <dgm:bulletEnabled val="1"/>
        </dgm:presLayoutVars>
      </dgm:prSet>
      <dgm:spPr/>
      <dgm:t>
        <a:bodyPr/>
        <a:lstStyle/>
        <a:p>
          <a:endParaRPr lang="zh-CN" altLang="en-US"/>
        </a:p>
      </dgm:t>
    </dgm:pt>
    <dgm:pt modelId="{01D6DFA5-F82E-4CC1-8DAB-60D7592706F9}" type="pres">
      <dgm:prSet presAssocID="{41EB4230-785F-46FB-9E21-530974F2D4FE}" presName="negativeSpace" presStyleCnt="0"/>
      <dgm:spPr/>
    </dgm:pt>
    <dgm:pt modelId="{802F01BC-C394-4245-9070-C4A2D003E75C}" type="pres">
      <dgm:prSet presAssocID="{41EB4230-785F-46FB-9E21-530974F2D4FE}" presName="childText" presStyleLbl="conFgAcc1" presStyleIdx="1" presStyleCnt="2">
        <dgm:presLayoutVars>
          <dgm:bulletEnabled val="1"/>
        </dgm:presLayoutVars>
      </dgm:prSet>
      <dgm:spPr/>
    </dgm:pt>
  </dgm:ptLst>
  <dgm:cxnLst>
    <dgm:cxn modelId="{DC5BF310-886A-4CD0-9DE4-C7FED0C63EB4}" srcId="{37664D44-402A-4140-8066-1B6726113A4F}" destId="{41EB4230-785F-46FB-9E21-530974F2D4FE}" srcOrd="1" destOrd="0" parTransId="{38F0E0CD-3556-47D2-AE13-6937A05E418C}" sibTransId="{7B1A072C-3620-4BBC-970E-C009B8AD6EC6}"/>
    <dgm:cxn modelId="{4F82AC51-FA81-4BFF-9EA5-678CCCA7869D}" type="presOf" srcId="{3B16D1EE-FA08-42B1-8E57-8F437A4807CB}" destId="{83413E32-7C63-42A5-9105-159697BD6008}" srcOrd="0" destOrd="0" presId="urn:microsoft.com/office/officeart/2005/8/layout/list1"/>
    <dgm:cxn modelId="{3C072F1F-6979-4730-8C14-3485D3F31F19}" type="presOf" srcId="{3B16D1EE-FA08-42B1-8E57-8F437A4807CB}" destId="{19131788-0110-4464-9B21-D6C4A4B5953F}" srcOrd="1" destOrd="0" presId="urn:microsoft.com/office/officeart/2005/8/layout/list1"/>
    <dgm:cxn modelId="{76425E02-C245-4B79-BAE5-B5D18B456994}" type="presOf" srcId="{37664D44-402A-4140-8066-1B6726113A4F}" destId="{F3D9DCCA-7BB8-4C84-A933-56FEC8920388}" srcOrd="0" destOrd="0" presId="urn:microsoft.com/office/officeart/2005/8/layout/list1"/>
    <dgm:cxn modelId="{FB20C823-76A2-44F1-B45D-34BC00128F31}" type="presOf" srcId="{41EB4230-785F-46FB-9E21-530974F2D4FE}" destId="{914D1B9F-6F15-4BC1-A27A-F19F7B66572A}" srcOrd="0" destOrd="0" presId="urn:microsoft.com/office/officeart/2005/8/layout/list1"/>
    <dgm:cxn modelId="{5E45540E-7843-4CAD-A1FA-B66E73004C43}" srcId="{37664D44-402A-4140-8066-1B6726113A4F}" destId="{3B16D1EE-FA08-42B1-8E57-8F437A4807CB}" srcOrd="0" destOrd="0" parTransId="{BC2DBFC9-3B58-4A79-A8F7-19A7A840E5DF}" sibTransId="{FFF4A022-B465-4992-AE1C-AC627891734C}"/>
    <dgm:cxn modelId="{CC46DD62-0B06-4AFB-82FC-396738DA6BEE}" type="presOf" srcId="{41EB4230-785F-46FB-9E21-530974F2D4FE}" destId="{BD7A09FC-E608-4916-AC58-2CAEC37E3E9C}" srcOrd="1" destOrd="0" presId="urn:microsoft.com/office/officeart/2005/8/layout/list1"/>
    <dgm:cxn modelId="{49A073E9-0EDF-4C98-8E46-F101710F1D00}" type="presParOf" srcId="{F3D9DCCA-7BB8-4C84-A933-56FEC8920388}" destId="{7C4C2113-1019-49BF-81DB-2229BFFB9D77}" srcOrd="0" destOrd="0" presId="urn:microsoft.com/office/officeart/2005/8/layout/list1"/>
    <dgm:cxn modelId="{435E91AE-1640-4836-8B38-10FCAF5D908C}" type="presParOf" srcId="{7C4C2113-1019-49BF-81DB-2229BFFB9D77}" destId="{83413E32-7C63-42A5-9105-159697BD6008}" srcOrd="0" destOrd="0" presId="urn:microsoft.com/office/officeart/2005/8/layout/list1"/>
    <dgm:cxn modelId="{E06B6DFA-16D0-4795-9594-3D73D9DE3C54}" type="presParOf" srcId="{7C4C2113-1019-49BF-81DB-2229BFFB9D77}" destId="{19131788-0110-4464-9B21-D6C4A4B5953F}" srcOrd="1" destOrd="0" presId="urn:microsoft.com/office/officeart/2005/8/layout/list1"/>
    <dgm:cxn modelId="{0D4AFEC0-2767-40EF-8F7E-9A8D97BCB048}" type="presParOf" srcId="{F3D9DCCA-7BB8-4C84-A933-56FEC8920388}" destId="{4AC79AE7-E5F0-4F5E-99D4-7F79A5661D87}" srcOrd="1" destOrd="0" presId="urn:microsoft.com/office/officeart/2005/8/layout/list1"/>
    <dgm:cxn modelId="{48448DA2-A293-489C-AA90-E06434785DB7}" type="presParOf" srcId="{F3D9DCCA-7BB8-4C84-A933-56FEC8920388}" destId="{DB3D4D32-EC45-47EC-90BF-7A1AFFFE60CC}" srcOrd="2" destOrd="0" presId="urn:microsoft.com/office/officeart/2005/8/layout/list1"/>
    <dgm:cxn modelId="{E6EEA5DC-5FBD-4968-BC66-1B9A3ACA876A}" type="presParOf" srcId="{F3D9DCCA-7BB8-4C84-A933-56FEC8920388}" destId="{5222AC44-A5A4-4AD0-9A4C-13CD8F290964}" srcOrd="3" destOrd="0" presId="urn:microsoft.com/office/officeart/2005/8/layout/list1"/>
    <dgm:cxn modelId="{E0726D87-3F8B-4AEB-97CD-69B47F109667}" type="presParOf" srcId="{F3D9DCCA-7BB8-4C84-A933-56FEC8920388}" destId="{920A7AB9-F9C6-4C5F-973D-1904A2062D70}" srcOrd="4" destOrd="0" presId="urn:microsoft.com/office/officeart/2005/8/layout/list1"/>
    <dgm:cxn modelId="{2235665B-3E29-4B35-8CE7-16C19F418FF9}" type="presParOf" srcId="{920A7AB9-F9C6-4C5F-973D-1904A2062D70}" destId="{914D1B9F-6F15-4BC1-A27A-F19F7B66572A}" srcOrd="0" destOrd="0" presId="urn:microsoft.com/office/officeart/2005/8/layout/list1"/>
    <dgm:cxn modelId="{B4F81DAD-0C83-456C-B215-6843D037A4B8}" type="presParOf" srcId="{920A7AB9-F9C6-4C5F-973D-1904A2062D70}" destId="{BD7A09FC-E608-4916-AC58-2CAEC37E3E9C}" srcOrd="1" destOrd="0" presId="urn:microsoft.com/office/officeart/2005/8/layout/list1"/>
    <dgm:cxn modelId="{A3C67717-4CD4-4071-8771-FC5105FC5D1D}" type="presParOf" srcId="{F3D9DCCA-7BB8-4C84-A933-56FEC8920388}" destId="{01D6DFA5-F82E-4CC1-8DAB-60D7592706F9}" srcOrd="5" destOrd="0" presId="urn:microsoft.com/office/officeart/2005/8/layout/list1"/>
    <dgm:cxn modelId="{450E8678-53CB-4855-AAF9-133F37A5083D}" type="presParOf" srcId="{F3D9DCCA-7BB8-4C84-A933-56FEC8920388}" destId="{802F01BC-C394-4245-9070-C4A2D003E75C}"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2020/6/19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http://www.51testing.com/attachments/2011/08/346836_2011082413225910aNX.jpg" TargetMode="External"/><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539552" y="1196752"/>
            <a:ext cx="7772400" cy="1470025"/>
          </a:xfrm>
        </p:spPr>
        <p:txBody>
          <a:bodyPr/>
          <a:lstStyle/>
          <a:p>
            <a:pPr algn="ctr"/>
            <a:r>
              <a:rPr lang="zh-CN" altLang="en-US" dirty="0" smtClean="0"/>
              <a:t>虚拟机技术与软件综述</a:t>
            </a:r>
            <a:endParaRPr lang="zh-CN" altLang="en-US" dirty="0"/>
          </a:p>
        </p:txBody>
      </p:sp>
      <p:sp>
        <p:nvSpPr>
          <p:cNvPr id="4" name="文本框 16"/>
          <p:cNvSpPr txBox="1"/>
          <p:nvPr/>
        </p:nvSpPr>
        <p:spPr>
          <a:xfrm>
            <a:off x="5436096" y="4653136"/>
            <a:ext cx="2639381" cy="368300"/>
          </a:xfrm>
          <a:prstGeom prst="rect">
            <a:avLst/>
          </a:prstGeom>
          <a:noFill/>
        </p:spPr>
        <p:txBody>
          <a:bodyPr wrap="square" rtlCol="0">
            <a:spAutoFit/>
          </a:bodyPr>
          <a:lstStyle/>
          <a:p>
            <a:r>
              <a:rPr lang="zh-CN" altLang="en-US" i="1" spc="200" dirty="0">
                <a:solidFill>
                  <a:srgbClr val="7E7E7E"/>
                </a:solidFill>
                <a:cs typeface="+mn-ea"/>
                <a:sym typeface="+mn-lt"/>
              </a:rPr>
              <a:t>汇报小组：第六组</a:t>
            </a:r>
          </a:p>
        </p:txBody>
      </p:sp>
      <p:sp>
        <p:nvSpPr>
          <p:cNvPr id="5" name="文本框 17"/>
          <p:cNvSpPr txBox="1"/>
          <p:nvPr/>
        </p:nvSpPr>
        <p:spPr>
          <a:xfrm>
            <a:off x="5435782" y="5169325"/>
            <a:ext cx="3289935" cy="400110"/>
          </a:xfrm>
          <a:prstGeom prst="rect">
            <a:avLst/>
          </a:prstGeom>
          <a:noFill/>
        </p:spPr>
        <p:txBody>
          <a:bodyPr wrap="square" rtlCol="0">
            <a:spAutoFit/>
          </a:bodyPr>
          <a:lstStyle>
            <a:defPPr>
              <a:defRPr lang="zh-CN"/>
            </a:defPPr>
            <a:lvl1pPr>
              <a:defRPr sz="1400" spc="200">
                <a:solidFill>
                  <a:srgbClr val="7E7E7E"/>
                </a:solidFill>
                <a:latin typeface="思源黑体 CN Light" panose="020B0300000000000000" pitchFamily="34" charset="-122"/>
                <a:ea typeface="思源黑体 CN Light" panose="020B0300000000000000" pitchFamily="34" charset="-122"/>
              </a:defRPr>
            </a:lvl1pPr>
          </a:lstStyle>
          <a:p>
            <a:r>
              <a:rPr lang="zh-CN" altLang="en-US" sz="2000" i="1" dirty="0" smtClean="0">
                <a:latin typeface="+mn-lt"/>
                <a:ea typeface="+mn-ea"/>
                <a:cs typeface="+mn-ea"/>
                <a:sym typeface="+mn-lt"/>
              </a:rPr>
              <a:t>汇报人：吴豪</a:t>
            </a:r>
          </a:p>
        </p:txBody>
      </p:sp>
    </p:spTree>
  </p:cSld>
  <p:clrMapOvr>
    <a:masterClrMapping/>
  </p:clrMapOvr>
  <p:timing>
    <p:tnLst>
      <p:par>
        <p:cTn id="1" dur="indefinite" restart="never" nodeType="tmRoot"/>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79712" y="1124744"/>
            <a:ext cx="2262158" cy="369332"/>
          </a:xfrm>
          <a:prstGeom prst="rect">
            <a:avLst/>
          </a:prstGeom>
        </p:spPr>
        <p:txBody>
          <a:bodyPr wrap="none">
            <a:spAutoFit/>
          </a:bodyPr>
          <a:lstStyle/>
          <a:p>
            <a:r>
              <a:rPr lang="zh-CN" altLang="zh-CN" b="1" dirty="0" smtClean="0"/>
              <a:t>软件系统架构的影响</a:t>
            </a:r>
            <a:endParaRPr lang="zh-CN" altLang="en-US" dirty="0"/>
          </a:p>
        </p:txBody>
      </p:sp>
      <p:pic>
        <p:nvPicPr>
          <p:cNvPr id="3" name="Picture 2"/>
          <p:cNvPicPr>
            <a:picLocks noChangeAspect="1" noChangeArrowheads="1"/>
          </p:cNvPicPr>
          <p:nvPr/>
        </p:nvPicPr>
        <p:blipFill>
          <a:blip r:embed="rId2" cstate="print"/>
          <a:srcRect/>
          <a:stretch>
            <a:fillRect/>
          </a:stretch>
        </p:blipFill>
        <p:spPr bwMode="auto">
          <a:xfrm>
            <a:off x="611560" y="1988840"/>
            <a:ext cx="4821405" cy="2376264"/>
          </a:xfrm>
          <a:prstGeom prst="rect">
            <a:avLst/>
          </a:prstGeom>
          <a:noFill/>
          <a:ln w="9525">
            <a:noFill/>
            <a:miter lim="800000"/>
            <a:headEnd/>
            <a:tailEnd/>
          </a:ln>
        </p:spPr>
      </p:pic>
      <p:sp>
        <p:nvSpPr>
          <p:cNvPr id="6" name="矩形 5"/>
          <p:cNvSpPr/>
          <p:nvPr/>
        </p:nvSpPr>
        <p:spPr>
          <a:xfrm>
            <a:off x="5940152" y="1556792"/>
            <a:ext cx="2520280" cy="3416320"/>
          </a:xfrm>
          <a:prstGeom prst="rect">
            <a:avLst/>
          </a:prstGeom>
        </p:spPr>
        <p:txBody>
          <a:bodyPr wrap="square">
            <a:spAutoFit/>
          </a:bodyPr>
          <a:lstStyle/>
          <a:p>
            <a:r>
              <a:rPr lang="en-US" altLang="zh-CN" dirty="0" smtClean="0"/>
              <a:t>           KVM</a:t>
            </a:r>
            <a:r>
              <a:rPr lang="zh-CN" altLang="zh-CN" dirty="0" smtClean="0"/>
              <a:t>架构中，虚拟机监控器被集成到系统内核当中。目前</a:t>
            </a:r>
            <a:r>
              <a:rPr lang="en-US" altLang="zh-CN" dirty="0" smtClean="0"/>
              <a:t> KVM </a:t>
            </a:r>
            <a:r>
              <a:rPr lang="zh-CN" altLang="zh-CN" dirty="0" smtClean="0"/>
              <a:t>已经成为数据中心虚拟化的主流技术之一，它的实现架构中每一个虚拟的</a:t>
            </a:r>
            <a:r>
              <a:rPr lang="en-US" altLang="zh-CN" dirty="0" smtClean="0"/>
              <a:t> CPU </a:t>
            </a:r>
            <a:r>
              <a:rPr lang="zh-CN" altLang="zh-CN" dirty="0" smtClean="0"/>
              <a:t>都会有一个对应的线程来维护发生在该虚拟</a:t>
            </a:r>
            <a:r>
              <a:rPr lang="en-US" altLang="zh-CN" dirty="0" smtClean="0"/>
              <a:t> CPU </a:t>
            </a:r>
            <a:r>
              <a:rPr lang="zh-CN" altLang="zh-CN" dirty="0" smtClean="0"/>
              <a:t>上的计算，使其能够直接使用</a:t>
            </a:r>
            <a:r>
              <a:rPr lang="en-US" altLang="zh-CN" dirty="0" smtClean="0"/>
              <a:t> Linux </a:t>
            </a:r>
            <a:r>
              <a:rPr lang="zh-CN" altLang="zh-CN" dirty="0" smtClean="0"/>
              <a:t>内核的所有功能。</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7704" y="1124744"/>
            <a:ext cx="1800493" cy="369332"/>
          </a:xfrm>
          <a:prstGeom prst="rect">
            <a:avLst/>
          </a:prstGeom>
        </p:spPr>
        <p:txBody>
          <a:bodyPr wrap="none">
            <a:spAutoFit/>
          </a:bodyPr>
          <a:lstStyle/>
          <a:p>
            <a:r>
              <a:rPr lang="zh-CN" altLang="zh-CN" b="1" dirty="0" smtClean="0"/>
              <a:t>软件测试的影响</a:t>
            </a:r>
            <a:endParaRPr lang="zh-CN" altLang="en-US" dirty="0"/>
          </a:p>
        </p:txBody>
      </p:sp>
      <p:sp>
        <p:nvSpPr>
          <p:cNvPr id="5" name="矩形 4"/>
          <p:cNvSpPr/>
          <p:nvPr/>
        </p:nvSpPr>
        <p:spPr>
          <a:xfrm>
            <a:off x="5292080" y="2204864"/>
            <a:ext cx="3370410" cy="369332"/>
          </a:xfrm>
          <a:prstGeom prst="rect">
            <a:avLst/>
          </a:prstGeom>
        </p:spPr>
        <p:txBody>
          <a:bodyPr wrap="none">
            <a:spAutoFit/>
          </a:bodyPr>
          <a:lstStyle/>
          <a:p>
            <a:r>
              <a:rPr lang="zh-CN" altLang="zh-CN" dirty="0" smtClean="0"/>
              <a:t>测试实验室（</a:t>
            </a:r>
            <a:r>
              <a:rPr lang="en-US" altLang="zh-CN" dirty="0" smtClean="0"/>
              <a:t>Test Lab</a:t>
            </a:r>
            <a:r>
              <a:rPr lang="zh-CN" altLang="zh-CN" dirty="0" smtClean="0"/>
              <a:t>）的建立</a:t>
            </a:r>
            <a:endParaRPr lang="zh-CN" altLang="en-US" dirty="0"/>
          </a:p>
        </p:txBody>
      </p:sp>
      <p:sp>
        <p:nvSpPr>
          <p:cNvPr id="6" name="矩形 5"/>
          <p:cNvSpPr/>
          <p:nvPr/>
        </p:nvSpPr>
        <p:spPr>
          <a:xfrm>
            <a:off x="5292080" y="3068960"/>
            <a:ext cx="2723823" cy="369332"/>
          </a:xfrm>
          <a:prstGeom prst="rect">
            <a:avLst/>
          </a:prstGeom>
        </p:spPr>
        <p:txBody>
          <a:bodyPr wrap="none">
            <a:spAutoFit/>
          </a:bodyPr>
          <a:lstStyle/>
          <a:p>
            <a:r>
              <a:rPr lang="zh-CN" altLang="zh-CN" dirty="0" smtClean="0"/>
              <a:t>软件快速部署和连续集成</a:t>
            </a:r>
            <a:endParaRPr lang="zh-CN" altLang="en-US" dirty="0"/>
          </a:p>
        </p:txBody>
      </p:sp>
      <p:sp>
        <p:nvSpPr>
          <p:cNvPr id="7" name="矩形 6"/>
          <p:cNvSpPr/>
          <p:nvPr/>
        </p:nvSpPr>
        <p:spPr>
          <a:xfrm>
            <a:off x="5292080" y="3933056"/>
            <a:ext cx="2492990" cy="369332"/>
          </a:xfrm>
          <a:prstGeom prst="rect">
            <a:avLst/>
          </a:prstGeom>
        </p:spPr>
        <p:txBody>
          <a:bodyPr wrap="none">
            <a:spAutoFit/>
          </a:bodyPr>
          <a:lstStyle/>
          <a:p>
            <a:r>
              <a:rPr lang="zh-CN" altLang="zh-CN" dirty="0" smtClean="0"/>
              <a:t>测试用例失败后的调查</a:t>
            </a:r>
            <a:endParaRPr lang="zh-CN" altLang="en-US" dirty="0"/>
          </a:p>
        </p:txBody>
      </p:sp>
      <p:sp>
        <p:nvSpPr>
          <p:cNvPr id="8" name="矩形 7"/>
          <p:cNvSpPr/>
          <p:nvPr/>
        </p:nvSpPr>
        <p:spPr>
          <a:xfrm>
            <a:off x="5292080" y="4797152"/>
            <a:ext cx="1800493" cy="369332"/>
          </a:xfrm>
          <a:prstGeom prst="rect">
            <a:avLst/>
          </a:prstGeom>
        </p:spPr>
        <p:txBody>
          <a:bodyPr wrap="none">
            <a:spAutoFit/>
          </a:bodyPr>
          <a:lstStyle/>
          <a:p>
            <a:r>
              <a:rPr lang="zh-CN" altLang="zh-CN" dirty="0" smtClean="0"/>
              <a:t>虚拟硬件的使用</a:t>
            </a:r>
            <a:endParaRPr lang="zh-CN" altLang="en-US" dirty="0"/>
          </a:p>
        </p:txBody>
      </p:sp>
      <p:pic>
        <p:nvPicPr>
          <p:cNvPr id="2050" name="Picture 2" descr="http://www.51testing.com/attachments/2011/08/346836_2011082413225910aNX.jpg"/>
          <p:cNvPicPr>
            <a:picLocks noChangeAspect="1" noChangeArrowheads="1"/>
          </p:cNvPicPr>
          <p:nvPr/>
        </p:nvPicPr>
        <p:blipFill>
          <a:blip r:embed="rId2" r:link="rId3" cstate="print"/>
          <a:srcRect/>
          <a:stretch>
            <a:fillRect/>
          </a:stretch>
        </p:blipFill>
        <p:spPr bwMode="auto">
          <a:xfrm>
            <a:off x="251520" y="2492896"/>
            <a:ext cx="4442162" cy="20162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a:bodyPr>
          <a:lstStyle/>
          <a:p>
            <a:pPr algn="ctr"/>
            <a:endParaRPr lang="en-US" altLang="zh-CN" sz="4000" dirty="0" smtClean="0"/>
          </a:p>
          <a:p>
            <a:pPr algn="ctr"/>
            <a:endParaRPr lang="en-US" altLang="zh-CN" sz="4000" dirty="0" smtClean="0"/>
          </a:p>
          <a:p>
            <a:pPr algn="ctr"/>
            <a:r>
              <a:rPr lang="en-US" altLang="zh-CN" sz="4000" dirty="0" smtClean="0"/>
              <a:t>04</a:t>
            </a:r>
          </a:p>
          <a:p>
            <a:pPr algn="ctr"/>
            <a:r>
              <a:rPr lang="zh-CN" altLang="zh-CN" sz="4000" dirty="0" smtClean="0"/>
              <a:t>中国的发展和成长</a:t>
            </a:r>
            <a:endParaRPr lang="zh-CN" altLang="en-US" sz="4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23928" y="764704"/>
            <a:ext cx="1569660" cy="369332"/>
          </a:xfrm>
          <a:prstGeom prst="rect">
            <a:avLst/>
          </a:prstGeom>
        </p:spPr>
        <p:txBody>
          <a:bodyPr wrap="none">
            <a:spAutoFit/>
          </a:bodyPr>
          <a:lstStyle/>
          <a:p>
            <a:r>
              <a:rPr lang="zh-CN" altLang="en-US" b="1" dirty="0" smtClean="0"/>
              <a:t>国内</a:t>
            </a:r>
            <a:r>
              <a:rPr lang="zh-CN" altLang="zh-CN" b="1" dirty="0" smtClean="0"/>
              <a:t>发展</a:t>
            </a:r>
            <a:r>
              <a:rPr lang="zh-CN" altLang="en-US" b="1" dirty="0" smtClean="0"/>
              <a:t>特点</a:t>
            </a:r>
            <a:endParaRPr lang="zh-CN" altLang="en-US" dirty="0"/>
          </a:p>
        </p:txBody>
      </p:sp>
      <p:graphicFrame>
        <p:nvGraphicFramePr>
          <p:cNvPr id="14" name="图示 13"/>
          <p:cNvGraphicFramePr/>
          <p:nvPr/>
        </p:nvGraphicFramePr>
        <p:xfrm>
          <a:off x="1475656" y="2204864"/>
          <a:ext cx="6480720" cy="3168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35896" y="908720"/>
            <a:ext cx="1569660" cy="369332"/>
          </a:xfrm>
          <a:prstGeom prst="rect">
            <a:avLst/>
          </a:prstGeom>
        </p:spPr>
        <p:txBody>
          <a:bodyPr wrap="none">
            <a:spAutoFit/>
          </a:bodyPr>
          <a:lstStyle/>
          <a:p>
            <a:r>
              <a:rPr lang="zh-CN" altLang="zh-CN" b="1" dirty="0" smtClean="0"/>
              <a:t>国内重点企业</a:t>
            </a:r>
            <a:endParaRPr lang="zh-CN" altLang="en-US" dirty="0"/>
          </a:p>
        </p:txBody>
      </p:sp>
      <p:pic>
        <p:nvPicPr>
          <p:cNvPr id="3076" name="Picture 4" descr="https://timgsa.baidu.com/timg?image&amp;quality=80&amp;size=b9999_10000&amp;sec=1592493567773&amp;di=eebb0d415a8ee68b5bd8953f18ee244d&amp;imgtype=0&amp;src=http%3A%2F%2Fimg.qy6.com%2Fnew15%2Fwinhong%2F1506320239.png"/>
          <p:cNvPicPr>
            <a:picLocks noChangeAspect="1" noChangeArrowheads="1"/>
          </p:cNvPicPr>
          <p:nvPr/>
        </p:nvPicPr>
        <p:blipFill>
          <a:blip r:embed="rId2" cstate="print"/>
          <a:srcRect/>
          <a:stretch>
            <a:fillRect/>
          </a:stretch>
        </p:blipFill>
        <p:spPr bwMode="auto">
          <a:xfrm>
            <a:off x="755576" y="1844824"/>
            <a:ext cx="1080120" cy="1080120"/>
          </a:xfrm>
          <a:prstGeom prst="rect">
            <a:avLst/>
          </a:prstGeom>
          <a:noFill/>
        </p:spPr>
      </p:pic>
      <p:sp>
        <p:nvSpPr>
          <p:cNvPr id="7" name="矩形 6"/>
          <p:cNvSpPr/>
          <p:nvPr/>
        </p:nvSpPr>
        <p:spPr>
          <a:xfrm>
            <a:off x="2195736" y="2060848"/>
            <a:ext cx="6390456" cy="646331"/>
          </a:xfrm>
          <a:prstGeom prst="rect">
            <a:avLst/>
          </a:prstGeom>
        </p:spPr>
        <p:txBody>
          <a:bodyPr wrap="square">
            <a:spAutoFit/>
          </a:bodyPr>
          <a:lstStyle/>
          <a:p>
            <a:r>
              <a:rPr lang="zh-CN" altLang="zh-CN" dirty="0" smtClean="0"/>
              <a:t>云宏专有的</a:t>
            </a:r>
            <a:r>
              <a:rPr lang="en-US" altLang="zh-CN" dirty="0" smtClean="0"/>
              <a:t>x86</a:t>
            </a:r>
            <a:r>
              <a:rPr lang="zh-CN" altLang="zh-CN" dirty="0" smtClean="0"/>
              <a:t>服务器虚拟化平台</a:t>
            </a:r>
            <a:r>
              <a:rPr lang="en-US" altLang="zh-CN" dirty="0" err="1" smtClean="0"/>
              <a:t>CNware</a:t>
            </a:r>
            <a:r>
              <a:rPr lang="zh-CN" altLang="zh-CN" dirty="0" smtClean="0"/>
              <a:t>推出于</a:t>
            </a:r>
            <a:r>
              <a:rPr lang="en-US" altLang="zh-CN" dirty="0" smtClean="0"/>
              <a:t>2010</a:t>
            </a:r>
            <a:r>
              <a:rPr lang="zh-CN" altLang="zh-CN" dirty="0" smtClean="0"/>
              <a:t>年，广泛涉足应用于政务、金融服务、国防军事等领域。</a:t>
            </a:r>
            <a:endParaRPr lang="zh-CN" altLang="en-US" dirty="0"/>
          </a:p>
        </p:txBody>
      </p:sp>
      <p:sp>
        <p:nvSpPr>
          <p:cNvPr id="3078" name="AutoShape 6" descr="http://img3.imgtn.bdimg.com/it/u=1421438904,3875502883&amp;fm=15&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80" name="AutoShape 8" descr="http://img3.imgtn.bdimg.com/it/u=1421438904,3875502883&amp;fm=15&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081" name="Picture 9"/>
          <p:cNvPicPr>
            <a:picLocks noChangeAspect="1" noChangeArrowheads="1"/>
          </p:cNvPicPr>
          <p:nvPr/>
        </p:nvPicPr>
        <p:blipFill>
          <a:blip r:embed="rId3" cstate="print"/>
          <a:srcRect/>
          <a:stretch>
            <a:fillRect/>
          </a:stretch>
        </p:blipFill>
        <p:spPr bwMode="auto">
          <a:xfrm>
            <a:off x="683569" y="3429001"/>
            <a:ext cx="1180400" cy="1152127"/>
          </a:xfrm>
          <a:prstGeom prst="rect">
            <a:avLst/>
          </a:prstGeom>
          <a:noFill/>
          <a:ln w="9525">
            <a:noFill/>
            <a:miter lim="800000"/>
            <a:headEnd/>
            <a:tailEnd/>
          </a:ln>
        </p:spPr>
      </p:pic>
      <p:sp>
        <p:nvSpPr>
          <p:cNvPr id="3082" name="Rectangle 10"/>
          <p:cNvSpPr>
            <a:spLocks noChangeArrowheads="1"/>
          </p:cNvSpPr>
          <p:nvPr/>
        </p:nvSpPr>
        <p:spPr bwMode="auto">
          <a:xfrm>
            <a:off x="2267744" y="3429000"/>
            <a:ext cx="6878806"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国内外率先能在通用硬件上实现与物理机同样用户体验的</a:t>
            </a:r>
            <a:endParaRPr kumimoji="0" lang="en-US" altLang="zh-CN"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虚拟机技术，远超国内外其他虚拟机技术的响应速度和显示性能。</a:t>
            </a:r>
            <a:endParaRPr kumimoji="0" lang="zh-CN"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3084" name="Picture 12" descr="http://c.hiphotos.baidu.com/image/h%3D300/sign=8909e34cc0fc1e17e2bf8a317a91f67c/42166d224f4a20a48c83689d9f529822730ed0cf.jpg"/>
          <p:cNvPicPr>
            <a:picLocks noChangeAspect="1" noChangeArrowheads="1"/>
          </p:cNvPicPr>
          <p:nvPr/>
        </p:nvPicPr>
        <p:blipFill>
          <a:blip r:embed="rId4" cstate="print"/>
          <a:srcRect/>
          <a:stretch>
            <a:fillRect/>
          </a:stretch>
        </p:blipFill>
        <p:spPr bwMode="auto">
          <a:xfrm>
            <a:off x="611560" y="5013176"/>
            <a:ext cx="1199653" cy="1224136"/>
          </a:xfrm>
          <a:prstGeom prst="rect">
            <a:avLst/>
          </a:prstGeom>
          <a:noFill/>
        </p:spPr>
      </p:pic>
      <p:sp>
        <p:nvSpPr>
          <p:cNvPr id="13" name="矩形 12"/>
          <p:cNvSpPr/>
          <p:nvPr/>
        </p:nvSpPr>
        <p:spPr>
          <a:xfrm>
            <a:off x="2267744" y="4941169"/>
            <a:ext cx="6408712" cy="923330"/>
          </a:xfrm>
          <a:prstGeom prst="rect">
            <a:avLst/>
          </a:prstGeom>
        </p:spPr>
        <p:txBody>
          <a:bodyPr wrap="square">
            <a:spAutoFit/>
          </a:bodyPr>
          <a:lstStyle/>
          <a:p>
            <a:r>
              <a:rPr lang="zh-CN" altLang="en-US" dirty="0" smtClean="0"/>
              <a:t>全球领先的信息与通信技术（</a:t>
            </a:r>
            <a:r>
              <a:rPr lang="en-US" altLang="zh-CN" dirty="0" smtClean="0"/>
              <a:t>ICT</a:t>
            </a:r>
            <a:r>
              <a:rPr lang="zh-CN" altLang="en-US" dirty="0" smtClean="0"/>
              <a:t>）解决方案供应商，专注于</a:t>
            </a:r>
            <a:r>
              <a:rPr lang="en-US" altLang="zh-CN" dirty="0" smtClean="0"/>
              <a:t>ICT</a:t>
            </a:r>
            <a:r>
              <a:rPr lang="zh-CN" altLang="en-US" dirty="0" smtClean="0"/>
              <a:t>领域，坚持稳健经营、持续创新、开放合作，在电信运营商、企业、终端和云计算等领域构筑了端到端的解决方案优势。</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a:bodyPr>
          <a:lstStyle/>
          <a:p>
            <a:pPr algn="ctr"/>
            <a:endParaRPr lang="en-US" altLang="zh-CN" sz="4000" dirty="0" smtClean="0"/>
          </a:p>
          <a:p>
            <a:pPr algn="ctr"/>
            <a:endParaRPr lang="en-US" altLang="zh-CN" sz="4000" dirty="0" smtClean="0"/>
          </a:p>
          <a:p>
            <a:pPr algn="ctr"/>
            <a:r>
              <a:rPr lang="en-US" altLang="zh-CN" sz="4000" dirty="0" smtClean="0"/>
              <a:t>05</a:t>
            </a:r>
          </a:p>
          <a:p>
            <a:pPr algn="ctr"/>
            <a:r>
              <a:rPr lang="zh-CN" altLang="zh-CN" sz="4000" dirty="0" smtClean="0"/>
              <a:t>软件产品应用</a:t>
            </a:r>
            <a:endParaRPr lang="zh-CN" altLang="en-US" sz="4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nvGraphicFramePr>
        <p:xfrm>
          <a:off x="1835696" y="1772816"/>
          <a:ext cx="5544616" cy="2736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descr="这里写图片描述"/>
          <p:cNvPicPr>
            <a:picLocks noChangeAspect="1" noChangeArrowheads="1"/>
          </p:cNvPicPr>
          <p:nvPr/>
        </p:nvPicPr>
        <p:blipFill>
          <a:blip r:embed="rId2" cstate="print"/>
          <a:srcRect/>
          <a:stretch>
            <a:fillRect/>
          </a:stretch>
        </p:blipFill>
        <p:spPr bwMode="auto">
          <a:xfrm>
            <a:off x="539552" y="1052736"/>
            <a:ext cx="4710041" cy="3168352"/>
          </a:xfrm>
          <a:prstGeom prst="rect">
            <a:avLst/>
          </a:prstGeom>
          <a:noFill/>
          <a:ln w="9525">
            <a:noFill/>
            <a:miter lim="800000"/>
            <a:headEnd/>
            <a:tailEnd/>
          </a:ln>
        </p:spPr>
      </p:pic>
      <p:sp>
        <p:nvSpPr>
          <p:cNvPr id="5" name="矩形 4"/>
          <p:cNvSpPr/>
          <p:nvPr/>
        </p:nvSpPr>
        <p:spPr>
          <a:xfrm>
            <a:off x="4788024" y="4581128"/>
            <a:ext cx="3960440" cy="1477328"/>
          </a:xfrm>
          <a:prstGeom prst="rect">
            <a:avLst/>
          </a:prstGeom>
        </p:spPr>
        <p:txBody>
          <a:bodyPr wrap="square">
            <a:spAutoFit/>
          </a:bodyPr>
          <a:lstStyle/>
          <a:p>
            <a:r>
              <a:rPr lang="en-US" altLang="zh-CN" dirty="0" smtClean="0"/>
              <a:t>           </a:t>
            </a:r>
            <a:r>
              <a:rPr lang="zh-CN" altLang="zh-CN" dirty="0" smtClean="0"/>
              <a:t>几乎所有找得到的</a:t>
            </a:r>
            <a:r>
              <a:rPr lang="en-US" altLang="zh-CN" dirty="0" smtClean="0"/>
              <a:t>Windows</a:t>
            </a:r>
            <a:r>
              <a:rPr lang="zh-CN" altLang="zh-CN" dirty="0" smtClean="0"/>
              <a:t>操作系统，都可以在该虚拟机中安装。</a:t>
            </a:r>
            <a:r>
              <a:rPr lang="en-US" altLang="zh-CN" dirty="0" smtClean="0"/>
              <a:t>Virtual PC</a:t>
            </a:r>
            <a:r>
              <a:rPr lang="zh-CN" altLang="zh-CN" dirty="0" smtClean="0"/>
              <a:t>作为</a:t>
            </a:r>
            <a:r>
              <a:rPr lang="en-US" altLang="zh-CN" dirty="0" smtClean="0"/>
              <a:t>MS</a:t>
            </a:r>
            <a:r>
              <a:rPr lang="zh-CN" altLang="zh-CN" dirty="0" smtClean="0"/>
              <a:t>自已的产品，在自己的平台下使用非常方便，占用内存小，启动也快。</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5976" y="4365104"/>
            <a:ext cx="4572000" cy="1477328"/>
          </a:xfrm>
          <a:prstGeom prst="rect">
            <a:avLst/>
          </a:prstGeom>
        </p:spPr>
        <p:txBody>
          <a:bodyPr>
            <a:spAutoFit/>
          </a:bodyPr>
          <a:lstStyle/>
          <a:p>
            <a:r>
              <a:rPr lang="en-US" altLang="zh-CN" dirty="0" smtClean="0"/>
              <a:t>         VMware</a:t>
            </a:r>
            <a:r>
              <a:rPr lang="zh-CN" altLang="zh-CN" dirty="0" smtClean="0"/>
              <a:t>虚拟机软件兼容性不错，</a:t>
            </a:r>
            <a:r>
              <a:rPr lang="en-US" altLang="zh-CN" dirty="0" smtClean="0"/>
              <a:t>VMware Tools</a:t>
            </a:r>
            <a:r>
              <a:rPr lang="zh-CN" altLang="zh-CN" dirty="0" smtClean="0"/>
              <a:t>也很强大，快照功能很快捷，方便，允许你在任意开机时刻创建系统快照和恢复，主要用于调试极易产生蓝屏的软件和工具，十分实用。</a:t>
            </a:r>
            <a:endParaRPr lang="zh-CN" altLang="zh-CN" dirty="0"/>
          </a:p>
        </p:txBody>
      </p:sp>
      <p:pic>
        <p:nvPicPr>
          <p:cNvPr id="8193" name="Picture 1" descr="这里写图片描述"/>
          <p:cNvPicPr>
            <a:picLocks noChangeAspect="1" noChangeArrowheads="1"/>
          </p:cNvPicPr>
          <p:nvPr/>
        </p:nvPicPr>
        <p:blipFill>
          <a:blip r:embed="rId2" cstate="print"/>
          <a:srcRect/>
          <a:stretch>
            <a:fillRect/>
          </a:stretch>
        </p:blipFill>
        <p:spPr bwMode="auto">
          <a:xfrm>
            <a:off x="251520" y="620688"/>
            <a:ext cx="5244356" cy="36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a:bodyPr>
          <a:lstStyle/>
          <a:p>
            <a:pPr algn="ctr"/>
            <a:endParaRPr lang="en-US" altLang="zh-CN" sz="4000" dirty="0" smtClean="0"/>
          </a:p>
          <a:p>
            <a:pPr algn="ctr"/>
            <a:endParaRPr lang="en-US" altLang="zh-CN" sz="4000" dirty="0" smtClean="0"/>
          </a:p>
          <a:p>
            <a:pPr algn="ctr"/>
            <a:r>
              <a:rPr lang="en-US" altLang="zh-CN" sz="4000" dirty="0" smtClean="0"/>
              <a:t>06</a:t>
            </a:r>
          </a:p>
          <a:p>
            <a:pPr algn="ctr"/>
            <a:r>
              <a:rPr lang="zh-CN" altLang="en-US" sz="4000" dirty="0" smtClean="0"/>
              <a:t>虚拟机架构</a:t>
            </a:r>
            <a:endParaRPr lang="zh-CN" altLang="en-US"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nvSpPr>
        <p:spPr>
          <a:xfrm>
            <a:off x="2051720" y="476672"/>
            <a:ext cx="4686300" cy="1200329"/>
          </a:xfrm>
          <a:prstGeom prst="rect">
            <a:avLst/>
          </a:prstGeom>
          <a:noFill/>
        </p:spPr>
        <p:txBody>
          <a:bodyPr wrap="square" rtlCol="0">
            <a:spAutoFit/>
          </a:bodyPr>
          <a:lstStyle/>
          <a:p>
            <a:pPr algn="ctr"/>
            <a:r>
              <a:rPr lang="zh-CN" altLang="en-US" sz="7200" dirty="0">
                <a:solidFill>
                  <a:srgbClr val="585858"/>
                </a:solidFill>
                <a:cs typeface="+mn-ea"/>
                <a:sym typeface="+mn-lt"/>
              </a:rPr>
              <a:t>目 录</a:t>
            </a:r>
          </a:p>
        </p:txBody>
      </p:sp>
      <p:sp>
        <p:nvSpPr>
          <p:cNvPr id="5" name="文本框 4"/>
          <p:cNvSpPr txBox="1"/>
          <p:nvPr/>
        </p:nvSpPr>
        <p:spPr>
          <a:xfrm>
            <a:off x="2267744" y="1772816"/>
            <a:ext cx="4424516" cy="461665"/>
          </a:xfrm>
          <a:prstGeom prst="rect">
            <a:avLst/>
          </a:prstGeom>
          <a:noFill/>
        </p:spPr>
        <p:txBody>
          <a:bodyPr wrap="square" rtlCol="0">
            <a:spAutoFit/>
          </a:bodyPr>
          <a:lstStyle/>
          <a:p>
            <a:pPr algn="ctr"/>
            <a:r>
              <a:rPr lang="en-US" altLang="zh-CN" sz="2400" spc="100" dirty="0">
                <a:cs typeface="+mn-ea"/>
                <a:sym typeface="+mn-lt"/>
              </a:rPr>
              <a:t>CONTENTES</a:t>
            </a:r>
            <a:endParaRPr lang="zh-CN" altLang="en-US" sz="2400" spc="100" dirty="0">
              <a:cs typeface="+mn-ea"/>
              <a:sym typeface="+mn-lt"/>
            </a:endParaRPr>
          </a:p>
        </p:txBody>
      </p:sp>
      <p:grpSp>
        <p:nvGrpSpPr>
          <p:cNvPr id="54" name="组合 53"/>
          <p:cNvGrpSpPr/>
          <p:nvPr/>
        </p:nvGrpSpPr>
        <p:grpSpPr>
          <a:xfrm>
            <a:off x="179512" y="3501008"/>
            <a:ext cx="1152128" cy="1224136"/>
            <a:chOff x="1523999" y="3333750"/>
            <a:chExt cx="2336078" cy="1784110"/>
          </a:xfrm>
        </p:grpSpPr>
        <p:sp>
          <p:nvSpPr>
            <p:cNvPr id="55" name="等腰三角形 54"/>
            <p:cNvSpPr/>
            <p:nvPr/>
          </p:nvSpPr>
          <p:spPr>
            <a:xfrm>
              <a:off x="2171700" y="3333750"/>
              <a:ext cx="723900" cy="400050"/>
            </a:xfrm>
            <a:prstGeom prst="triangle">
              <a:avLst/>
            </a:prstGeom>
            <a:solidFill>
              <a:schemeClr val="bg1"/>
            </a:solidFill>
            <a:ln>
              <a:noFill/>
            </a:ln>
            <a:effectLst>
              <a:outerShdw blurRad="177800" sx="106000" sy="106000" algn="c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56" name="文本框 9"/>
            <p:cNvSpPr txBox="1"/>
            <p:nvPr/>
          </p:nvSpPr>
          <p:spPr>
            <a:xfrm>
              <a:off x="1679738" y="3850400"/>
              <a:ext cx="1552573" cy="441654"/>
            </a:xfrm>
            <a:prstGeom prst="rect">
              <a:avLst/>
            </a:prstGeom>
            <a:noFill/>
          </p:spPr>
          <p:txBody>
            <a:bodyPr wrap="square" rtlCol="0">
              <a:spAutoFit/>
            </a:bodyPr>
            <a:lstStyle/>
            <a:p>
              <a:pPr algn="ctr"/>
              <a:r>
                <a:rPr lang="en-US" altLang="zh-CN" sz="1400" dirty="0" smtClean="0">
                  <a:solidFill>
                    <a:srgbClr val="585858"/>
                  </a:solidFill>
                  <a:cs typeface="+mn-ea"/>
                  <a:sym typeface="+mn-lt"/>
                </a:rPr>
                <a:t>Part01</a:t>
              </a:r>
              <a:endParaRPr lang="zh-CN" altLang="en-US" sz="1400" dirty="0">
                <a:solidFill>
                  <a:srgbClr val="585858"/>
                </a:solidFill>
                <a:cs typeface="+mn-ea"/>
                <a:sym typeface="+mn-lt"/>
              </a:endParaRPr>
            </a:p>
          </p:txBody>
        </p:sp>
        <p:sp>
          <p:nvSpPr>
            <p:cNvPr id="57" name="文本框 13"/>
            <p:cNvSpPr txBox="1"/>
            <p:nvPr/>
          </p:nvSpPr>
          <p:spPr>
            <a:xfrm>
              <a:off x="1523999" y="4367050"/>
              <a:ext cx="2336078" cy="750810"/>
            </a:xfrm>
            <a:prstGeom prst="rect">
              <a:avLst/>
            </a:prstGeom>
            <a:noFill/>
          </p:spPr>
          <p:txBody>
            <a:bodyPr wrap="square" rtlCol="0">
              <a:spAutoFit/>
            </a:bodyPr>
            <a:lstStyle/>
            <a:p>
              <a:pPr algn="ctr"/>
              <a:r>
                <a:rPr lang="zh-CN" altLang="en-US" sz="1400" spc="400" dirty="0" smtClean="0">
                  <a:solidFill>
                    <a:srgbClr val="585858"/>
                  </a:solidFill>
                  <a:cs typeface="+mn-ea"/>
                  <a:sym typeface="+mn-lt"/>
                </a:rPr>
                <a:t>发展概述</a:t>
              </a:r>
              <a:endParaRPr lang="zh-CN" altLang="en-US" sz="1400" spc="400" dirty="0">
                <a:solidFill>
                  <a:srgbClr val="585858"/>
                </a:solidFill>
                <a:cs typeface="+mn-ea"/>
                <a:sym typeface="+mn-lt"/>
              </a:endParaRPr>
            </a:p>
          </p:txBody>
        </p:sp>
      </p:grpSp>
      <p:grpSp>
        <p:nvGrpSpPr>
          <p:cNvPr id="58" name="组合 57"/>
          <p:cNvGrpSpPr/>
          <p:nvPr/>
        </p:nvGrpSpPr>
        <p:grpSpPr>
          <a:xfrm>
            <a:off x="1331640" y="3501008"/>
            <a:ext cx="1512168" cy="1213503"/>
            <a:chOff x="3595208" y="3333750"/>
            <a:chExt cx="3379440" cy="2114397"/>
          </a:xfrm>
        </p:grpSpPr>
        <p:sp>
          <p:nvSpPr>
            <p:cNvPr id="59" name="椭圆 58"/>
            <p:cNvSpPr/>
            <p:nvPr/>
          </p:nvSpPr>
          <p:spPr>
            <a:xfrm>
              <a:off x="5043539" y="3333750"/>
              <a:ext cx="400050" cy="400050"/>
            </a:xfrm>
            <a:prstGeom prst="ellipse">
              <a:avLst/>
            </a:prstGeom>
            <a:solidFill>
              <a:srgbClr val="7E7E7E"/>
            </a:solidFill>
            <a:ln>
              <a:noFill/>
            </a:ln>
            <a:effectLst>
              <a:outerShdw blurRad="177800" sx="106000" sy="106000" algn="c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7E7E7E"/>
                </a:solidFill>
                <a:cs typeface="+mn-ea"/>
                <a:sym typeface="+mn-lt"/>
              </a:endParaRPr>
            </a:p>
          </p:txBody>
        </p:sp>
        <p:sp>
          <p:nvSpPr>
            <p:cNvPr id="60" name="文本框 10"/>
            <p:cNvSpPr txBox="1"/>
            <p:nvPr/>
          </p:nvSpPr>
          <p:spPr>
            <a:xfrm>
              <a:off x="4132263" y="3943350"/>
              <a:ext cx="2575439" cy="582498"/>
            </a:xfrm>
            <a:prstGeom prst="rect">
              <a:avLst/>
            </a:prstGeom>
            <a:noFill/>
          </p:spPr>
          <p:txBody>
            <a:bodyPr wrap="square" rtlCol="0">
              <a:spAutoFit/>
            </a:bodyPr>
            <a:lstStyle/>
            <a:p>
              <a:pPr algn="ctr"/>
              <a:r>
                <a:rPr lang="en-US" altLang="zh-CN" sz="1400" dirty="0">
                  <a:solidFill>
                    <a:srgbClr val="585858"/>
                  </a:solidFill>
                  <a:cs typeface="+mn-ea"/>
                  <a:sym typeface="+mn-lt"/>
                </a:rPr>
                <a:t>Part 02</a:t>
              </a:r>
              <a:endParaRPr lang="zh-CN" altLang="en-US" sz="1400" dirty="0">
                <a:solidFill>
                  <a:srgbClr val="585858"/>
                </a:solidFill>
                <a:cs typeface="+mn-ea"/>
                <a:sym typeface="+mn-lt"/>
              </a:endParaRPr>
            </a:p>
          </p:txBody>
        </p:sp>
        <p:sp>
          <p:nvSpPr>
            <p:cNvPr id="61" name="文本框 14"/>
            <p:cNvSpPr txBox="1"/>
            <p:nvPr/>
          </p:nvSpPr>
          <p:spPr>
            <a:xfrm>
              <a:off x="3595208" y="4536493"/>
              <a:ext cx="3379440" cy="911654"/>
            </a:xfrm>
            <a:prstGeom prst="rect">
              <a:avLst/>
            </a:prstGeom>
            <a:noFill/>
          </p:spPr>
          <p:txBody>
            <a:bodyPr wrap="square" rtlCol="0">
              <a:spAutoFit/>
            </a:bodyPr>
            <a:lstStyle/>
            <a:p>
              <a:pPr algn="ctr"/>
              <a:r>
                <a:rPr lang="zh-CN" altLang="zh-CN" sz="1400" spc="400" dirty="0" smtClean="0">
                  <a:solidFill>
                    <a:srgbClr val="585858"/>
                  </a:solidFill>
                  <a:cs typeface="+mn-ea"/>
                  <a:sym typeface="+mn-lt"/>
                </a:rPr>
                <a:t>工业界和学术界研究</a:t>
              </a:r>
              <a:endParaRPr lang="zh-CN" altLang="zh-CN" sz="1400" spc="400" dirty="0">
                <a:solidFill>
                  <a:srgbClr val="585858"/>
                </a:solidFill>
                <a:cs typeface="+mn-ea"/>
                <a:sym typeface="+mn-lt"/>
              </a:endParaRPr>
            </a:p>
          </p:txBody>
        </p:sp>
      </p:grpSp>
      <p:grpSp>
        <p:nvGrpSpPr>
          <p:cNvPr id="62" name="组合 61"/>
          <p:cNvGrpSpPr/>
          <p:nvPr/>
        </p:nvGrpSpPr>
        <p:grpSpPr>
          <a:xfrm>
            <a:off x="2843808" y="3501008"/>
            <a:ext cx="1483107" cy="1242671"/>
            <a:chOff x="6273801" y="3333750"/>
            <a:chExt cx="2686821" cy="2078205"/>
          </a:xfrm>
        </p:grpSpPr>
        <p:sp>
          <p:nvSpPr>
            <p:cNvPr id="63" name="矩形 62"/>
            <p:cNvSpPr/>
            <p:nvPr/>
          </p:nvSpPr>
          <p:spPr>
            <a:xfrm>
              <a:off x="7447859" y="3333750"/>
              <a:ext cx="380999" cy="380999"/>
            </a:xfrm>
            <a:prstGeom prst="rect">
              <a:avLst/>
            </a:prstGeom>
            <a:solidFill>
              <a:schemeClr val="bg1"/>
            </a:solidFill>
            <a:ln>
              <a:noFill/>
            </a:ln>
            <a:effectLst>
              <a:outerShdw blurRad="177800" sx="106000" sy="106000" algn="c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64" name="文本框 11"/>
            <p:cNvSpPr txBox="1"/>
            <p:nvPr/>
          </p:nvSpPr>
          <p:spPr>
            <a:xfrm>
              <a:off x="6926055" y="3935870"/>
              <a:ext cx="1552575" cy="514717"/>
            </a:xfrm>
            <a:prstGeom prst="rect">
              <a:avLst/>
            </a:prstGeom>
            <a:noFill/>
          </p:spPr>
          <p:txBody>
            <a:bodyPr wrap="square" rtlCol="0">
              <a:spAutoFit/>
            </a:bodyPr>
            <a:lstStyle/>
            <a:p>
              <a:pPr algn="ctr"/>
              <a:r>
                <a:rPr lang="en-US" altLang="zh-CN" sz="1400" dirty="0">
                  <a:solidFill>
                    <a:srgbClr val="585858"/>
                  </a:solidFill>
                  <a:cs typeface="+mn-ea"/>
                  <a:sym typeface="+mn-lt"/>
                </a:rPr>
                <a:t>Part 03</a:t>
              </a:r>
              <a:endParaRPr lang="zh-CN" altLang="en-US" sz="1400" dirty="0">
                <a:solidFill>
                  <a:srgbClr val="585858"/>
                </a:solidFill>
                <a:cs typeface="+mn-ea"/>
                <a:sym typeface="+mn-lt"/>
              </a:endParaRPr>
            </a:p>
          </p:txBody>
        </p:sp>
        <p:sp>
          <p:nvSpPr>
            <p:cNvPr id="65" name="文本框 15"/>
            <p:cNvSpPr txBox="1"/>
            <p:nvPr/>
          </p:nvSpPr>
          <p:spPr>
            <a:xfrm>
              <a:off x="6273801" y="4536938"/>
              <a:ext cx="2686821" cy="875017"/>
            </a:xfrm>
            <a:prstGeom prst="rect">
              <a:avLst/>
            </a:prstGeom>
            <a:noFill/>
          </p:spPr>
          <p:txBody>
            <a:bodyPr wrap="square" rtlCol="0">
              <a:spAutoFit/>
            </a:bodyPr>
            <a:lstStyle/>
            <a:p>
              <a:pPr algn="ctr"/>
              <a:r>
                <a:rPr lang="zh-CN" altLang="en-US" sz="1400" spc="400" dirty="0" smtClean="0">
                  <a:solidFill>
                    <a:srgbClr val="585858"/>
                  </a:solidFill>
                  <a:cs typeface="+mn-ea"/>
                  <a:sym typeface="+mn-lt"/>
                </a:rPr>
                <a:t>对软</a:t>
              </a:r>
              <a:r>
                <a:rPr lang="zh-CN" altLang="en-US" sz="1400" spc="400" dirty="0">
                  <a:solidFill>
                    <a:srgbClr val="585858"/>
                  </a:solidFill>
                  <a:cs typeface="+mn-ea"/>
                  <a:sym typeface="+mn-lt"/>
                </a:rPr>
                <a:t>件工</a:t>
              </a:r>
              <a:r>
                <a:rPr lang="zh-CN" altLang="en-US" sz="1400" spc="400" dirty="0" smtClean="0">
                  <a:solidFill>
                    <a:srgbClr val="585858"/>
                  </a:solidFill>
                  <a:cs typeface="+mn-ea"/>
                  <a:sym typeface="+mn-lt"/>
                </a:rPr>
                <a:t>程的影响</a:t>
              </a:r>
              <a:endParaRPr lang="zh-CN" altLang="en-US" sz="1400" spc="400" dirty="0">
                <a:solidFill>
                  <a:srgbClr val="585858"/>
                </a:solidFill>
                <a:cs typeface="+mn-ea"/>
                <a:sym typeface="+mn-lt"/>
              </a:endParaRPr>
            </a:p>
          </p:txBody>
        </p:sp>
      </p:grpSp>
      <p:grpSp>
        <p:nvGrpSpPr>
          <p:cNvPr id="66" name="组合 65"/>
          <p:cNvGrpSpPr/>
          <p:nvPr/>
        </p:nvGrpSpPr>
        <p:grpSpPr>
          <a:xfrm>
            <a:off x="4211960" y="3501008"/>
            <a:ext cx="1658273" cy="1285307"/>
            <a:chOff x="7736726" y="3333750"/>
            <a:chExt cx="4159319" cy="2034066"/>
          </a:xfrm>
        </p:grpSpPr>
        <p:sp>
          <p:nvSpPr>
            <p:cNvPr id="67" name="矩形 66"/>
            <p:cNvSpPr/>
            <p:nvPr/>
          </p:nvSpPr>
          <p:spPr>
            <a:xfrm>
              <a:off x="9296400" y="3333750"/>
              <a:ext cx="723900" cy="380999"/>
            </a:xfrm>
            <a:prstGeom prst="rect">
              <a:avLst/>
            </a:prstGeom>
            <a:solidFill>
              <a:srgbClr val="7E7E7E"/>
            </a:solidFill>
            <a:ln>
              <a:noFill/>
            </a:ln>
            <a:effectLst>
              <a:outerShdw blurRad="177800" sx="106000" sy="106000" algn="c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68" name="文本框 12"/>
            <p:cNvSpPr txBox="1"/>
            <p:nvPr/>
          </p:nvSpPr>
          <p:spPr>
            <a:xfrm>
              <a:off x="8882460" y="3943205"/>
              <a:ext cx="1979791" cy="487073"/>
            </a:xfrm>
            <a:prstGeom prst="rect">
              <a:avLst/>
            </a:prstGeom>
            <a:noFill/>
          </p:spPr>
          <p:txBody>
            <a:bodyPr wrap="square" rtlCol="0">
              <a:spAutoFit/>
            </a:bodyPr>
            <a:lstStyle/>
            <a:p>
              <a:pPr algn="ctr"/>
              <a:r>
                <a:rPr lang="en-US" altLang="zh-CN" sz="1400" dirty="0">
                  <a:solidFill>
                    <a:srgbClr val="585858"/>
                  </a:solidFill>
                  <a:cs typeface="+mn-ea"/>
                  <a:sym typeface="+mn-lt"/>
                </a:rPr>
                <a:t>Part 04</a:t>
              </a:r>
              <a:endParaRPr lang="zh-CN" altLang="en-US" sz="1400" dirty="0">
                <a:solidFill>
                  <a:srgbClr val="585858"/>
                </a:solidFill>
                <a:cs typeface="+mn-ea"/>
                <a:sym typeface="+mn-lt"/>
              </a:endParaRPr>
            </a:p>
          </p:txBody>
        </p:sp>
        <p:sp>
          <p:nvSpPr>
            <p:cNvPr id="69" name="文本框 16"/>
            <p:cNvSpPr txBox="1"/>
            <p:nvPr/>
          </p:nvSpPr>
          <p:spPr>
            <a:xfrm>
              <a:off x="7736726" y="4539793"/>
              <a:ext cx="4159319" cy="828023"/>
            </a:xfrm>
            <a:prstGeom prst="rect">
              <a:avLst/>
            </a:prstGeom>
            <a:noFill/>
          </p:spPr>
          <p:txBody>
            <a:bodyPr wrap="square" rtlCol="0">
              <a:spAutoFit/>
            </a:bodyPr>
            <a:lstStyle/>
            <a:p>
              <a:pPr algn="ctr"/>
              <a:r>
                <a:rPr lang="zh-CN" altLang="en-US" sz="1400" spc="400" dirty="0" smtClean="0">
                  <a:solidFill>
                    <a:srgbClr val="585858"/>
                  </a:solidFill>
                  <a:cs typeface="+mn-ea"/>
                  <a:sym typeface="+mn-lt"/>
                </a:rPr>
                <a:t>中国的发展和成长</a:t>
              </a:r>
              <a:endParaRPr lang="zh-CN" altLang="en-US" sz="1400" spc="400" dirty="0">
                <a:solidFill>
                  <a:srgbClr val="585858"/>
                </a:solidFill>
                <a:cs typeface="+mn-ea"/>
                <a:sym typeface="+mn-lt"/>
              </a:endParaRPr>
            </a:p>
          </p:txBody>
        </p:sp>
      </p:grpSp>
      <p:grpSp>
        <p:nvGrpSpPr>
          <p:cNvPr id="70" name="组合 69"/>
          <p:cNvGrpSpPr/>
          <p:nvPr/>
        </p:nvGrpSpPr>
        <p:grpSpPr>
          <a:xfrm>
            <a:off x="6012160" y="3501008"/>
            <a:ext cx="1152128" cy="1315308"/>
            <a:chOff x="6273801" y="3333750"/>
            <a:chExt cx="2019300" cy="1856477"/>
          </a:xfrm>
        </p:grpSpPr>
        <p:sp>
          <p:nvSpPr>
            <p:cNvPr id="71" name="矩形 70"/>
            <p:cNvSpPr/>
            <p:nvPr/>
          </p:nvSpPr>
          <p:spPr>
            <a:xfrm>
              <a:off x="7042150" y="3333750"/>
              <a:ext cx="381000" cy="381000"/>
            </a:xfrm>
            <a:prstGeom prst="rect">
              <a:avLst/>
            </a:prstGeom>
            <a:solidFill>
              <a:schemeClr val="bg1"/>
            </a:solidFill>
            <a:ln>
              <a:noFill/>
            </a:ln>
            <a:effectLst>
              <a:outerShdw blurRad="177800" sx="106000" sy="106000" algn="c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72" name="文本框 40"/>
            <p:cNvSpPr txBox="1"/>
            <p:nvPr/>
          </p:nvSpPr>
          <p:spPr>
            <a:xfrm>
              <a:off x="6507162" y="3943351"/>
              <a:ext cx="1552575" cy="892136"/>
            </a:xfrm>
            <a:prstGeom prst="rect">
              <a:avLst/>
            </a:prstGeom>
            <a:noFill/>
          </p:spPr>
          <p:txBody>
            <a:bodyPr wrap="square" rtlCol="0">
              <a:spAutoFit/>
            </a:bodyPr>
            <a:lstStyle/>
            <a:p>
              <a:pPr algn="ctr"/>
              <a:r>
                <a:rPr lang="en-US" altLang="zh-CN" sz="1400" dirty="0">
                  <a:solidFill>
                    <a:srgbClr val="585858"/>
                  </a:solidFill>
                  <a:cs typeface="+mn-ea"/>
                  <a:sym typeface="+mn-lt"/>
                </a:rPr>
                <a:t>Part 05</a:t>
              </a:r>
              <a:endParaRPr lang="zh-CN" altLang="en-US" sz="1400" dirty="0">
                <a:solidFill>
                  <a:srgbClr val="585858"/>
                </a:solidFill>
                <a:cs typeface="+mn-ea"/>
                <a:sym typeface="+mn-lt"/>
              </a:endParaRPr>
            </a:p>
          </p:txBody>
        </p:sp>
        <p:sp>
          <p:nvSpPr>
            <p:cNvPr id="73" name="文本框 41"/>
            <p:cNvSpPr txBox="1"/>
            <p:nvPr/>
          </p:nvSpPr>
          <p:spPr>
            <a:xfrm>
              <a:off x="6273801" y="4451734"/>
              <a:ext cx="2019300" cy="738493"/>
            </a:xfrm>
            <a:prstGeom prst="rect">
              <a:avLst/>
            </a:prstGeom>
            <a:noFill/>
          </p:spPr>
          <p:txBody>
            <a:bodyPr wrap="square" rtlCol="0">
              <a:spAutoFit/>
            </a:bodyPr>
            <a:lstStyle/>
            <a:p>
              <a:pPr algn="ctr"/>
              <a:r>
                <a:rPr lang="zh-CN" altLang="en-US" sz="1400" spc="400" dirty="0" smtClean="0">
                  <a:solidFill>
                    <a:srgbClr val="585858"/>
                  </a:solidFill>
                  <a:cs typeface="+mn-ea"/>
                  <a:sym typeface="+mn-lt"/>
                </a:rPr>
                <a:t>软件产品应用</a:t>
              </a:r>
              <a:endParaRPr lang="zh-CN" altLang="en-US" sz="1400" spc="400" dirty="0">
                <a:solidFill>
                  <a:srgbClr val="585858"/>
                </a:solidFill>
                <a:cs typeface="+mn-ea"/>
                <a:sym typeface="+mn-lt"/>
              </a:endParaRPr>
            </a:p>
          </p:txBody>
        </p:sp>
      </p:grpSp>
      <p:grpSp>
        <p:nvGrpSpPr>
          <p:cNvPr id="74" name="组合 73"/>
          <p:cNvGrpSpPr/>
          <p:nvPr/>
        </p:nvGrpSpPr>
        <p:grpSpPr>
          <a:xfrm>
            <a:off x="7452320" y="3501008"/>
            <a:ext cx="1080120" cy="1233434"/>
            <a:chOff x="1523999" y="3333750"/>
            <a:chExt cx="2213839" cy="2089723"/>
          </a:xfrm>
        </p:grpSpPr>
        <p:sp>
          <p:nvSpPr>
            <p:cNvPr id="75" name="等腰三角形 74"/>
            <p:cNvSpPr/>
            <p:nvPr/>
          </p:nvSpPr>
          <p:spPr>
            <a:xfrm>
              <a:off x="2171700" y="3333750"/>
              <a:ext cx="723900" cy="400050"/>
            </a:xfrm>
            <a:prstGeom prst="triangle">
              <a:avLst/>
            </a:prstGeom>
            <a:solidFill>
              <a:schemeClr val="bg1"/>
            </a:solidFill>
            <a:ln>
              <a:noFill/>
            </a:ln>
            <a:effectLst>
              <a:outerShdw blurRad="177800" sx="106000" sy="106000" algn="c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76" name="文本框 44"/>
            <p:cNvSpPr txBox="1"/>
            <p:nvPr/>
          </p:nvSpPr>
          <p:spPr>
            <a:xfrm>
              <a:off x="1757363" y="3943350"/>
              <a:ext cx="1552575" cy="583943"/>
            </a:xfrm>
            <a:prstGeom prst="rect">
              <a:avLst/>
            </a:prstGeom>
            <a:noFill/>
          </p:spPr>
          <p:txBody>
            <a:bodyPr wrap="square" rtlCol="0">
              <a:spAutoFit/>
            </a:bodyPr>
            <a:lstStyle/>
            <a:p>
              <a:pPr algn="ctr"/>
              <a:r>
                <a:rPr lang="en-US" altLang="zh-CN" sz="1400" dirty="0">
                  <a:solidFill>
                    <a:srgbClr val="585858"/>
                  </a:solidFill>
                  <a:cs typeface="+mn-ea"/>
                  <a:sym typeface="+mn-lt"/>
                </a:rPr>
                <a:t>Part 06</a:t>
              </a:r>
              <a:endParaRPr lang="zh-CN" altLang="en-US" sz="1400" dirty="0">
                <a:solidFill>
                  <a:srgbClr val="585858"/>
                </a:solidFill>
                <a:cs typeface="+mn-ea"/>
                <a:sym typeface="+mn-lt"/>
              </a:endParaRPr>
            </a:p>
          </p:txBody>
        </p:sp>
        <p:sp>
          <p:nvSpPr>
            <p:cNvPr id="77" name="文本框 45"/>
            <p:cNvSpPr txBox="1"/>
            <p:nvPr/>
          </p:nvSpPr>
          <p:spPr>
            <a:xfrm>
              <a:off x="1523999" y="4537017"/>
              <a:ext cx="2213839" cy="886456"/>
            </a:xfrm>
            <a:prstGeom prst="rect">
              <a:avLst/>
            </a:prstGeom>
            <a:noFill/>
          </p:spPr>
          <p:txBody>
            <a:bodyPr wrap="square" rtlCol="0">
              <a:spAutoFit/>
            </a:bodyPr>
            <a:lstStyle/>
            <a:p>
              <a:pPr algn="ctr"/>
              <a:r>
                <a:rPr lang="zh-CN" altLang="en-US" sz="1400" spc="400" dirty="0" smtClean="0">
                  <a:solidFill>
                    <a:srgbClr val="585858"/>
                  </a:solidFill>
                  <a:cs typeface="+mn-ea"/>
                  <a:sym typeface="+mn-lt"/>
                </a:rPr>
                <a:t>虚拟机框</a:t>
              </a:r>
              <a:r>
                <a:rPr lang="zh-CN" altLang="en-US" sz="1400" spc="400" dirty="0">
                  <a:solidFill>
                    <a:srgbClr val="585858"/>
                  </a:solidFill>
                  <a:cs typeface="+mn-ea"/>
                  <a:sym typeface="+mn-lt"/>
                </a:rPr>
                <a:t>架</a:t>
              </a:r>
            </a:p>
          </p:txBody>
        </p:sp>
      </p:grpSp>
    </p:spTree>
  </p:cSld>
  <p:clrMapOvr>
    <a:masterClrMapping/>
  </p:clrMapOvr>
  <p:timing>
    <p:tnLst>
      <p:par>
        <p:cTn id="1" dur="indefinite" restart="never" nodeType="tmRoot"/>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a:stretch>
            <a:fillRect/>
          </a:stretch>
        </p:blipFill>
        <p:spPr bwMode="auto">
          <a:xfrm>
            <a:off x="323528" y="836712"/>
            <a:ext cx="5785337" cy="3096344"/>
          </a:xfrm>
          <a:prstGeom prst="rect">
            <a:avLst/>
          </a:prstGeom>
          <a:noFill/>
          <a:ln w="9525">
            <a:noFill/>
            <a:miter lim="800000"/>
            <a:headEnd/>
            <a:tailEnd/>
          </a:ln>
        </p:spPr>
      </p:pic>
      <p:sp>
        <p:nvSpPr>
          <p:cNvPr id="3" name="矩形 2"/>
          <p:cNvSpPr/>
          <p:nvPr/>
        </p:nvSpPr>
        <p:spPr>
          <a:xfrm>
            <a:off x="3275856" y="4509120"/>
            <a:ext cx="5328592" cy="2031325"/>
          </a:xfrm>
          <a:prstGeom prst="rect">
            <a:avLst/>
          </a:prstGeom>
        </p:spPr>
        <p:txBody>
          <a:bodyPr wrap="square">
            <a:spAutoFit/>
          </a:bodyPr>
          <a:lstStyle/>
          <a:p>
            <a:r>
              <a:rPr lang="en-US" altLang="zh-CN" dirty="0" smtClean="0"/>
              <a:t>  </a:t>
            </a:r>
            <a:r>
              <a:rPr lang="en-US" altLang="zh-CN" dirty="0" err="1" smtClean="0"/>
              <a:t>Xen</a:t>
            </a:r>
            <a:r>
              <a:rPr lang="zh-CN" altLang="zh-CN" dirty="0" smtClean="0"/>
              <a:t>主要由两个组成部分，一个是虚拟机监控器</a:t>
            </a:r>
            <a:r>
              <a:rPr lang="en-US" altLang="zh-CN" dirty="0" smtClean="0"/>
              <a:t> VMM</a:t>
            </a:r>
            <a:r>
              <a:rPr lang="zh-CN" altLang="zh-CN" dirty="0" smtClean="0"/>
              <a:t>，也叫</a:t>
            </a:r>
            <a:r>
              <a:rPr lang="en-US" altLang="zh-CN" dirty="0" smtClean="0"/>
              <a:t>Hypervisor</a:t>
            </a:r>
            <a:r>
              <a:rPr lang="zh-CN" altLang="zh-CN" dirty="0" smtClean="0"/>
              <a:t>。</a:t>
            </a:r>
            <a:r>
              <a:rPr lang="en-US" altLang="zh-CN" dirty="0" smtClean="0"/>
              <a:t>Hypervisor </a:t>
            </a:r>
            <a:r>
              <a:rPr lang="zh-CN" altLang="zh-CN" dirty="0" smtClean="0"/>
              <a:t>层在硬件与虚拟机之间，是最先载入到硬件的第一层。在</a:t>
            </a:r>
            <a:r>
              <a:rPr lang="en-US" altLang="zh-CN" dirty="0" smtClean="0"/>
              <a:t> </a:t>
            </a:r>
            <a:r>
              <a:rPr lang="en-US" altLang="zh-CN" dirty="0" err="1" smtClean="0"/>
              <a:t>Xen</a:t>
            </a:r>
            <a:r>
              <a:rPr lang="en-US" altLang="zh-CN" dirty="0" smtClean="0"/>
              <a:t> </a:t>
            </a:r>
            <a:r>
              <a:rPr lang="zh-CN" altLang="zh-CN" dirty="0" smtClean="0"/>
              <a:t>中，虚拟机称为</a:t>
            </a:r>
            <a:r>
              <a:rPr lang="en-US" altLang="zh-CN" dirty="0" smtClean="0"/>
              <a:t> Domain</a:t>
            </a:r>
            <a:r>
              <a:rPr lang="zh-CN" altLang="zh-CN" dirty="0" smtClean="0"/>
              <a:t>，其中</a:t>
            </a:r>
            <a:r>
              <a:rPr lang="en-US" altLang="zh-CN" dirty="0" smtClean="0"/>
              <a:t> Domain 0</a:t>
            </a:r>
            <a:r>
              <a:rPr lang="zh-CN" altLang="zh-CN" dirty="0" smtClean="0"/>
              <a:t>约束规划模型，约束条件为最小化物理服务器总体能耗，最后建立了一个线性整数规划模型来对虚拟机的迁移与否和迁移位置进行建模求解。</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s://pic2.zhimg.com/80/v2-ba14832cfec7f1dd2ecca0cce418959e_720w.jpg"/>
          <p:cNvPicPr>
            <a:picLocks noChangeAspect="1" noChangeArrowheads="1"/>
          </p:cNvPicPr>
          <p:nvPr/>
        </p:nvPicPr>
        <p:blipFill>
          <a:blip r:embed="rId2" cstate="print"/>
          <a:srcRect/>
          <a:stretch>
            <a:fillRect/>
          </a:stretch>
        </p:blipFill>
        <p:spPr bwMode="auto">
          <a:xfrm>
            <a:off x="395536" y="620689"/>
            <a:ext cx="6408712" cy="3667208"/>
          </a:xfrm>
          <a:prstGeom prst="rect">
            <a:avLst/>
          </a:prstGeom>
          <a:noFill/>
        </p:spPr>
      </p:pic>
      <p:sp>
        <p:nvSpPr>
          <p:cNvPr id="3" name="矩形 2"/>
          <p:cNvSpPr/>
          <p:nvPr/>
        </p:nvSpPr>
        <p:spPr>
          <a:xfrm>
            <a:off x="3491880" y="5085184"/>
            <a:ext cx="4572000" cy="1200329"/>
          </a:xfrm>
          <a:prstGeom prst="rect">
            <a:avLst/>
          </a:prstGeom>
        </p:spPr>
        <p:txBody>
          <a:bodyPr>
            <a:spAutoFit/>
          </a:bodyPr>
          <a:lstStyle/>
          <a:p>
            <a:r>
              <a:rPr lang="en-US" altLang="zh-CN" dirty="0" smtClean="0"/>
              <a:t>          </a:t>
            </a:r>
            <a:r>
              <a:rPr lang="zh-CN" altLang="zh-CN" dirty="0" smtClean="0"/>
              <a:t>寄居架构依赖于主机操作系统对设备的支持和物理资源的管理</a:t>
            </a:r>
            <a:r>
              <a:rPr lang="zh-CN" altLang="en-US" dirty="0" smtClean="0"/>
              <a:t>。</a:t>
            </a:r>
            <a:endParaRPr lang="en-US" altLang="zh-CN" dirty="0" smtClean="0"/>
          </a:p>
          <a:p>
            <a:r>
              <a:rPr lang="en-US" altLang="zh-CN" dirty="0" smtClean="0"/>
              <a:t>          </a:t>
            </a:r>
            <a:r>
              <a:rPr lang="zh-CN" altLang="zh-CN" dirty="0" smtClean="0"/>
              <a:t>裸金属架构就是直接在硬件上面安装虚拟化软件</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83768" y="2636912"/>
            <a:ext cx="3960440" cy="923330"/>
          </a:xfrm>
          <a:prstGeom prst="rect">
            <a:avLst/>
          </a:prstGeom>
          <a:noFill/>
        </p:spPr>
        <p:txBody>
          <a:bodyPr wrap="square" lIns="91440" tIns="45720" rIns="91440" bIns="45720">
            <a:spAutoFit/>
          </a:bodyPr>
          <a:lstStyle/>
          <a:p>
            <a:pPr algn="ctr"/>
            <a:r>
              <a:rPr lang="zh-CN" alt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谢谢观看</a:t>
            </a:r>
            <a:endParaRPr lang="zh-CN" altLang="en-US" sz="5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a:bodyPr>
          <a:lstStyle/>
          <a:p>
            <a:pPr algn="ctr"/>
            <a:endParaRPr lang="en-US" altLang="zh-CN" sz="4000" dirty="0" smtClean="0"/>
          </a:p>
          <a:p>
            <a:pPr algn="ctr"/>
            <a:endParaRPr lang="en-US" altLang="zh-CN" sz="4000" dirty="0" smtClean="0"/>
          </a:p>
          <a:p>
            <a:pPr algn="ctr"/>
            <a:r>
              <a:rPr lang="en-US" altLang="zh-CN" sz="4000" dirty="0" smtClean="0"/>
              <a:t>01</a:t>
            </a:r>
          </a:p>
          <a:p>
            <a:pPr algn="ctr"/>
            <a:r>
              <a:rPr lang="zh-CN" altLang="en-US" sz="4000" dirty="0" smtClean="0"/>
              <a:t>发展概述</a:t>
            </a:r>
            <a:endParaRPr lang="zh-CN" altLang="en-US" sz="4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      </a:t>
            </a:r>
            <a:r>
              <a:rPr lang="en-US" altLang="zh-CN" sz="1800" dirty="0" smtClean="0"/>
              <a:t>20 </a:t>
            </a:r>
            <a:r>
              <a:rPr lang="zh-CN" altLang="zh-CN" sz="1800" dirty="0" smtClean="0"/>
              <a:t>世纪</a:t>
            </a:r>
            <a:r>
              <a:rPr lang="en-US" altLang="zh-CN" sz="1800" dirty="0" smtClean="0"/>
              <a:t> 60 </a:t>
            </a:r>
            <a:r>
              <a:rPr lang="zh-CN" altLang="zh-CN" sz="1800" dirty="0" smtClean="0"/>
              <a:t>年代，</a:t>
            </a:r>
            <a:r>
              <a:rPr lang="zh-CN" altLang="en-US" sz="1800" dirty="0" smtClean="0"/>
              <a:t>作为</a:t>
            </a:r>
            <a:r>
              <a:rPr lang="zh-CN" altLang="zh-CN" sz="1800" dirty="0" smtClean="0"/>
              <a:t>计算领域的一项传统技术，虚拟化技术支持在一个单一的服务器之上运行多个操作系统的服务器。虚拟机技术是虚拟化技术在计算机上的一种体现，通过内存、</a:t>
            </a:r>
            <a:r>
              <a:rPr lang="en-US" altLang="zh-CN" sz="1800" dirty="0" smtClean="0"/>
              <a:t>CPU</a:t>
            </a:r>
            <a:r>
              <a:rPr lang="zh-CN" altLang="zh-CN" sz="1800" dirty="0" smtClean="0"/>
              <a:t>、网络等虚拟化技术实现资源的隔离和可靠利用。</a:t>
            </a:r>
            <a:endParaRPr lang="zh-CN" altLang="en-US" sz="1800" dirty="0"/>
          </a:p>
        </p:txBody>
      </p:sp>
      <p:sp>
        <p:nvSpPr>
          <p:cNvPr id="6" name="流程图: 顺序访问存储器 5"/>
          <p:cNvSpPr/>
          <p:nvPr/>
        </p:nvSpPr>
        <p:spPr>
          <a:xfrm>
            <a:off x="611560" y="476672"/>
            <a:ext cx="1368152" cy="1080120"/>
          </a:xfrm>
          <a:prstGeom prst="flowChartMagneticTap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起源</a:t>
            </a:r>
            <a:endParaRPr lang="zh-CN" altLang="en-US" dirty="0"/>
          </a:p>
        </p:txBody>
      </p:sp>
      <p:pic>
        <p:nvPicPr>
          <p:cNvPr id="7" name="图片 6" descr="timg.jpg"/>
          <p:cNvPicPr>
            <a:picLocks noChangeAspect="1"/>
          </p:cNvPicPr>
          <p:nvPr/>
        </p:nvPicPr>
        <p:blipFill>
          <a:blip r:embed="rId2" cstate="print"/>
          <a:stretch>
            <a:fillRect/>
          </a:stretch>
        </p:blipFill>
        <p:spPr>
          <a:xfrm>
            <a:off x="1763688" y="3717032"/>
            <a:ext cx="2880320" cy="198742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60032" y="2204864"/>
            <a:ext cx="3826768" cy="3921299"/>
          </a:xfrm>
        </p:spPr>
        <p:txBody>
          <a:bodyPr>
            <a:normAutofit/>
          </a:bodyPr>
          <a:lstStyle/>
          <a:p>
            <a:r>
              <a:rPr lang="en-US" altLang="zh-CN" sz="1800" dirty="0" smtClean="0"/>
              <a:t>         </a:t>
            </a:r>
            <a:r>
              <a:rPr lang="zh-CN" altLang="zh-CN" sz="1800" dirty="0" smtClean="0"/>
              <a:t>虚拟机是通过软件的形式来模拟一套完整的计算机硬件系统，它具有实际计算机完整的功能。我们可以在这台虚拟的计算机上安装任何操作系统，在系统上独立安装运行软件，保存数据，拥有自己的独立桌面，可以进行任何与本机系统完全一致的操作</a:t>
            </a:r>
            <a:r>
              <a:rPr lang="zh-CN" altLang="en-US" sz="1800" dirty="0" smtClean="0"/>
              <a:t>。</a:t>
            </a:r>
            <a:endParaRPr lang="en-US" altLang="zh-CN" sz="1800" dirty="0" smtClean="0"/>
          </a:p>
          <a:p>
            <a:endParaRPr lang="zh-CN" altLang="en-US" sz="1800" dirty="0" smtClean="0"/>
          </a:p>
        </p:txBody>
      </p:sp>
      <p:sp>
        <p:nvSpPr>
          <p:cNvPr id="6" name="流程图: 顺序访问存储器 5"/>
          <p:cNvSpPr/>
          <p:nvPr/>
        </p:nvSpPr>
        <p:spPr>
          <a:xfrm>
            <a:off x="611560" y="476672"/>
            <a:ext cx="1368152" cy="1080120"/>
          </a:xfrm>
          <a:prstGeom prst="flowChartMagneticTap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现状</a:t>
            </a:r>
            <a:endParaRPr lang="zh-CN" altLang="en-US" dirty="0"/>
          </a:p>
        </p:txBody>
      </p:sp>
      <p:pic>
        <p:nvPicPr>
          <p:cNvPr id="1028" name="Picture 4"/>
          <p:cNvPicPr>
            <a:picLocks noChangeAspect="1" noChangeArrowheads="1"/>
          </p:cNvPicPr>
          <p:nvPr/>
        </p:nvPicPr>
        <p:blipFill>
          <a:blip r:embed="rId2" cstate="print"/>
          <a:srcRect/>
          <a:stretch>
            <a:fillRect/>
          </a:stretch>
        </p:blipFill>
        <p:spPr bwMode="auto">
          <a:xfrm>
            <a:off x="611560" y="1916832"/>
            <a:ext cx="3743325" cy="4019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a:bodyPr>
          <a:lstStyle/>
          <a:p>
            <a:pPr algn="ctr"/>
            <a:endParaRPr lang="en-US" altLang="zh-CN" sz="4000" dirty="0" smtClean="0"/>
          </a:p>
          <a:p>
            <a:pPr algn="ctr"/>
            <a:endParaRPr lang="en-US" altLang="zh-CN" sz="4000" dirty="0" smtClean="0"/>
          </a:p>
          <a:p>
            <a:pPr algn="ctr"/>
            <a:r>
              <a:rPr lang="en-US" altLang="zh-CN" sz="4000" dirty="0" smtClean="0"/>
              <a:t>02</a:t>
            </a:r>
          </a:p>
          <a:p>
            <a:pPr algn="ctr"/>
            <a:r>
              <a:rPr lang="zh-CN" altLang="zh-CN" sz="4000" dirty="0" smtClean="0"/>
              <a:t>工业界和学术界研究</a:t>
            </a:r>
            <a:endParaRPr lang="zh-CN" altLang="en-US" sz="4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32040" y="1916832"/>
            <a:ext cx="3754760" cy="4209331"/>
          </a:xfrm>
        </p:spPr>
        <p:txBody>
          <a:bodyPr>
            <a:normAutofit/>
          </a:bodyPr>
          <a:lstStyle/>
          <a:p>
            <a:r>
              <a:rPr lang="en-US" altLang="zh-CN" sz="1800" dirty="0" smtClean="0"/>
              <a:t>       VMware</a:t>
            </a:r>
            <a:r>
              <a:rPr lang="zh-CN" altLang="en-US" sz="1800" dirty="0" smtClean="0"/>
              <a:t>总部位于美国加州帕洛阿尔托</a:t>
            </a:r>
            <a:r>
              <a:rPr lang="en-US" altLang="zh-CN" sz="1800" dirty="0" smtClean="0"/>
              <a:t> </a:t>
            </a:r>
            <a:r>
              <a:rPr lang="zh-CN" altLang="en-US" sz="1800" dirty="0" smtClean="0"/>
              <a:t>，是全球云基础架构和移动商务解决方案厂商，提供基于</a:t>
            </a:r>
            <a:r>
              <a:rPr lang="en-US" altLang="zh-CN" sz="1800" dirty="0" smtClean="0"/>
              <a:t>VMware</a:t>
            </a:r>
            <a:r>
              <a:rPr lang="zh-CN" altLang="en-US" sz="1800" dirty="0" smtClean="0"/>
              <a:t>的解决方案，企业通过数据中心改造和公有云整合业务，借助企业安全转型维系客户信任 ，实现任意云端和设备上运行、管理、连接及保护任意应用  。</a:t>
            </a:r>
            <a:r>
              <a:rPr lang="en-US" altLang="zh-CN" sz="1800" dirty="0" smtClean="0"/>
              <a:t>2018</a:t>
            </a:r>
            <a:r>
              <a:rPr lang="zh-CN" altLang="en-US" sz="1800" dirty="0" smtClean="0"/>
              <a:t>财年全年收入</a:t>
            </a:r>
            <a:r>
              <a:rPr lang="en-US" altLang="zh-CN" sz="1800" dirty="0" smtClean="0"/>
              <a:t>79.2</a:t>
            </a:r>
            <a:r>
              <a:rPr lang="zh-CN" altLang="en-US" sz="1800" dirty="0" smtClean="0"/>
              <a:t>亿美元。</a:t>
            </a:r>
          </a:p>
        </p:txBody>
      </p:sp>
      <p:pic>
        <p:nvPicPr>
          <p:cNvPr id="5" name="图片 4" descr="timg (1).jpg"/>
          <p:cNvPicPr>
            <a:picLocks noChangeAspect="1"/>
          </p:cNvPicPr>
          <p:nvPr/>
        </p:nvPicPr>
        <p:blipFill>
          <a:blip r:embed="rId2" cstate="print"/>
          <a:stretch>
            <a:fillRect/>
          </a:stretch>
        </p:blipFill>
        <p:spPr>
          <a:xfrm>
            <a:off x="971600" y="3645024"/>
            <a:ext cx="2880320" cy="1254333"/>
          </a:xfrm>
          <a:prstGeom prst="rect">
            <a:avLst/>
          </a:prstGeom>
        </p:spPr>
      </p:pic>
      <p:pic>
        <p:nvPicPr>
          <p:cNvPr id="6" name="Picture 2"/>
          <p:cNvPicPr>
            <a:picLocks noChangeAspect="1" noChangeArrowheads="1"/>
          </p:cNvPicPr>
          <p:nvPr/>
        </p:nvPicPr>
        <p:blipFill>
          <a:blip r:embed="rId3" cstate="print"/>
          <a:srcRect/>
          <a:stretch>
            <a:fillRect/>
          </a:stretch>
        </p:blipFill>
        <p:spPr bwMode="auto">
          <a:xfrm>
            <a:off x="971600" y="1700808"/>
            <a:ext cx="2924435" cy="15971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908fa0ec08fa513d35ca45823f6d55fbb2fbd90d.jpg"/>
          <p:cNvPicPr>
            <a:picLocks noChangeAspect="1"/>
          </p:cNvPicPr>
          <p:nvPr/>
        </p:nvPicPr>
        <p:blipFill>
          <a:blip r:embed="rId2" cstate="print"/>
          <a:stretch>
            <a:fillRect/>
          </a:stretch>
        </p:blipFill>
        <p:spPr>
          <a:xfrm>
            <a:off x="611560" y="2348880"/>
            <a:ext cx="4123535" cy="1800200"/>
          </a:xfrm>
          <a:prstGeom prst="rect">
            <a:avLst/>
          </a:prstGeom>
        </p:spPr>
      </p:pic>
      <p:sp>
        <p:nvSpPr>
          <p:cNvPr id="4" name="TextBox 3"/>
          <p:cNvSpPr txBox="1"/>
          <p:nvPr/>
        </p:nvSpPr>
        <p:spPr>
          <a:xfrm>
            <a:off x="5508104" y="1556792"/>
            <a:ext cx="2736303" cy="3693319"/>
          </a:xfrm>
          <a:prstGeom prst="rect">
            <a:avLst/>
          </a:prstGeom>
          <a:noFill/>
        </p:spPr>
        <p:txBody>
          <a:bodyPr wrap="square" rtlCol="0">
            <a:spAutoFit/>
          </a:bodyPr>
          <a:lstStyle/>
          <a:p>
            <a:pPr marL="342900" indent="-342900">
              <a:spcBef>
                <a:spcPct val="20000"/>
              </a:spcBef>
              <a:buClr>
                <a:schemeClr val="accent1"/>
              </a:buClr>
              <a:buSzPct val="50000"/>
              <a:buFont typeface="Wingdings 2"/>
              <a:buChar char=""/>
            </a:pPr>
            <a:r>
              <a:rPr lang="en-US" altLang="zh-CN" dirty="0" smtClean="0"/>
              <a:t>                                               Sun </a:t>
            </a:r>
            <a:r>
              <a:rPr lang="zh-CN" altLang="en-US" dirty="0" smtClean="0"/>
              <a:t>是</a:t>
            </a:r>
            <a:r>
              <a:rPr lang="en-US" altLang="zh-CN" dirty="0" smtClean="0"/>
              <a:t>IT</a:t>
            </a:r>
            <a:r>
              <a:rPr lang="zh-CN" altLang="en-US" dirty="0" smtClean="0"/>
              <a:t>及互联网技术服务公司</a:t>
            </a:r>
            <a:r>
              <a:rPr lang="en-US" altLang="zh-CN" dirty="0" smtClean="0"/>
              <a:t>Sun Microsystems </a:t>
            </a:r>
            <a:r>
              <a:rPr lang="zh-CN" altLang="en-US" dirty="0" smtClean="0"/>
              <a:t>创建于</a:t>
            </a:r>
            <a:r>
              <a:rPr lang="en-US" altLang="zh-CN" dirty="0" smtClean="0"/>
              <a:t>1982</a:t>
            </a:r>
            <a:r>
              <a:rPr lang="zh-CN" altLang="en-US" dirty="0" smtClean="0"/>
              <a:t>年。主要产品是工作站及服务器。</a:t>
            </a:r>
            <a:r>
              <a:rPr lang="en-US" altLang="zh-CN" dirty="0" smtClean="0"/>
              <a:t>1986</a:t>
            </a:r>
            <a:r>
              <a:rPr lang="zh-CN" altLang="en-US" dirty="0" smtClean="0"/>
              <a:t>年在美国成功上市。</a:t>
            </a:r>
            <a:r>
              <a:rPr lang="en-US" altLang="zh-CN" dirty="0" smtClean="0"/>
              <a:t>1992</a:t>
            </a:r>
            <a:r>
              <a:rPr lang="zh-CN" altLang="en-US" dirty="0" smtClean="0"/>
              <a:t>年</a:t>
            </a:r>
            <a:r>
              <a:rPr lang="en-US" altLang="zh-CN" dirty="0" smtClean="0"/>
              <a:t>sun</a:t>
            </a:r>
            <a:r>
              <a:rPr lang="zh-CN" altLang="en-US" dirty="0" smtClean="0"/>
              <a:t>推出了市场上第一台多处理器台式机</a:t>
            </a:r>
            <a:r>
              <a:rPr lang="en-US" altLang="zh-CN" dirty="0" smtClean="0"/>
              <a:t>SPARCstation 10 system</a:t>
            </a:r>
            <a:r>
              <a:rPr lang="zh-CN" altLang="en-US" dirty="0" smtClean="0"/>
              <a:t>，并于</a:t>
            </a:r>
            <a:r>
              <a:rPr lang="en-US" altLang="zh-CN" dirty="0" smtClean="0"/>
              <a:t>1993</a:t>
            </a:r>
            <a:r>
              <a:rPr lang="zh-CN" altLang="en-US" dirty="0" smtClean="0"/>
              <a:t>年进入财富</a:t>
            </a:r>
            <a:r>
              <a:rPr lang="en-US" altLang="zh-CN" dirty="0" smtClean="0"/>
              <a:t>500</a:t>
            </a:r>
            <a:r>
              <a:rPr lang="zh-CN" altLang="en-US" dirty="0" smtClean="0"/>
              <a:t>强。</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a:bodyPr>
          <a:lstStyle/>
          <a:p>
            <a:pPr algn="ctr"/>
            <a:endParaRPr lang="en-US" altLang="zh-CN" sz="4000" dirty="0" smtClean="0"/>
          </a:p>
          <a:p>
            <a:pPr algn="ctr"/>
            <a:endParaRPr lang="en-US" altLang="zh-CN" sz="4000" dirty="0" smtClean="0"/>
          </a:p>
          <a:p>
            <a:pPr algn="ctr"/>
            <a:r>
              <a:rPr lang="en-US" altLang="zh-CN" sz="4000" dirty="0" smtClean="0"/>
              <a:t>03</a:t>
            </a:r>
          </a:p>
          <a:p>
            <a:pPr algn="ctr"/>
            <a:r>
              <a:rPr lang="zh-CN" altLang="en-US" sz="4000" dirty="0" smtClean="0">
                <a:sym typeface="+mn-lt"/>
              </a:rPr>
              <a:t>对软件工程的影响</a:t>
            </a:r>
          </a:p>
          <a:p>
            <a:pPr algn="ctr"/>
            <a:endParaRPr lang="zh-CN" altLang="en-US" sz="4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863</TotalTime>
  <Words>1135</Words>
  <Application>Microsoft Office PowerPoint</Application>
  <PresentationFormat>全屏显示(4:3)</PresentationFormat>
  <Paragraphs>72</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龙腾四海</vt:lpstr>
      <vt:lpstr>虚拟机技术与软件综述</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虚拟机技术与软件综述</dc:title>
  <cp:lastModifiedBy>Administrator</cp:lastModifiedBy>
  <cp:revision>49</cp:revision>
  <dcterms:modified xsi:type="dcterms:W3CDTF">2020-06-19T07:11:40Z</dcterms:modified>
</cp:coreProperties>
</file>