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84" r:id="rId4"/>
    <p:sldId id="285" r:id="rId5"/>
    <p:sldId id="286" r:id="rId6"/>
    <p:sldId id="287" r:id="rId7"/>
    <p:sldId id="288" r:id="rId8"/>
    <p:sldId id="291" r:id="rId9"/>
    <p:sldId id="290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545D-D2B4-4FEF-BDBB-5BFB954F64F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65452-A906-42C9-80CD-54AE434E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65452-A906-42C9-80CD-54AE434E77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clusters exhibit same topology regardless of the # vertices.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65452-A906-42C9-80CD-54AE434E77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9174"/>
            <a:ext cx="10515600" cy="671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9175"/>
            <a:ext cx="10515600" cy="671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7F84-0E10-4AED-B855-4F5758A4665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697" y="1711353"/>
            <a:ext cx="9144000" cy="1874013"/>
          </a:xfrm>
        </p:spPr>
        <p:txBody>
          <a:bodyPr/>
          <a:lstStyle/>
          <a:p>
            <a:r>
              <a:rPr lang="en-US" dirty="0"/>
              <a:t>Multivariate Data Analysis Using Topological Signatures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97" y="4096892"/>
            <a:ext cx="9144000" cy="1655762"/>
          </a:xfrm>
        </p:spPr>
        <p:txBody>
          <a:bodyPr>
            <a:normAutofit/>
          </a:bodyPr>
          <a:lstStyle/>
          <a:p>
            <a:r>
              <a:rPr lang="fi-FI" sz="3200" dirty="0"/>
              <a:t>Nov 8</a:t>
            </a:r>
          </a:p>
          <a:p>
            <a:r>
              <a:rPr lang="fi-FI" sz="3200" dirty="0"/>
              <a:t>Yitao LI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435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F60A-3E17-4AE2-8C94-9ACC2580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9785-2B77-4F0D-8FF8-F79D1735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A84EC-0882-4A16-89DB-7F0F19697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4585"/>
          <a:stretch/>
        </p:blipFill>
        <p:spPr>
          <a:xfrm>
            <a:off x="1323639" y="1134163"/>
            <a:ext cx="4640933" cy="2484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DEABF-39EA-4C83-946F-964C5762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53" y="1353283"/>
            <a:ext cx="5287663" cy="4822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C79E0-A93C-4789-849B-15B22F26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709" y="3695184"/>
            <a:ext cx="2335307" cy="24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1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416A-7F8F-4999-8C4D-47AF3F9D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9791-04B3-4C39-9D5E-95C42C40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Achievements:</a:t>
            </a:r>
          </a:p>
          <a:p>
            <a:pPr lvl="1"/>
            <a:r>
              <a:rPr lang="en-US" dirty="0"/>
              <a:t>Clustering: Able to segment tablets into background and writing.</a:t>
            </a:r>
          </a:p>
          <a:p>
            <a:pPr lvl="1"/>
            <a:r>
              <a:rPr lang="en-US" dirty="0"/>
              <a:t>Persistence Ring: Background clusters exhibit same topology regardless of the # vertices.</a:t>
            </a:r>
          </a:p>
          <a:p>
            <a:r>
              <a:rPr lang="en-US" dirty="0"/>
              <a:t>Final remark:</a:t>
            </a:r>
          </a:p>
          <a:p>
            <a:pPr lvl="1"/>
            <a:r>
              <a:rPr lang="en-US" dirty="0"/>
              <a:t>Cons: failure to extract characters from the tablet (ultimate goal); completed data set is filtered to manually selected regions (due to too many noises); persistence ring technique does not become a common method.</a:t>
            </a:r>
          </a:p>
          <a:p>
            <a:pPr lvl="1"/>
            <a:r>
              <a:rPr lang="en-US" dirty="0"/>
              <a:t>Pros: But this study demonstrate that the potential of topological data analysis, which does provide some insights about high-dimensional data set in this paper.</a:t>
            </a:r>
          </a:p>
        </p:txBody>
      </p:sp>
    </p:spTree>
    <p:extLst>
      <p:ext uri="{BB962C8B-B14F-4D97-AF65-F5344CB8AC3E}">
        <p14:creationId xmlns:p14="http://schemas.microsoft.com/office/powerpoint/2010/main" val="29794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CE71-E2C2-49E8-A652-D6AE8B9B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174"/>
            <a:ext cx="10515600" cy="671513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E27-8AF4-46B8-8671-FFC3AA59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824" cy="4351338"/>
          </a:xfrm>
        </p:spPr>
        <p:txBody>
          <a:bodyPr/>
          <a:lstStyle/>
          <a:p>
            <a:r>
              <a:rPr lang="en-US" dirty="0"/>
              <a:t>Topological data analysis (TDA)</a:t>
            </a:r>
          </a:p>
          <a:p>
            <a:pPr lvl="1"/>
            <a:r>
              <a:rPr lang="en-US" dirty="0"/>
              <a:t>Main focus on today’s presentation</a:t>
            </a:r>
          </a:p>
          <a:p>
            <a:r>
              <a:rPr lang="en-US" dirty="0"/>
              <a:t>Main contribution of this paper: (2012)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a new visualization technique: persistence ring (but no one is using it now).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TDA on real data set – cuneiform tablet. (Clustering)</a:t>
            </a:r>
          </a:p>
          <a:p>
            <a:r>
              <a:rPr lang="en-US" dirty="0"/>
              <a:t>Cuneiform (</a:t>
            </a:r>
            <a:r>
              <a:rPr lang="zh-CN" altLang="en-US" dirty="0"/>
              <a:t>楔形文子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 the wedge-shaped characters used in the ancient writing systems</a:t>
            </a:r>
          </a:p>
        </p:txBody>
      </p:sp>
    </p:spTree>
    <p:extLst>
      <p:ext uri="{BB962C8B-B14F-4D97-AF65-F5344CB8AC3E}">
        <p14:creationId xmlns:p14="http://schemas.microsoft.com/office/powerpoint/2010/main" val="39989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6D7C75-929C-4F36-8D35-EF48EDC6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9" y="2413982"/>
            <a:ext cx="9055554" cy="29500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300006-8650-4E4B-9E1F-49A45DA6545D}"/>
              </a:ext>
            </a:extLst>
          </p:cNvPr>
          <p:cNvSpPr/>
          <p:nvPr/>
        </p:nvSpPr>
        <p:spPr>
          <a:xfrm>
            <a:off x="1426973" y="5559128"/>
            <a:ext cx="2352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persistence 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B2C13-5CB8-40B0-8A1E-4556E045985A}"/>
              </a:ext>
            </a:extLst>
          </p:cNvPr>
          <p:cNvSpPr/>
          <p:nvPr/>
        </p:nvSpPr>
        <p:spPr>
          <a:xfrm>
            <a:off x="3048000" y="15763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High-resolution surface scan of a cuneiform tablet, which can be described by 16-dimensional vectors.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8500A-786E-4FF7-8BD1-711709EE0632}"/>
              </a:ext>
            </a:extLst>
          </p:cNvPr>
          <p:cNvSpPr/>
          <p:nvPr/>
        </p:nvSpPr>
        <p:spPr>
          <a:xfrm>
            <a:off x="8325843" y="5555312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95CF43-299D-4D1C-BC20-694FD2E03859}"/>
              </a:ext>
            </a:extLst>
          </p:cNvPr>
          <p:cNvSpPr/>
          <p:nvPr/>
        </p:nvSpPr>
        <p:spPr>
          <a:xfrm>
            <a:off x="4095517" y="5699941"/>
            <a:ext cx="3598878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E197A-FE15-45B2-925E-0756C3C0B44B}"/>
              </a:ext>
            </a:extLst>
          </p:cNvPr>
          <p:cNvSpPr/>
          <p:nvPr/>
        </p:nvSpPr>
        <p:spPr>
          <a:xfrm>
            <a:off x="5345895" y="5363157"/>
            <a:ext cx="1098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489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6D71-2950-42B5-8909-B4A4705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CACB-436C-4326-ABED-8B0AA78B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n</a:t>
            </a:r>
            <a:r>
              <a:rPr lang="en-US" dirty="0"/>
              <a:t>th Betti numbers – </a:t>
            </a:r>
            <a:r>
              <a:rPr lang="en-US" i="1" dirty="0"/>
              <a:t>n</a:t>
            </a:r>
            <a:r>
              <a:rPr lang="en-US" dirty="0"/>
              <a:t>th dimensional holes</a:t>
            </a:r>
          </a:p>
          <a:p>
            <a:pPr lvl="1"/>
            <a:r>
              <a:rPr lang="en-US" dirty="0"/>
              <a:t>0: connected components</a:t>
            </a:r>
          </a:p>
          <a:p>
            <a:pPr lvl="1"/>
            <a:r>
              <a:rPr lang="en-US" dirty="0"/>
              <a:t>1: tunnels</a:t>
            </a:r>
          </a:p>
          <a:p>
            <a:pPr lvl="1"/>
            <a:r>
              <a:rPr lang="en-US" dirty="0"/>
              <a:t>2: voids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topological space is described by simplicial complex. </a:t>
            </a:r>
          </a:p>
          <a:p>
            <a:pPr lvl="1"/>
            <a:r>
              <a:rPr lang="en-US" dirty="0"/>
              <a:t>0-dimensional simplices: vertices</a:t>
            </a:r>
          </a:p>
          <a:p>
            <a:pPr lvl="1"/>
            <a:r>
              <a:rPr lang="en-US" dirty="0"/>
              <a:t>1: edges</a:t>
            </a:r>
          </a:p>
          <a:p>
            <a:pPr lvl="1"/>
            <a:r>
              <a:rPr lang="en-US" dirty="0"/>
              <a:t>2: triangular faces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ABD67-0CFF-4D60-8CA5-24C90D5D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08" y="2391569"/>
            <a:ext cx="48958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7AC10-9659-40AC-80BD-26FCCDD6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85" y="4642739"/>
            <a:ext cx="4810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8FAB-8107-4A29-B680-5B6F72B6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Persistent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5D28-18A1-492D-899A-6D300CE6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real-world data sets are not commonly endowed with a topological structure. Therefore, a standard method is to calculate the Rips graph (R</a:t>
            </a:r>
            <a:r>
              <a:rPr lang="el-GR" sz="2000" dirty="0"/>
              <a:t>ε</a:t>
            </a:r>
            <a:r>
              <a:rPr lang="en-US" dirty="0"/>
              <a:t>). </a:t>
            </a:r>
          </a:p>
          <a:p>
            <a:r>
              <a:rPr lang="en-US" dirty="0"/>
              <a:t>R</a:t>
            </a:r>
            <a:r>
              <a:rPr lang="el-GR" sz="2000" dirty="0"/>
              <a:t>ε</a:t>
            </a:r>
            <a:r>
              <a:rPr lang="en-US" sz="2000" dirty="0"/>
              <a:t> </a:t>
            </a:r>
            <a:r>
              <a:rPr lang="en-US" dirty="0"/>
              <a:t>: a graph with vertices and edges that </a:t>
            </a:r>
          </a:p>
          <a:p>
            <a:pPr lvl="1"/>
            <a:r>
              <a:rPr lang="en-US" dirty="0"/>
              <a:t>Intuitively speaking: the vertices always exist. But edges will appear if the </a:t>
            </a:r>
            <a:r>
              <a:rPr lang="en-US" b="1" dirty="0"/>
              <a:t>distance</a:t>
            </a:r>
            <a:r>
              <a:rPr lang="en-US" dirty="0"/>
              <a:t> between two nodes are smaller than </a:t>
            </a:r>
            <a:r>
              <a:rPr lang="el-GR" dirty="0"/>
              <a:t>ε</a:t>
            </a:r>
            <a:r>
              <a:rPr lang="en-US" dirty="0"/>
              <a:t>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When </a:t>
            </a:r>
            <a:r>
              <a:rPr lang="el-GR" dirty="0"/>
              <a:t>ε</a:t>
            </a:r>
            <a:r>
              <a:rPr lang="en-US" dirty="0"/>
              <a:t> = 0: Betti-0 =  # vertices</a:t>
            </a:r>
          </a:p>
          <a:p>
            <a:pPr lvl="1"/>
            <a:r>
              <a:rPr lang="en-US" dirty="0"/>
              <a:t>When </a:t>
            </a:r>
            <a:r>
              <a:rPr lang="el-GR" dirty="0"/>
              <a:t>ε</a:t>
            </a:r>
            <a:r>
              <a:rPr lang="en-US" dirty="0"/>
              <a:t> = </a:t>
            </a:r>
            <a:r>
              <a:rPr lang="en-US" dirty="0" err="1"/>
              <a:t>inf</a:t>
            </a:r>
            <a:r>
              <a:rPr lang="en-US" dirty="0"/>
              <a:t>: Betti-0 =  1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6A02D-70CE-42EE-A9E8-EB6F0E3DB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9" r="4017" b="2005"/>
          <a:stretch/>
        </p:blipFill>
        <p:spPr>
          <a:xfrm>
            <a:off x="7208207" y="3191933"/>
            <a:ext cx="2741136" cy="314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7AB8D-FC8A-42B1-BD0B-81810F8D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86" y="4321176"/>
            <a:ext cx="4810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5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9C5-FBD2-41BF-A446-84FE810D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Persistent homology -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A936-867E-44A3-9D1B-4B2C680B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Rips graph is corresponding to one </a:t>
            </a:r>
            <a:r>
              <a:rPr lang="el-GR" dirty="0"/>
              <a:t>ε</a:t>
            </a:r>
            <a:r>
              <a:rPr lang="en-US" dirty="0"/>
              <a:t> value. When we increase </a:t>
            </a:r>
            <a:r>
              <a:rPr lang="el-GR" dirty="0"/>
              <a:t>ε</a:t>
            </a:r>
            <a:r>
              <a:rPr lang="en-US" dirty="0"/>
              <a:t> from 0 to inf. There will be a sequence of Rips graphs, each of them will have different dimensional holes. 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dynamic process is called: filtration.</a:t>
            </a:r>
          </a:p>
          <a:p>
            <a:r>
              <a:rPr lang="en-US" dirty="0"/>
              <a:t>The </a:t>
            </a:r>
            <a:r>
              <a:rPr lang="en-US" b="1" dirty="0"/>
              <a:t>distance</a:t>
            </a:r>
            <a:r>
              <a:rPr lang="en-US" dirty="0"/>
              <a:t> can defined by but not limited to Euclidean distance.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231A5-EA61-47D8-A4B4-E88D9536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1" y="3140729"/>
            <a:ext cx="6157520" cy="19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0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AB18ED-DB8E-4C3F-BF61-D5EB40C4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8676" cy="4351338"/>
          </a:xfrm>
        </p:spPr>
        <p:txBody>
          <a:bodyPr>
            <a:normAutofit/>
          </a:bodyPr>
          <a:lstStyle/>
          <a:p>
            <a:r>
              <a:rPr lang="en-US" dirty="0"/>
              <a:t>Classic: persistence diagram</a:t>
            </a:r>
          </a:p>
          <a:p>
            <a:pPr lvl="1"/>
            <a:r>
              <a:rPr lang="en-US" dirty="0"/>
              <a:t>X axis: birth; Y axis: death</a:t>
            </a:r>
          </a:p>
          <a:p>
            <a:pPr lvl="1"/>
            <a:r>
              <a:rPr lang="en-US" dirty="0"/>
              <a:t>Points at the diagonal means they have a very short lifespan -&gt; Nosie</a:t>
            </a:r>
          </a:p>
          <a:p>
            <a:pPr lvl="1"/>
            <a:r>
              <a:rPr lang="en-US" dirty="0"/>
              <a:t>Color blue: close to diagonal</a:t>
            </a:r>
          </a:p>
          <a:p>
            <a:r>
              <a:rPr lang="en-US" dirty="0"/>
              <a:t>Persistence Ring: </a:t>
            </a:r>
          </a:p>
          <a:p>
            <a:pPr lvl="1"/>
            <a:r>
              <a:rPr lang="en-US" dirty="0"/>
              <a:t>Angular offset (the radius): </a:t>
            </a:r>
          </a:p>
          <a:p>
            <a:pPr lvl="2"/>
            <a:r>
              <a:rPr lang="en-US" dirty="0"/>
              <a:t>the lifespan</a:t>
            </a:r>
          </a:p>
          <a:p>
            <a:pPr lvl="1"/>
            <a:r>
              <a:rPr lang="en-US" dirty="0"/>
              <a:t>Opening angle: </a:t>
            </a:r>
          </a:p>
          <a:p>
            <a:pPr lvl="2"/>
            <a:r>
              <a:rPr lang="en-US" dirty="0"/>
              <a:t>optimized to avoid overlap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11653-E629-44FB-B51A-CFCF90BE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8F464-BE14-4DCA-84D2-BE31E60AA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9"/>
          <a:stretch/>
        </p:blipFill>
        <p:spPr>
          <a:xfrm>
            <a:off x="6935953" y="3818776"/>
            <a:ext cx="4616452" cy="2854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623F8-EB0D-467F-A9F7-CCFE00ECD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41" y="1123184"/>
            <a:ext cx="2294948" cy="21932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3B6E9-9DD5-4D04-B5C4-6F588F20E06A}"/>
              </a:ext>
            </a:extLst>
          </p:cNvPr>
          <p:cNvSpPr/>
          <p:nvPr/>
        </p:nvSpPr>
        <p:spPr>
          <a:xfrm>
            <a:off x="7010093" y="3436832"/>
            <a:ext cx="2173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Persistence Diagrams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64196-6B50-4D18-818C-A15ADB584F0E}"/>
              </a:ext>
            </a:extLst>
          </p:cNvPr>
          <p:cNvSpPr/>
          <p:nvPr/>
        </p:nvSpPr>
        <p:spPr>
          <a:xfrm>
            <a:off x="9447109" y="3429000"/>
            <a:ext cx="17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Persistence 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E44FD-4489-4E94-AB14-14E6FEFC42D3}"/>
              </a:ext>
            </a:extLst>
          </p:cNvPr>
          <p:cNvSpPr txBox="1"/>
          <p:nvPr/>
        </p:nvSpPr>
        <p:spPr>
          <a:xfrm>
            <a:off x="9541303" y="1341631"/>
            <a:ext cx="21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nested circles: </a:t>
            </a:r>
          </a:p>
          <a:p>
            <a:r>
              <a:rPr lang="en-US" dirty="0"/>
              <a:t>Sample with 150 points per each.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28334-E072-4192-9CAB-856978498858}"/>
              </a:ext>
            </a:extLst>
          </p:cNvPr>
          <p:cNvSpPr txBox="1"/>
          <p:nvPr/>
        </p:nvSpPr>
        <p:spPr>
          <a:xfrm>
            <a:off x="8803962" y="3035682"/>
            <a:ext cx="88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Betti 1</a:t>
            </a:r>
          </a:p>
        </p:txBody>
      </p:sp>
    </p:spTree>
    <p:extLst>
      <p:ext uri="{BB962C8B-B14F-4D97-AF65-F5344CB8AC3E}">
        <p14:creationId xmlns:p14="http://schemas.microsoft.com/office/powerpoint/2010/main" val="34472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17B-B980-4130-989A-75467B9D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multivariate come into picture?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5BB2E-D108-4F48-AA6D-9AFB4050D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Cuneiform tablet study:</a:t>
                </a:r>
              </a:p>
              <a:p>
                <a:pPr lvl="1"/>
                <a:r>
                  <a:rPr lang="en-US" dirty="0"/>
                  <a:t>Essentially, each character is a 3D structure. 3D scanner could output the mesh of the real tablet. </a:t>
                </a:r>
              </a:p>
              <a:p>
                <a:r>
                  <a:rPr lang="en-US" dirty="0"/>
                  <a:t>Multiscale Integral Invariant (MSII) technique for feature detection on 2D manifolds embedded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Each point at the mesh would have 16 features.</a:t>
                </a:r>
              </a:p>
              <a:p>
                <a:pPr lvl="1"/>
                <a:r>
                  <a:rPr lang="en-US" dirty="0"/>
                  <a:t>Based on Euclidean distance</a:t>
                </a:r>
              </a:p>
              <a:p>
                <a:pPr lvl="1"/>
                <a:r>
                  <a:rPr lang="en-US" dirty="0"/>
                  <a:t>Each feature is normalized from [-1, 1]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5BB2E-D108-4F48-AA6D-9AFB4050D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11B1E9-5135-4655-BEA2-3126A60F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457" y="4269281"/>
            <a:ext cx="4226343" cy="2042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5C81B-5412-4A8A-9A51-D1D9E4D3B01F}"/>
                  </a:ext>
                </a:extLst>
              </p:cNvPr>
              <p:cNvSpPr txBox="1"/>
              <p:nvPr/>
            </p:nvSpPr>
            <p:spPr>
              <a:xfrm>
                <a:off x="1244470" y="5174660"/>
                <a:ext cx="5198275" cy="861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Each point: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feature: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Feature vector: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))∈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5C81B-5412-4A8A-9A51-D1D9E4D3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70" y="5174660"/>
                <a:ext cx="5198275" cy="861198"/>
              </a:xfrm>
              <a:prstGeom prst="rect">
                <a:avLst/>
              </a:prstGeom>
              <a:blipFill>
                <a:blip r:embed="rId4"/>
                <a:stretch>
                  <a:fillRect l="-2696" t="-9220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7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1C71-D16F-48DC-9477-8A51FFB0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A41F-B889-4C97-A217-A0816BC8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Persistence-based clustering</a:t>
            </a:r>
          </a:p>
          <a:p>
            <a:pPr lvl="1"/>
            <a:r>
              <a:rPr lang="en-US" dirty="0"/>
              <a:t>Density is using the </a:t>
            </a:r>
            <a:r>
              <a:rPr lang="en-US" i="1" dirty="0"/>
              <a:t>distance to a measure </a:t>
            </a:r>
            <a:r>
              <a:rPr lang="en-US" dirty="0"/>
              <a:t>(Only requires distance function)</a:t>
            </a:r>
          </a:p>
          <a:p>
            <a:pPr lvl="1"/>
            <a:r>
              <a:rPr lang="en-US" dirty="0"/>
              <a:t>Coarse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Drawing persistence ring per cluster.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12DAC-7D06-4AEE-AC4A-9A67DE921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4585"/>
          <a:stretch/>
        </p:blipFill>
        <p:spPr>
          <a:xfrm>
            <a:off x="6241868" y="3692406"/>
            <a:ext cx="4640933" cy="24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559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Cambria Math</vt:lpstr>
      <vt:lpstr>Office Theme</vt:lpstr>
      <vt:lpstr>Multivariate Data Analysis Using Topological Signatures</vt:lpstr>
      <vt:lpstr>Overview</vt:lpstr>
      <vt:lpstr>PowerPoint Presentation</vt:lpstr>
      <vt:lpstr>Topological features</vt:lpstr>
      <vt:lpstr>Persistent homology</vt:lpstr>
      <vt:lpstr>Persistent homology - Filtration</vt:lpstr>
      <vt:lpstr>Visualization:</vt:lpstr>
      <vt:lpstr>Where does multivariate come into picture?</vt:lpstr>
      <vt:lpstr>Real-world data set: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Heimbuch, Jessica Melton</dc:creator>
  <cp:lastModifiedBy>Tony LI</cp:lastModifiedBy>
  <cp:revision>768</cp:revision>
  <dcterms:created xsi:type="dcterms:W3CDTF">2016-12-14T14:37:16Z</dcterms:created>
  <dcterms:modified xsi:type="dcterms:W3CDTF">2018-11-07T17:35:56Z</dcterms:modified>
</cp:coreProperties>
</file>