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  <p:sldMasterId id="2147483677" r:id="rId8"/>
  </p:sldMasterIdLst>
  <p:notesMasterIdLst>
    <p:notesMasterId r:id="rId44"/>
  </p:notesMasterIdLst>
  <p:handoutMasterIdLst>
    <p:handoutMasterId r:id="rId45"/>
  </p:handoutMasterIdLst>
  <p:sldIdLst>
    <p:sldId id="628" r:id="rId9"/>
    <p:sldId id="463" r:id="rId10"/>
    <p:sldId id="634" r:id="rId11"/>
    <p:sldId id="635" r:id="rId12"/>
    <p:sldId id="636" r:id="rId13"/>
    <p:sldId id="637" r:id="rId14"/>
    <p:sldId id="638" r:id="rId15"/>
    <p:sldId id="639" r:id="rId16"/>
    <p:sldId id="633" r:id="rId17"/>
    <p:sldId id="464" r:id="rId18"/>
    <p:sldId id="577" r:id="rId19"/>
    <p:sldId id="583" r:id="rId20"/>
    <p:sldId id="586" r:id="rId21"/>
    <p:sldId id="587" r:id="rId22"/>
    <p:sldId id="588" r:id="rId23"/>
    <p:sldId id="589" r:id="rId24"/>
    <p:sldId id="590" r:id="rId25"/>
    <p:sldId id="629" r:id="rId26"/>
    <p:sldId id="630" r:id="rId27"/>
    <p:sldId id="631" r:id="rId28"/>
    <p:sldId id="663" r:id="rId29"/>
    <p:sldId id="664" r:id="rId30"/>
    <p:sldId id="665" r:id="rId31"/>
    <p:sldId id="666" r:id="rId32"/>
    <p:sldId id="581" r:id="rId33"/>
    <p:sldId id="667" r:id="rId34"/>
    <p:sldId id="632" r:id="rId35"/>
    <p:sldId id="668" r:id="rId36"/>
    <p:sldId id="669" r:id="rId37"/>
    <p:sldId id="671" r:id="rId38"/>
    <p:sldId id="672" r:id="rId39"/>
    <p:sldId id="612" r:id="rId40"/>
    <p:sldId id="595" r:id="rId41"/>
    <p:sldId id="673" r:id="rId42"/>
    <p:sldId id="264" r:id="rId43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1908" autoAdjust="0"/>
  </p:normalViewPr>
  <p:slideViewPr>
    <p:cSldViewPr snapToGrid="0">
      <p:cViewPr varScale="1">
        <p:scale>
          <a:sx n="106" d="100"/>
          <a:sy n="106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gs" Target="tags/tag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90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8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文件操作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了解文件操作的作用</a:t>
            </a:r>
          </a:p>
          <a:p>
            <a:r>
              <a:rPr lang="zh-CN" altLang="en-US" dirty="0"/>
              <a:t>掌握文件的打开、读取、关闭操作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内存中存放的数据在计算机关机后就会消失。要长久保存数据，就要使用硬盘、光盘、</a:t>
            </a:r>
            <a:r>
              <a:rPr lang="en-US" altLang="zh-CN" dirty="0"/>
              <a:t>U </a:t>
            </a:r>
            <a:r>
              <a:rPr lang="zh-CN" altLang="en-US" dirty="0"/>
              <a:t>盘等设备。为了便于数据的管理和检索，引入了</a:t>
            </a:r>
            <a:r>
              <a:rPr lang="zh-CN" altLang="en-US" dirty="0">
                <a:solidFill>
                  <a:srgbClr val="B60206"/>
                </a:solidFill>
              </a:rPr>
              <a:t>“文件”</a:t>
            </a:r>
            <a:r>
              <a:rPr lang="zh-CN" altLang="en-US" dirty="0"/>
              <a:t>的概念。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一篇文章、一段视频、一个可执行程序，都可以被保存为一个文件，并赋予一个文件名。</a:t>
            </a:r>
            <a:r>
              <a:rPr lang="zh-CN" altLang="en-US" dirty="0"/>
              <a:t>操作系统以文件为单位管理磁盘中的数据。一般来说，文件可分为</a:t>
            </a:r>
            <a:r>
              <a:rPr lang="zh-CN" altLang="en-US" dirty="0">
                <a:solidFill>
                  <a:srgbClr val="B60206"/>
                </a:solidFill>
              </a:rPr>
              <a:t>文本文件、视频文件、音频文件、图像文件、可执行文件等多种类别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34" y="3314530"/>
            <a:ext cx="5102245" cy="3383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在日常生活中，文件操作主要包括</a:t>
            </a:r>
            <a:r>
              <a:rPr lang="zh-CN" altLang="en-US" dirty="0">
                <a:solidFill>
                  <a:srgbClr val="B60206"/>
                </a:solidFill>
              </a:rPr>
              <a:t>打开、关闭、读、写</a:t>
            </a:r>
            <a:r>
              <a:rPr lang="zh-CN" altLang="en-US" dirty="0"/>
              <a:t>等操作。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文件操作包含哪些内容呢？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402167"/>
            <a:ext cx="5567115" cy="20350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3829749"/>
            <a:ext cx="5677392" cy="1592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91" y="4885038"/>
            <a:ext cx="5417492" cy="1735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想想我们平常对文件的基本操作，大概可以分为三个步骤（简称文件操作三步走）：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① 打开文件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② 读写文件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③ 关闭文件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文件的操作步骤</a:t>
            </a:r>
          </a:p>
        </p:txBody>
      </p:sp>
      <p:sp>
        <p:nvSpPr>
          <p:cNvPr id="5" name="三角形 9"/>
          <p:cNvSpPr/>
          <p:nvPr/>
        </p:nvSpPr>
        <p:spPr>
          <a:xfrm rot="2651319">
            <a:off x="717495" y="406917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85446" y="4100642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注意：可以只打开和关闭文件，不进行任何读写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969" y="3684076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0881" y="378506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，使用</a:t>
            </a:r>
            <a:r>
              <a:rPr lang="en-US" altLang="zh-CN" dirty="0"/>
              <a:t>open</a:t>
            </a:r>
            <a:r>
              <a:rPr lang="zh-CN" altLang="en-US" dirty="0"/>
              <a:t>函数，可以打开一个已经存在的文件，或者创建一个新文件，语法如下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name</a:t>
            </a:r>
            <a:r>
              <a:rPr lang="zh-CN" altLang="en-US" dirty="0">
                <a:solidFill>
                  <a:srgbClr val="B60206"/>
                </a:solidFill>
              </a:rPr>
              <a:t>：是要打开的目标文件名的字符串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可以包含文件所在的具体路径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mode</a:t>
            </a:r>
            <a:r>
              <a:rPr lang="zh-CN" altLang="en-US" dirty="0">
                <a:solidFill>
                  <a:srgbClr val="B60206"/>
                </a:solidFill>
              </a:rPr>
              <a:t>：设置打开文件的模式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访问模式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：只读、写入、追加等。</a:t>
            </a:r>
          </a:p>
          <a:p>
            <a:pPr marL="0" indent="0">
              <a:buNone/>
            </a:pPr>
            <a:r>
              <a:rPr dirty="0">
                <a:solidFill>
                  <a:srgbClr val="B60206"/>
                </a:solidFill>
              </a:rPr>
              <a:t>encoding:</a:t>
            </a:r>
            <a:r>
              <a:rPr lang="zh-CN" altLang="en-US" dirty="0">
                <a:solidFill>
                  <a:srgbClr val="B60206"/>
                </a:solidFill>
              </a:rPr>
              <a:t>编码格式（推荐使用</a:t>
            </a:r>
            <a:r>
              <a:rPr dirty="0">
                <a:solidFill>
                  <a:srgbClr val="B60206"/>
                </a:solidFill>
              </a:rPr>
              <a:t>UTF-8</a:t>
            </a:r>
            <a:r>
              <a:rPr lang="zh-CN" altLang="en-US" dirty="0">
                <a:solidFill>
                  <a:srgbClr val="B60206"/>
                </a:solidFill>
              </a:rPr>
              <a:t>）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示例代码：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open()</a:t>
            </a:r>
            <a:r>
              <a:rPr lang="zh-CN" altLang="en-US" dirty="0"/>
              <a:t>打开函数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3067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open(name, mode, encoding)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820970" y="4259455"/>
            <a:ext cx="10302240" cy="5219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'r', encoding=”UTF-8)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encoding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的顺序不是第三位，所以不能用位置参数，用关键字参数直接指定</a:t>
            </a:r>
          </a:p>
        </p:txBody>
      </p:sp>
      <p:sp>
        <p:nvSpPr>
          <p:cNvPr id="19" name="三角形 9"/>
          <p:cNvSpPr/>
          <p:nvPr/>
        </p:nvSpPr>
        <p:spPr>
          <a:xfrm rot="2651319">
            <a:off x="717495" y="541671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/>
          <p:cNvSpPr txBox="1"/>
          <p:nvPr/>
        </p:nvSpPr>
        <p:spPr>
          <a:xfrm>
            <a:off x="1085446" y="5448184"/>
            <a:ext cx="97732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注意：此时的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`f`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`open`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函数的文件对象，对象是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中一种特殊的数据类型，拥有属性和方法，可以使用对象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属性或对象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方法对其进行访问，后续面向对象课程会给大家进行详细的介绍。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0969" y="5031618"/>
            <a:ext cx="10302240" cy="12961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0881" y="513260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r>
              <a:rPr lang="zh-CN" altLang="en-US" dirty="0"/>
              <a:t>常用的三种基础访问模式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5376" y="1457271"/>
          <a:ext cx="11003066" cy="1605622"/>
        </p:xfrm>
        <a:graphic>
          <a:graphicData uri="http://schemas.openxmlformats.org/drawingml/2006/table">
            <a:tbl>
              <a:tblPr/>
              <a:tblGrid>
                <a:gridCol w="665533"/>
                <a:gridCol w="10337533"/>
              </a:tblGrid>
              <a:tr h="3886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模式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以只读方式打开文件。文件的指针将会放在文件的开头。这是默认模式。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打开一个文件只用于写入。如果该文件已存在则打开文件，并从开头开始编辑，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原有内容会被删除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如果该文件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不存在，创建新文件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打开一个文件用于追加。如果该文件已存在，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新的内容将会被写入到已有内容之后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如果该文件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不存在，创建新文件</a:t>
                      </a: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进行写入。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6546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read()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表示要从文件中读取的数据的长度（单位是字节），如果没有传入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，那么就表示读取文件中所有的数据。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readlines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readlines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可以按照行的方式把整个文件中的内容进行一次性读取，并且返回的是一个</a:t>
            </a:r>
            <a:r>
              <a:rPr lang="zh-CN" altLang="en-US" dirty="0">
                <a:solidFill>
                  <a:srgbClr val="AD2B26"/>
                </a:solidFill>
              </a:rPr>
              <a:t>列表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，其中每一行的数据为一个元素。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.read(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0880" y="458957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['hello world\n',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bbb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'ccc']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print(content)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方法：一次读取一行内容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for</a:t>
            </a:r>
            <a:r>
              <a:rPr lang="zh-CN" altLang="en-US" dirty="0" err="1">
                <a:solidFill>
                  <a:srgbClr val="AD2B26"/>
                </a:solidFill>
              </a:rPr>
              <a:t>循环读取文件行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line in open("python.txt", "r"):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print(line)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临时变量，就记录了文件的一行数据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AD2B26"/>
                </a:solidFill>
              </a:rPr>
              <a:t>close() </a:t>
            </a:r>
            <a:r>
              <a:rPr lang="zh-CN" altLang="en-US" dirty="0" err="1">
                <a:solidFill>
                  <a:srgbClr val="AD2B26"/>
                </a:solidFill>
              </a:rPr>
              <a:t>关闭文件对象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383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open("python.txt", "r")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f.close()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最后通过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，关闭文件对象，也就是关闭对文件的占用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如果不调用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同时程序没有停止运行，那么这个文件将一直被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程序占用。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AD2B26"/>
                </a:solidFill>
              </a:rPr>
              <a:t>with open </a:t>
            </a:r>
            <a:r>
              <a:rPr lang="zh-CN" altLang="en-US" dirty="0" err="1">
                <a:solidFill>
                  <a:srgbClr val="AD2B26"/>
                </a:solidFill>
              </a:rPr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读操作相关方法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1684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with open("python.txt", "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r“, encoding=“utf-8”)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f: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f.readlines()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with open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的语句块中对文件进行操作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可以在操作完成后自动关闭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文件，避免遗忘掉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操作汇总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05560" y="1809750"/>
          <a:ext cx="9580880" cy="3238500"/>
        </p:xfrm>
        <a:graphic>
          <a:graphicData uri="http://schemas.openxmlformats.org/drawingml/2006/table">
            <a:tbl>
              <a:tblPr firstRow="1" bandRow="1"/>
              <a:tblGrid>
                <a:gridCol w="4790440"/>
                <a:gridCol w="4790440"/>
              </a:tblGrid>
              <a:tr h="384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FFFFFF"/>
                          </a:solidFill>
                        </a:rPr>
                        <a:t>操作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</a:rPr>
                        <a:t>功能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 = open(file, mode, encoding)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打开文件获得文件对象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.read(num)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读取指定长度字节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不指定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num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读取文件全部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.readline()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读取一行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.readlines()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读取全部行，得到列表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for line in 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for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循环文件行，一次循环得到一行数据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文件对象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.close()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</a:rPr>
                        <a:t>关闭文件对象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</a:rPr>
                        <a:t>with open() as f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通过</a:t>
                      </a:r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with open</a:t>
                      </a:r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语法打开文件，可以自动关闭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操作文件需要通过</a:t>
            </a:r>
            <a:r>
              <a:rPr lang="en-US" altLang="zh-CN"/>
              <a:t>open</a:t>
            </a:r>
            <a:r>
              <a:rPr lang="zh-CN" altLang="en-US"/>
              <a:t>函数打开文件得到文件对象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文件对象有如下读取方法：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readline()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readlines()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for line in </a:t>
            </a:r>
            <a:r>
              <a:rPr lang="zh-CN" altLang="en-US" sz="1400"/>
              <a:t>文件对象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3. </a:t>
            </a:r>
            <a:r>
              <a:rPr lang="zh-CN" altLang="en-US"/>
              <a:t>文件读取完成后，要使用文件对象</a:t>
            </a:r>
            <a:r>
              <a:rPr lang="en-US" altLang="zh-CN"/>
              <a:t>.close()</a:t>
            </a:r>
            <a:r>
              <a:rPr lang="zh-CN" altLang="en-US"/>
              <a:t>方法关闭文件对象，否则文件会被一直占用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课后练习：单词计数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Windows</a:t>
            </a:r>
            <a:r>
              <a:rPr lang="zh-CN" altLang="en-US" dirty="0"/>
              <a:t>的文本编辑器软件，将如下内容，复制并保存到：</a:t>
            </a:r>
            <a:r>
              <a:rPr lang="en-US" altLang="zh-CN" dirty="0"/>
              <a:t>word.txt</a:t>
            </a:r>
            <a:r>
              <a:rPr lang="zh-CN" altLang="en-US" dirty="0"/>
              <a:t>，文件可以存储在任意位置</a:t>
            </a:r>
            <a:endParaRPr lang="en-US" altLang="zh-CN" dirty="0"/>
          </a:p>
          <a:p>
            <a:r>
              <a:rPr lang="en-US" altLang="zh-CN" sz="1000" dirty="0" err="1">
                <a:solidFill>
                  <a:schemeClr val="accent1"/>
                </a:solidFill>
              </a:rPr>
              <a:t>itheima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itcast</a:t>
            </a:r>
            <a:r>
              <a:rPr lang="en-US" altLang="zh-CN" sz="1000" dirty="0">
                <a:solidFill>
                  <a:schemeClr val="accent1"/>
                </a:solidFill>
              </a:rPr>
              <a:t> python</a:t>
            </a:r>
          </a:p>
          <a:p>
            <a:r>
              <a:rPr lang="en-US" altLang="zh-CN" sz="1000" dirty="0" err="1">
                <a:solidFill>
                  <a:schemeClr val="accent1"/>
                </a:solidFill>
              </a:rPr>
              <a:t>itheima</a:t>
            </a:r>
            <a:r>
              <a:rPr lang="en-US" altLang="zh-CN" sz="1000" dirty="0">
                <a:solidFill>
                  <a:schemeClr val="accent1"/>
                </a:solidFill>
              </a:rPr>
              <a:t> python </a:t>
            </a:r>
            <a:r>
              <a:rPr lang="en-US" altLang="zh-CN" sz="1000" dirty="0" err="1">
                <a:solidFill>
                  <a:schemeClr val="accent1"/>
                </a:solidFill>
              </a:rPr>
              <a:t>itcast</a:t>
            </a:r>
            <a:endParaRPr lang="en-US" altLang="zh-CN" sz="1000" dirty="0">
              <a:solidFill>
                <a:schemeClr val="accent1"/>
              </a:solidFill>
            </a:endParaRPr>
          </a:p>
          <a:p>
            <a:r>
              <a:rPr lang="en-US" altLang="zh-CN" sz="1000" dirty="0" err="1">
                <a:solidFill>
                  <a:schemeClr val="accent1"/>
                </a:solidFill>
              </a:rPr>
              <a:t>beijing</a:t>
            </a:r>
            <a:r>
              <a:rPr lang="en-US" altLang="zh-CN" sz="1000" dirty="0">
                <a:solidFill>
                  <a:schemeClr val="accent1"/>
                </a:solidFill>
              </a:rPr>
              <a:t> shanghai </a:t>
            </a:r>
            <a:r>
              <a:rPr lang="en-US" altLang="zh-CN" sz="1000" dirty="0" err="1">
                <a:solidFill>
                  <a:schemeClr val="accent1"/>
                </a:solidFill>
              </a:rPr>
              <a:t>itheima</a:t>
            </a:r>
            <a:endParaRPr lang="en-US" altLang="zh-CN" sz="1000" dirty="0">
              <a:solidFill>
                <a:schemeClr val="accent1"/>
              </a:solidFill>
            </a:endParaRPr>
          </a:p>
          <a:p>
            <a:r>
              <a:rPr lang="en-US" altLang="zh-CN" sz="1000" dirty="0" err="1">
                <a:solidFill>
                  <a:schemeClr val="accent1"/>
                </a:solidFill>
              </a:rPr>
              <a:t>shenzhen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guangzhou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itheima</a:t>
            </a:r>
            <a:endParaRPr lang="en-US" altLang="zh-CN" sz="1000" dirty="0">
              <a:solidFill>
                <a:schemeClr val="accent1"/>
              </a:solidFill>
            </a:endParaRPr>
          </a:p>
          <a:p>
            <a:r>
              <a:rPr lang="en-US" altLang="zh-CN" sz="1000" dirty="0" err="1">
                <a:solidFill>
                  <a:schemeClr val="accent1"/>
                </a:solidFill>
              </a:rPr>
              <a:t>wuhan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hangzhou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itheima</a:t>
            </a:r>
            <a:endParaRPr lang="en-US" altLang="zh-CN" sz="1000" dirty="0">
              <a:solidFill>
                <a:schemeClr val="accent1"/>
              </a:solidFill>
            </a:endParaRPr>
          </a:p>
          <a:p>
            <a:r>
              <a:rPr lang="en-US" altLang="zh-CN" sz="1000" dirty="0" err="1">
                <a:solidFill>
                  <a:schemeClr val="accent1"/>
                </a:solidFill>
              </a:rPr>
              <a:t>zhengzhou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bigdata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itheima</a:t>
            </a:r>
            <a:endParaRPr lang="en-US" altLang="zh-CN" sz="1000" dirty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通过文件读取操作，读取此文件，统计</a:t>
            </a:r>
            <a:r>
              <a:rPr lang="en-US" altLang="zh-CN" dirty="0" err="1"/>
              <a:t>itheima</a:t>
            </a:r>
            <a:r>
              <a:rPr lang="zh-CN" altLang="en-US" dirty="0"/>
              <a:t>单词出现的次数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直接调用</a:t>
            </a:r>
            <a:r>
              <a:rPr dirty="0">
                <a:solidFill>
                  <a:srgbClr val="B60206"/>
                </a:solidFill>
              </a:rPr>
              <a:t>write</a:t>
            </a:r>
            <a:r>
              <a:rPr lang="zh-CN" altLang="en-US" dirty="0">
                <a:solidFill>
                  <a:srgbClr val="B60206"/>
                </a:solidFill>
              </a:rPr>
              <a:t>，内容并未真正写入文件，而是会积攒在程序的内存中，称之为缓冲区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当调用</a:t>
            </a:r>
            <a:r>
              <a:rPr dirty="0">
                <a:solidFill>
                  <a:srgbClr val="B60206"/>
                </a:solidFill>
              </a:rPr>
              <a:t>flush</a:t>
            </a:r>
            <a:r>
              <a:rPr lang="zh-CN" altLang="en-US" dirty="0">
                <a:solidFill>
                  <a:srgbClr val="B60206"/>
                </a:solidFill>
              </a:rPr>
              <a:t>的时候，内容会真正写入文件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这样做是避免频繁的操作硬盘，导致效率下降（攒一堆，一次性写磁盘）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写操作快速入门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8148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'w')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内容刷新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f.flush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写操作注意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文件如果不存在，使用</a:t>
            </a:r>
            <a:r>
              <a:rPr lang="en-US" altLang="zh-CN">
                <a:sym typeface="+mn-ea"/>
              </a:rPr>
              <a:t>”w”</a:t>
            </a:r>
            <a:r>
              <a:rPr lang="zh-CN" altLang="en-US">
                <a:sym typeface="+mn-ea"/>
              </a:rPr>
              <a:t>模式，会创建新文件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文件如果存在，使用</a:t>
            </a:r>
            <a:r>
              <a:rPr lang="en-US" altLang="zh-CN"/>
              <a:t>”w”</a:t>
            </a:r>
            <a:r>
              <a:rPr lang="zh-CN" altLang="en-US"/>
              <a:t>模式，</a:t>
            </a:r>
            <a:r>
              <a:rPr lang="zh-CN" altLang="en-US">
                <a:solidFill>
                  <a:srgbClr val="FF0000"/>
                </a:solidFill>
              </a:rPr>
              <a:t>会将原有内容清空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/>
              <a:t>写入文件使用</a:t>
            </a:r>
            <a:r>
              <a:rPr lang="en-US" altLang="zh-CN"/>
              <a:t>open</a:t>
            </a:r>
            <a:r>
              <a:rPr lang="zh-CN" altLang="en-US"/>
              <a:t>函数的</a:t>
            </a:r>
            <a:r>
              <a:rPr lang="en-US" altLang="zh-CN"/>
              <a:t>”w”</a:t>
            </a:r>
            <a:r>
              <a:rPr lang="zh-CN" altLang="en-US"/>
              <a:t>模式进行写入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写入的方法有：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wirte()</a:t>
            </a:r>
            <a:r>
              <a:rPr lang="zh-CN" altLang="en-US" sz="1400"/>
              <a:t>，写入内容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flush()</a:t>
            </a:r>
            <a:r>
              <a:rPr lang="zh-CN" altLang="en-US" sz="1400"/>
              <a:t>，刷新内容到硬盘中</a:t>
            </a:r>
          </a:p>
          <a:p>
            <a:pPr marL="0" algn="l">
              <a:buFont typeface="Arial" panose="020B0604020202020204" pitchFamily="34" charset="0"/>
              <a:buNone/>
            </a:pPr>
            <a:r>
              <a:rPr lang="zh-CN" altLang="en-US" sz="1800"/>
              <a:t>3. 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</a:t>
            </a:r>
            <a:r>
              <a:rPr lang="zh-CN" altLang="en-US" sz="1400"/>
              <a:t>模式，文件不存在，会创建新文件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</a:t>
            </a:r>
            <a:r>
              <a:rPr lang="zh-CN" altLang="en-US" sz="1400"/>
              <a:t>模式，文件存在，会清空原有内容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close()</a:t>
            </a:r>
            <a:r>
              <a:rPr lang="zh-CN" altLang="en-US" sz="1400"/>
              <a:t>方法，带有</a:t>
            </a:r>
            <a:r>
              <a:rPr lang="en-US" altLang="zh-CN" sz="1400"/>
              <a:t>flush()</a:t>
            </a:r>
            <a:r>
              <a:rPr lang="zh-CN" altLang="en-US" sz="1400"/>
              <a:t>方法的功能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模式，文件不存在会创建文件</a:t>
            </a:r>
          </a:p>
          <a:p>
            <a:pPr>
              <a:buFont typeface="Wingdings" panose="05000000000000000000" pitchFamily="2" charset="2"/>
              <a:buChar char="p"/>
            </a:pPr>
            <a:r>
              <a:rPr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模式，文件存在会在最后，追加写入文件</a:t>
            </a:r>
            <a:endParaRPr dirty="0">
              <a:solidFill>
                <a:srgbClr val="B6020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追加写入操作快速入门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174633"/>
            <a:ext cx="10666853" cy="18148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打开文件，通过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模式打开即可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'a')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内容刷新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f.flush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掌握文件编码的概念和常见编码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追加</a:t>
            </a:r>
            <a:r>
              <a:rPr lang="zh-CN"/>
              <a:t>写入文件使用</a:t>
            </a:r>
            <a:r>
              <a:rPr lang="en-US" altLang="zh-CN"/>
              <a:t>open</a:t>
            </a:r>
            <a:r>
              <a:rPr lang="zh-CN" altLang="en-US"/>
              <a:t>函数的</a:t>
            </a:r>
            <a:r>
              <a:rPr lang="en-US" altLang="zh-CN"/>
              <a:t>”a”</a:t>
            </a:r>
            <a:r>
              <a:rPr lang="zh-CN" altLang="en-US"/>
              <a:t>模式进行写入</a:t>
            </a:r>
            <a:endParaRPr lang="zh-CN" altLang="en-US" sz="1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追加写入的方法有（和</a:t>
            </a:r>
            <a:r>
              <a:rPr lang="en-US" altLang="zh-CN"/>
              <a:t>w</a:t>
            </a:r>
            <a:r>
              <a:rPr lang="zh-CN" altLang="en-US"/>
              <a:t>模式一致）：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wirte()</a:t>
            </a:r>
            <a:r>
              <a:rPr lang="zh-CN" altLang="en-US" sz="1400"/>
              <a:t>，写入内容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flush()</a:t>
            </a:r>
            <a:r>
              <a:rPr lang="zh-CN" altLang="en-US" sz="1400"/>
              <a:t>，刷新内容到硬盘中</a:t>
            </a:r>
          </a:p>
          <a:p>
            <a:pPr marL="0" algn="l">
              <a:buFont typeface="Arial" panose="020B0604020202020204" pitchFamily="34" charset="0"/>
              <a:buNone/>
            </a:pPr>
            <a:r>
              <a:rPr lang="zh-CN" altLang="en-US" sz="1800"/>
              <a:t>3. 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</a:t>
            </a:r>
            <a:r>
              <a:rPr lang="zh-CN" altLang="en-US" sz="1400"/>
              <a:t>模式，文件不存在，会创建新文件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</a:t>
            </a:r>
            <a:r>
              <a:rPr lang="zh-CN" altLang="en-US" sz="1400"/>
              <a:t>模式，文件存在，会在原有内容后面继续写入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可以使用</a:t>
            </a:r>
            <a:r>
              <a:rPr lang="en-US" altLang="zh-CN" sz="1400"/>
              <a:t>”\n”</a:t>
            </a:r>
            <a:r>
              <a:rPr lang="zh-CN" altLang="en-US" sz="1400"/>
              <a:t>来写出换行符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文件操作综合案例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完成文件备份案例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需求：有一份账单文件，记录了消费收入的具体记录，内容如下：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name,date,money,type,remarks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周杰轮,2022-01-01,100000,消费,正式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周杰轮,2022-01-02,300000,收入,正式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周杰轮,2022-01-03,100000,消费,测试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林俊节,2022-01-01,300000,收入,正式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林俊节,2022-01-02,100000,消费,测试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林俊节,2022-01-03,100000,消费,正式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林俊节,2022-01-04,100000,消费,测试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林俊节,2022-01-05,500000,收入,正式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张学油,2022-01-01,100000,消费,正式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张学油,2022-01-02,500000,收入,正式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张学油,2022-01-03,900000,收入,测试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王力鸿,2022-01-01,500000,消费,正式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王力鸿,2022-01-02,300000,消费,测试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王力鸿,2022-01-03,950000,收入,正式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刘德滑,2022-01-01,300000,消费,测试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刘德滑,2022-01-02,100000,消费,正式</a:t>
            </a:r>
          </a:p>
          <a:p>
            <a:pPr marL="0" indent="0"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刘德滑,2022-01-03,300000,消费,正式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同学们可以将内容复制并保存为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bill.txt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我们现在要做的就是：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读取文件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将文件写出到</a:t>
            </a:r>
            <a:r>
              <a:rPr dirty="0">
                <a:solidFill>
                  <a:srgbClr val="AD2B26"/>
                </a:solidFill>
              </a:rPr>
              <a:t>bill.txt.bak</a:t>
            </a:r>
            <a:r>
              <a:rPr lang="zh-CN" altLang="en-US" dirty="0">
                <a:solidFill>
                  <a:srgbClr val="AD2B26"/>
                </a:solidFill>
              </a:rPr>
              <a:t>文件作为备份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同时，将文件内标记为测试的数据行丢弃</a:t>
            </a: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实现思路：</a:t>
            </a:r>
          </a:p>
          <a:p>
            <a:r>
              <a:rPr dirty="0">
                <a:solidFill>
                  <a:srgbClr val="AD2B26"/>
                </a:solidFill>
              </a:rPr>
              <a:t>open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dirty="0">
                <a:solidFill>
                  <a:srgbClr val="AD2B26"/>
                </a:solidFill>
              </a:rPr>
              <a:t>r</a:t>
            </a:r>
            <a:r>
              <a:rPr lang="zh-CN" altLang="en-US" dirty="0">
                <a:solidFill>
                  <a:srgbClr val="AD2B26"/>
                </a:solidFill>
              </a:rPr>
              <a:t>模式打开一个文件对象，并读取文件</a:t>
            </a:r>
          </a:p>
          <a:p>
            <a:r>
              <a:rPr dirty="0">
                <a:solidFill>
                  <a:srgbClr val="AD2B26"/>
                </a:solidFill>
              </a:rPr>
              <a:t>open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dirty="0">
                <a:solidFill>
                  <a:srgbClr val="AD2B26"/>
                </a:solidFill>
              </a:rPr>
              <a:t>w</a:t>
            </a:r>
            <a:r>
              <a:rPr lang="zh-CN" altLang="en-US" dirty="0">
                <a:solidFill>
                  <a:srgbClr val="AD2B26"/>
                </a:solidFill>
              </a:rPr>
              <a:t>模式打开另一个文件对象，用于文件写出</a:t>
            </a:r>
            <a:endParaRPr dirty="0">
              <a:solidFill>
                <a:srgbClr val="AD2B26"/>
              </a:solidFill>
            </a:endParaRPr>
          </a:p>
          <a:p>
            <a:r>
              <a:rPr dirty="0">
                <a:solidFill>
                  <a:srgbClr val="AD2B26"/>
                </a:solidFill>
              </a:rPr>
              <a:t>for</a:t>
            </a:r>
            <a:r>
              <a:rPr lang="zh-CN" altLang="en-US" dirty="0">
                <a:solidFill>
                  <a:srgbClr val="AD2B26"/>
                </a:solidFill>
              </a:rPr>
              <a:t>循环内容，判断是否是测试不是测试就</a:t>
            </a:r>
            <a:r>
              <a:rPr dirty="0">
                <a:solidFill>
                  <a:srgbClr val="AD2B26"/>
                </a:solidFill>
              </a:rPr>
              <a:t>write</a:t>
            </a:r>
            <a:r>
              <a:rPr lang="zh-CN" altLang="en-US" dirty="0">
                <a:solidFill>
                  <a:srgbClr val="AD2B26"/>
                </a:solidFill>
              </a:rPr>
              <a:t>写出，是测试就</a:t>
            </a:r>
            <a:r>
              <a:rPr dirty="0">
                <a:solidFill>
                  <a:srgbClr val="AD2B26"/>
                </a:solidFill>
              </a:rPr>
              <a:t>continue</a:t>
            </a:r>
            <a:r>
              <a:rPr lang="zh-CN" altLang="en-US" dirty="0">
                <a:solidFill>
                  <a:srgbClr val="AD2B26"/>
                </a:solidFill>
              </a:rPr>
              <a:t>跳过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将</a:t>
            </a:r>
            <a:r>
              <a:rPr dirty="0">
                <a:solidFill>
                  <a:srgbClr val="AD2B26"/>
                </a:solidFill>
              </a:rPr>
              <a:t>2</a:t>
            </a:r>
            <a:r>
              <a:rPr lang="zh-CN" altLang="en-US" dirty="0">
                <a:solidFill>
                  <a:srgbClr val="AD2B26"/>
                </a:solidFill>
              </a:rPr>
              <a:t>个文件对象均</a:t>
            </a:r>
            <a:r>
              <a:rPr dirty="0">
                <a:solidFill>
                  <a:srgbClr val="AD2B26"/>
                </a:solidFill>
              </a:rPr>
              <a:t>close()</a:t>
            </a: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快去实现吧。</a:t>
            </a:r>
          </a:p>
          <a:p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思考：计算机只能识别：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，那么我们丰富的文本文件是如何被计算机识别，并存储在硬盘中呢？</a:t>
            </a:r>
          </a:p>
          <a:p>
            <a:endParaRPr lang="zh-CN" altLang="en-US"/>
          </a:p>
          <a:p>
            <a:r>
              <a:rPr lang="zh-CN" altLang="en-US"/>
              <a:t>答案：使用编码技术（密码本）将内容翻译成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存入。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编码技术即：翻译的规则，记录了如何将内容翻译成二进制，以及如何将二进制翻译回可识别内容。</a:t>
            </a:r>
          </a:p>
          <a:p>
            <a:r>
              <a:rPr lang="zh-CN" altLang="en-US"/>
              <a:t>我</a:t>
            </a:r>
            <a:r>
              <a:rPr lang="en-US" altLang="zh-CN"/>
              <a:t>                                               1011</a:t>
            </a:r>
            <a:endParaRPr lang="zh-CN" altLang="en-US"/>
          </a:p>
          <a:p>
            <a:r>
              <a:rPr lang="zh-CN" altLang="en-US"/>
              <a:t>喜</a:t>
            </a:r>
            <a:r>
              <a:rPr lang="en-US" altLang="zh-CN"/>
              <a:t>                                               1101</a:t>
            </a:r>
            <a:endParaRPr lang="zh-CN" altLang="en-US"/>
          </a:p>
          <a:p>
            <a:r>
              <a:rPr lang="zh-CN" altLang="en-US"/>
              <a:t>欢</a:t>
            </a:r>
            <a:r>
              <a:rPr lang="en-US" altLang="zh-CN"/>
              <a:t>                                               1111</a:t>
            </a:r>
            <a:endParaRPr lang="zh-CN" altLang="en-US"/>
          </a:p>
          <a:p>
            <a:r>
              <a:rPr lang="zh-CN" altLang="en-US"/>
              <a:t>你</a:t>
            </a:r>
            <a:r>
              <a:rPr lang="en-US" altLang="zh-CN"/>
              <a:t>                                               1001</a:t>
            </a:r>
          </a:p>
          <a:p>
            <a:endParaRPr lang="en-US" altLang="zh-CN"/>
          </a:p>
          <a:p>
            <a:r>
              <a:rPr lang="zh-CN" altLang="en-US"/>
              <a:t>计算机中有许多可用编码：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UTF-8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GBK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Big5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不同的编码，将内容翻译成二进制也是不同的。</a:t>
            </a:r>
          </a:p>
        </p:txBody>
      </p:sp>
      <p:pic>
        <p:nvPicPr>
          <p:cNvPr id="5" name="图片 4" descr="32313534303433353b32313534303431323bb1cabcc7b1b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7995" y="2454275"/>
            <a:ext cx="914400" cy="9144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1212215" y="2780665"/>
            <a:ext cx="374015" cy="20129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880360" y="2810510"/>
            <a:ext cx="374015" cy="20129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99920" y="3368675"/>
            <a:ext cx="59055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编码有许多，所以要使用正确的编码，</a:t>
            </a:r>
            <a:r>
              <a:rPr lang="en-US" altLang="zh-CN"/>
              <a:t> </a:t>
            </a:r>
            <a:r>
              <a:rPr lang="zh-CN" altLang="en-US"/>
              <a:t>才能对文件进行正确的读写操作呢。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如上，如果你给喜欢的女孩发送文件，使用编码</a:t>
            </a:r>
            <a:r>
              <a:rPr lang="en-US" altLang="zh-CN"/>
              <a:t>A</a:t>
            </a:r>
            <a:r>
              <a:rPr lang="zh-CN" altLang="en-US"/>
              <a:t>进行编码（内容转二进制）。</a:t>
            </a:r>
          </a:p>
          <a:p>
            <a:r>
              <a:rPr lang="zh-CN" altLang="en-US"/>
              <a:t>女孩使用编码</a:t>
            </a:r>
            <a:r>
              <a:rPr lang="en-US" altLang="zh-CN"/>
              <a:t>B</a:t>
            </a:r>
            <a:r>
              <a:rPr lang="zh-CN" altLang="en-US"/>
              <a:t>打开文件进行解码（二进制反转回内容）</a:t>
            </a:r>
          </a:p>
          <a:p>
            <a:endParaRPr lang="zh-CN" altLang="en-US"/>
          </a:p>
          <a:p>
            <a:r>
              <a:rPr lang="zh-CN" altLang="en-US"/>
              <a:t>自求多福吧。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580005"/>
            <a:ext cx="3114675" cy="15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686050"/>
            <a:ext cx="31337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查看文件编码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我们可以使用</a:t>
            </a:r>
            <a:r>
              <a:rPr lang="en-US" altLang="zh-CN"/>
              <a:t>Windows</a:t>
            </a:r>
            <a:r>
              <a:rPr lang="zh-CN" altLang="en-US"/>
              <a:t>系统自带的记事本，打开文件后，即可看出文件的编码是什么：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UTF-8</a:t>
            </a:r>
            <a:r>
              <a:rPr lang="zh-CN" altLang="en-US"/>
              <a:t>是目前全球通用的编码格式</a:t>
            </a:r>
          </a:p>
          <a:p>
            <a:r>
              <a:rPr lang="zh-CN" altLang="en-US"/>
              <a:t>除非有特殊需求，否则，一律以</a:t>
            </a:r>
            <a:r>
              <a:rPr lang="en-US" altLang="zh-CN"/>
              <a:t>UTF-8</a:t>
            </a:r>
            <a:r>
              <a:rPr lang="zh-CN" altLang="en-US"/>
              <a:t>格式进行文件编码即可。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" y="2238375"/>
            <a:ext cx="538162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什么是编码？</a:t>
            </a:r>
          </a:p>
          <a:p>
            <a:pPr marL="0" indent="0">
              <a:buNone/>
            </a:pPr>
            <a:r>
              <a:rPr lang="zh-CN" altLang="en-US" sz="1400"/>
              <a:t>编码就是一种规则集合，记录了内容和二进制间进行相互转换的逻辑。</a:t>
            </a:r>
          </a:p>
          <a:p>
            <a:pPr marL="0" indent="0">
              <a:buNone/>
            </a:pPr>
            <a:r>
              <a:rPr lang="zh-CN" altLang="en-US" sz="1400"/>
              <a:t>编码有许多中，我们最常用的是</a:t>
            </a:r>
            <a:r>
              <a:rPr lang="en-US" altLang="zh-CN" sz="1400"/>
              <a:t>UTF-8</a:t>
            </a:r>
            <a:r>
              <a:rPr lang="zh-CN" altLang="en-US" sz="1400"/>
              <a:t>编码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为什么需要使用编码？</a:t>
            </a:r>
          </a:p>
          <a:p>
            <a:pPr marL="0" indent="0">
              <a:buNone/>
            </a:pPr>
            <a:r>
              <a:rPr lang="zh-CN" altLang="en-US" sz="1400"/>
              <a:t>计算机只认识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，所以需要将内容翻译成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才能保存在计算机中。</a:t>
            </a:r>
          </a:p>
          <a:p>
            <a:pPr marL="0" indent="0">
              <a:buNone/>
            </a:pPr>
            <a:r>
              <a:rPr lang="zh-CN" altLang="en-US" sz="1400"/>
              <a:t>同时也需要编码，</a:t>
            </a:r>
            <a:r>
              <a:rPr lang="en-US" altLang="zh-CN" sz="1400"/>
              <a:t> </a:t>
            </a:r>
            <a:r>
              <a:rPr lang="zh-CN" altLang="en-US" sz="1400"/>
              <a:t>将计算机保存的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，反向翻译回可以识别的内容。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文件的编码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文件的读取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文件的写入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文件的追加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文件操作综合案例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0c1d2-afa4-4c6d-a61b-c03f7ee4a58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6d3278-277f-492f-8f04-28f1b7e26f1c}"/>
  <p:tag name="TABLE_SKINIDX" val="1"/>
  <p:tag name="TABLE_COLORIDX" val="3"/>
  <p:tag name="TABLE_COLOR_RGB" val="0x000000*0xFFFFFF*0x212121*0xFFFFFF*0xFF6238*0xFFD147*0xFFB57D*0xFF7A51*0xFFD791*0xFF8C6D"/>
  <p:tag name="TABLE_ENDDRAG_ORIGIN_RECT" val="754*183"/>
  <p:tag name="TABLE_ENDDRAG_RECT" val="144*240*754*183"/>
  <p:tag name="TABLE_EMPHASIZE_COLOR" val="16736824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2001</Words>
  <Application>Microsoft Office PowerPoint</Application>
  <PresentationFormat>自定义</PresentationFormat>
  <Paragraphs>297</Paragraphs>
  <Slides>35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Python文件操作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Zero</cp:lastModifiedBy>
  <cp:revision>839</cp:revision>
  <dcterms:created xsi:type="dcterms:W3CDTF">2020-03-31T02:23:00Z</dcterms:created>
  <dcterms:modified xsi:type="dcterms:W3CDTF">2023-06-12T08:49:13Z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32996E07BC914A668F89A3C32B14BF52</vt:lpwstr>
  </property>
  <property fmtid="{D5CDD505-2E9C-101B-9397-08002B2CF9AE}" pid="3" name="KSOProductBuildVer">
    <vt:lpwstr>2052-11.1.0.11875</vt:lpwstr>
  </property>
</Properties>
</file>