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9"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42" autoAdjust="0"/>
  </p:normalViewPr>
  <p:slideViewPr>
    <p:cSldViewPr>
      <p:cViewPr>
        <p:scale>
          <a:sx n="100" d="100"/>
          <a:sy n="100" d="100"/>
        </p:scale>
        <p:origin x="-248"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3"/>
          <p:cNvSpPr/>
          <p:nvPr/>
        </p:nvSpPr>
        <p:spPr>
          <a:xfrm>
            <a:off x="3786188" y="5500688"/>
            <a:ext cx="6000750" cy="5715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6" descr="Logo(达内-白色)_Link.png"/>
          <p:cNvPicPr>
            <a:picLocks noChangeAspect="1"/>
          </p:cNvPicPr>
          <p:nvPr/>
        </p:nvPicPr>
        <p:blipFill>
          <a:blip r:embed="rId2"/>
          <a:srcRect/>
          <a:stretch>
            <a:fillRect/>
          </a:stretch>
        </p:blipFill>
        <p:spPr bwMode="auto">
          <a:xfrm>
            <a:off x="7324725" y="6261100"/>
            <a:ext cx="1819275" cy="596900"/>
          </a:xfrm>
          <a:prstGeom prst="rect">
            <a:avLst/>
          </a:prstGeom>
          <a:noFill/>
          <a:ln w="9525">
            <a:noFill/>
            <a:miter lim="800000"/>
            <a:headEnd/>
            <a:tailEnd/>
          </a:ln>
        </p:spPr>
      </p:pic>
      <p:sp>
        <p:nvSpPr>
          <p:cNvPr id="6" name="矩形 5"/>
          <p:cNvSpPr/>
          <p:nvPr/>
        </p:nvSpPr>
        <p:spPr>
          <a:xfrm rot="5400000">
            <a:off x="3250406" y="-2464593"/>
            <a:ext cx="2643187" cy="9144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p>
        </p:txBody>
      </p:sp>
      <p:grpSp>
        <p:nvGrpSpPr>
          <p:cNvPr id="7" name="组合 12"/>
          <p:cNvGrpSpPr>
            <a:grpSpLocks/>
          </p:cNvGrpSpPr>
          <p:nvPr/>
        </p:nvGrpSpPr>
        <p:grpSpPr bwMode="auto">
          <a:xfrm>
            <a:off x="714375" y="928688"/>
            <a:ext cx="9358313" cy="2786062"/>
            <a:chOff x="571472" y="928670"/>
            <a:chExt cx="9358378" cy="2786082"/>
          </a:xfrm>
        </p:grpSpPr>
        <p:pic>
          <p:nvPicPr>
            <p:cNvPr id="8" name="Picture 2" descr="E:\PPT素材\精选ppt\免费分享的PPT资料\08PPT可用的图片\锐普创意图片\地图\创意商务 (1649).jpg"/>
            <p:cNvPicPr>
              <a:picLocks noChangeAspect="1" noChangeArrowheads="1"/>
            </p:cNvPicPr>
            <p:nvPr/>
          </p:nvPicPr>
          <p:blipFill>
            <a:blip r:embed="rId3">
              <a:clrChange>
                <a:clrFrom>
                  <a:srgbClr val="FFFFFF"/>
                </a:clrFrom>
                <a:clrTo>
                  <a:srgbClr val="FFFFFF">
                    <a:alpha val="0"/>
                  </a:srgbClr>
                </a:clrTo>
              </a:clrChange>
            </a:blip>
            <a:srcRect l="1704" t="26892" r="70505" b="6342"/>
            <a:stretch>
              <a:fillRect/>
            </a:stretch>
          </p:blipFill>
          <p:spPr bwMode="auto">
            <a:xfrm>
              <a:off x="3929058" y="1314436"/>
              <a:ext cx="1500198" cy="2400316"/>
            </a:xfrm>
            <a:prstGeom prst="rect">
              <a:avLst/>
            </a:prstGeom>
            <a:noFill/>
            <a:ln w="9525">
              <a:noFill/>
              <a:miter lim="800000"/>
              <a:headEnd/>
              <a:tailEnd/>
            </a:ln>
          </p:spPr>
        </p:pic>
        <p:sp>
          <p:nvSpPr>
            <p:cNvPr id="9" name="TextBox 8"/>
            <p:cNvSpPr txBox="1"/>
            <p:nvPr/>
          </p:nvSpPr>
          <p:spPr>
            <a:xfrm>
              <a:off x="571472" y="928670"/>
              <a:ext cx="9358378" cy="2216166"/>
            </a:xfrm>
            <a:prstGeom prst="rect">
              <a:avLst/>
            </a:prstGeom>
            <a:noFill/>
          </p:spPr>
          <p:txBody>
            <a:bodyPr>
              <a:spAutoFit/>
            </a:bodyPr>
            <a:lstStyle/>
            <a:p>
              <a:pPr fontAlgn="auto">
                <a:spcBef>
                  <a:spcPts val="0"/>
                </a:spcBef>
                <a:spcAft>
                  <a:spcPts val="0"/>
                </a:spcAft>
                <a:defRPr/>
              </a:pPr>
              <a:r>
                <a:rPr lang="en-US" altLang="zh-CN" sz="13800" dirty="0">
                  <a:solidFill>
                    <a:schemeClr val="tx2"/>
                  </a:solidFill>
                  <a:latin typeface="Arial Black" pitchFamily="34" charset="0"/>
                  <a:ea typeface="+mn-ea"/>
                </a:rPr>
                <a:t>Tar   </a:t>
              </a:r>
              <a:r>
                <a:rPr lang="en-US" altLang="zh-CN" sz="13800" dirty="0" err="1">
                  <a:solidFill>
                    <a:schemeClr val="tx2"/>
                  </a:solidFill>
                  <a:latin typeface="Arial Black" pitchFamily="34" charset="0"/>
                  <a:ea typeface="+mn-ea"/>
                </a:rPr>
                <a:t>na</a:t>
              </a:r>
              <a:endParaRPr lang="zh-CN" altLang="en-US" sz="13800" dirty="0">
                <a:solidFill>
                  <a:schemeClr val="tx2"/>
                </a:solidFill>
                <a:latin typeface="Arial Black" pitchFamily="34" charset="0"/>
                <a:ea typeface="+mn-ea"/>
              </a:endParaRPr>
            </a:p>
          </p:txBody>
        </p:sp>
      </p:grpSp>
      <p:sp>
        <p:nvSpPr>
          <p:cNvPr id="3" name="副标题 2"/>
          <p:cNvSpPr>
            <a:spLocks noGrp="1"/>
          </p:cNvSpPr>
          <p:nvPr>
            <p:ph type="subTitle" idx="1"/>
          </p:nvPr>
        </p:nvSpPr>
        <p:spPr>
          <a:xfrm>
            <a:off x="3500430" y="5429265"/>
            <a:ext cx="6286544" cy="92869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 name="标题 1"/>
          <p:cNvSpPr>
            <a:spLocks noGrp="1"/>
          </p:cNvSpPr>
          <p:nvPr>
            <p:ph type="ctrTitle"/>
          </p:nvPr>
        </p:nvSpPr>
        <p:spPr>
          <a:xfrm>
            <a:off x="785786" y="3744926"/>
            <a:ext cx="7772400" cy="1470025"/>
          </a:xfrm>
          <a:noFill/>
          <a:ln>
            <a:noFill/>
          </a:ln>
        </p:spPr>
        <p:txBody>
          <a:bodyPr/>
          <a:lstStyle>
            <a:lvl1pPr>
              <a:defRPr>
                <a:solidFill>
                  <a:schemeClr val="bg1"/>
                </a:solidFill>
              </a:defRPr>
            </a:lvl1pPr>
          </a:lstStyle>
          <a:p>
            <a:r>
              <a:rPr lang="zh-CN" altLang="en-US"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7" name="图片 6"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6" name="图片 5"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6" name="图片 5"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2" name="Picture 3" descr="E:\PPT素材\图片素材\达内素材\封面.jpg"/>
          <p:cNvPicPr>
            <a:picLocks noChangeAspect="1" noChangeArrowheads="1"/>
          </p:cNvPicPr>
          <p:nvPr/>
        </p:nvPicPr>
        <p:blipFill>
          <a:blip r:embed="rId2"/>
          <a:srcRect/>
          <a:stretch>
            <a:fillRect/>
          </a:stretch>
        </p:blipFill>
        <p:spPr bwMode="auto">
          <a:xfrm>
            <a:off x="-107950" y="0"/>
            <a:ext cx="9251950" cy="6858000"/>
          </a:xfrm>
          <a:prstGeom prst="rect">
            <a:avLst/>
          </a:prstGeom>
          <a:noFill/>
          <a:ln w="9525">
            <a:noFill/>
            <a:miter lim="800000"/>
            <a:headEnd/>
            <a:tailEnd/>
          </a:ln>
        </p:spPr>
      </p:pic>
      <p:sp>
        <p:nvSpPr>
          <p:cNvPr id="3" name="灯片编号占位符 2"/>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pic>
        <p:nvPicPr>
          <p:cNvPr id="3" name="Picture 2" descr="E:\PPT素材\图片素材\达内素材\banner1.jpg"/>
          <p:cNvPicPr>
            <a:picLocks noChangeAspect="1" noChangeArrowheads="1"/>
          </p:cNvPicPr>
          <p:nvPr/>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2"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3" name="Picture 2" descr="E:\PPT素材\图片素材\达内素材\banner2.jpg"/>
          <p:cNvPicPr>
            <a:picLocks noChangeAspect="1" noChangeArrowheads="1"/>
          </p:cNvPicPr>
          <p:nvPr/>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5"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smtClean="0"/>
              <a:t>单击此处编辑母版标题样式</a:t>
            </a:r>
            <a:endParaRPr lang="zh-CN" altLang="en-US" dirty="0"/>
          </a:p>
        </p:txBody>
      </p:sp>
      <p:sp>
        <p:nvSpPr>
          <p:cNvPr id="6" name="灯片编号占位符 2"/>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pic>
        <p:nvPicPr>
          <p:cNvPr id="3" name="Picture 2" descr="E:\PPT素材\图片素材\达内素材\banner3.jpg"/>
          <p:cNvPicPr>
            <a:picLocks noChangeAspect="1" noChangeArrowheads="1"/>
          </p:cNvPicPr>
          <p:nvPr/>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自定义版式">
    <p:spTree>
      <p:nvGrpSpPr>
        <p:cNvPr id="1" name=""/>
        <p:cNvGrpSpPr/>
        <p:nvPr/>
      </p:nvGrpSpPr>
      <p:grpSpPr>
        <a:xfrm>
          <a:off x="0" y="0"/>
          <a:ext cx="0" cy="0"/>
          <a:chOff x="0" y="0"/>
          <a:chExt cx="0" cy="0"/>
        </a:xfrm>
      </p:grpSpPr>
      <p:pic>
        <p:nvPicPr>
          <p:cNvPr id="3" name="Picture 2" descr="E:\PPT素材\图片素材\达内素材\banner8.jpg"/>
          <p:cNvPicPr>
            <a:picLocks noChangeAspect="1" noChangeArrowheads="1"/>
          </p:cNvPicPr>
          <p:nvPr/>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自定义版式">
    <p:spTree>
      <p:nvGrpSpPr>
        <p:cNvPr id="1" name=""/>
        <p:cNvGrpSpPr/>
        <p:nvPr/>
      </p:nvGrpSpPr>
      <p:grpSpPr>
        <a:xfrm>
          <a:off x="0" y="0"/>
          <a:ext cx="0" cy="0"/>
          <a:chOff x="0" y="0"/>
          <a:chExt cx="0" cy="0"/>
        </a:xfrm>
      </p:grpSpPr>
      <p:pic>
        <p:nvPicPr>
          <p:cNvPr id="3" name="Picture 2" descr="E:\照片\企业答谢会名企素材\达内IT企业联盟部分参会企业logo展示.JPG"/>
          <p:cNvPicPr>
            <a:picLocks noChangeAspect="1" noChangeArrowheads="1"/>
          </p:cNvPicPr>
          <p:nvPr/>
        </p:nvPicPr>
        <p:blipFill>
          <a:blip r:embed="rId2"/>
          <a:srcRect r="10490"/>
          <a:stretch>
            <a:fillRect/>
          </a:stretch>
        </p:blipFill>
        <p:spPr bwMode="auto">
          <a:xfrm>
            <a:off x="0" y="0"/>
            <a:ext cx="9144000" cy="6810375"/>
          </a:xfrm>
          <a:prstGeom prst="rect">
            <a:avLst/>
          </a:prstGeom>
          <a:noFill/>
          <a:ln w="9525">
            <a:noFill/>
            <a:miter lim="800000"/>
            <a:headEnd/>
            <a:tailEnd/>
          </a:ln>
        </p:spPr>
      </p:pic>
      <p:sp>
        <p:nvSpPr>
          <p:cNvPr id="2" name="标题 1"/>
          <p:cNvSpPr>
            <a:spLocks noGrp="1"/>
          </p:cNvSpPr>
          <p:nvPr>
            <p:ph type="title"/>
          </p:nvPr>
        </p:nvSpPr>
        <p:spPr>
          <a:xfrm>
            <a:off x="0" y="3786191"/>
            <a:ext cx="9144000" cy="1714512"/>
          </a:xfrm>
          <a:prstGeom prst="rect">
            <a:avLst/>
          </a:prstGeom>
          <a:solidFill>
            <a:schemeClr val="tx2">
              <a:alpha val="74000"/>
            </a:schemeClr>
          </a:solidFill>
        </p:spPr>
        <p:txBody>
          <a:bodyPr/>
          <a:lstStyle/>
          <a:p>
            <a:r>
              <a:rPr lang="zh-CN" altLang="en-US" smtClean="0"/>
              <a:t>单击此处编辑母版标题样式</a:t>
            </a:r>
            <a:endParaRPr lang="zh-CN" altLang="en-US"/>
          </a:p>
        </p:txBody>
      </p:sp>
      <p:sp>
        <p:nvSpPr>
          <p:cNvPr id="4" name="灯片编号占位符 2"/>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8" name="图片 7"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5" name="同侧圆角矩形 4"/>
          <p:cNvSpPr/>
          <p:nvPr/>
        </p:nvSpPr>
        <p:spPr>
          <a:xfrm rot="5400000">
            <a:off x="3643313" y="-3286125"/>
            <a:ext cx="928687" cy="8215313"/>
          </a:xfrm>
          <a:prstGeom prst="round2Same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标题 1"/>
          <p:cNvSpPr>
            <a:spLocks noGrp="1"/>
          </p:cNvSpPr>
          <p:nvPr>
            <p:ph type="ctrTitle"/>
          </p:nvPr>
        </p:nvSpPr>
        <p:spPr>
          <a:xfrm>
            <a:off x="0" y="357166"/>
            <a:ext cx="8201060" cy="928695"/>
          </a:xfrm>
          <a:prstGeom prst="rect">
            <a:avLst/>
          </a:prstGeom>
          <a:noFill/>
          <a:ln>
            <a:noFill/>
          </a:ln>
          <a:effectLst/>
        </p:spPr>
        <p:txBody>
          <a:bodyPr>
            <a:noAutofit/>
          </a:bodyPr>
          <a:lstStyle>
            <a:lvl1pPr algn="l">
              <a:defRPr sz="360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11" name="文本占位符 2"/>
          <p:cNvSpPr>
            <a:spLocks noGrp="1"/>
          </p:cNvSpPr>
          <p:nvPr>
            <p:ph idx="1"/>
          </p:nvPr>
        </p:nvSpPr>
        <p:spPr>
          <a:xfrm>
            <a:off x="457200" y="1600201"/>
            <a:ext cx="8229600" cy="4525963"/>
          </a:xfrm>
          <a:prstGeom prst="rect">
            <a:avLst/>
          </a:prstGeom>
        </p:spPr>
        <p:txBody>
          <a:bodyPr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pic>
        <p:nvPicPr>
          <p:cNvPr id="7" name="图片 6"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10" name="标题 1"/>
          <p:cNvSpPr>
            <a:spLocks noGrp="1"/>
          </p:cNvSpPr>
          <p:nvPr>
            <p:ph type="ctrTitle"/>
          </p:nvPr>
        </p:nvSpPr>
        <p:spPr>
          <a:xfrm>
            <a:off x="428596" y="285729"/>
            <a:ext cx="8201060" cy="928695"/>
          </a:xfrm>
          <a:prstGeom prst="roundRect">
            <a:avLst/>
          </a:prstGeom>
          <a:noFill/>
          <a:ln>
            <a:noFill/>
          </a:ln>
          <a:effectLst>
            <a:outerShdw blurRad="50800" dist="38100" dir="2700000" algn="tl" rotWithShape="0">
              <a:prstClr val="black">
                <a:alpha val="40000"/>
              </a:prstClr>
            </a:outerShdw>
          </a:effectLst>
        </p:spPr>
        <p:txBody>
          <a:bodyPr>
            <a:noAutofit/>
          </a:bodyPr>
          <a:lstStyle>
            <a:lvl1pPr algn="l">
              <a:defRPr sz="3600">
                <a:solidFill>
                  <a:schemeClr val="tx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11" name="文本占位符 2"/>
          <p:cNvSpPr>
            <a:spLocks noGrp="1"/>
          </p:cNvSpPr>
          <p:nvPr>
            <p:ph idx="1"/>
          </p:nvPr>
        </p:nvSpPr>
        <p:spPr>
          <a:xfrm>
            <a:off x="457200" y="1600201"/>
            <a:ext cx="8229600" cy="4525963"/>
          </a:xfrm>
          <a:prstGeom prst="rect">
            <a:avLst/>
          </a:prstGeom>
        </p:spPr>
        <p:txBody>
          <a:bodyPr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0"/>
          </p:nvPr>
        </p:nvSpPr>
        <p:spPr/>
        <p:txBody>
          <a:bodyPr/>
          <a:lstStyle>
            <a:lvl1pPr>
              <a:defRPr/>
            </a:lvl1pPr>
          </a:lstStyle>
          <a:p>
            <a:fld id="{8490FF67-C93D-4EC9-BAF1-85790B0DCA3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ppt-800-600.jpg"/>
          <p:cNvPicPr>
            <a:picLocks noChangeAspect="1"/>
          </p:cNvPicPr>
          <p:nvPr/>
        </p:nvPicPr>
        <p:blipFill>
          <a:blip r:embed="rId2"/>
          <a:srcRect b="1891"/>
          <a:stretch>
            <a:fillRect/>
          </a:stretch>
        </p:blipFill>
        <p:spPr>
          <a:xfrm>
            <a:off x="0" y="-24"/>
            <a:ext cx="9144000" cy="6858024"/>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9" name="图片 8"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 name="图片 4"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4" name="图片 3" descr="ppt-800-600.jpg"/>
          <p:cNvPicPr>
            <a:picLocks noChangeAspect="1"/>
          </p:cNvPicPr>
          <p:nvPr/>
        </p:nvPicPr>
        <p:blipFill>
          <a:blip r:embed="rId2"/>
          <a:srcRect b="1891"/>
          <a:stretch>
            <a:fillRect/>
          </a:stretch>
        </p:blipFill>
        <p:spPr>
          <a:xfrm>
            <a:off x="0" y="1"/>
            <a:ext cx="9144000" cy="685802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7" name="图片 6" descr="ppt-800-600.jpg"/>
          <p:cNvPicPr>
            <a:picLocks noChangeAspect="1"/>
          </p:cNvPicPr>
          <p:nvPr/>
        </p:nvPicPr>
        <p:blipFill>
          <a:blip r:embed="rId2"/>
          <a:srcRect b="1891"/>
          <a:stretch>
            <a:fillRect/>
          </a:stretch>
        </p:blipFill>
        <p:spPr>
          <a:xfrm>
            <a:off x="0" y="1"/>
            <a:ext cx="9144000" cy="6858024"/>
          </a:xfrm>
          <a:prstGeom prst="rect">
            <a:avLst/>
          </a:prstGeom>
        </p:spPr>
      </p:pic>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oundRect">
            <a:avLst>
              <a:gd name="adj" fmla="val 16667"/>
            </a:avLst>
          </a:prstGeom>
          <a:solidFill>
            <a:schemeClr val="tx2"/>
          </a:solidFill>
          <a:ln w="9525">
            <a:solidFill>
              <a:schemeClr val="tx2"/>
            </a:solidFill>
            <a:round/>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fld id="{8490FF67-C93D-4EC9-BAF1-85790B0DCA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rtl="0" eaLnBrk="1" fontAlgn="base" hangingPunct="1">
        <a:spcBef>
          <a:spcPct val="0"/>
        </a:spcBef>
        <a:spcAft>
          <a:spcPct val="0"/>
        </a:spcAft>
        <a:defRPr sz="4400" kern="1200">
          <a:solidFill>
            <a:schemeClr val="bg1"/>
          </a:solidFill>
          <a:latin typeface="微软雅黑" pitchFamily="34" charset="-122"/>
          <a:ea typeface="微软雅黑" pitchFamily="34" charset="-122"/>
          <a:cs typeface="+mj-cs"/>
        </a:defRPr>
      </a:lvl1pPr>
      <a:lvl2pPr algn="ctr" rtl="0" eaLnBrk="1" fontAlgn="base" hangingPunct="1">
        <a:spcBef>
          <a:spcPct val="0"/>
        </a:spcBef>
        <a:spcAft>
          <a:spcPct val="0"/>
        </a:spcAft>
        <a:defRPr sz="4400">
          <a:solidFill>
            <a:schemeClr val="bg1"/>
          </a:solidFill>
          <a:latin typeface="微软雅黑" pitchFamily="34" charset="-122"/>
          <a:ea typeface="微软雅黑" pitchFamily="34" charset="-122"/>
        </a:defRPr>
      </a:lvl2pPr>
      <a:lvl3pPr algn="ctr" rtl="0" eaLnBrk="1" fontAlgn="base" hangingPunct="1">
        <a:spcBef>
          <a:spcPct val="0"/>
        </a:spcBef>
        <a:spcAft>
          <a:spcPct val="0"/>
        </a:spcAft>
        <a:defRPr sz="4400">
          <a:solidFill>
            <a:schemeClr val="bg1"/>
          </a:solidFill>
          <a:latin typeface="微软雅黑" pitchFamily="34" charset="-122"/>
          <a:ea typeface="微软雅黑" pitchFamily="34" charset="-122"/>
        </a:defRPr>
      </a:lvl3pPr>
      <a:lvl4pPr algn="ctr" rtl="0" eaLnBrk="1" fontAlgn="base" hangingPunct="1">
        <a:spcBef>
          <a:spcPct val="0"/>
        </a:spcBef>
        <a:spcAft>
          <a:spcPct val="0"/>
        </a:spcAft>
        <a:defRPr sz="4400">
          <a:solidFill>
            <a:schemeClr val="bg1"/>
          </a:solidFill>
          <a:latin typeface="微软雅黑" pitchFamily="34" charset="-122"/>
          <a:ea typeface="微软雅黑" pitchFamily="34" charset="-122"/>
        </a:defRPr>
      </a:lvl4pPr>
      <a:lvl5pPr algn="ctr" rtl="0" eaLnBrk="1" fontAlgn="base" hangingPunct="1">
        <a:spcBef>
          <a:spcPct val="0"/>
        </a:spcBef>
        <a:spcAft>
          <a:spcPct val="0"/>
        </a:spcAft>
        <a:defRPr sz="4400">
          <a:solidFill>
            <a:schemeClr val="bg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bg1"/>
          </a:solidFill>
          <a:latin typeface="微软雅黑" pitchFamily="34" charset="-122"/>
          <a:ea typeface="微软雅黑" pitchFamily="34" charset="-122"/>
        </a:defRPr>
      </a:lvl6pPr>
      <a:lvl7pPr marL="914400" algn="ctr" rtl="0" eaLnBrk="1" fontAlgn="base" hangingPunct="1">
        <a:spcBef>
          <a:spcPct val="0"/>
        </a:spcBef>
        <a:spcAft>
          <a:spcPct val="0"/>
        </a:spcAft>
        <a:defRPr sz="4400">
          <a:solidFill>
            <a:schemeClr val="bg1"/>
          </a:solidFill>
          <a:latin typeface="微软雅黑" pitchFamily="34" charset="-122"/>
          <a:ea typeface="微软雅黑" pitchFamily="34" charset="-122"/>
        </a:defRPr>
      </a:lvl7pPr>
      <a:lvl8pPr marL="1371600" algn="ctr" rtl="0" eaLnBrk="1" fontAlgn="base" hangingPunct="1">
        <a:spcBef>
          <a:spcPct val="0"/>
        </a:spcBef>
        <a:spcAft>
          <a:spcPct val="0"/>
        </a:spcAft>
        <a:defRPr sz="4400">
          <a:solidFill>
            <a:schemeClr val="bg1"/>
          </a:solidFill>
          <a:latin typeface="微软雅黑" pitchFamily="34" charset="-122"/>
          <a:ea typeface="微软雅黑" pitchFamily="34" charset="-122"/>
        </a:defRPr>
      </a:lvl8pPr>
      <a:lvl9pPr marL="1828800" algn="ctr" rtl="0" eaLnBrk="1" fontAlgn="base" hangingPunct="1">
        <a:spcBef>
          <a:spcPct val="0"/>
        </a:spcBef>
        <a:spcAft>
          <a:spcPct val="0"/>
        </a:spcAft>
        <a:defRPr sz="4400">
          <a:solidFill>
            <a:schemeClr val="bg1"/>
          </a:solidFill>
          <a:latin typeface="微软雅黑" pitchFamily="34" charset="-122"/>
          <a:ea typeface="微软雅黑" pitchFamily="34"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微软雅黑" pitchFamily="34" charset="-122"/>
          <a:ea typeface="微软雅黑" pitchFamily="34" charset="-122"/>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endParaRPr lang="zh-CN" altLang="en-US"/>
          </a:p>
        </p:txBody>
      </p:sp>
      <p:sp>
        <p:nvSpPr>
          <p:cNvPr id="2" name="标题 1"/>
          <p:cNvSpPr>
            <a:spLocks noGrp="1"/>
          </p:cNvSpPr>
          <p:nvPr>
            <p:ph type="ctrTitle"/>
          </p:nvPr>
        </p:nvSpPr>
        <p:spPr/>
        <p:txBody>
          <a:bodyPr/>
          <a:lstStyle/>
          <a:p>
            <a:r>
              <a:rPr lang="zh-CN" altLang="en-US" smtClean="0"/>
              <a:t>数据结构与算法</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双向链表的结点及其类型定义</a:t>
            </a:r>
            <a:endParaRPr lang="zh-CN" altLang="en-US" dirty="0"/>
          </a:p>
        </p:txBody>
      </p:sp>
      <p:grpSp>
        <p:nvGrpSpPr>
          <p:cNvPr id="53" name="Group 3"/>
          <p:cNvGrpSpPr>
            <a:grpSpLocks/>
          </p:cNvGrpSpPr>
          <p:nvPr/>
        </p:nvGrpSpPr>
        <p:grpSpPr bwMode="auto">
          <a:xfrm>
            <a:off x="571472" y="1785926"/>
            <a:ext cx="8077200" cy="2579687"/>
            <a:chOff x="0" y="0"/>
            <a:chExt cx="5088" cy="1625"/>
          </a:xfrm>
        </p:grpSpPr>
        <p:grpSp>
          <p:nvGrpSpPr>
            <p:cNvPr id="54" name="Group 4"/>
            <p:cNvGrpSpPr>
              <a:grpSpLocks/>
            </p:cNvGrpSpPr>
            <p:nvPr/>
          </p:nvGrpSpPr>
          <p:grpSpPr bwMode="auto">
            <a:xfrm>
              <a:off x="1861" y="0"/>
              <a:ext cx="1950" cy="595"/>
              <a:chOff x="0" y="0"/>
              <a:chExt cx="1950" cy="595"/>
            </a:xfrm>
          </p:grpSpPr>
          <p:grpSp>
            <p:nvGrpSpPr>
              <p:cNvPr id="95" name="Group 5"/>
              <p:cNvGrpSpPr>
                <a:grpSpLocks/>
              </p:cNvGrpSpPr>
              <p:nvPr/>
            </p:nvGrpSpPr>
            <p:grpSpPr bwMode="auto">
              <a:xfrm>
                <a:off x="364" y="0"/>
                <a:ext cx="1356" cy="272"/>
                <a:chOff x="0" y="0"/>
                <a:chExt cx="1356" cy="272"/>
              </a:xfrm>
            </p:grpSpPr>
            <p:sp>
              <p:nvSpPr>
                <p:cNvPr id="97" name="Rectangle 6"/>
                <p:cNvSpPr>
                  <a:spLocks noChangeArrowheads="1"/>
                </p:cNvSpPr>
                <p:nvPr/>
              </p:nvSpPr>
              <p:spPr bwMode="auto">
                <a:xfrm>
                  <a:off x="453" y="0"/>
                  <a:ext cx="453" cy="272"/>
                </a:xfrm>
                <a:prstGeom prst="rect">
                  <a:avLst/>
                </a:prstGeom>
                <a:noFill/>
                <a:ln w="12700">
                  <a:solidFill>
                    <a:schemeClr val="tx1"/>
                  </a:solidFill>
                  <a:miter lim="800000"/>
                  <a:headEnd/>
                  <a:tailEnd/>
                </a:ln>
                <a:effectLst/>
              </p:spPr>
              <p:txBody>
                <a:bodyPr wrap="none" anchor="ctr"/>
                <a:lstStyle/>
                <a:p>
                  <a:pPr algn="ctr"/>
                  <a:r>
                    <a:rPr lang="en-US" sz="2400"/>
                    <a:t>data</a:t>
                  </a:r>
                </a:p>
              </p:txBody>
            </p:sp>
            <p:sp>
              <p:nvSpPr>
                <p:cNvPr id="98" name="Rectangle 7"/>
                <p:cNvSpPr>
                  <a:spLocks noChangeArrowheads="1"/>
                </p:cNvSpPr>
                <p:nvPr/>
              </p:nvSpPr>
              <p:spPr bwMode="auto">
                <a:xfrm>
                  <a:off x="903" y="0"/>
                  <a:ext cx="453" cy="272"/>
                </a:xfrm>
                <a:prstGeom prst="rect">
                  <a:avLst/>
                </a:prstGeom>
                <a:noFill/>
                <a:ln w="12700">
                  <a:solidFill>
                    <a:schemeClr val="tx1"/>
                  </a:solidFill>
                  <a:miter lim="800000"/>
                  <a:headEnd/>
                  <a:tailEnd/>
                </a:ln>
                <a:effectLst/>
              </p:spPr>
              <p:txBody>
                <a:bodyPr wrap="none" anchor="ctr"/>
                <a:lstStyle/>
                <a:p>
                  <a:pPr algn="ctr"/>
                  <a:r>
                    <a:rPr lang="en-US" sz="2400"/>
                    <a:t>next</a:t>
                  </a:r>
                </a:p>
              </p:txBody>
            </p:sp>
            <p:sp>
              <p:nvSpPr>
                <p:cNvPr id="99" name="Rectangle 8"/>
                <p:cNvSpPr>
                  <a:spLocks noChangeArrowheads="1"/>
                </p:cNvSpPr>
                <p:nvPr/>
              </p:nvSpPr>
              <p:spPr bwMode="auto">
                <a:xfrm>
                  <a:off x="0" y="0"/>
                  <a:ext cx="453" cy="272"/>
                </a:xfrm>
                <a:prstGeom prst="rect">
                  <a:avLst/>
                </a:prstGeom>
                <a:noFill/>
                <a:ln w="12700">
                  <a:solidFill>
                    <a:schemeClr val="tx1"/>
                  </a:solidFill>
                  <a:miter lim="800000"/>
                  <a:headEnd/>
                  <a:tailEnd/>
                </a:ln>
                <a:effectLst/>
              </p:spPr>
              <p:txBody>
                <a:bodyPr wrap="none" anchor="ctr"/>
                <a:lstStyle/>
                <a:p>
                  <a:pPr algn="ctr"/>
                  <a:r>
                    <a:rPr lang="en-US" sz="2400"/>
                    <a:t>prior</a:t>
                  </a:r>
                </a:p>
              </p:txBody>
            </p:sp>
          </p:grpSp>
          <p:sp>
            <p:nvSpPr>
              <p:cNvPr id="96" name="Rectangle 9"/>
              <p:cNvSpPr>
                <a:spLocks noChangeArrowheads="1"/>
              </p:cNvSpPr>
              <p:nvPr/>
            </p:nvSpPr>
            <p:spPr bwMode="auto">
              <a:xfrm>
                <a:off x="0" y="385"/>
                <a:ext cx="1950" cy="210"/>
              </a:xfrm>
              <a:prstGeom prst="rect">
                <a:avLst/>
              </a:prstGeom>
              <a:noFill/>
              <a:ln w="9525">
                <a:noFill/>
                <a:miter lim="800000"/>
                <a:headEnd/>
                <a:tailEnd/>
              </a:ln>
              <a:effectLst/>
            </p:spPr>
            <p:txBody>
              <a:bodyPr lIns="92075" tIns="46038" rIns="92075" bIns="46038" anchor="ctr"/>
              <a:lstStyle/>
              <a:p>
                <a:pPr algn="ctr"/>
                <a:r>
                  <a:rPr lang="zh-CN" altLang="en-US" sz="2000" b="1" dirty="0" smtClean="0">
                    <a:latin typeface="楷体_GB2312" pitchFamily="49" charset="-122"/>
                    <a:ea typeface="楷体_GB2312" pitchFamily="49" charset="-122"/>
                  </a:rPr>
                  <a:t>双向</a:t>
                </a:r>
                <a:r>
                  <a:rPr lang="zh-CN" altLang="en-US" sz="2000" b="1" dirty="0">
                    <a:latin typeface="楷体_GB2312" pitchFamily="49" charset="-122"/>
                    <a:ea typeface="楷体_GB2312" pitchFamily="49" charset="-122"/>
                  </a:rPr>
                  <a:t>链表结点形式</a:t>
                </a:r>
              </a:p>
            </p:txBody>
          </p:sp>
        </p:grpSp>
        <p:grpSp>
          <p:nvGrpSpPr>
            <p:cNvPr id="55" name="Group 10"/>
            <p:cNvGrpSpPr>
              <a:grpSpLocks/>
            </p:cNvGrpSpPr>
            <p:nvPr/>
          </p:nvGrpSpPr>
          <p:grpSpPr bwMode="auto">
            <a:xfrm>
              <a:off x="0" y="504"/>
              <a:ext cx="5088" cy="1121"/>
              <a:chOff x="0" y="0"/>
              <a:chExt cx="5088" cy="1121"/>
            </a:xfrm>
          </p:grpSpPr>
          <p:grpSp>
            <p:nvGrpSpPr>
              <p:cNvPr id="56" name="Group 11"/>
              <p:cNvGrpSpPr>
                <a:grpSpLocks/>
              </p:cNvGrpSpPr>
              <p:nvPr/>
            </p:nvGrpSpPr>
            <p:grpSpPr bwMode="auto">
              <a:xfrm>
                <a:off x="0" y="0"/>
                <a:ext cx="5088" cy="851"/>
                <a:chOff x="0" y="0"/>
                <a:chExt cx="5088" cy="851"/>
              </a:xfrm>
            </p:grpSpPr>
            <p:sp>
              <p:nvSpPr>
                <p:cNvPr id="58" name="Rectangle 12"/>
                <p:cNvSpPr>
                  <a:spLocks noChangeArrowheads="1"/>
                </p:cNvSpPr>
                <p:nvPr/>
              </p:nvSpPr>
              <p:spPr bwMode="auto">
                <a:xfrm>
                  <a:off x="3792" y="240"/>
                  <a:ext cx="408" cy="227"/>
                </a:xfrm>
                <a:prstGeom prst="rect">
                  <a:avLst/>
                </a:prstGeom>
                <a:noFill/>
                <a:ln w="9525">
                  <a:noFill/>
                  <a:miter lim="800000"/>
                  <a:headEnd/>
                  <a:tailEnd/>
                </a:ln>
                <a:effectLst/>
              </p:spPr>
              <p:txBody>
                <a:bodyPr wrap="none" anchor="ctr"/>
                <a:lstStyle/>
                <a:p>
                  <a:pPr algn="ctr"/>
                  <a:r>
                    <a:rPr lang="en-US" sz="2400">
                      <a:cs typeface="Times New Roman" pitchFamily="18" charset="0"/>
                    </a:rPr>
                    <a:t>……</a:t>
                  </a:r>
                  <a:endParaRPr lang="en-US" sz="2400"/>
                </a:p>
              </p:txBody>
            </p:sp>
            <p:grpSp>
              <p:nvGrpSpPr>
                <p:cNvPr id="59" name="Group 13"/>
                <p:cNvGrpSpPr>
                  <a:grpSpLocks/>
                </p:cNvGrpSpPr>
                <p:nvPr/>
              </p:nvGrpSpPr>
              <p:grpSpPr bwMode="auto">
                <a:xfrm>
                  <a:off x="0" y="0"/>
                  <a:ext cx="5088" cy="851"/>
                  <a:chOff x="0" y="0"/>
                  <a:chExt cx="5088" cy="851"/>
                </a:xfrm>
              </p:grpSpPr>
              <p:grpSp>
                <p:nvGrpSpPr>
                  <p:cNvPr id="60" name="Group 14"/>
                  <p:cNvGrpSpPr>
                    <a:grpSpLocks/>
                  </p:cNvGrpSpPr>
                  <p:nvPr/>
                </p:nvGrpSpPr>
                <p:grpSpPr bwMode="auto">
                  <a:xfrm>
                    <a:off x="1170" y="48"/>
                    <a:ext cx="3918" cy="803"/>
                    <a:chOff x="0" y="0"/>
                    <a:chExt cx="3918" cy="803"/>
                  </a:xfrm>
                </p:grpSpPr>
                <p:sp>
                  <p:nvSpPr>
                    <p:cNvPr id="68" name="Rectangle 15"/>
                    <p:cNvSpPr>
                      <a:spLocks noChangeArrowheads="1"/>
                    </p:cNvSpPr>
                    <p:nvPr/>
                  </p:nvSpPr>
                  <p:spPr bwMode="auto">
                    <a:xfrm>
                      <a:off x="1645" y="576"/>
                      <a:ext cx="1043" cy="227"/>
                    </a:xfrm>
                    <a:prstGeom prst="rect">
                      <a:avLst/>
                    </a:prstGeom>
                    <a:noFill/>
                    <a:ln w="9525">
                      <a:noFill/>
                      <a:miter lim="800000"/>
                      <a:headEnd/>
                      <a:tailEnd/>
                    </a:ln>
                    <a:effectLst/>
                  </p:spPr>
                  <p:txBody>
                    <a:bodyPr wrap="none" anchor="ctr"/>
                    <a:lstStyle/>
                    <a:p>
                      <a:pPr algn="ctr"/>
                      <a:r>
                        <a:rPr lang="zh-CN" altLang="en-US" sz="2000" b="1" dirty="0"/>
                        <a:t>非空双向链表</a:t>
                      </a:r>
                    </a:p>
                  </p:txBody>
                </p:sp>
                <p:grpSp>
                  <p:nvGrpSpPr>
                    <p:cNvPr id="69" name="Group 16"/>
                    <p:cNvGrpSpPr>
                      <a:grpSpLocks/>
                    </p:cNvGrpSpPr>
                    <p:nvPr/>
                  </p:nvGrpSpPr>
                  <p:grpSpPr bwMode="auto">
                    <a:xfrm>
                      <a:off x="0" y="0"/>
                      <a:ext cx="3918" cy="458"/>
                      <a:chOff x="0" y="0"/>
                      <a:chExt cx="3918" cy="458"/>
                    </a:xfrm>
                  </p:grpSpPr>
                  <p:grpSp>
                    <p:nvGrpSpPr>
                      <p:cNvPr id="70" name="Group 17"/>
                      <p:cNvGrpSpPr>
                        <a:grpSpLocks/>
                      </p:cNvGrpSpPr>
                      <p:nvPr/>
                    </p:nvGrpSpPr>
                    <p:grpSpPr bwMode="auto">
                      <a:xfrm>
                        <a:off x="0" y="0"/>
                        <a:ext cx="708" cy="458"/>
                        <a:chOff x="0" y="0"/>
                        <a:chExt cx="708" cy="458"/>
                      </a:xfrm>
                    </p:grpSpPr>
                    <p:sp>
                      <p:nvSpPr>
                        <p:cNvPr id="91" name="Rectangle 18"/>
                        <p:cNvSpPr>
                          <a:spLocks noChangeArrowheads="1"/>
                        </p:cNvSpPr>
                        <p:nvPr/>
                      </p:nvSpPr>
                      <p:spPr bwMode="auto">
                        <a:xfrm>
                          <a:off x="192" y="0"/>
                          <a:ext cx="408" cy="227"/>
                        </a:xfrm>
                        <a:prstGeom prst="rect">
                          <a:avLst/>
                        </a:prstGeom>
                        <a:noFill/>
                        <a:ln w="9525">
                          <a:noFill/>
                          <a:miter lim="800000"/>
                          <a:headEnd/>
                          <a:tailEnd/>
                        </a:ln>
                        <a:effectLst/>
                      </p:spPr>
                      <p:txBody>
                        <a:bodyPr wrap="none" anchor="ctr"/>
                        <a:lstStyle/>
                        <a:p>
                          <a:pPr algn="ctr"/>
                          <a:r>
                            <a:rPr lang="en-US" sz="2400"/>
                            <a:t>head</a:t>
                          </a:r>
                        </a:p>
                      </p:txBody>
                    </p:sp>
                    <p:sp>
                      <p:nvSpPr>
                        <p:cNvPr id="92" name="Rectangle 19"/>
                        <p:cNvSpPr>
                          <a:spLocks noChangeArrowheads="1"/>
                        </p:cNvSpPr>
                        <p:nvPr/>
                      </p:nvSpPr>
                      <p:spPr bwMode="auto">
                        <a:xfrm>
                          <a:off x="159" y="231"/>
                          <a:ext cx="385" cy="227"/>
                        </a:xfrm>
                        <a:prstGeom prst="rect">
                          <a:avLst/>
                        </a:prstGeom>
                        <a:noFill/>
                        <a:ln w="12700">
                          <a:solidFill>
                            <a:schemeClr val="tx1"/>
                          </a:solidFill>
                          <a:miter lim="800000"/>
                          <a:headEnd/>
                          <a:tailEnd/>
                        </a:ln>
                        <a:effectLst/>
                      </p:spPr>
                      <p:txBody>
                        <a:bodyPr wrap="none" anchor="ctr"/>
                        <a:lstStyle/>
                        <a:p>
                          <a:pPr algn="ctr"/>
                          <a:endParaRPr lang="zh-CN" altLang="en-US" sz="2400"/>
                        </a:p>
                      </p:txBody>
                    </p:sp>
                    <p:sp>
                      <p:nvSpPr>
                        <p:cNvPr id="93" name="Rectangle 20"/>
                        <p:cNvSpPr>
                          <a:spLocks noChangeArrowheads="1"/>
                        </p:cNvSpPr>
                        <p:nvPr/>
                      </p:nvSpPr>
                      <p:spPr bwMode="auto">
                        <a:xfrm>
                          <a:off x="0" y="231"/>
                          <a:ext cx="159" cy="227"/>
                        </a:xfrm>
                        <a:prstGeom prst="rect">
                          <a:avLst/>
                        </a:prstGeom>
                        <a:noFill/>
                        <a:ln w="12700">
                          <a:solidFill>
                            <a:schemeClr val="tx1"/>
                          </a:solidFill>
                          <a:miter lim="800000"/>
                          <a:headEnd/>
                          <a:tailEnd/>
                        </a:ln>
                        <a:effectLst/>
                      </p:spPr>
                      <p:txBody>
                        <a:bodyPr wrap="none" anchor="ctr"/>
                        <a:lstStyle/>
                        <a:p>
                          <a:pPr algn="ctr"/>
                          <a:r>
                            <a:rPr lang="zh-CN" altLang="en-US" sz="2400"/>
                            <a:t>⋀</a:t>
                          </a:r>
                        </a:p>
                      </p:txBody>
                    </p:sp>
                    <p:sp>
                      <p:nvSpPr>
                        <p:cNvPr id="94" name="Rectangle 21"/>
                        <p:cNvSpPr>
                          <a:spLocks noChangeArrowheads="1"/>
                        </p:cNvSpPr>
                        <p:nvPr/>
                      </p:nvSpPr>
                      <p:spPr bwMode="auto">
                        <a:xfrm>
                          <a:off x="549" y="231"/>
                          <a:ext cx="159" cy="227"/>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71" name="Group 22"/>
                      <p:cNvGrpSpPr>
                        <a:grpSpLocks/>
                      </p:cNvGrpSpPr>
                      <p:nvPr/>
                    </p:nvGrpSpPr>
                    <p:grpSpPr bwMode="auto">
                      <a:xfrm>
                        <a:off x="1731" y="231"/>
                        <a:ext cx="708" cy="227"/>
                        <a:chOff x="0" y="0"/>
                        <a:chExt cx="708" cy="227"/>
                      </a:xfrm>
                    </p:grpSpPr>
                    <p:sp>
                      <p:nvSpPr>
                        <p:cNvPr id="88" name="Rectangle 23"/>
                        <p:cNvSpPr>
                          <a:spLocks noChangeArrowheads="1"/>
                        </p:cNvSpPr>
                        <p:nvPr/>
                      </p:nvSpPr>
                      <p:spPr bwMode="auto">
                        <a:xfrm>
                          <a:off x="159" y="0"/>
                          <a:ext cx="385" cy="227"/>
                        </a:xfrm>
                        <a:prstGeom prst="rect">
                          <a:avLst/>
                        </a:prstGeom>
                        <a:noFill/>
                        <a:ln w="12700">
                          <a:solidFill>
                            <a:schemeClr val="tx1"/>
                          </a:solidFill>
                          <a:miter lim="800000"/>
                          <a:headEnd/>
                          <a:tailEnd/>
                        </a:ln>
                        <a:effectLst/>
                      </p:spPr>
                      <p:txBody>
                        <a:bodyPr wrap="none" anchor="ctr"/>
                        <a:lstStyle/>
                        <a:p>
                          <a:pPr algn="ctr"/>
                          <a:r>
                            <a:rPr lang="en-US" sz="2400" dirty="0"/>
                            <a:t>a</a:t>
                          </a:r>
                          <a:r>
                            <a:rPr lang="en-US" sz="2400" baseline="-25000" dirty="0"/>
                            <a:t>2</a:t>
                          </a:r>
                        </a:p>
                      </p:txBody>
                    </p:sp>
                    <p:sp>
                      <p:nvSpPr>
                        <p:cNvPr id="89" name="Rectangle 24"/>
                        <p:cNvSpPr>
                          <a:spLocks noChangeArrowheads="1"/>
                        </p:cNvSpPr>
                        <p:nvPr/>
                      </p:nvSpPr>
                      <p:spPr bwMode="auto">
                        <a:xfrm>
                          <a:off x="0" y="0"/>
                          <a:ext cx="159" cy="227"/>
                        </a:xfrm>
                        <a:prstGeom prst="rect">
                          <a:avLst/>
                        </a:prstGeom>
                        <a:noFill/>
                        <a:ln w="12700">
                          <a:solidFill>
                            <a:schemeClr val="tx1"/>
                          </a:solidFill>
                          <a:miter lim="800000"/>
                          <a:headEnd/>
                          <a:tailEnd/>
                        </a:ln>
                        <a:effectLst/>
                      </p:spPr>
                      <p:txBody>
                        <a:bodyPr wrap="none" anchor="ctr"/>
                        <a:lstStyle/>
                        <a:p>
                          <a:endParaRPr lang="zh-CN" altLang="en-US"/>
                        </a:p>
                      </p:txBody>
                    </p:sp>
                    <p:sp>
                      <p:nvSpPr>
                        <p:cNvPr id="90" name="Rectangle 25"/>
                        <p:cNvSpPr>
                          <a:spLocks noChangeArrowheads="1"/>
                        </p:cNvSpPr>
                        <p:nvPr/>
                      </p:nvSpPr>
                      <p:spPr bwMode="auto">
                        <a:xfrm>
                          <a:off x="549" y="0"/>
                          <a:ext cx="159" cy="227"/>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72" name="Group 26"/>
                      <p:cNvGrpSpPr>
                        <a:grpSpLocks/>
                      </p:cNvGrpSpPr>
                      <p:nvPr/>
                    </p:nvGrpSpPr>
                    <p:grpSpPr bwMode="auto">
                      <a:xfrm>
                        <a:off x="861" y="231"/>
                        <a:ext cx="708" cy="227"/>
                        <a:chOff x="0" y="0"/>
                        <a:chExt cx="708" cy="227"/>
                      </a:xfrm>
                    </p:grpSpPr>
                    <p:sp>
                      <p:nvSpPr>
                        <p:cNvPr id="85" name="Rectangle 27"/>
                        <p:cNvSpPr>
                          <a:spLocks noChangeArrowheads="1"/>
                        </p:cNvSpPr>
                        <p:nvPr/>
                      </p:nvSpPr>
                      <p:spPr bwMode="auto">
                        <a:xfrm>
                          <a:off x="159" y="0"/>
                          <a:ext cx="385" cy="227"/>
                        </a:xfrm>
                        <a:prstGeom prst="rect">
                          <a:avLst/>
                        </a:prstGeom>
                        <a:noFill/>
                        <a:ln w="12700">
                          <a:solidFill>
                            <a:schemeClr val="tx1"/>
                          </a:solidFill>
                          <a:miter lim="800000"/>
                          <a:headEnd/>
                          <a:tailEnd/>
                        </a:ln>
                        <a:effectLst/>
                      </p:spPr>
                      <p:txBody>
                        <a:bodyPr wrap="none" anchor="ctr"/>
                        <a:lstStyle/>
                        <a:p>
                          <a:pPr algn="ctr"/>
                          <a:r>
                            <a:rPr lang="en-US" sz="2400"/>
                            <a:t>a</a:t>
                          </a:r>
                          <a:r>
                            <a:rPr lang="en-US" sz="2400" baseline="-25000"/>
                            <a:t>1</a:t>
                          </a:r>
                        </a:p>
                      </p:txBody>
                    </p:sp>
                    <p:sp>
                      <p:nvSpPr>
                        <p:cNvPr id="86" name="Rectangle 28"/>
                        <p:cNvSpPr>
                          <a:spLocks noChangeArrowheads="1"/>
                        </p:cNvSpPr>
                        <p:nvPr/>
                      </p:nvSpPr>
                      <p:spPr bwMode="auto">
                        <a:xfrm>
                          <a:off x="0" y="0"/>
                          <a:ext cx="159" cy="227"/>
                        </a:xfrm>
                        <a:prstGeom prst="rect">
                          <a:avLst/>
                        </a:prstGeom>
                        <a:noFill/>
                        <a:ln w="12700">
                          <a:solidFill>
                            <a:schemeClr val="tx1"/>
                          </a:solidFill>
                          <a:miter lim="800000"/>
                          <a:headEnd/>
                          <a:tailEnd/>
                        </a:ln>
                        <a:effectLst/>
                      </p:spPr>
                      <p:txBody>
                        <a:bodyPr wrap="none" anchor="ctr"/>
                        <a:lstStyle/>
                        <a:p>
                          <a:endParaRPr lang="zh-CN" altLang="en-US"/>
                        </a:p>
                      </p:txBody>
                    </p:sp>
                    <p:sp>
                      <p:nvSpPr>
                        <p:cNvPr id="87" name="Rectangle 29"/>
                        <p:cNvSpPr>
                          <a:spLocks noChangeArrowheads="1"/>
                        </p:cNvSpPr>
                        <p:nvPr/>
                      </p:nvSpPr>
                      <p:spPr bwMode="auto">
                        <a:xfrm>
                          <a:off x="549" y="0"/>
                          <a:ext cx="159" cy="227"/>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73" name="Group 30"/>
                      <p:cNvGrpSpPr>
                        <a:grpSpLocks/>
                      </p:cNvGrpSpPr>
                      <p:nvPr/>
                    </p:nvGrpSpPr>
                    <p:grpSpPr bwMode="auto">
                      <a:xfrm>
                        <a:off x="3219" y="228"/>
                        <a:ext cx="699" cy="227"/>
                        <a:chOff x="0" y="0"/>
                        <a:chExt cx="699" cy="227"/>
                      </a:xfrm>
                    </p:grpSpPr>
                    <p:sp>
                      <p:nvSpPr>
                        <p:cNvPr id="82" name="Rectangle 31"/>
                        <p:cNvSpPr>
                          <a:spLocks noChangeArrowheads="1"/>
                        </p:cNvSpPr>
                        <p:nvPr/>
                      </p:nvSpPr>
                      <p:spPr bwMode="auto">
                        <a:xfrm>
                          <a:off x="159" y="0"/>
                          <a:ext cx="385" cy="227"/>
                        </a:xfrm>
                        <a:prstGeom prst="rect">
                          <a:avLst/>
                        </a:prstGeom>
                        <a:noFill/>
                        <a:ln w="12700">
                          <a:solidFill>
                            <a:schemeClr val="tx1"/>
                          </a:solidFill>
                          <a:miter lim="800000"/>
                          <a:headEnd/>
                          <a:tailEnd/>
                        </a:ln>
                        <a:effectLst/>
                      </p:spPr>
                      <p:txBody>
                        <a:bodyPr wrap="none" anchor="ctr"/>
                        <a:lstStyle/>
                        <a:p>
                          <a:pPr algn="ctr"/>
                          <a:r>
                            <a:rPr lang="en-US" sz="2400"/>
                            <a:t>a</a:t>
                          </a:r>
                          <a:r>
                            <a:rPr lang="en-US" sz="2400" baseline="-25000"/>
                            <a:t>n</a:t>
                          </a:r>
                        </a:p>
                      </p:txBody>
                    </p:sp>
                    <p:sp>
                      <p:nvSpPr>
                        <p:cNvPr id="83" name="Rectangle 32"/>
                        <p:cNvSpPr>
                          <a:spLocks noChangeArrowheads="1"/>
                        </p:cNvSpPr>
                        <p:nvPr/>
                      </p:nvSpPr>
                      <p:spPr bwMode="auto">
                        <a:xfrm>
                          <a:off x="0" y="0"/>
                          <a:ext cx="159" cy="227"/>
                        </a:xfrm>
                        <a:prstGeom prst="rect">
                          <a:avLst/>
                        </a:prstGeom>
                        <a:noFill/>
                        <a:ln w="12700">
                          <a:solidFill>
                            <a:schemeClr val="tx1"/>
                          </a:solidFill>
                          <a:miter lim="800000"/>
                          <a:headEnd/>
                          <a:tailEnd/>
                        </a:ln>
                        <a:effectLst/>
                      </p:spPr>
                      <p:txBody>
                        <a:bodyPr wrap="none" anchor="ctr"/>
                        <a:lstStyle/>
                        <a:p>
                          <a:endParaRPr lang="zh-CN" altLang="en-US"/>
                        </a:p>
                      </p:txBody>
                    </p:sp>
                    <p:sp>
                      <p:nvSpPr>
                        <p:cNvPr id="84" name="Rectangle 33"/>
                        <p:cNvSpPr>
                          <a:spLocks noChangeArrowheads="1"/>
                        </p:cNvSpPr>
                        <p:nvPr/>
                      </p:nvSpPr>
                      <p:spPr bwMode="auto">
                        <a:xfrm>
                          <a:off x="540" y="0"/>
                          <a:ext cx="159" cy="227"/>
                        </a:xfrm>
                        <a:prstGeom prst="rect">
                          <a:avLst/>
                        </a:prstGeom>
                        <a:noFill/>
                        <a:ln w="12700">
                          <a:solidFill>
                            <a:schemeClr val="tx1"/>
                          </a:solidFill>
                          <a:miter lim="800000"/>
                          <a:headEnd/>
                          <a:tailEnd/>
                        </a:ln>
                        <a:effectLst/>
                      </p:spPr>
                      <p:txBody>
                        <a:bodyPr wrap="none" anchor="ctr"/>
                        <a:lstStyle/>
                        <a:p>
                          <a:pPr algn="ctr"/>
                          <a:r>
                            <a:rPr lang="zh-CN" altLang="en-US" sz="2400"/>
                            <a:t>⋀</a:t>
                          </a:r>
                        </a:p>
                      </p:txBody>
                    </p:sp>
                  </p:grpSp>
                  <p:sp>
                    <p:nvSpPr>
                      <p:cNvPr id="74" name="Line 34"/>
                      <p:cNvSpPr>
                        <a:spLocks noChangeShapeType="1"/>
                      </p:cNvSpPr>
                      <p:nvPr/>
                    </p:nvSpPr>
                    <p:spPr bwMode="auto">
                      <a:xfrm>
                        <a:off x="654" y="309"/>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75" name="Line 35"/>
                      <p:cNvSpPr>
                        <a:spLocks noChangeShapeType="1"/>
                      </p:cNvSpPr>
                      <p:nvPr/>
                    </p:nvSpPr>
                    <p:spPr bwMode="auto">
                      <a:xfrm>
                        <a:off x="1518" y="306"/>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76" name="Line 36"/>
                      <p:cNvSpPr>
                        <a:spLocks noChangeShapeType="1"/>
                      </p:cNvSpPr>
                      <p:nvPr/>
                    </p:nvSpPr>
                    <p:spPr bwMode="auto">
                      <a:xfrm>
                        <a:off x="2391" y="282"/>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77" name="Line 37"/>
                      <p:cNvSpPr>
                        <a:spLocks noChangeShapeType="1"/>
                      </p:cNvSpPr>
                      <p:nvPr/>
                    </p:nvSpPr>
                    <p:spPr bwMode="auto">
                      <a:xfrm>
                        <a:off x="3006" y="306"/>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78" name="Line 38"/>
                      <p:cNvSpPr>
                        <a:spLocks noChangeShapeType="1"/>
                      </p:cNvSpPr>
                      <p:nvPr/>
                    </p:nvSpPr>
                    <p:spPr bwMode="auto">
                      <a:xfrm flipH="1">
                        <a:off x="1584" y="393"/>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79" name="Line 39"/>
                      <p:cNvSpPr>
                        <a:spLocks noChangeShapeType="1"/>
                      </p:cNvSpPr>
                      <p:nvPr/>
                    </p:nvSpPr>
                    <p:spPr bwMode="auto">
                      <a:xfrm flipH="1">
                        <a:off x="2457" y="411"/>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80" name="Line 40"/>
                      <p:cNvSpPr>
                        <a:spLocks noChangeShapeType="1"/>
                      </p:cNvSpPr>
                      <p:nvPr/>
                    </p:nvSpPr>
                    <p:spPr bwMode="auto">
                      <a:xfrm flipH="1">
                        <a:off x="720" y="393"/>
                        <a:ext cx="204" cy="0"/>
                      </a:xfrm>
                      <a:prstGeom prst="line">
                        <a:avLst/>
                      </a:prstGeom>
                      <a:noFill/>
                      <a:ln w="12700">
                        <a:solidFill>
                          <a:schemeClr val="tx1"/>
                        </a:solidFill>
                        <a:round/>
                        <a:headEnd/>
                        <a:tailEnd type="triangle" w="med" len="med"/>
                      </a:ln>
                      <a:effectLst/>
                    </p:spPr>
                    <p:txBody>
                      <a:bodyPr/>
                      <a:lstStyle/>
                      <a:p>
                        <a:endParaRPr lang="zh-CN" altLang="en-US"/>
                      </a:p>
                    </p:txBody>
                  </p:sp>
                  <p:sp>
                    <p:nvSpPr>
                      <p:cNvPr id="81" name="Line 41"/>
                      <p:cNvSpPr>
                        <a:spLocks noChangeShapeType="1"/>
                      </p:cNvSpPr>
                      <p:nvPr/>
                    </p:nvSpPr>
                    <p:spPr bwMode="auto">
                      <a:xfrm flipH="1">
                        <a:off x="3081" y="384"/>
                        <a:ext cx="204" cy="0"/>
                      </a:xfrm>
                      <a:prstGeom prst="line">
                        <a:avLst/>
                      </a:prstGeom>
                      <a:noFill/>
                      <a:ln w="12700">
                        <a:solidFill>
                          <a:schemeClr val="tx1"/>
                        </a:solidFill>
                        <a:round/>
                        <a:headEnd/>
                        <a:tailEnd type="triangle" w="med" len="med"/>
                      </a:ln>
                      <a:effectLst/>
                    </p:spPr>
                    <p:txBody>
                      <a:bodyPr/>
                      <a:lstStyle/>
                      <a:p>
                        <a:endParaRPr lang="zh-CN" altLang="en-US"/>
                      </a:p>
                    </p:txBody>
                  </p:sp>
                </p:grpSp>
              </p:grpSp>
              <p:grpSp>
                <p:nvGrpSpPr>
                  <p:cNvPr id="61" name="Group 42"/>
                  <p:cNvGrpSpPr>
                    <a:grpSpLocks/>
                  </p:cNvGrpSpPr>
                  <p:nvPr/>
                </p:nvGrpSpPr>
                <p:grpSpPr bwMode="auto">
                  <a:xfrm>
                    <a:off x="0" y="0"/>
                    <a:ext cx="912" cy="808"/>
                    <a:chOff x="0" y="0"/>
                    <a:chExt cx="912" cy="808"/>
                  </a:xfrm>
                </p:grpSpPr>
                <p:sp>
                  <p:nvSpPr>
                    <p:cNvPr id="62" name="Rectangle 43"/>
                    <p:cNvSpPr>
                      <a:spLocks noChangeArrowheads="1"/>
                    </p:cNvSpPr>
                    <p:nvPr/>
                  </p:nvSpPr>
                  <p:spPr bwMode="auto">
                    <a:xfrm>
                      <a:off x="5" y="581"/>
                      <a:ext cx="907" cy="227"/>
                    </a:xfrm>
                    <a:prstGeom prst="rect">
                      <a:avLst/>
                    </a:prstGeom>
                    <a:noFill/>
                    <a:ln w="9525">
                      <a:noFill/>
                      <a:miter lim="800000"/>
                      <a:headEnd/>
                      <a:tailEnd/>
                    </a:ln>
                    <a:effectLst/>
                  </p:spPr>
                  <p:txBody>
                    <a:bodyPr wrap="none" anchor="ctr"/>
                    <a:lstStyle/>
                    <a:p>
                      <a:pPr algn="ctr"/>
                      <a:r>
                        <a:rPr lang="zh-CN" altLang="en-US" sz="2000" b="1"/>
                        <a:t>空双向链表</a:t>
                      </a:r>
                    </a:p>
                  </p:txBody>
                </p:sp>
                <p:grpSp>
                  <p:nvGrpSpPr>
                    <p:cNvPr id="63" name="Group 44"/>
                    <p:cNvGrpSpPr>
                      <a:grpSpLocks/>
                    </p:cNvGrpSpPr>
                    <p:nvPr/>
                  </p:nvGrpSpPr>
                  <p:grpSpPr bwMode="auto">
                    <a:xfrm>
                      <a:off x="0" y="0"/>
                      <a:ext cx="773" cy="485"/>
                      <a:chOff x="0" y="0"/>
                      <a:chExt cx="773" cy="485"/>
                    </a:xfrm>
                  </p:grpSpPr>
                  <p:sp>
                    <p:nvSpPr>
                      <p:cNvPr id="64" name="Rectangle 45"/>
                      <p:cNvSpPr>
                        <a:spLocks noChangeArrowheads="1"/>
                      </p:cNvSpPr>
                      <p:nvPr/>
                    </p:nvSpPr>
                    <p:spPr bwMode="auto">
                      <a:xfrm>
                        <a:off x="188" y="0"/>
                        <a:ext cx="431" cy="227"/>
                      </a:xfrm>
                      <a:prstGeom prst="rect">
                        <a:avLst/>
                      </a:prstGeom>
                      <a:noFill/>
                      <a:ln w="9525">
                        <a:noFill/>
                        <a:miter lim="800000"/>
                        <a:headEnd/>
                        <a:tailEnd/>
                      </a:ln>
                      <a:effectLst/>
                    </p:spPr>
                    <p:txBody>
                      <a:bodyPr wrap="none" anchor="ctr"/>
                      <a:lstStyle/>
                      <a:p>
                        <a:pPr algn="ctr"/>
                        <a:r>
                          <a:rPr lang="en-US" sz="2400"/>
                          <a:t>head</a:t>
                        </a:r>
                      </a:p>
                    </p:txBody>
                  </p:sp>
                  <p:sp>
                    <p:nvSpPr>
                      <p:cNvPr id="65" name="Rectangle 46"/>
                      <p:cNvSpPr>
                        <a:spLocks noChangeArrowheads="1"/>
                      </p:cNvSpPr>
                      <p:nvPr/>
                    </p:nvSpPr>
                    <p:spPr bwMode="auto">
                      <a:xfrm>
                        <a:off x="0" y="258"/>
                        <a:ext cx="227" cy="227"/>
                      </a:xfrm>
                      <a:prstGeom prst="rect">
                        <a:avLst/>
                      </a:prstGeom>
                      <a:noFill/>
                      <a:ln w="12700">
                        <a:solidFill>
                          <a:schemeClr val="tx1"/>
                        </a:solidFill>
                        <a:miter lim="800000"/>
                        <a:headEnd/>
                        <a:tailEnd/>
                      </a:ln>
                      <a:effectLst/>
                    </p:spPr>
                    <p:txBody>
                      <a:bodyPr wrap="none" anchor="ctr"/>
                      <a:lstStyle/>
                      <a:p>
                        <a:pPr algn="ctr"/>
                        <a:r>
                          <a:rPr lang="zh-CN" altLang="en-US" sz="2400"/>
                          <a:t>⋀</a:t>
                        </a:r>
                      </a:p>
                    </p:txBody>
                  </p:sp>
                  <p:sp>
                    <p:nvSpPr>
                      <p:cNvPr id="66" name="Rectangle 47"/>
                      <p:cNvSpPr>
                        <a:spLocks noChangeArrowheads="1"/>
                      </p:cNvSpPr>
                      <p:nvPr/>
                    </p:nvSpPr>
                    <p:spPr bwMode="auto">
                      <a:xfrm>
                        <a:off x="225" y="258"/>
                        <a:ext cx="317" cy="227"/>
                      </a:xfrm>
                      <a:prstGeom prst="rect">
                        <a:avLst/>
                      </a:prstGeom>
                      <a:noFill/>
                      <a:ln w="12700">
                        <a:solidFill>
                          <a:schemeClr val="tx1"/>
                        </a:solidFill>
                        <a:miter lim="800000"/>
                        <a:headEnd/>
                        <a:tailEnd/>
                      </a:ln>
                      <a:effectLst/>
                    </p:spPr>
                    <p:txBody>
                      <a:bodyPr wrap="none" anchor="ctr"/>
                      <a:lstStyle/>
                      <a:p>
                        <a:endParaRPr lang="zh-CN" altLang="en-US"/>
                      </a:p>
                    </p:txBody>
                  </p:sp>
                  <p:sp>
                    <p:nvSpPr>
                      <p:cNvPr id="67" name="Rectangle 48"/>
                      <p:cNvSpPr>
                        <a:spLocks noChangeArrowheads="1"/>
                      </p:cNvSpPr>
                      <p:nvPr/>
                    </p:nvSpPr>
                    <p:spPr bwMode="auto">
                      <a:xfrm>
                        <a:off x="546" y="257"/>
                        <a:ext cx="227" cy="227"/>
                      </a:xfrm>
                      <a:prstGeom prst="rect">
                        <a:avLst/>
                      </a:prstGeom>
                      <a:noFill/>
                      <a:ln w="12700">
                        <a:solidFill>
                          <a:schemeClr val="tx1"/>
                        </a:solidFill>
                        <a:miter lim="800000"/>
                        <a:headEnd/>
                        <a:tailEnd/>
                      </a:ln>
                      <a:effectLst/>
                    </p:spPr>
                    <p:txBody>
                      <a:bodyPr wrap="none" anchor="ctr"/>
                      <a:lstStyle/>
                      <a:p>
                        <a:pPr algn="ctr"/>
                        <a:r>
                          <a:rPr lang="zh-CN" altLang="en-US" sz="2400"/>
                          <a:t>⋀</a:t>
                        </a:r>
                      </a:p>
                    </p:txBody>
                  </p:sp>
                </p:grpSp>
              </p:grpSp>
            </p:grpSp>
          </p:grpSp>
          <p:sp>
            <p:nvSpPr>
              <p:cNvPr id="57" name="Rectangle 49"/>
              <p:cNvSpPr>
                <a:spLocks noChangeArrowheads="1"/>
              </p:cNvSpPr>
              <p:nvPr/>
            </p:nvSpPr>
            <p:spPr bwMode="auto">
              <a:xfrm>
                <a:off x="954" y="872"/>
                <a:ext cx="2932" cy="249"/>
              </a:xfrm>
              <a:prstGeom prst="rect">
                <a:avLst/>
              </a:prstGeom>
              <a:noFill/>
              <a:ln w="9525">
                <a:noFill/>
                <a:miter lim="800000"/>
                <a:headEnd/>
                <a:tailEnd/>
              </a:ln>
              <a:effectLst/>
            </p:spPr>
            <p:txBody>
              <a:bodyPr lIns="92075" tIns="46038" rIns="92075" bIns="46038" anchor="ctr"/>
              <a:lstStyle/>
              <a:p>
                <a:pPr algn="ctr"/>
                <a:r>
                  <a:rPr lang="zh-CN" altLang="en-US" sz="2000" b="1" dirty="0" smtClean="0">
                    <a:latin typeface="楷体_GB2312" pitchFamily="49" charset="-122"/>
                    <a:ea typeface="楷体_GB2312" pitchFamily="49" charset="-122"/>
                  </a:rPr>
                  <a:t>带头</a:t>
                </a:r>
                <a:r>
                  <a:rPr lang="zh-CN" altLang="en-US" sz="2000" b="1" dirty="0">
                    <a:latin typeface="楷体_GB2312" pitchFamily="49" charset="-122"/>
                    <a:ea typeface="楷体_GB2312" pitchFamily="49" charset="-122"/>
                  </a:rPr>
                  <a:t>结点的双向链表形式</a:t>
                </a: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栈和队列</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smtClean="0"/>
              <a:t>栈和队列是两种应用非常广泛的数据结构，它们都来自线性表数据结构，都是“操作受限”的线性表。</a:t>
            </a:r>
          </a:p>
          <a:p>
            <a:pPr>
              <a:lnSpc>
                <a:spcPct val="110000"/>
              </a:lnSpc>
            </a:pPr>
            <a:r>
              <a:rPr lang="zh-CN" altLang="en-US" dirty="0" smtClean="0"/>
              <a:t>栈在计算机的实现有多种方式：</a:t>
            </a:r>
          </a:p>
          <a:p>
            <a:pPr lvl="1">
              <a:lnSpc>
                <a:spcPct val="110000"/>
              </a:lnSpc>
            </a:pPr>
            <a:r>
              <a:rPr lang="zh-CN" altLang="en-US" dirty="0" smtClean="0"/>
              <a:t>硬堆栈：利用</a:t>
            </a:r>
            <a:r>
              <a:rPr lang="en-US" dirty="0" smtClean="0"/>
              <a:t>CPU</a:t>
            </a:r>
            <a:r>
              <a:rPr lang="zh-CN" altLang="en-US" dirty="0" smtClean="0"/>
              <a:t>中的某些寄存器组或类似的硬件或使用内存的特殊区域来实现。这类堆栈容量有限，但速度很快；</a:t>
            </a:r>
          </a:p>
          <a:p>
            <a:pPr lvl="1">
              <a:lnSpc>
                <a:spcPct val="110000"/>
              </a:lnSpc>
            </a:pPr>
            <a:r>
              <a:rPr lang="zh-CN" altLang="en-US" dirty="0" smtClean="0"/>
              <a:t> 软堆栈：这类堆栈主要在内存中实现。实现方式又有动态方式和静态方式两种。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栈的基本概念</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smtClean="0"/>
              <a:t>栈</a:t>
            </a:r>
            <a:r>
              <a:rPr lang="en-US" dirty="0" smtClean="0"/>
              <a:t>(Stack)</a:t>
            </a:r>
            <a:r>
              <a:rPr lang="zh-CN" altLang="en-US" dirty="0" smtClean="0"/>
              <a:t>：是限制在表的一端进行插入和删除操作的线性表。又称为后进先出</a:t>
            </a:r>
            <a:r>
              <a:rPr lang="en-US" dirty="0" smtClean="0"/>
              <a:t>LIFO (Last In First Out)</a:t>
            </a:r>
            <a:r>
              <a:rPr lang="zh-CN" altLang="en-US" dirty="0" smtClean="0"/>
              <a:t>或先进后出</a:t>
            </a:r>
            <a:r>
              <a:rPr lang="en-US" dirty="0" smtClean="0"/>
              <a:t>FILO (First In Last Out)</a:t>
            </a:r>
            <a:r>
              <a:rPr lang="zh-CN" altLang="en-US" dirty="0" smtClean="0"/>
              <a:t>线性表。</a:t>
            </a:r>
          </a:p>
          <a:p>
            <a:pPr>
              <a:lnSpc>
                <a:spcPct val="110000"/>
              </a:lnSpc>
            </a:pPr>
            <a:r>
              <a:rPr lang="zh-CN" altLang="en-US" dirty="0" smtClean="0"/>
              <a:t>栈顶</a:t>
            </a:r>
            <a:r>
              <a:rPr lang="en-US" dirty="0" smtClean="0"/>
              <a:t>(Top)</a:t>
            </a:r>
            <a:r>
              <a:rPr lang="zh-CN" altLang="en-US" dirty="0" smtClean="0"/>
              <a:t>：允许进行插入、删除操作的一端，又称为表尾。用栈顶指针</a:t>
            </a:r>
            <a:r>
              <a:rPr lang="en-US" dirty="0" smtClean="0"/>
              <a:t>(top)</a:t>
            </a:r>
            <a:r>
              <a:rPr lang="zh-CN" altLang="en-US" dirty="0" smtClean="0"/>
              <a:t>来指示栈顶元素。</a:t>
            </a:r>
          </a:p>
          <a:p>
            <a:pPr>
              <a:lnSpc>
                <a:spcPct val="110000"/>
              </a:lnSpc>
            </a:pPr>
            <a:r>
              <a:rPr lang="zh-CN" altLang="en-US" dirty="0" smtClean="0"/>
              <a:t>栈底</a:t>
            </a:r>
            <a:r>
              <a:rPr lang="en-US" dirty="0" smtClean="0"/>
              <a:t>(Bottom)</a:t>
            </a:r>
            <a:r>
              <a:rPr lang="zh-CN" altLang="en-US" dirty="0" smtClean="0"/>
              <a:t>：是固定端，又称为表头。</a:t>
            </a:r>
          </a:p>
          <a:p>
            <a:pPr>
              <a:lnSpc>
                <a:spcPct val="110000"/>
              </a:lnSpc>
            </a:pPr>
            <a:r>
              <a:rPr lang="zh-CN" altLang="en-US" dirty="0" smtClean="0"/>
              <a:t>空栈：当表中没有元素时称为空栈。</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栈的顺序存储表示</a:t>
            </a:r>
            <a:endParaRPr lang="zh-CN" altLang="en-US" dirty="0"/>
          </a:p>
        </p:txBody>
      </p:sp>
      <p:sp>
        <p:nvSpPr>
          <p:cNvPr id="3" name="内容占位符 2"/>
          <p:cNvSpPr>
            <a:spLocks noGrp="1"/>
          </p:cNvSpPr>
          <p:nvPr>
            <p:ph idx="1"/>
          </p:nvPr>
        </p:nvSpPr>
        <p:spPr/>
        <p:txBody>
          <a:bodyPr/>
          <a:lstStyle/>
          <a:p>
            <a:r>
              <a:rPr lang="zh-CN" altLang="en-US" dirty="0" smtClean="0"/>
              <a:t>栈的顺序存储结构简称为顺序栈，和线性表相类似，用一维数组来存储栈。根据数组是否根据需要增大，又分为静态顺序栈和动态顺序栈。</a:t>
            </a:r>
          </a:p>
          <a:p>
            <a:pPr lvl="1"/>
            <a:r>
              <a:rPr lang="zh-CN" altLang="en-US" dirty="0" smtClean="0"/>
              <a:t>静态顺序栈实现简单，但不能根据需要增大栈的存储空间；</a:t>
            </a:r>
          </a:p>
          <a:p>
            <a:pPr lvl="1"/>
            <a:r>
              <a:rPr lang="zh-CN" altLang="en-US" dirty="0" smtClean="0"/>
              <a:t>动态顺序栈根据需要增大栈的存储空间，但实现稍为复杂。</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栈的链式存储表示</a:t>
            </a:r>
            <a:endParaRPr lang="zh-CN" altLang="en-US" dirty="0"/>
          </a:p>
        </p:txBody>
      </p:sp>
      <p:sp>
        <p:nvSpPr>
          <p:cNvPr id="3" name="内容占位符 2"/>
          <p:cNvSpPr>
            <a:spLocks noGrp="1"/>
          </p:cNvSpPr>
          <p:nvPr>
            <p:ph idx="1"/>
          </p:nvPr>
        </p:nvSpPr>
        <p:spPr/>
        <p:txBody>
          <a:bodyPr/>
          <a:lstStyle/>
          <a:p>
            <a:r>
              <a:rPr lang="zh-CN" altLang="en-US" dirty="0" smtClean="0"/>
              <a:t>栈的链式存储结构称为链栈，是运算受限的单链表。其插入和删除操作只能在表头位置进行。因此，链栈没有必要像单链表那样附加头结点，栈顶指针</a:t>
            </a:r>
            <a:r>
              <a:rPr lang="en-US" dirty="0" smtClean="0"/>
              <a:t>top</a:t>
            </a:r>
            <a:r>
              <a:rPr lang="zh-CN" altLang="en-US" dirty="0" smtClean="0"/>
              <a:t>就是链表的头指针</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栈的应用</a:t>
            </a:r>
            <a:endParaRPr lang="zh-CN" altLang="en-US" dirty="0"/>
          </a:p>
        </p:txBody>
      </p:sp>
      <p:sp>
        <p:nvSpPr>
          <p:cNvPr id="3" name="内容占位符 2"/>
          <p:cNvSpPr>
            <a:spLocks noGrp="1"/>
          </p:cNvSpPr>
          <p:nvPr>
            <p:ph idx="1"/>
          </p:nvPr>
        </p:nvSpPr>
        <p:spPr/>
        <p:txBody>
          <a:bodyPr/>
          <a:lstStyle/>
          <a:p>
            <a:r>
              <a:rPr lang="zh-CN" altLang="en-US" smtClean="0"/>
              <a:t>由于栈具有的“后进先出”的固有特性，因此，栈成为程序设计中常用的工具和数据结构。以下是几个栈应用的例子</a:t>
            </a:r>
            <a:endParaRPr lang="en-US" altLang="zh-CN" smtClean="0"/>
          </a:p>
          <a:p>
            <a:pPr lvl="1"/>
            <a:r>
              <a:rPr lang="zh-CN" altLang="en-US" smtClean="0"/>
              <a:t>后缀表达式计算</a:t>
            </a:r>
            <a:endParaRPr lang="en-US" altLang="zh-CN" smtClean="0"/>
          </a:p>
          <a:p>
            <a:pPr lvl="1"/>
            <a:r>
              <a:rPr lang="zh-CN" altLang="en-US" smtClean="0"/>
              <a:t>中缀表达式变后缀表达式</a:t>
            </a:r>
            <a:endParaRPr lang="en-US" altLang="zh-CN" smtClean="0"/>
          </a:p>
          <a:p>
            <a:pPr lvl="1"/>
            <a:r>
              <a:rPr lang="zh-CN" altLang="en-US" smtClean="0"/>
              <a:t>栈与递归调用的实现</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队 列</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dirty="0" smtClean="0"/>
              <a:t>队列</a:t>
            </a:r>
            <a:r>
              <a:rPr lang="en-US" dirty="0" smtClean="0"/>
              <a:t>(Queue)</a:t>
            </a:r>
            <a:r>
              <a:rPr lang="zh-CN" altLang="en-US" dirty="0" smtClean="0"/>
              <a:t>：也是运算受限的线性表。是一种先进先出</a:t>
            </a:r>
            <a:r>
              <a:rPr lang="en-US" dirty="0" smtClean="0"/>
              <a:t>(First In First Out </a:t>
            </a:r>
            <a:r>
              <a:rPr lang="zh-CN" altLang="en-US" dirty="0" smtClean="0"/>
              <a:t>，简称</a:t>
            </a:r>
            <a:r>
              <a:rPr lang="en-US" dirty="0" smtClean="0"/>
              <a:t>FIFO)</a:t>
            </a:r>
            <a:r>
              <a:rPr lang="zh-CN" altLang="en-US" dirty="0" smtClean="0"/>
              <a:t>的线性表。只允许在表的一端进行插入，而在另一端进行删除。</a:t>
            </a:r>
          </a:p>
          <a:p>
            <a:pPr>
              <a:lnSpc>
                <a:spcPct val="110000"/>
              </a:lnSpc>
            </a:pPr>
            <a:r>
              <a:rPr lang="zh-CN" altLang="en-US" dirty="0" smtClean="0"/>
              <a:t>队首</a:t>
            </a:r>
            <a:r>
              <a:rPr lang="en-US" dirty="0" smtClean="0"/>
              <a:t>(front) </a:t>
            </a:r>
            <a:r>
              <a:rPr lang="zh-CN" altLang="en-US" dirty="0" smtClean="0"/>
              <a:t>：允许进行删除的一端称为队首。</a:t>
            </a:r>
          </a:p>
          <a:p>
            <a:pPr>
              <a:lnSpc>
                <a:spcPct val="110000"/>
              </a:lnSpc>
            </a:pPr>
            <a:r>
              <a:rPr lang="zh-CN" altLang="en-US" dirty="0" smtClean="0"/>
              <a:t>队尾</a:t>
            </a:r>
            <a:r>
              <a:rPr lang="en-US" dirty="0" smtClean="0"/>
              <a:t>(rear) </a:t>
            </a:r>
            <a:r>
              <a:rPr lang="zh-CN" altLang="en-US" dirty="0" smtClean="0"/>
              <a:t>：允许进行插入的一端称为队尾。</a:t>
            </a:r>
          </a:p>
          <a:p>
            <a:pPr>
              <a:lnSpc>
                <a:spcPct val="110000"/>
              </a:lnSpc>
            </a:pPr>
            <a:r>
              <a:rPr lang="zh-CN" altLang="en-US" dirty="0" smtClean="0"/>
              <a:t>队列中没有元素时称为空队列。在空队列中依次加入元素</a:t>
            </a:r>
            <a:r>
              <a:rPr lang="en-US" dirty="0" smtClean="0"/>
              <a:t>a1, a2, …, an</a:t>
            </a:r>
            <a:r>
              <a:rPr lang="zh-CN" altLang="en-US" dirty="0" smtClean="0"/>
              <a:t>之后，</a:t>
            </a:r>
            <a:r>
              <a:rPr lang="en-US" dirty="0" smtClean="0"/>
              <a:t>a1</a:t>
            </a:r>
            <a:r>
              <a:rPr lang="zh-CN" altLang="en-US" dirty="0" smtClean="0"/>
              <a:t>是队首元素，</a:t>
            </a:r>
            <a:r>
              <a:rPr lang="en-US" dirty="0" smtClean="0"/>
              <a:t>an</a:t>
            </a:r>
            <a:r>
              <a:rPr lang="zh-CN" altLang="en-US" dirty="0" smtClean="0"/>
              <a:t>是队尾元素。显然退出队列的次序也只能是</a:t>
            </a:r>
            <a:r>
              <a:rPr lang="en-US" dirty="0" smtClean="0"/>
              <a:t>a1, a2, …, an </a:t>
            </a:r>
            <a:r>
              <a:rPr lang="zh-CN" altLang="en-US" dirty="0" smtClean="0"/>
              <a:t>，即队列的修改是依先进先出的原则进行的　</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循环队列</a:t>
            </a:r>
            <a:endParaRPr lang="zh-CN" altLang="en-US" dirty="0"/>
          </a:p>
        </p:txBody>
      </p:sp>
      <p:sp>
        <p:nvSpPr>
          <p:cNvPr id="3" name="内容占位符 2"/>
          <p:cNvSpPr>
            <a:spLocks noGrp="1"/>
          </p:cNvSpPr>
          <p:nvPr>
            <p:ph idx="1"/>
          </p:nvPr>
        </p:nvSpPr>
        <p:spPr>
          <a:xfrm>
            <a:off x="457200" y="1600201"/>
            <a:ext cx="8229600" cy="1971675"/>
          </a:xfrm>
        </p:spPr>
        <p:txBody>
          <a:bodyPr>
            <a:normAutofit lnSpcReduction="10000"/>
          </a:bodyPr>
          <a:lstStyle/>
          <a:p>
            <a:r>
              <a:rPr lang="zh-CN" altLang="en-US" dirty="0" smtClean="0"/>
              <a:t>为充分利用向量空间，克服“假溢出”现象，将队列分配的向量空间看成为一个首尾相接的圆环，并称这种队列为循环队列</a:t>
            </a:r>
            <a:r>
              <a:rPr lang="en-US" dirty="0" smtClean="0"/>
              <a:t>(Circular Queue)</a:t>
            </a:r>
            <a:r>
              <a:rPr lang="zh-CN" altLang="en-US" dirty="0" smtClean="0"/>
              <a:t>。</a:t>
            </a:r>
          </a:p>
          <a:p>
            <a:endParaRPr lang="zh-CN" altLang="en-US" dirty="0"/>
          </a:p>
        </p:txBody>
      </p:sp>
      <p:grpSp>
        <p:nvGrpSpPr>
          <p:cNvPr id="92" name="Group 3"/>
          <p:cNvGrpSpPr>
            <a:grpSpLocks/>
          </p:cNvGrpSpPr>
          <p:nvPr/>
        </p:nvGrpSpPr>
        <p:grpSpPr bwMode="auto">
          <a:xfrm>
            <a:off x="238156" y="3500438"/>
            <a:ext cx="8763000" cy="2913063"/>
            <a:chOff x="0" y="0"/>
            <a:chExt cx="5520" cy="1835"/>
          </a:xfrm>
        </p:grpSpPr>
        <p:grpSp>
          <p:nvGrpSpPr>
            <p:cNvPr id="93" name="Group 4"/>
            <p:cNvGrpSpPr>
              <a:grpSpLocks/>
            </p:cNvGrpSpPr>
            <p:nvPr/>
          </p:nvGrpSpPr>
          <p:grpSpPr bwMode="auto">
            <a:xfrm>
              <a:off x="0" y="0"/>
              <a:ext cx="1593" cy="1835"/>
              <a:chOff x="0" y="0"/>
              <a:chExt cx="1593" cy="1835"/>
            </a:xfrm>
          </p:grpSpPr>
          <p:grpSp>
            <p:nvGrpSpPr>
              <p:cNvPr id="154" name="Group 5"/>
              <p:cNvGrpSpPr>
                <a:grpSpLocks/>
              </p:cNvGrpSpPr>
              <p:nvPr/>
            </p:nvGrpSpPr>
            <p:grpSpPr bwMode="auto">
              <a:xfrm>
                <a:off x="323" y="338"/>
                <a:ext cx="1270" cy="1225"/>
                <a:chOff x="0" y="0"/>
                <a:chExt cx="1270" cy="1225"/>
              </a:xfrm>
            </p:grpSpPr>
            <p:grpSp>
              <p:nvGrpSpPr>
                <p:cNvPr id="164" name="Group 6"/>
                <p:cNvGrpSpPr>
                  <a:grpSpLocks/>
                </p:cNvGrpSpPr>
                <p:nvPr/>
              </p:nvGrpSpPr>
              <p:grpSpPr bwMode="auto">
                <a:xfrm>
                  <a:off x="0" y="0"/>
                  <a:ext cx="1270" cy="1225"/>
                  <a:chOff x="0" y="0"/>
                  <a:chExt cx="1270" cy="1225"/>
                </a:xfrm>
              </p:grpSpPr>
              <p:sp>
                <p:nvSpPr>
                  <p:cNvPr id="171" name="Oval 7"/>
                  <p:cNvSpPr>
                    <a:spLocks noChangeArrowheads="1"/>
                  </p:cNvSpPr>
                  <p:nvPr/>
                </p:nvSpPr>
                <p:spPr bwMode="auto">
                  <a:xfrm>
                    <a:off x="440" y="438"/>
                    <a:ext cx="363" cy="363"/>
                  </a:xfrm>
                  <a:prstGeom prst="ellipse">
                    <a:avLst/>
                  </a:prstGeom>
                  <a:noFill/>
                  <a:ln w="9525">
                    <a:solidFill>
                      <a:schemeClr val="tx1"/>
                    </a:solidFill>
                    <a:round/>
                    <a:headEnd/>
                    <a:tailEnd/>
                  </a:ln>
                  <a:effectLst/>
                </p:spPr>
                <p:txBody>
                  <a:bodyPr wrap="none" anchor="ctr"/>
                  <a:lstStyle/>
                  <a:p>
                    <a:endParaRPr lang="zh-CN" altLang="en-US"/>
                  </a:p>
                </p:txBody>
              </p:sp>
              <p:grpSp>
                <p:nvGrpSpPr>
                  <p:cNvPr id="172" name="Group 8"/>
                  <p:cNvGrpSpPr>
                    <a:grpSpLocks/>
                  </p:cNvGrpSpPr>
                  <p:nvPr/>
                </p:nvGrpSpPr>
                <p:grpSpPr bwMode="auto">
                  <a:xfrm>
                    <a:off x="0" y="0"/>
                    <a:ext cx="1270" cy="1225"/>
                    <a:chOff x="0" y="0"/>
                    <a:chExt cx="1225" cy="1188"/>
                  </a:xfrm>
                </p:grpSpPr>
                <p:sp>
                  <p:nvSpPr>
                    <p:cNvPr id="173" name="Oval 9"/>
                    <p:cNvSpPr>
                      <a:spLocks noChangeArrowheads="1"/>
                    </p:cNvSpPr>
                    <p:nvPr/>
                  </p:nvSpPr>
                  <p:spPr bwMode="auto">
                    <a:xfrm>
                      <a:off x="0" y="0"/>
                      <a:ext cx="1225" cy="1180"/>
                    </a:xfrm>
                    <a:prstGeom prst="ellipse">
                      <a:avLst/>
                    </a:prstGeom>
                    <a:noFill/>
                    <a:ln w="9525">
                      <a:solidFill>
                        <a:schemeClr val="tx1"/>
                      </a:solidFill>
                      <a:round/>
                      <a:headEnd/>
                      <a:tailEnd/>
                    </a:ln>
                    <a:effectLst/>
                  </p:spPr>
                  <p:txBody>
                    <a:bodyPr wrap="none" anchor="ctr"/>
                    <a:lstStyle/>
                    <a:p>
                      <a:endParaRPr lang="zh-CN" altLang="en-US"/>
                    </a:p>
                  </p:txBody>
                </p:sp>
                <p:sp>
                  <p:nvSpPr>
                    <p:cNvPr id="174" name="Line 10"/>
                    <p:cNvSpPr>
                      <a:spLocks noChangeShapeType="1"/>
                    </p:cNvSpPr>
                    <p:nvPr/>
                  </p:nvSpPr>
                  <p:spPr bwMode="auto">
                    <a:xfrm>
                      <a:off x="589" y="0"/>
                      <a:ext cx="0" cy="409"/>
                    </a:xfrm>
                    <a:prstGeom prst="line">
                      <a:avLst/>
                    </a:prstGeom>
                    <a:noFill/>
                    <a:ln w="9525">
                      <a:solidFill>
                        <a:schemeClr val="tx1"/>
                      </a:solidFill>
                      <a:round/>
                      <a:headEnd/>
                      <a:tailEnd/>
                    </a:ln>
                    <a:effectLst/>
                  </p:spPr>
                  <p:txBody>
                    <a:bodyPr wrap="none"/>
                    <a:lstStyle/>
                    <a:p>
                      <a:endParaRPr lang="zh-CN" altLang="en-US"/>
                    </a:p>
                  </p:txBody>
                </p:sp>
                <p:sp>
                  <p:nvSpPr>
                    <p:cNvPr id="175" name="Line 11"/>
                    <p:cNvSpPr>
                      <a:spLocks noChangeShapeType="1"/>
                    </p:cNvSpPr>
                    <p:nvPr/>
                  </p:nvSpPr>
                  <p:spPr bwMode="auto">
                    <a:xfrm>
                      <a:off x="589" y="787"/>
                      <a:ext cx="0" cy="401"/>
                    </a:xfrm>
                    <a:prstGeom prst="line">
                      <a:avLst/>
                    </a:prstGeom>
                    <a:noFill/>
                    <a:ln w="9525">
                      <a:solidFill>
                        <a:schemeClr val="tx1"/>
                      </a:solidFill>
                      <a:round/>
                      <a:headEnd/>
                      <a:tailEnd/>
                    </a:ln>
                    <a:effectLst/>
                  </p:spPr>
                  <p:txBody>
                    <a:bodyPr wrap="none"/>
                    <a:lstStyle/>
                    <a:p>
                      <a:endParaRPr lang="zh-CN" altLang="en-US"/>
                    </a:p>
                  </p:txBody>
                </p:sp>
                <p:sp>
                  <p:nvSpPr>
                    <p:cNvPr id="176" name="Line 12"/>
                    <p:cNvSpPr>
                      <a:spLocks noChangeShapeType="1"/>
                    </p:cNvSpPr>
                    <p:nvPr/>
                  </p:nvSpPr>
                  <p:spPr bwMode="auto">
                    <a:xfrm flipV="1">
                      <a:off x="755" y="318"/>
                      <a:ext cx="408" cy="181"/>
                    </a:xfrm>
                    <a:prstGeom prst="line">
                      <a:avLst/>
                    </a:prstGeom>
                    <a:noFill/>
                    <a:ln w="9525">
                      <a:solidFill>
                        <a:schemeClr val="tx1"/>
                      </a:solidFill>
                      <a:round/>
                      <a:headEnd/>
                      <a:tailEnd/>
                    </a:ln>
                    <a:effectLst/>
                  </p:spPr>
                  <p:txBody>
                    <a:bodyPr wrap="none"/>
                    <a:lstStyle/>
                    <a:p>
                      <a:endParaRPr lang="zh-CN" altLang="en-US"/>
                    </a:p>
                  </p:txBody>
                </p:sp>
                <p:sp>
                  <p:nvSpPr>
                    <p:cNvPr id="177" name="Line 13"/>
                    <p:cNvSpPr>
                      <a:spLocks noChangeShapeType="1"/>
                    </p:cNvSpPr>
                    <p:nvPr/>
                  </p:nvSpPr>
                  <p:spPr bwMode="auto">
                    <a:xfrm flipV="1">
                      <a:off x="91" y="697"/>
                      <a:ext cx="354" cy="173"/>
                    </a:xfrm>
                    <a:prstGeom prst="line">
                      <a:avLst/>
                    </a:prstGeom>
                    <a:noFill/>
                    <a:ln w="9525">
                      <a:solidFill>
                        <a:schemeClr val="tx1"/>
                      </a:solidFill>
                      <a:round/>
                      <a:headEnd/>
                      <a:tailEnd/>
                    </a:ln>
                    <a:effectLst/>
                  </p:spPr>
                  <p:txBody>
                    <a:bodyPr wrap="none"/>
                    <a:lstStyle/>
                    <a:p>
                      <a:endParaRPr lang="zh-CN" altLang="en-US"/>
                    </a:p>
                  </p:txBody>
                </p:sp>
                <p:sp>
                  <p:nvSpPr>
                    <p:cNvPr id="178" name="Line 14"/>
                    <p:cNvSpPr>
                      <a:spLocks noChangeShapeType="1"/>
                    </p:cNvSpPr>
                    <p:nvPr/>
                  </p:nvSpPr>
                  <p:spPr bwMode="auto">
                    <a:xfrm>
                      <a:off x="747" y="726"/>
                      <a:ext cx="387" cy="182"/>
                    </a:xfrm>
                    <a:prstGeom prst="line">
                      <a:avLst/>
                    </a:prstGeom>
                    <a:noFill/>
                    <a:ln w="9525">
                      <a:solidFill>
                        <a:schemeClr val="tx1"/>
                      </a:solidFill>
                      <a:round/>
                      <a:headEnd/>
                      <a:tailEnd/>
                    </a:ln>
                    <a:effectLst/>
                  </p:spPr>
                  <p:txBody>
                    <a:bodyPr wrap="none"/>
                    <a:lstStyle/>
                    <a:p>
                      <a:endParaRPr lang="zh-CN" altLang="en-US"/>
                    </a:p>
                  </p:txBody>
                </p:sp>
                <p:sp>
                  <p:nvSpPr>
                    <p:cNvPr id="179" name="Line 15"/>
                    <p:cNvSpPr>
                      <a:spLocks noChangeShapeType="1"/>
                    </p:cNvSpPr>
                    <p:nvPr/>
                  </p:nvSpPr>
                  <p:spPr bwMode="auto">
                    <a:xfrm>
                      <a:off x="45" y="350"/>
                      <a:ext cx="387" cy="182"/>
                    </a:xfrm>
                    <a:prstGeom prst="line">
                      <a:avLst/>
                    </a:prstGeom>
                    <a:noFill/>
                    <a:ln w="9525">
                      <a:solidFill>
                        <a:schemeClr val="tx1"/>
                      </a:solidFill>
                      <a:round/>
                      <a:headEnd/>
                      <a:tailEnd/>
                    </a:ln>
                    <a:effectLst/>
                  </p:spPr>
                  <p:txBody>
                    <a:bodyPr wrap="none"/>
                    <a:lstStyle/>
                    <a:p>
                      <a:endParaRPr lang="zh-CN" altLang="en-US"/>
                    </a:p>
                  </p:txBody>
                </p:sp>
              </p:grpSp>
            </p:grpSp>
            <p:sp>
              <p:nvSpPr>
                <p:cNvPr id="165" name="Rectangle 16"/>
                <p:cNvSpPr>
                  <a:spLocks noChangeArrowheads="1"/>
                </p:cNvSpPr>
                <p:nvPr/>
              </p:nvSpPr>
              <p:spPr bwMode="auto">
                <a:xfrm>
                  <a:off x="597" y="281"/>
                  <a:ext cx="227" cy="182"/>
                </a:xfrm>
                <a:prstGeom prst="rect">
                  <a:avLst/>
                </a:prstGeom>
                <a:noFill/>
                <a:ln w="9525">
                  <a:noFill/>
                  <a:miter lim="800000"/>
                  <a:headEnd/>
                  <a:tailEnd/>
                </a:ln>
                <a:effectLst/>
              </p:spPr>
              <p:txBody>
                <a:bodyPr wrap="none" anchor="ctr"/>
                <a:lstStyle/>
                <a:p>
                  <a:pPr algn="ctr"/>
                  <a:r>
                    <a:rPr lang="en-US" sz="2000" b="1"/>
                    <a:t>1</a:t>
                  </a:r>
                </a:p>
              </p:txBody>
            </p:sp>
            <p:sp>
              <p:nvSpPr>
                <p:cNvPr id="166" name="Rectangle 17"/>
                <p:cNvSpPr>
                  <a:spLocks noChangeArrowheads="1"/>
                </p:cNvSpPr>
                <p:nvPr/>
              </p:nvSpPr>
              <p:spPr bwMode="auto">
                <a:xfrm>
                  <a:off x="771" y="499"/>
                  <a:ext cx="227" cy="182"/>
                </a:xfrm>
                <a:prstGeom prst="rect">
                  <a:avLst/>
                </a:prstGeom>
                <a:noFill/>
                <a:ln w="9525">
                  <a:noFill/>
                  <a:miter lim="800000"/>
                  <a:headEnd/>
                  <a:tailEnd/>
                </a:ln>
                <a:effectLst/>
              </p:spPr>
              <p:txBody>
                <a:bodyPr wrap="none" anchor="ctr"/>
                <a:lstStyle/>
                <a:p>
                  <a:pPr algn="ctr"/>
                  <a:r>
                    <a:rPr lang="en-US" sz="2000" b="1"/>
                    <a:t>2</a:t>
                  </a:r>
                </a:p>
              </p:txBody>
            </p:sp>
            <p:sp>
              <p:nvSpPr>
                <p:cNvPr id="167" name="Rectangle 18"/>
                <p:cNvSpPr>
                  <a:spLocks noChangeArrowheads="1"/>
                </p:cNvSpPr>
                <p:nvPr/>
              </p:nvSpPr>
              <p:spPr bwMode="auto">
                <a:xfrm>
                  <a:off x="621" y="782"/>
                  <a:ext cx="227" cy="182"/>
                </a:xfrm>
                <a:prstGeom prst="rect">
                  <a:avLst/>
                </a:prstGeom>
                <a:noFill/>
                <a:ln w="9525">
                  <a:noFill/>
                  <a:miter lim="800000"/>
                  <a:headEnd/>
                  <a:tailEnd/>
                </a:ln>
                <a:effectLst/>
              </p:spPr>
              <p:txBody>
                <a:bodyPr wrap="none" anchor="ctr"/>
                <a:lstStyle/>
                <a:p>
                  <a:pPr algn="ctr"/>
                  <a:r>
                    <a:rPr lang="en-US" sz="2000" b="1"/>
                    <a:t>3</a:t>
                  </a:r>
                </a:p>
              </p:txBody>
            </p:sp>
            <p:sp>
              <p:nvSpPr>
                <p:cNvPr id="168" name="Rectangle 19"/>
                <p:cNvSpPr>
                  <a:spLocks noChangeArrowheads="1"/>
                </p:cNvSpPr>
                <p:nvPr/>
              </p:nvSpPr>
              <p:spPr bwMode="auto">
                <a:xfrm>
                  <a:off x="370" y="801"/>
                  <a:ext cx="227" cy="182"/>
                </a:xfrm>
                <a:prstGeom prst="rect">
                  <a:avLst/>
                </a:prstGeom>
                <a:noFill/>
                <a:ln w="9525">
                  <a:noFill/>
                  <a:miter lim="800000"/>
                  <a:headEnd/>
                  <a:tailEnd/>
                </a:ln>
                <a:effectLst/>
              </p:spPr>
              <p:txBody>
                <a:bodyPr wrap="none" anchor="ctr"/>
                <a:lstStyle/>
                <a:p>
                  <a:pPr algn="ctr"/>
                  <a:r>
                    <a:rPr lang="en-US" sz="2000" b="1"/>
                    <a:t>4</a:t>
                  </a:r>
                </a:p>
              </p:txBody>
            </p:sp>
            <p:sp>
              <p:nvSpPr>
                <p:cNvPr id="169" name="Rectangle 20"/>
                <p:cNvSpPr>
                  <a:spLocks noChangeArrowheads="1"/>
                </p:cNvSpPr>
                <p:nvPr/>
              </p:nvSpPr>
              <p:spPr bwMode="auto">
                <a:xfrm>
                  <a:off x="227" y="545"/>
                  <a:ext cx="227" cy="182"/>
                </a:xfrm>
                <a:prstGeom prst="rect">
                  <a:avLst/>
                </a:prstGeom>
                <a:noFill/>
                <a:ln w="9525">
                  <a:noFill/>
                  <a:miter lim="800000"/>
                  <a:headEnd/>
                  <a:tailEnd/>
                </a:ln>
                <a:effectLst/>
              </p:spPr>
              <p:txBody>
                <a:bodyPr wrap="none" anchor="ctr"/>
                <a:lstStyle/>
                <a:p>
                  <a:pPr algn="ctr"/>
                  <a:r>
                    <a:rPr lang="en-US" sz="2000" b="1"/>
                    <a:t>5</a:t>
                  </a:r>
                </a:p>
              </p:txBody>
            </p:sp>
            <p:sp>
              <p:nvSpPr>
                <p:cNvPr id="170" name="Rectangle 21"/>
                <p:cNvSpPr>
                  <a:spLocks noChangeArrowheads="1"/>
                </p:cNvSpPr>
                <p:nvPr/>
              </p:nvSpPr>
              <p:spPr bwMode="auto">
                <a:xfrm>
                  <a:off x="317" y="273"/>
                  <a:ext cx="227" cy="182"/>
                </a:xfrm>
                <a:prstGeom prst="rect">
                  <a:avLst/>
                </a:prstGeom>
                <a:noFill/>
                <a:ln w="9525">
                  <a:noFill/>
                  <a:miter lim="800000"/>
                  <a:headEnd/>
                  <a:tailEnd/>
                </a:ln>
                <a:effectLst/>
              </p:spPr>
              <p:txBody>
                <a:bodyPr wrap="none" anchor="ctr"/>
                <a:lstStyle/>
                <a:p>
                  <a:pPr algn="ctr"/>
                  <a:r>
                    <a:rPr lang="en-US" sz="2000" b="1"/>
                    <a:t>0</a:t>
                  </a:r>
                </a:p>
              </p:txBody>
            </p:sp>
          </p:grpSp>
          <p:sp>
            <p:nvSpPr>
              <p:cNvPr id="155" name="Rectangle 22"/>
              <p:cNvSpPr>
                <a:spLocks noChangeArrowheads="1"/>
              </p:cNvSpPr>
              <p:nvPr/>
            </p:nvSpPr>
            <p:spPr bwMode="auto">
              <a:xfrm>
                <a:off x="505" y="1608"/>
                <a:ext cx="862" cy="227"/>
              </a:xfrm>
              <a:prstGeom prst="rect">
                <a:avLst/>
              </a:prstGeom>
              <a:noFill/>
              <a:ln w="9525">
                <a:noFill/>
                <a:miter lim="800000"/>
                <a:headEnd/>
                <a:tailEnd/>
              </a:ln>
              <a:effectLst/>
            </p:spPr>
            <p:txBody>
              <a:bodyPr wrap="none" anchor="ctr"/>
              <a:lstStyle/>
              <a:p>
                <a:pPr algn="ctr"/>
                <a:r>
                  <a:rPr lang="en-US" sz="2000" b="1"/>
                  <a:t>(a)  </a:t>
                </a:r>
                <a:r>
                  <a:rPr lang="zh-CN" altLang="en-US" sz="2000" b="1">
                    <a:ea typeface="楷体_GB2312" pitchFamily="49" charset="-122"/>
                  </a:rPr>
                  <a:t>空队列</a:t>
                </a:r>
              </a:p>
            </p:txBody>
          </p:sp>
          <p:grpSp>
            <p:nvGrpSpPr>
              <p:cNvPr id="156" name="Group 23"/>
              <p:cNvGrpSpPr>
                <a:grpSpLocks/>
              </p:cNvGrpSpPr>
              <p:nvPr/>
            </p:nvGrpSpPr>
            <p:grpSpPr bwMode="auto">
              <a:xfrm>
                <a:off x="0" y="178"/>
                <a:ext cx="454" cy="408"/>
                <a:chOff x="0" y="0"/>
                <a:chExt cx="454" cy="408"/>
              </a:xfrm>
            </p:grpSpPr>
            <p:sp>
              <p:nvSpPr>
                <p:cNvPr id="161" name="Rectangle 24"/>
                <p:cNvSpPr>
                  <a:spLocks noChangeArrowheads="1"/>
                </p:cNvSpPr>
                <p:nvPr/>
              </p:nvSpPr>
              <p:spPr bwMode="auto">
                <a:xfrm>
                  <a:off x="0" y="0"/>
                  <a:ext cx="408" cy="226"/>
                </a:xfrm>
                <a:prstGeom prst="rect">
                  <a:avLst/>
                </a:prstGeom>
                <a:noFill/>
                <a:ln w="9525">
                  <a:noFill/>
                  <a:miter lim="800000"/>
                  <a:headEnd/>
                  <a:tailEnd/>
                </a:ln>
                <a:effectLst/>
              </p:spPr>
              <p:txBody>
                <a:bodyPr wrap="none" anchor="ctr"/>
                <a:lstStyle/>
                <a:p>
                  <a:pPr algn="ctr"/>
                  <a:r>
                    <a:rPr lang="en-US" sz="2000" b="1"/>
                    <a:t>front</a:t>
                  </a:r>
                </a:p>
              </p:txBody>
            </p:sp>
            <p:sp>
              <p:nvSpPr>
                <p:cNvPr id="162" name="Line 25"/>
                <p:cNvSpPr>
                  <a:spLocks noChangeShapeType="1"/>
                </p:cNvSpPr>
                <p:nvPr/>
              </p:nvSpPr>
              <p:spPr bwMode="auto">
                <a:xfrm>
                  <a:off x="14" y="198"/>
                  <a:ext cx="408" cy="0"/>
                </a:xfrm>
                <a:prstGeom prst="line">
                  <a:avLst/>
                </a:prstGeom>
                <a:noFill/>
                <a:ln w="19050">
                  <a:solidFill>
                    <a:schemeClr val="tx1"/>
                  </a:solidFill>
                  <a:round/>
                  <a:headEnd/>
                  <a:tailEnd/>
                </a:ln>
                <a:effectLst/>
              </p:spPr>
              <p:txBody>
                <a:bodyPr wrap="none"/>
                <a:lstStyle/>
                <a:p>
                  <a:endParaRPr lang="zh-CN" altLang="en-US"/>
                </a:p>
              </p:txBody>
            </p:sp>
            <p:sp>
              <p:nvSpPr>
                <p:cNvPr id="163" name="Line 26"/>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p:spPr>
              <p:txBody>
                <a:bodyPr wrap="none"/>
                <a:lstStyle/>
                <a:p>
                  <a:endParaRPr lang="zh-CN" altLang="en-US"/>
                </a:p>
              </p:txBody>
            </p:sp>
          </p:grpSp>
          <p:grpSp>
            <p:nvGrpSpPr>
              <p:cNvPr id="157" name="Group 27"/>
              <p:cNvGrpSpPr>
                <a:grpSpLocks/>
              </p:cNvGrpSpPr>
              <p:nvPr/>
            </p:nvGrpSpPr>
            <p:grpSpPr bwMode="auto">
              <a:xfrm>
                <a:off x="654" y="0"/>
                <a:ext cx="363" cy="408"/>
                <a:chOff x="0" y="0"/>
                <a:chExt cx="363" cy="408"/>
              </a:xfrm>
            </p:grpSpPr>
            <p:sp>
              <p:nvSpPr>
                <p:cNvPr id="158" name="Rectangle 28"/>
                <p:cNvSpPr>
                  <a:spLocks noChangeArrowheads="1"/>
                </p:cNvSpPr>
                <p:nvPr/>
              </p:nvSpPr>
              <p:spPr bwMode="auto">
                <a:xfrm>
                  <a:off x="0" y="0"/>
                  <a:ext cx="363" cy="226"/>
                </a:xfrm>
                <a:prstGeom prst="rect">
                  <a:avLst/>
                </a:prstGeom>
                <a:noFill/>
                <a:ln w="9525">
                  <a:noFill/>
                  <a:miter lim="800000"/>
                  <a:headEnd/>
                  <a:tailEnd/>
                </a:ln>
                <a:effectLst/>
              </p:spPr>
              <p:txBody>
                <a:bodyPr wrap="none" anchor="ctr"/>
                <a:lstStyle/>
                <a:p>
                  <a:pPr algn="ctr"/>
                  <a:r>
                    <a:rPr lang="en-US" sz="2000" b="1"/>
                    <a:t>rear</a:t>
                  </a:r>
                </a:p>
              </p:txBody>
            </p:sp>
            <p:sp>
              <p:nvSpPr>
                <p:cNvPr id="159" name="Line 29"/>
                <p:cNvSpPr>
                  <a:spLocks noChangeShapeType="1"/>
                </p:cNvSpPr>
                <p:nvPr/>
              </p:nvSpPr>
              <p:spPr bwMode="auto">
                <a:xfrm>
                  <a:off x="0" y="227"/>
                  <a:ext cx="318" cy="0"/>
                </a:xfrm>
                <a:prstGeom prst="line">
                  <a:avLst/>
                </a:prstGeom>
                <a:noFill/>
                <a:ln w="19050">
                  <a:solidFill>
                    <a:schemeClr val="tx1"/>
                  </a:solidFill>
                  <a:round/>
                  <a:headEnd/>
                  <a:tailEnd/>
                </a:ln>
                <a:effectLst/>
              </p:spPr>
              <p:txBody>
                <a:bodyPr wrap="none"/>
                <a:lstStyle/>
                <a:p>
                  <a:endParaRPr lang="zh-CN" altLang="en-US"/>
                </a:p>
              </p:txBody>
            </p:sp>
            <p:sp>
              <p:nvSpPr>
                <p:cNvPr id="160" name="Line 30"/>
                <p:cNvSpPr>
                  <a:spLocks noChangeShapeType="1"/>
                </p:cNvSpPr>
                <p:nvPr/>
              </p:nvSpPr>
              <p:spPr bwMode="auto">
                <a:xfrm>
                  <a:off x="0" y="227"/>
                  <a:ext cx="0" cy="181"/>
                </a:xfrm>
                <a:prstGeom prst="line">
                  <a:avLst/>
                </a:prstGeom>
                <a:noFill/>
                <a:ln w="19050">
                  <a:solidFill>
                    <a:schemeClr val="tx1"/>
                  </a:solidFill>
                  <a:round/>
                  <a:headEnd/>
                  <a:tailEnd type="triangle" w="med" len="med"/>
                </a:ln>
                <a:effectLst/>
              </p:spPr>
              <p:txBody>
                <a:bodyPr wrap="none"/>
                <a:lstStyle/>
                <a:p>
                  <a:endParaRPr lang="zh-CN" altLang="en-US"/>
                </a:p>
              </p:txBody>
            </p:sp>
          </p:grpSp>
        </p:grpSp>
        <p:grpSp>
          <p:nvGrpSpPr>
            <p:cNvPr id="94" name="Group 31"/>
            <p:cNvGrpSpPr>
              <a:grpSpLocks/>
            </p:cNvGrpSpPr>
            <p:nvPr/>
          </p:nvGrpSpPr>
          <p:grpSpPr bwMode="auto">
            <a:xfrm>
              <a:off x="1748" y="158"/>
              <a:ext cx="1593" cy="1657"/>
              <a:chOff x="0" y="0"/>
              <a:chExt cx="1593" cy="1657"/>
            </a:xfrm>
          </p:grpSpPr>
          <p:grpSp>
            <p:nvGrpSpPr>
              <p:cNvPr id="124" name="Group 32"/>
              <p:cNvGrpSpPr>
                <a:grpSpLocks/>
              </p:cNvGrpSpPr>
              <p:nvPr/>
            </p:nvGrpSpPr>
            <p:grpSpPr bwMode="auto">
              <a:xfrm>
                <a:off x="323" y="160"/>
                <a:ext cx="1270" cy="1225"/>
                <a:chOff x="0" y="0"/>
                <a:chExt cx="1270" cy="1225"/>
              </a:xfrm>
            </p:grpSpPr>
            <p:grpSp>
              <p:nvGrpSpPr>
                <p:cNvPr id="138" name="Group 33"/>
                <p:cNvGrpSpPr>
                  <a:grpSpLocks/>
                </p:cNvGrpSpPr>
                <p:nvPr/>
              </p:nvGrpSpPr>
              <p:grpSpPr bwMode="auto">
                <a:xfrm>
                  <a:off x="0" y="0"/>
                  <a:ext cx="1270" cy="1225"/>
                  <a:chOff x="0" y="0"/>
                  <a:chExt cx="1270" cy="1225"/>
                </a:xfrm>
              </p:grpSpPr>
              <p:sp>
                <p:nvSpPr>
                  <p:cNvPr id="145" name="Oval 34"/>
                  <p:cNvSpPr>
                    <a:spLocks noChangeArrowheads="1"/>
                  </p:cNvSpPr>
                  <p:nvPr/>
                </p:nvSpPr>
                <p:spPr bwMode="auto">
                  <a:xfrm>
                    <a:off x="440" y="438"/>
                    <a:ext cx="363" cy="363"/>
                  </a:xfrm>
                  <a:prstGeom prst="ellipse">
                    <a:avLst/>
                  </a:prstGeom>
                  <a:noFill/>
                  <a:ln w="9525">
                    <a:solidFill>
                      <a:schemeClr val="tx1"/>
                    </a:solidFill>
                    <a:round/>
                    <a:headEnd/>
                    <a:tailEnd/>
                  </a:ln>
                  <a:effectLst/>
                </p:spPr>
                <p:txBody>
                  <a:bodyPr wrap="none" anchor="ctr"/>
                  <a:lstStyle/>
                  <a:p>
                    <a:endParaRPr lang="zh-CN" altLang="en-US"/>
                  </a:p>
                </p:txBody>
              </p:sp>
              <p:grpSp>
                <p:nvGrpSpPr>
                  <p:cNvPr id="146" name="Group 35"/>
                  <p:cNvGrpSpPr>
                    <a:grpSpLocks/>
                  </p:cNvGrpSpPr>
                  <p:nvPr/>
                </p:nvGrpSpPr>
                <p:grpSpPr bwMode="auto">
                  <a:xfrm>
                    <a:off x="0" y="0"/>
                    <a:ext cx="1270" cy="1225"/>
                    <a:chOff x="0" y="0"/>
                    <a:chExt cx="1225" cy="1188"/>
                  </a:xfrm>
                </p:grpSpPr>
                <p:sp>
                  <p:nvSpPr>
                    <p:cNvPr id="147" name="Oval 36"/>
                    <p:cNvSpPr>
                      <a:spLocks noChangeArrowheads="1"/>
                    </p:cNvSpPr>
                    <p:nvPr/>
                  </p:nvSpPr>
                  <p:spPr bwMode="auto">
                    <a:xfrm>
                      <a:off x="0" y="0"/>
                      <a:ext cx="1225" cy="1180"/>
                    </a:xfrm>
                    <a:prstGeom prst="ellipse">
                      <a:avLst/>
                    </a:prstGeom>
                    <a:noFill/>
                    <a:ln w="9525">
                      <a:solidFill>
                        <a:schemeClr val="tx1"/>
                      </a:solidFill>
                      <a:round/>
                      <a:headEnd/>
                      <a:tailEnd/>
                    </a:ln>
                    <a:effectLst/>
                  </p:spPr>
                  <p:txBody>
                    <a:bodyPr wrap="none" anchor="ctr"/>
                    <a:lstStyle/>
                    <a:p>
                      <a:endParaRPr lang="zh-CN" altLang="en-US"/>
                    </a:p>
                  </p:txBody>
                </p:sp>
                <p:sp>
                  <p:nvSpPr>
                    <p:cNvPr id="148" name="Line 37"/>
                    <p:cNvSpPr>
                      <a:spLocks noChangeShapeType="1"/>
                    </p:cNvSpPr>
                    <p:nvPr/>
                  </p:nvSpPr>
                  <p:spPr bwMode="auto">
                    <a:xfrm>
                      <a:off x="589" y="0"/>
                      <a:ext cx="0" cy="409"/>
                    </a:xfrm>
                    <a:prstGeom prst="line">
                      <a:avLst/>
                    </a:prstGeom>
                    <a:noFill/>
                    <a:ln w="9525">
                      <a:solidFill>
                        <a:schemeClr val="tx1"/>
                      </a:solidFill>
                      <a:round/>
                      <a:headEnd/>
                      <a:tailEnd/>
                    </a:ln>
                    <a:effectLst/>
                  </p:spPr>
                  <p:txBody>
                    <a:bodyPr wrap="none"/>
                    <a:lstStyle/>
                    <a:p>
                      <a:endParaRPr lang="zh-CN" altLang="en-US"/>
                    </a:p>
                  </p:txBody>
                </p:sp>
                <p:sp>
                  <p:nvSpPr>
                    <p:cNvPr id="149" name="Line 38"/>
                    <p:cNvSpPr>
                      <a:spLocks noChangeShapeType="1"/>
                    </p:cNvSpPr>
                    <p:nvPr/>
                  </p:nvSpPr>
                  <p:spPr bwMode="auto">
                    <a:xfrm>
                      <a:off x="589" y="787"/>
                      <a:ext cx="0" cy="401"/>
                    </a:xfrm>
                    <a:prstGeom prst="line">
                      <a:avLst/>
                    </a:prstGeom>
                    <a:noFill/>
                    <a:ln w="9525">
                      <a:solidFill>
                        <a:schemeClr val="tx1"/>
                      </a:solidFill>
                      <a:round/>
                      <a:headEnd/>
                      <a:tailEnd/>
                    </a:ln>
                    <a:effectLst/>
                  </p:spPr>
                  <p:txBody>
                    <a:bodyPr wrap="none"/>
                    <a:lstStyle/>
                    <a:p>
                      <a:endParaRPr lang="zh-CN" altLang="en-US"/>
                    </a:p>
                  </p:txBody>
                </p:sp>
                <p:sp>
                  <p:nvSpPr>
                    <p:cNvPr id="150" name="Line 39"/>
                    <p:cNvSpPr>
                      <a:spLocks noChangeShapeType="1"/>
                    </p:cNvSpPr>
                    <p:nvPr/>
                  </p:nvSpPr>
                  <p:spPr bwMode="auto">
                    <a:xfrm flipV="1">
                      <a:off x="755" y="318"/>
                      <a:ext cx="408" cy="181"/>
                    </a:xfrm>
                    <a:prstGeom prst="line">
                      <a:avLst/>
                    </a:prstGeom>
                    <a:noFill/>
                    <a:ln w="9525">
                      <a:solidFill>
                        <a:schemeClr val="tx1"/>
                      </a:solidFill>
                      <a:round/>
                      <a:headEnd/>
                      <a:tailEnd/>
                    </a:ln>
                    <a:effectLst/>
                  </p:spPr>
                  <p:txBody>
                    <a:bodyPr wrap="none"/>
                    <a:lstStyle/>
                    <a:p>
                      <a:endParaRPr lang="zh-CN" altLang="en-US"/>
                    </a:p>
                  </p:txBody>
                </p:sp>
                <p:sp>
                  <p:nvSpPr>
                    <p:cNvPr id="151" name="Line 40"/>
                    <p:cNvSpPr>
                      <a:spLocks noChangeShapeType="1"/>
                    </p:cNvSpPr>
                    <p:nvPr/>
                  </p:nvSpPr>
                  <p:spPr bwMode="auto">
                    <a:xfrm flipV="1">
                      <a:off x="91" y="697"/>
                      <a:ext cx="354" cy="173"/>
                    </a:xfrm>
                    <a:prstGeom prst="line">
                      <a:avLst/>
                    </a:prstGeom>
                    <a:noFill/>
                    <a:ln w="9525">
                      <a:solidFill>
                        <a:schemeClr val="tx1"/>
                      </a:solidFill>
                      <a:round/>
                      <a:headEnd/>
                      <a:tailEnd/>
                    </a:ln>
                    <a:effectLst/>
                  </p:spPr>
                  <p:txBody>
                    <a:bodyPr wrap="none"/>
                    <a:lstStyle/>
                    <a:p>
                      <a:endParaRPr lang="zh-CN" altLang="en-US"/>
                    </a:p>
                  </p:txBody>
                </p:sp>
                <p:sp>
                  <p:nvSpPr>
                    <p:cNvPr id="152" name="Line 41"/>
                    <p:cNvSpPr>
                      <a:spLocks noChangeShapeType="1"/>
                    </p:cNvSpPr>
                    <p:nvPr/>
                  </p:nvSpPr>
                  <p:spPr bwMode="auto">
                    <a:xfrm>
                      <a:off x="747" y="726"/>
                      <a:ext cx="387" cy="182"/>
                    </a:xfrm>
                    <a:prstGeom prst="line">
                      <a:avLst/>
                    </a:prstGeom>
                    <a:noFill/>
                    <a:ln w="9525">
                      <a:solidFill>
                        <a:schemeClr val="tx1"/>
                      </a:solidFill>
                      <a:round/>
                      <a:headEnd/>
                      <a:tailEnd/>
                    </a:ln>
                    <a:effectLst/>
                  </p:spPr>
                  <p:txBody>
                    <a:bodyPr wrap="none"/>
                    <a:lstStyle/>
                    <a:p>
                      <a:endParaRPr lang="zh-CN" altLang="en-US"/>
                    </a:p>
                  </p:txBody>
                </p:sp>
                <p:sp>
                  <p:nvSpPr>
                    <p:cNvPr id="153" name="Line 42"/>
                    <p:cNvSpPr>
                      <a:spLocks noChangeShapeType="1"/>
                    </p:cNvSpPr>
                    <p:nvPr/>
                  </p:nvSpPr>
                  <p:spPr bwMode="auto">
                    <a:xfrm>
                      <a:off x="45" y="350"/>
                      <a:ext cx="387" cy="182"/>
                    </a:xfrm>
                    <a:prstGeom prst="line">
                      <a:avLst/>
                    </a:prstGeom>
                    <a:noFill/>
                    <a:ln w="9525">
                      <a:solidFill>
                        <a:schemeClr val="tx1"/>
                      </a:solidFill>
                      <a:round/>
                      <a:headEnd/>
                      <a:tailEnd/>
                    </a:ln>
                    <a:effectLst/>
                  </p:spPr>
                  <p:txBody>
                    <a:bodyPr wrap="none"/>
                    <a:lstStyle/>
                    <a:p>
                      <a:endParaRPr lang="zh-CN" altLang="en-US"/>
                    </a:p>
                  </p:txBody>
                </p:sp>
              </p:grpSp>
            </p:grpSp>
            <p:sp>
              <p:nvSpPr>
                <p:cNvPr id="139" name="Rectangle 43"/>
                <p:cNvSpPr>
                  <a:spLocks noChangeArrowheads="1"/>
                </p:cNvSpPr>
                <p:nvPr/>
              </p:nvSpPr>
              <p:spPr bwMode="auto">
                <a:xfrm>
                  <a:off x="597" y="281"/>
                  <a:ext cx="227" cy="182"/>
                </a:xfrm>
                <a:prstGeom prst="rect">
                  <a:avLst/>
                </a:prstGeom>
                <a:noFill/>
                <a:ln w="9525">
                  <a:noFill/>
                  <a:miter lim="800000"/>
                  <a:headEnd/>
                  <a:tailEnd/>
                </a:ln>
                <a:effectLst/>
              </p:spPr>
              <p:txBody>
                <a:bodyPr wrap="none" anchor="ctr"/>
                <a:lstStyle/>
                <a:p>
                  <a:pPr algn="ctr"/>
                  <a:r>
                    <a:rPr lang="en-US" sz="2000" b="1"/>
                    <a:t>1</a:t>
                  </a:r>
                </a:p>
              </p:txBody>
            </p:sp>
            <p:sp>
              <p:nvSpPr>
                <p:cNvPr id="140" name="Rectangle 44"/>
                <p:cNvSpPr>
                  <a:spLocks noChangeArrowheads="1"/>
                </p:cNvSpPr>
                <p:nvPr/>
              </p:nvSpPr>
              <p:spPr bwMode="auto">
                <a:xfrm>
                  <a:off x="771" y="499"/>
                  <a:ext cx="227" cy="182"/>
                </a:xfrm>
                <a:prstGeom prst="rect">
                  <a:avLst/>
                </a:prstGeom>
                <a:noFill/>
                <a:ln w="9525">
                  <a:noFill/>
                  <a:miter lim="800000"/>
                  <a:headEnd/>
                  <a:tailEnd/>
                </a:ln>
                <a:effectLst/>
              </p:spPr>
              <p:txBody>
                <a:bodyPr wrap="none" anchor="ctr"/>
                <a:lstStyle/>
                <a:p>
                  <a:pPr algn="ctr"/>
                  <a:r>
                    <a:rPr lang="en-US" sz="2000" b="1"/>
                    <a:t>2</a:t>
                  </a:r>
                </a:p>
              </p:txBody>
            </p:sp>
            <p:sp>
              <p:nvSpPr>
                <p:cNvPr id="141" name="Rectangle 45"/>
                <p:cNvSpPr>
                  <a:spLocks noChangeArrowheads="1"/>
                </p:cNvSpPr>
                <p:nvPr/>
              </p:nvSpPr>
              <p:spPr bwMode="auto">
                <a:xfrm>
                  <a:off x="621" y="782"/>
                  <a:ext cx="227" cy="182"/>
                </a:xfrm>
                <a:prstGeom prst="rect">
                  <a:avLst/>
                </a:prstGeom>
                <a:noFill/>
                <a:ln w="9525">
                  <a:noFill/>
                  <a:miter lim="800000"/>
                  <a:headEnd/>
                  <a:tailEnd/>
                </a:ln>
                <a:effectLst/>
              </p:spPr>
              <p:txBody>
                <a:bodyPr wrap="none" anchor="ctr"/>
                <a:lstStyle/>
                <a:p>
                  <a:pPr algn="ctr"/>
                  <a:r>
                    <a:rPr lang="en-US" sz="2000" b="1"/>
                    <a:t>3</a:t>
                  </a:r>
                </a:p>
              </p:txBody>
            </p:sp>
            <p:sp>
              <p:nvSpPr>
                <p:cNvPr id="142" name="Rectangle 46"/>
                <p:cNvSpPr>
                  <a:spLocks noChangeArrowheads="1"/>
                </p:cNvSpPr>
                <p:nvPr/>
              </p:nvSpPr>
              <p:spPr bwMode="auto">
                <a:xfrm>
                  <a:off x="370" y="801"/>
                  <a:ext cx="227" cy="182"/>
                </a:xfrm>
                <a:prstGeom prst="rect">
                  <a:avLst/>
                </a:prstGeom>
                <a:noFill/>
                <a:ln w="9525">
                  <a:noFill/>
                  <a:miter lim="800000"/>
                  <a:headEnd/>
                  <a:tailEnd/>
                </a:ln>
                <a:effectLst/>
              </p:spPr>
              <p:txBody>
                <a:bodyPr wrap="none" anchor="ctr"/>
                <a:lstStyle/>
                <a:p>
                  <a:pPr algn="ctr"/>
                  <a:r>
                    <a:rPr lang="en-US" sz="2000" b="1"/>
                    <a:t>4</a:t>
                  </a:r>
                </a:p>
              </p:txBody>
            </p:sp>
            <p:sp>
              <p:nvSpPr>
                <p:cNvPr id="143" name="Rectangle 47"/>
                <p:cNvSpPr>
                  <a:spLocks noChangeArrowheads="1"/>
                </p:cNvSpPr>
                <p:nvPr/>
              </p:nvSpPr>
              <p:spPr bwMode="auto">
                <a:xfrm>
                  <a:off x="227" y="545"/>
                  <a:ext cx="227" cy="182"/>
                </a:xfrm>
                <a:prstGeom prst="rect">
                  <a:avLst/>
                </a:prstGeom>
                <a:noFill/>
                <a:ln w="9525">
                  <a:noFill/>
                  <a:miter lim="800000"/>
                  <a:headEnd/>
                  <a:tailEnd/>
                </a:ln>
                <a:effectLst/>
              </p:spPr>
              <p:txBody>
                <a:bodyPr wrap="none" anchor="ctr"/>
                <a:lstStyle/>
                <a:p>
                  <a:pPr algn="ctr"/>
                  <a:r>
                    <a:rPr lang="en-US" sz="2000" b="1"/>
                    <a:t>5</a:t>
                  </a:r>
                </a:p>
              </p:txBody>
            </p:sp>
            <p:sp>
              <p:nvSpPr>
                <p:cNvPr id="144" name="Rectangle 48"/>
                <p:cNvSpPr>
                  <a:spLocks noChangeArrowheads="1"/>
                </p:cNvSpPr>
                <p:nvPr/>
              </p:nvSpPr>
              <p:spPr bwMode="auto">
                <a:xfrm>
                  <a:off x="317" y="273"/>
                  <a:ext cx="227" cy="182"/>
                </a:xfrm>
                <a:prstGeom prst="rect">
                  <a:avLst/>
                </a:prstGeom>
                <a:noFill/>
                <a:ln w="9525">
                  <a:noFill/>
                  <a:miter lim="800000"/>
                  <a:headEnd/>
                  <a:tailEnd/>
                </a:ln>
                <a:effectLst/>
              </p:spPr>
              <p:txBody>
                <a:bodyPr wrap="none" anchor="ctr"/>
                <a:lstStyle/>
                <a:p>
                  <a:pPr algn="ctr"/>
                  <a:r>
                    <a:rPr lang="en-US" sz="2000" b="1"/>
                    <a:t>0</a:t>
                  </a:r>
                </a:p>
              </p:txBody>
            </p:sp>
          </p:grpSp>
          <p:sp>
            <p:nvSpPr>
              <p:cNvPr id="125" name="Rectangle 49"/>
              <p:cNvSpPr>
                <a:spLocks noChangeArrowheads="1"/>
              </p:cNvSpPr>
              <p:nvPr/>
            </p:nvSpPr>
            <p:spPr bwMode="auto">
              <a:xfrm>
                <a:off x="414" y="1430"/>
                <a:ext cx="1133" cy="227"/>
              </a:xfrm>
              <a:prstGeom prst="rect">
                <a:avLst/>
              </a:prstGeom>
              <a:noFill/>
              <a:ln w="9525">
                <a:noFill/>
                <a:miter lim="800000"/>
                <a:headEnd/>
                <a:tailEnd/>
              </a:ln>
              <a:effectLst/>
            </p:spPr>
            <p:txBody>
              <a:bodyPr wrap="none" anchor="ctr"/>
              <a:lstStyle/>
              <a:p>
                <a:pPr algn="ctr"/>
                <a:r>
                  <a:rPr lang="en-US" sz="2000" b="1"/>
                  <a:t>(b)  d, e, b, g</a:t>
                </a:r>
                <a:r>
                  <a:rPr lang="zh-CN" altLang="en-US" sz="2000" b="1"/>
                  <a:t>入</a:t>
                </a:r>
                <a:r>
                  <a:rPr lang="zh-CN" altLang="en-US" sz="2000" b="1">
                    <a:ea typeface="楷体_GB2312" pitchFamily="49" charset="-122"/>
                  </a:rPr>
                  <a:t>队</a:t>
                </a:r>
              </a:p>
            </p:txBody>
          </p:sp>
          <p:grpSp>
            <p:nvGrpSpPr>
              <p:cNvPr id="126" name="Group 50"/>
              <p:cNvGrpSpPr>
                <a:grpSpLocks/>
              </p:cNvGrpSpPr>
              <p:nvPr/>
            </p:nvGrpSpPr>
            <p:grpSpPr bwMode="auto">
              <a:xfrm>
                <a:off x="0" y="0"/>
                <a:ext cx="454" cy="408"/>
                <a:chOff x="0" y="0"/>
                <a:chExt cx="454" cy="408"/>
              </a:xfrm>
            </p:grpSpPr>
            <p:sp>
              <p:nvSpPr>
                <p:cNvPr id="135" name="Rectangle 51"/>
                <p:cNvSpPr>
                  <a:spLocks noChangeArrowheads="1"/>
                </p:cNvSpPr>
                <p:nvPr/>
              </p:nvSpPr>
              <p:spPr bwMode="auto">
                <a:xfrm>
                  <a:off x="0" y="0"/>
                  <a:ext cx="408" cy="226"/>
                </a:xfrm>
                <a:prstGeom prst="rect">
                  <a:avLst/>
                </a:prstGeom>
                <a:noFill/>
                <a:ln w="9525">
                  <a:noFill/>
                  <a:miter lim="800000"/>
                  <a:headEnd/>
                  <a:tailEnd/>
                </a:ln>
                <a:effectLst/>
              </p:spPr>
              <p:txBody>
                <a:bodyPr wrap="none" anchor="ctr"/>
                <a:lstStyle/>
                <a:p>
                  <a:pPr algn="ctr"/>
                  <a:r>
                    <a:rPr lang="en-US" sz="2000" b="1"/>
                    <a:t>front</a:t>
                  </a:r>
                </a:p>
              </p:txBody>
            </p:sp>
            <p:sp>
              <p:nvSpPr>
                <p:cNvPr id="136" name="Line 52"/>
                <p:cNvSpPr>
                  <a:spLocks noChangeShapeType="1"/>
                </p:cNvSpPr>
                <p:nvPr/>
              </p:nvSpPr>
              <p:spPr bwMode="auto">
                <a:xfrm>
                  <a:off x="14" y="198"/>
                  <a:ext cx="408" cy="0"/>
                </a:xfrm>
                <a:prstGeom prst="line">
                  <a:avLst/>
                </a:prstGeom>
                <a:noFill/>
                <a:ln w="19050">
                  <a:solidFill>
                    <a:schemeClr val="tx1"/>
                  </a:solidFill>
                  <a:round/>
                  <a:headEnd/>
                  <a:tailEnd/>
                </a:ln>
                <a:effectLst/>
              </p:spPr>
              <p:txBody>
                <a:bodyPr wrap="none"/>
                <a:lstStyle/>
                <a:p>
                  <a:endParaRPr lang="zh-CN" altLang="en-US"/>
                </a:p>
              </p:txBody>
            </p:sp>
            <p:sp>
              <p:nvSpPr>
                <p:cNvPr id="137" name="Line 53"/>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p:spPr>
              <p:txBody>
                <a:bodyPr wrap="none"/>
                <a:lstStyle/>
                <a:p>
                  <a:endParaRPr lang="zh-CN" altLang="en-US"/>
                </a:p>
              </p:txBody>
            </p:sp>
          </p:grpSp>
          <p:sp>
            <p:nvSpPr>
              <p:cNvPr id="127" name="Rectangle 54"/>
              <p:cNvSpPr>
                <a:spLocks noChangeArrowheads="1"/>
              </p:cNvSpPr>
              <p:nvPr/>
            </p:nvSpPr>
            <p:spPr bwMode="auto">
              <a:xfrm>
                <a:off x="550" y="275"/>
                <a:ext cx="227" cy="227"/>
              </a:xfrm>
              <a:prstGeom prst="rect">
                <a:avLst/>
              </a:prstGeom>
              <a:noFill/>
              <a:ln w="9525">
                <a:noFill/>
                <a:miter lim="800000"/>
                <a:headEnd/>
                <a:tailEnd/>
              </a:ln>
              <a:effectLst/>
            </p:spPr>
            <p:txBody>
              <a:bodyPr wrap="none" anchor="ctr"/>
              <a:lstStyle/>
              <a:p>
                <a:pPr algn="ctr"/>
                <a:r>
                  <a:rPr lang="en-US" sz="2400" b="1">
                    <a:solidFill>
                      <a:schemeClr val="folHlink"/>
                    </a:solidFill>
                  </a:rPr>
                  <a:t>d</a:t>
                </a:r>
              </a:p>
            </p:txBody>
          </p:sp>
          <p:sp>
            <p:nvSpPr>
              <p:cNvPr id="128" name="Rectangle 55"/>
              <p:cNvSpPr>
                <a:spLocks noChangeArrowheads="1"/>
              </p:cNvSpPr>
              <p:nvPr/>
            </p:nvSpPr>
            <p:spPr bwMode="auto">
              <a:xfrm>
                <a:off x="1094" y="296"/>
                <a:ext cx="227" cy="227"/>
              </a:xfrm>
              <a:prstGeom prst="rect">
                <a:avLst/>
              </a:prstGeom>
              <a:noFill/>
              <a:ln w="9525">
                <a:noFill/>
                <a:miter lim="800000"/>
                <a:headEnd/>
                <a:tailEnd/>
              </a:ln>
              <a:effectLst/>
            </p:spPr>
            <p:txBody>
              <a:bodyPr wrap="none" anchor="ctr"/>
              <a:lstStyle/>
              <a:p>
                <a:pPr algn="ctr"/>
                <a:r>
                  <a:rPr lang="en-US" sz="2400" b="1">
                    <a:solidFill>
                      <a:schemeClr val="folHlink"/>
                    </a:solidFill>
                  </a:rPr>
                  <a:t>e</a:t>
                </a:r>
              </a:p>
            </p:txBody>
          </p:sp>
          <p:sp>
            <p:nvSpPr>
              <p:cNvPr id="129" name="Rectangle 56"/>
              <p:cNvSpPr>
                <a:spLocks noChangeArrowheads="1"/>
              </p:cNvSpPr>
              <p:nvPr/>
            </p:nvSpPr>
            <p:spPr bwMode="auto">
              <a:xfrm>
                <a:off x="1321" y="704"/>
                <a:ext cx="227" cy="227"/>
              </a:xfrm>
              <a:prstGeom prst="rect">
                <a:avLst/>
              </a:prstGeom>
              <a:noFill/>
              <a:ln w="9525">
                <a:noFill/>
                <a:miter lim="800000"/>
                <a:headEnd/>
                <a:tailEnd/>
              </a:ln>
              <a:effectLst/>
            </p:spPr>
            <p:txBody>
              <a:bodyPr wrap="none" anchor="ctr"/>
              <a:lstStyle/>
              <a:p>
                <a:pPr algn="ctr"/>
                <a:r>
                  <a:rPr lang="en-US" sz="2400" b="1">
                    <a:solidFill>
                      <a:schemeClr val="folHlink"/>
                    </a:solidFill>
                  </a:rPr>
                  <a:t>b</a:t>
                </a:r>
              </a:p>
            </p:txBody>
          </p:sp>
          <p:sp>
            <p:nvSpPr>
              <p:cNvPr id="130" name="Rectangle 57"/>
              <p:cNvSpPr>
                <a:spLocks noChangeArrowheads="1"/>
              </p:cNvSpPr>
              <p:nvPr/>
            </p:nvSpPr>
            <p:spPr bwMode="auto">
              <a:xfrm>
                <a:off x="1049" y="1067"/>
                <a:ext cx="227" cy="227"/>
              </a:xfrm>
              <a:prstGeom prst="rect">
                <a:avLst/>
              </a:prstGeom>
              <a:noFill/>
              <a:ln w="9525">
                <a:noFill/>
                <a:miter lim="800000"/>
                <a:headEnd/>
                <a:tailEnd/>
              </a:ln>
              <a:effectLst/>
            </p:spPr>
            <p:txBody>
              <a:bodyPr wrap="none" anchor="ctr"/>
              <a:lstStyle/>
              <a:p>
                <a:pPr algn="ctr"/>
                <a:r>
                  <a:rPr lang="en-US" sz="2400" b="1">
                    <a:solidFill>
                      <a:schemeClr val="folHlink"/>
                    </a:solidFill>
                  </a:rPr>
                  <a:t>g</a:t>
                </a:r>
              </a:p>
            </p:txBody>
          </p:sp>
          <p:grpSp>
            <p:nvGrpSpPr>
              <p:cNvPr id="131" name="Group 58"/>
              <p:cNvGrpSpPr>
                <a:grpSpLocks/>
              </p:cNvGrpSpPr>
              <p:nvPr/>
            </p:nvGrpSpPr>
            <p:grpSpPr bwMode="auto">
              <a:xfrm>
                <a:off x="44" y="1094"/>
                <a:ext cx="500" cy="230"/>
                <a:chOff x="0" y="0"/>
                <a:chExt cx="500" cy="230"/>
              </a:xfrm>
            </p:grpSpPr>
            <p:sp>
              <p:nvSpPr>
                <p:cNvPr id="132" name="Rectangle 59"/>
                <p:cNvSpPr>
                  <a:spLocks noChangeArrowheads="1"/>
                </p:cNvSpPr>
                <p:nvPr/>
              </p:nvSpPr>
              <p:spPr bwMode="auto">
                <a:xfrm>
                  <a:off x="66" y="0"/>
                  <a:ext cx="316" cy="226"/>
                </a:xfrm>
                <a:prstGeom prst="rect">
                  <a:avLst/>
                </a:prstGeom>
                <a:noFill/>
                <a:ln w="9525">
                  <a:noFill/>
                  <a:miter lim="800000"/>
                  <a:headEnd/>
                  <a:tailEnd/>
                </a:ln>
                <a:effectLst/>
              </p:spPr>
              <p:txBody>
                <a:bodyPr wrap="none" anchor="ctr"/>
                <a:lstStyle/>
                <a:p>
                  <a:pPr algn="ctr"/>
                  <a:r>
                    <a:rPr lang="en-US" sz="2000" b="1"/>
                    <a:t>rear</a:t>
                  </a:r>
                </a:p>
              </p:txBody>
            </p:sp>
            <p:sp>
              <p:nvSpPr>
                <p:cNvPr id="133" name="Line 60"/>
                <p:cNvSpPr>
                  <a:spLocks noChangeShapeType="1"/>
                </p:cNvSpPr>
                <p:nvPr/>
              </p:nvSpPr>
              <p:spPr bwMode="auto">
                <a:xfrm>
                  <a:off x="0" y="230"/>
                  <a:ext cx="408" cy="0"/>
                </a:xfrm>
                <a:prstGeom prst="line">
                  <a:avLst/>
                </a:prstGeom>
                <a:noFill/>
                <a:ln w="19050">
                  <a:solidFill>
                    <a:schemeClr val="tx1"/>
                  </a:solidFill>
                  <a:round/>
                  <a:headEnd/>
                  <a:tailEnd/>
                </a:ln>
                <a:effectLst/>
              </p:spPr>
              <p:txBody>
                <a:bodyPr wrap="none"/>
                <a:lstStyle/>
                <a:p>
                  <a:endParaRPr lang="zh-CN" altLang="en-US"/>
                </a:p>
              </p:txBody>
            </p:sp>
            <p:sp>
              <p:nvSpPr>
                <p:cNvPr id="134" name="Line 61"/>
                <p:cNvSpPr>
                  <a:spLocks noChangeShapeType="1"/>
                </p:cNvSpPr>
                <p:nvPr/>
              </p:nvSpPr>
              <p:spPr bwMode="auto">
                <a:xfrm flipV="1">
                  <a:off x="409" y="137"/>
                  <a:ext cx="91" cy="91"/>
                </a:xfrm>
                <a:prstGeom prst="line">
                  <a:avLst/>
                </a:prstGeom>
                <a:noFill/>
                <a:ln w="19050">
                  <a:solidFill>
                    <a:schemeClr val="tx1"/>
                  </a:solidFill>
                  <a:round/>
                  <a:headEnd/>
                  <a:tailEnd type="triangle" w="med" len="med"/>
                </a:ln>
                <a:effectLst/>
              </p:spPr>
              <p:txBody>
                <a:bodyPr wrap="none"/>
                <a:lstStyle/>
                <a:p>
                  <a:endParaRPr lang="zh-CN" altLang="en-US"/>
                </a:p>
              </p:txBody>
            </p:sp>
          </p:grpSp>
        </p:grpSp>
        <p:grpSp>
          <p:nvGrpSpPr>
            <p:cNvPr id="95" name="Group 62"/>
            <p:cNvGrpSpPr>
              <a:grpSpLocks/>
            </p:cNvGrpSpPr>
            <p:nvPr/>
          </p:nvGrpSpPr>
          <p:grpSpPr bwMode="auto">
            <a:xfrm>
              <a:off x="3508" y="326"/>
              <a:ext cx="2012" cy="1497"/>
              <a:chOff x="0" y="0"/>
              <a:chExt cx="2012" cy="1497"/>
            </a:xfrm>
          </p:grpSpPr>
          <p:grpSp>
            <p:nvGrpSpPr>
              <p:cNvPr id="96" name="Group 63"/>
              <p:cNvGrpSpPr>
                <a:grpSpLocks/>
              </p:cNvGrpSpPr>
              <p:nvPr/>
            </p:nvGrpSpPr>
            <p:grpSpPr bwMode="auto">
              <a:xfrm>
                <a:off x="310" y="0"/>
                <a:ext cx="1270" cy="1225"/>
                <a:chOff x="0" y="0"/>
                <a:chExt cx="1270" cy="1225"/>
              </a:xfrm>
            </p:grpSpPr>
            <p:grpSp>
              <p:nvGrpSpPr>
                <p:cNvPr id="108" name="Group 64"/>
                <p:cNvGrpSpPr>
                  <a:grpSpLocks/>
                </p:cNvGrpSpPr>
                <p:nvPr/>
              </p:nvGrpSpPr>
              <p:grpSpPr bwMode="auto">
                <a:xfrm>
                  <a:off x="0" y="0"/>
                  <a:ext cx="1270" cy="1225"/>
                  <a:chOff x="0" y="0"/>
                  <a:chExt cx="1270" cy="1225"/>
                </a:xfrm>
              </p:grpSpPr>
              <p:sp>
                <p:nvSpPr>
                  <p:cNvPr id="115" name="Oval 65"/>
                  <p:cNvSpPr>
                    <a:spLocks noChangeArrowheads="1"/>
                  </p:cNvSpPr>
                  <p:nvPr/>
                </p:nvSpPr>
                <p:spPr bwMode="auto">
                  <a:xfrm>
                    <a:off x="440" y="438"/>
                    <a:ext cx="363" cy="363"/>
                  </a:xfrm>
                  <a:prstGeom prst="ellipse">
                    <a:avLst/>
                  </a:prstGeom>
                  <a:noFill/>
                  <a:ln w="9525">
                    <a:solidFill>
                      <a:schemeClr val="tx1"/>
                    </a:solidFill>
                    <a:round/>
                    <a:headEnd/>
                    <a:tailEnd/>
                  </a:ln>
                  <a:effectLst/>
                </p:spPr>
                <p:txBody>
                  <a:bodyPr wrap="none" anchor="ctr"/>
                  <a:lstStyle/>
                  <a:p>
                    <a:endParaRPr lang="zh-CN" altLang="en-US"/>
                  </a:p>
                </p:txBody>
              </p:sp>
              <p:grpSp>
                <p:nvGrpSpPr>
                  <p:cNvPr id="116" name="Group 66"/>
                  <p:cNvGrpSpPr>
                    <a:grpSpLocks/>
                  </p:cNvGrpSpPr>
                  <p:nvPr/>
                </p:nvGrpSpPr>
                <p:grpSpPr bwMode="auto">
                  <a:xfrm>
                    <a:off x="0" y="0"/>
                    <a:ext cx="1270" cy="1225"/>
                    <a:chOff x="0" y="0"/>
                    <a:chExt cx="1225" cy="1188"/>
                  </a:xfrm>
                </p:grpSpPr>
                <p:sp>
                  <p:nvSpPr>
                    <p:cNvPr id="117" name="Oval 67"/>
                    <p:cNvSpPr>
                      <a:spLocks noChangeArrowheads="1"/>
                    </p:cNvSpPr>
                    <p:nvPr/>
                  </p:nvSpPr>
                  <p:spPr bwMode="auto">
                    <a:xfrm>
                      <a:off x="0" y="0"/>
                      <a:ext cx="1225" cy="1180"/>
                    </a:xfrm>
                    <a:prstGeom prst="ellipse">
                      <a:avLst/>
                    </a:prstGeom>
                    <a:noFill/>
                    <a:ln w="9525">
                      <a:solidFill>
                        <a:schemeClr val="tx1"/>
                      </a:solidFill>
                      <a:round/>
                      <a:headEnd/>
                      <a:tailEnd/>
                    </a:ln>
                    <a:effectLst/>
                  </p:spPr>
                  <p:txBody>
                    <a:bodyPr wrap="none" anchor="ctr"/>
                    <a:lstStyle/>
                    <a:p>
                      <a:endParaRPr lang="zh-CN" altLang="en-US"/>
                    </a:p>
                  </p:txBody>
                </p:sp>
                <p:sp>
                  <p:nvSpPr>
                    <p:cNvPr id="118" name="Line 68"/>
                    <p:cNvSpPr>
                      <a:spLocks noChangeShapeType="1"/>
                    </p:cNvSpPr>
                    <p:nvPr/>
                  </p:nvSpPr>
                  <p:spPr bwMode="auto">
                    <a:xfrm>
                      <a:off x="589" y="0"/>
                      <a:ext cx="0" cy="409"/>
                    </a:xfrm>
                    <a:prstGeom prst="line">
                      <a:avLst/>
                    </a:prstGeom>
                    <a:noFill/>
                    <a:ln w="9525">
                      <a:solidFill>
                        <a:schemeClr val="tx1"/>
                      </a:solidFill>
                      <a:round/>
                      <a:headEnd/>
                      <a:tailEnd/>
                    </a:ln>
                    <a:effectLst/>
                  </p:spPr>
                  <p:txBody>
                    <a:bodyPr wrap="none"/>
                    <a:lstStyle/>
                    <a:p>
                      <a:endParaRPr lang="zh-CN" altLang="en-US"/>
                    </a:p>
                  </p:txBody>
                </p:sp>
                <p:sp>
                  <p:nvSpPr>
                    <p:cNvPr id="119" name="Line 69"/>
                    <p:cNvSpPr>
                      <a:spLocks noChangeShapeType="1"/>
                    </p:cNvSpPr>
                    <p:nvPr/>
                  </p:nvSpPr>
                  <p:spPr bwMode="auto">
                    <a:xfrm>
                      <a:off x="589" y="787"/>
                      <a:ext cx="0" cy="401"/>
                    </a:xfrm>
                    <a:prstGeom prst="line">
                      <a:avLst/>
                    </a:prstGeom>
                    <a:noFill/>
                    <a:ln w="9525">
                      <a:solidFill>
                        <a:schemeClr val="tx1"/>
                      </a:solidFill>
                      <a:round/>
                      <a:headEnd/>
                      <a:tailEnd/>
                    </a:ln>
                    <a:effectLst/>
                  </p:spPr>
                  <p:txBody>
                    <a:bodyPr wrap="none"/>
                    <a:lstStyle/>
                    <a:p>
                      <a:endParaRPr lang="zh-CN" altLang="en-US"/>
                    </a:p>
                  </p:txBody>
                </p:sp>
                <p:sp>
                  <p:nvSpPr>
                    <p:cNvPr id="120" name="Line 70"/>
                    <p:cNvSpPr>
                      <a:spLocks noChangeShapeType="1"/>
                    </p:cNvSpPr>
                    <p:nvPr/>
                  </p:nvSpPr>
                  <p:spPr bwMode="auto">
                    <a:xfrm flipV="1">
                      <a:off x="755" y="318"/>
                      <a:ext cx="408" cy="181"/>
                    </a:xfrm>
                    <a:prstGeom prst="line">
                      <a:avLst/>
                    </a:prstGeom>
                    <a:noFill/>
                    <a:ln w="9525">
                      <a:solidFill>
                        <a:schemeClr val="tx1"/>
                      </a:solidFill>
                      <a:round/>
                      <a:headEnd/>
                      <a:tailEnd/>
                    </a:ln>
                    <a:effectLst/>
                  </p:spPr>
                  <p:txBody>
                    <a:bodyPr wrap="none"/>
                    <a:lstStyle/>
                    <a:p>
                      <a:endParaRPr lang="zh-CN" altLang="en-US"/>
                    </a:p>
                  </p:txBody>
                </p:sp>
                <p:sp>
                  <p:nvSpPr>
                    <p:cNvPr id="121" name="Line 71"/>
                    <p:cNvSpPr>
                      <a:spLocks noChangeShapeType="1"/>
                    </p:cNvSpPr>
                    <p:nvPr/>
                  </p:nvSpPr>
                  <p:spPr bwMode="auto">
                    <a:xfrm flipV="1">
                      <a:off x="91" y="697"/>
                      <a:ext cx="354" cy="173"/>
                    </a:xfrm>
                    <a:prstGeom prst="line">
                      <a:avLst/>
                    </a:prstGeom>
                    <a:noFill/>
                    <a:ln w="9525">
                      <a:solidFill>
                        <a:schemeClr val="tx1"/>
                      </a:solidFill>
                      <a:round/>
                      <a:headEnd/>
                      <a:tailEnd/>
                    </a:ln>
                    <a:effectLst/>
                  </p:spPr>
                  <p:txBody>
                    <a:bodyPr wrap="none"/>
                    <a:lstStyle/>
                    <a:p>
                      <a:endParaRPr lang="zh-CN" altLang="en-US"/>
                    </a:p>
                  </p:txBody>
                </p:sp>
                <p:sp>
                  <p:nvSpPr>
                    <p:cNvPr id="122" name="Line 72"/>
                    <p:cNvSpPr>
                      <a:spLocks noChangeShapeType="1"/>
                    </p:cNvSpPr>
                    <p:nvPr/>
                  </p:nvSpPr>
                  <p:spPr bwMode="auto">
                    <a:xfrm>
                      <a:off x="747" y="726"/>
                      <a:ext cx="387" cy="182"/>
                    </a:xfrm>
                    <a:prstGeom prst="line">
                      <a:avLst/>
                    </a:prstGeom>
                    <a:noFill/>
                    <a:ln w="9525">
                      <a:solidFill>
                        <a:schemeClr val="tx1"/>
                      </a:solidFill>
                      <a:round/>
                      <a:headEnd/>
                      <a:tailEnd/>
                    </a:ln>
                    <a:effectLst/>
                  </p:spPr>
                  <p:txBody>
                    <a:bodyPr wrap="none"/>
                    <a:lstStyle/>
                    <a:p>
                      <a:endParaRPr lang="zh-CN" altLang="en-US"/>
                    </a:p>
                  </p:txBody>
                </p:sp>
                <p:sp>
                  <p:nvSpPr>
                    <p:cNvPr id="123" name="Line 73"/>
                    <p:cNvSpPr>
                      <a:spLocks noChangeShapeType="1"/>
                    </p:cNvSpPr>
                    <p:nvPr/>
                  </p:nvSpPr>
                  <p:spPr bwMode="auto">
                    <a:xfrm>
                      <a:off x="45" y="350"/>
                      <a:ext cx="387" cy="182"/>
                    </a:xfrm>
                    <a:prstGeom prst="line">
                      <a:avLst/>
                    </a:prstGeom>
                    <a:noFill/>
                    <a:ln w="9525">
                      <a:solidFill>
                        <a:schemeClr val="tx1"/>
                      </a:solidFill>
                      <a:round/>
                      <a:headEnd/>
                      <a:tailEnd/>
                    </a:ln>
                    <a:effectLst/>
                  </p:spPr>
                  <p:txBody>
                    <a:bodyPr wrap="none"/>
                    <a:lstStyle/>
                    <a:p>
                      <a:endParaRPr lang="zh-CN" altLang="en-US"/>
                    </a:p>
                  </p:txBody>
                </p:sp>
              </p:grpSp>
            </p:grpSp>
            <p:sp>
              <p:nvSpPr>
                <p:cNvPr id="109" name="Rectangle 74"/>
                <p:cNvSpPr>
                  <a:spLocks noChangeArrowheads="1"/>
                </p:cNvSpPr>
                <p:nvPr/>
              </p:nvSpPr>
              <p:spPr bwMode="auto">
                <a:xfrm>
                  <a:off x="597" y="281"/>
                  <a:ext cx="227" cy="182"/>
                </a:xfrm>
                <a:prstGeom prst="rect">
                  <a:avLst/>
                </a:prstGeom>
                <a:noFill/>
                <a:ln w="9525">
                  <a:noFill/>
                  <a:miter lim="800000"/>
                  <a:headEnd/>
                  <a:tailEnd/>
                </a:ln>
                <a:effectLst/>
              </p:spPr>
              <p:txBody>
                <a:bodyPr wrap="none" anchor="ctr"/>
                <a:lstStyle/>
                <a:p>
                  <a:pPr algn="ctr"/>
                  <a:r>
                    <a:rPr lang="en-US" sz="2000" b="1"/>
                    <a:t>1</a:t>
                  </a:r>
                </a:p>
              </p:txBody>
            </p:sp>
            <p:sp>
              <p:nvSpPr>
                <p:cNvPr id="110" name="Rectangle 75"/>
                <p:cNvSpPr>
                  <a:spLocks noChangeArrowheads="1"/>
                </p:cNvSpPr>
                <p:nvPr/>
              </p:nvSpPr>
              <p:spPr bwMode="auto">
                <a:xfrm>
                  <a:off x="771" y="499"/>
                  <a:ext cx="227" cy="182"/>
                </a:xfrm>
                <a:prstGeom prst="rect">
                  <a:avLst/>
                </a:prstGeom>
                <a:noFill/>
                <a:ln w="9525">
                  <a:noFill/>
                  <a:miter lim="800000"/>
                  <a:headEnd/>
                  <a:tailEnd/>
                </a:ln>
                <a:effectLst/>
              </p:spPr>
              <p:txBody>
                <a:bodyPr wrap="none" anchor="ctr"/>
                <a:lstStyle/>
                <a:p>
                  <a:pPr algn="ctr"/>
                  <a:r>
                    <a:rPr lang="en-US" sz="2000" b="1"/>
                    <a:t>2</a:t>
                  </a:r>
                </a:p>
              </p:txBody>
            </p:sp>
            <p:sp>
              <p:nvSpPr>
                <p:cNvPr id="111" name="Rectangle 76"/>
                <p:cNvSpPr>
                  <a:spLocks noChangeArrowheads="1"/>
                </p:cNvSpPr>
                <p:nvPr/>
              </p:nvSpPr>
              <p:spPr bwMode="auto">
                <a:xfrm>
                  <a:off x="621" y="782"/>
                  <a:ext cx="227" cy="182"/>
                </a:xfrm>
                <a:prstGeom prst="rect">
                  <a:avLst/>
                </a:prstGeom>
                <a:noFill/>
                <a:ln w="9525">
                  <a:noFill/>
                  <a:miter lim="800000"/>
                  <a:headEnd/>
                  <a:tailEnd/>
                </a:ln>
                <a:effectLst/>
              </p:spPr>
              <p:txBody>
                <a:bodyPr wrap="none" anchor="ctr"/>
                <a:lstStyle/>
                <a:p>
                  <a:pPr algn="ctr"/>
                  <a:r>
                    <a:rPr lang="en-US" sz="2000" b="1"/>
                    <a:t>3</a:t>
                  </a:r>
                </a:p>
              </p:txBody>
            </p:sp>
            <p:sp>
              <p:nvSpPr>
                <p:cNvPr id="112" name="Rectangle 77"/>
                <p:cNvSpPr>
                  <a:spLocks noChangeArrowheads="1"/>
                </p:cNvSpPr>
                <p:nvPr/>
              </p:nvSpPr>
              <p:spPr bwMode="auto">
                <a:xfrm>
                  <a:off x="370" y="801"/>
                  <a:ext cx="227" cy="182"/>
                </a:xfrm>
                <a:prstGeom prst="rect">
                  <a:avLst/>
                </a:prstGeom>
                <a:noFill/>
                <a:ln w="9525">
                  <a:noFill/>
                  <a:miter lim="800000"/>
                  <a:headEnd/>
                  <a:tailEnd/>
                </a:ln>
                <a:effectLst/>
              </p:spPr>
              <p:txBody>
                <a:bodyPr wrap="none" anchor="ctr"/>
                <a:lstStyle/>
                <a:p>
                  <a:pPr algn="ctr"/>
                  <a:r>
                    <a:rPr lang="en-US" sz="2000" b="1"/>
                    <a:t>4</a:t>
                  </a:r>
                </a:p>
              </p:txBody>
            </p:sp>
            <p:sp>
              <p:nvSpPr>
                <p:cNvPr id="113" name="Rectangle 78"/>
                <p:cNvSpPr>
                  <a:spLocks noChangeArrowheads="1"/>
                </p:cNvSpPr>
                <p:nvPr/>
              </p:nvSpPr>
              <p:spPr bwMode="auto">
                <a:xfrm>
                  <a:off x="227" y="545"/>
                  <a:ext cx="227" cy="182"/>
                </a:xfrm>
                <a:prstGeom prst="rect">
                  <a:avLst/>
                </a:prstGeom>
                <a:noFill/>
                <a:ln w="9525">
                  <a:noFill/>
                  <a:miter lim="800000"/>
                  <a:headEnd/>
                  <a:tailEnd/>
                </a:ln>
                <a:effectLst/>
              </p:spPr>
              <p:txBody>
                <a:bodyPr wrap="none" anchor="ctr"/>
                <a:lstStyle/>
                <a:p>
                  <a:pPr algn="ctr"/>
                  <a:r>
                    <a:rPr lang="en-US" sz="2000" b="1"/>
                    <a:t>5</a:t>
                  </a:r>
                </a:p>
              </p:txBody>
            </p:sp>
            <p:sp>
              <p:nvSpPr>
                <p:cNvPr id="114" name="Rectangle 79"/>
                <p:cNvSpPr>
                  <a:spLocks noChangeArrowheads="1"/>
                </p:cNvSpPr>
                <p:nvPr/>
              </p:nvSpPr>
              <p:spPr bwMode="auto">
                <a:xfrm>
                  <a:off x="317" y="273"/>
                  <a:ext cx="227" cy="182"/>
                </a:xfrm>
                <a:prstGeom prst="rect">
                  <a:avLst/>
                </a:prstGeom>
                <a:noFill/>
                <a:ln w="9525">
                  <a:noFill/>
                  <a:miter lim="800000"/>
                  <a:headEnd/>
                  <a:tailEnd/>
                </a:ln>
                <a:effectLst/>
              </p:spPr>
              <p:txBody>
                <a:bodyPr wrap="none" anchor="ctr"/>
                <a:lstStyle/>
                <a:p>
                  <a:pPr algn="ctr"/>
                  <a:r>
                    <a:rPr lang="en-US" sz="2000" b="1"/>
                    <a:t>0</a:t>
                  </a:r>
                </a:p>
              </p:txBody>
            </p:sp>
          </p:grpSp>
          <p:sp>
            <p:nvSpPr>
              <p:cNvPr id="97" name="Rectangle 80"/>
              <p:cNvSpPr>
                <a:spLocks noChangeArrowheads="1"/>
              </p:cNvSpPr>
              <p:nvPr/>
            </p:nvSpPr>
            <p:spPr bwMode="auto">
              <a:xfrm>
                <a:off x="537" y="1270"/>
                <a:ext cx="992" cy="227"/>
              </a:xfrm>
              <a:prstGeom prst="rect">
                <a:avLst/>
              </a:prstGeom>
              <a:noFill/>
              <a:ln w="9525">
                <a:noFill/>
                <a:miter lim="800000"/>
                <a:headEnd/>
                <a:tailEnd/>
              </a:ln>
              <a:effectLst/>
            </p:spPr>
            <p:txBody>
              <a:bodyPr wrap="none" anchor="ctr"/>
              <a:lstStyle/>
              <a:p>
                <a:pPr algn="ctr"/>
                <a:r>
                  <a:rPr lang="en-US" sz="2000" b="1"/>
                  <a:t>(c)   d, e</a:t>
                </a:r>
                <a:r>
                  <a:rPr lang="zh-CN" altLang="en-US" sz="2000" b="1">
                    <a:ea typeface="楷体_GB2312" pitchFamily="49" charset="-122"/>
                  </a:rPr>
                  <a:t>出队</a:t>
                </a:r>
              </a:p>
            </p:txBody>
          </p:sp>
          <p:sp>
            <p:nvSpPr>
              <p:cNvPr id="98" name="Rectangle 81"/>
              <p:cNvSpPr>
                <a:spLocks noChangeArrowheads="1"/>
              </p:cNvSpPr>
              <p:nvPr/>
            </p:nvSpPr>
            <p:spPr bwMode="auto">
              <a:xfrm>
                <a:off x="1308" y="544"/>
                <a:ext cx="227" cy="227"/>
              </a:xfrm>
              <a:prstGeom prst="rect">
                <a:avLst/>
              </a:prstGeom>
              <a:noFill/>
              <a:ln w="9525">
                <a:noFill/>
                <a:miter lim="800000"/>
                <a:headEnd/>
                <a:tailEnd/>
              </a:ln>
              <a:effectLst/>
            </p:spPr>
            <p:txBody>
              <a:bodyPr wrap="none" anchor="ctr"/>
              <a:lstStyle/>
              <a:p>
                <a:pPr algn="ctr"/>
                <a:r>
                  <a:rPr lang="en-US" sz="2400" b="1">
                    <a:solidFill>
                      <a:schemeClr val="folHlink"/>
                    </a:solidFill>
                  </a:rPr>
                  <a:t>b</a:t>
                </a:r>
              </a:p>
            </p:txBody>
          </p:sp>
          <p:sp>
            <p:nvSpPr>
              <p:cNvPr id="99" name="Rectangle 82"/>
              <p:cNvSpPr>
                <a:spLocks noChangeArrowheads="1"/>
              </p:cNvSpPr>
              <p:nvPr/>
            </p:nvSpPr>
            <p:spPr bwMode="auto">
              <a:xfrm>
                <a:off x="1036" y="907"/>
                <a:ext cx="227" cy="227"/>
              </a:xfrm>
              <a:prstGeom prst="rect">
                <a:avLst/>
              </a:prstGeom>
              <a:noFill/>
              <a:ln w="9525">
                <a:noFill/>
                <a:miter lim="800000"/>
                <a:headEnd/>
                <a:tailEnd/>
              </a:ln>
              <a:effectLst/>
            </p:spPr>
            <p:txBody>
              <a:bodyPr wrap="none" anchor="ctr"/>
              <a:lstStyle/>
              <a:p>
                <a:pPr algn="ctr"/>
                <a:r>
                  <a:rPr lang="en-US" sz="2400" b="1">
                    <a:solidFill>
                      <a:schemeClr val="folHlink"/>
                    </a:solidFill>
                  </a:rPr>
                  <a:t>g</a:t>
                </a:r>
              </a:p>
            </p:txBody>
          </p:sp>
          <p:grpSp>
            <p:nvGrpSpPr>
              <p:cNvPr id="100" name="Group 83"/>
              <p:cNvGrpSpPr>
                <a:grpSpLocks/>
              </p:cNvGrpSpPr>
              <p:nvPr/>
            </p:nvGrpSpPr>
            <p:grpSpPr bwMode="auto">
              <a:xfrm>
                <a:off x="1558" y="129"/>
                <a:ext cx="454" cy="301"/>
                <a:chOff x="0" y="0"/>
                <a:chExt cx="454" cy="301"/>
              </a:xfrm>
            </p:grpSpPr>
            <p:sp>
              <p:nvSpPr>
                <p:cNvPr id="105" name="Rectangle 84"/>
                <p:cNvSpPr>
                  <a:spLocks noChangeArrowheads="1"/>
                </p:cNvSpPr>
                <p:nvPr/>
              </p:nvSpPr>
              <p:spPr bwMode="auto">
                <a:xfrm>
                  <a:off x="32" y="0"/>
                  <a:ext cx="408" cy="226"/>
                </a:xfrm>
                <a:prstGeom prst="rect">
                  <a:avLst/>
                </a:prstGeom>
                <a:noFill/>
                <a:ln w="9525">
                  <a:noFill/>
                  <a:miter lim="800000"/>
                  <a:headEnd/>
                  <a:tailEnd/>
                </a:ln>
                <a:effectLst/>
              </p:spPr>
              <p:txBody>
                <a:bodyPr wrap="none" anchor="ctr"/>
                <a:lstStyle/>
                <a:p>
                  <a:pPr algn="ctr"/>
                  <a:r>
                    <a:rPr lang="en-US" sz="2000" b="1"/>
                    <a:t>front</a:t>
                  </a:r>
                </a:p>
              </p:txBody>
            </p:sp>
            <p:sp>
              <p:nvSpPr>
                <p:cNvPr id="106" name="Line 85"/>
                <p:cNvSpPr>
                  <a:spLocks noChangeShapeType="1"/>
                </p:cNvSpPr>
                <p:nvPr/>
              </p:nvSpPr>
              <p:spPr bwMode="auto">
                <a:xfrm>
                  <a:off x="46" y="206"/>
                  <a:ext cx="408" cy="0"/>
                </a:xfrm>
                <a:prstGeom prst="line">
                  <a:avLst/>
                </a:prstGeom>
                <a:noFill/>
                <a:ln w="19050">
                  <a:solidFill>
                    <a:schemeClr val="tx1"/>
                  </a:solidFill>
                  <a:round/>
                  <a:headEnd/>
                  <a:tailEnd/>
                </a:ln>
                <a:effectLst/>
              </p:spPr>
              <p:txBody>
                <a:bodyPr wrap="none"/>
                <a:lstStyle/>
                <a:p>
                  <a:endParaRPr lang="zh-CN" altLang="en-US"/>
                </a:p>
              </p:txBody>
            </p:sp>
            <p:sp>
              <p:nvSpPr>
                <p:cNvPr id="107" name="Line 86"/>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p:spPr>
              <p:txBody>
                <a:bodyPr wrap="none"/>
                <a:lstStyle/>
                <a:p>
                  <a:endParaRPr lang="zh-CN" altLang="en-US"/>
                </a:p>
              </p:txBody>
            </p:sp>
          </p:grpSp>
          <p:grpSp>
            <p:nvGrpSpPr>
              <p:cNvPr id="101" name="Group 87"/>
              <p:cNvGrpSpPr>
                <a:grpSpLocks/>
              </p:cNvGrpSpPr>
              <p:nvPr/>
            </p:nvGrpSpPr>
            <p:grpSpPr bwMode="auto">
              <a:xfrm>
                <a:off x="0" y="937"/>
                <a:ext cx="514" cy="231"/>
                <a:chOff x="0" y="0"/>
                <a:chExt cx="514" cy="231"/>
              </a:xfrm>
            </p:grpSpPr>
            <p:sp>
              <p:nvSpPr>
                <p:cNvPr id="102" name="Rectangle 88"/>
                <p:cNvSpPr>
                  <a:spLocks noChangeArrowheads="1"/>
                </p:cNvSpPr>
                <p:nvPr/>
              </p:nvSpPr>
              <p:spPr bwMode="auto">
                <a:xfrm>
                  <a:off x="58" y="0"/>
                  <a:ext cx="316" cy="226"/>
                </a:xfrm>
                <a:prstGeom prst="rect">
                  <a:avLst/>
                </a:prstGeom>
                <a:noFill/>
                <a:ln w="9525">
                  <a:noFill/>
                  <a:miter lim="800000"/>
                  <a:headEnd/>
                  <a:tailEnd/>
                </a:ln>
                <a:effectLst/>
              </p:spPr>
              <p:txBody>
                <a:bodyPr wrap="none" anchor="ctr"/>
                <a:lstStyle/>
                <a:p>
                  <a:pPr algn="ctr"/>
                  <a:r>
                    <a:rPr lang="en-US" sz="2000" b="1"/>
                    <a:t>rear</a:t>
                  </a:r>
                </a:p>
              </p:txBody>
            </p:sp>
            <p:sp>
              <p:nvSpPr>
                <p:cNvPr id="103" name="Line 89"/>
                <p:cNvSpPr>
                  <a:spLocks noChangeShapeType="1"/>
                </p:cNvSpPr>
                <p:nvPr/>
              </p:nvSpPr>
              <p:spPr bwMode="auto">
                <a:xfrm>
                  <a:off x="0" y="230"/>
                  <a:ext cx="408" cy="0"/>
                </a:xfrm>
                <a:prstGeom prst="line">
                  <a:avLst/>
                </a:prstGeom>
                <a:noFill/>
                <a:ln w="19050">
                  <a:solidFill>
                    <a:schemeClr val="tx1"/>
                  </a:solidFill>
                  <a:round/>
                  <a:headEnd/>
                  <a:tailEnd/>
                </a:ln>
                <a:effectLst/>
              </p:spPr>
              <p:txBody>
                <a:bodyPr wrap="none"/>
                <a:lstStyle/>
                <a:p>
                  <a:endParaRPr lang="zh-CN" altLang="en-US"/>
                </a:p>
              </p:txBody>
            </p:sp>
            <p:sp>
              <p:nvSpPr>
                <p:cNvPr id="104" name="Line 90"/>
                <p:cNvSpPr>
                  <a:spLocks noChangeShapeType="1"/>
                </p:cNvSpPr>
                <p:nvPr/>
              </p:nvSpPr>
              <p:spPr bwMode="auto">
                <a:xfrm flipV="1">
                  <a:off x="401" y="118"/>
                  <a:ext cx="113" cy="113"/>
                </a:xfrm>
                <a:prstGeom prst="line">
                  <a:avLst/>
                </a:prstGeom>
                <a:noFill/>
                <a:ln w="19050">
                  <a:solidFill>
                    <a:schemeClr val="tx1"/>
                  </a:solidFill>
                  <a:round/>
                  <a:headEnd/>
                  <a:tailEnd type="triangle" w="med" len="med"/>
                </a:ln>
                <a:effectLst/>
              </p:spPr>
              <p:txBody>
                <a:bodyPr wrap="none"/>
                <a:lstStyle/>
                <a:p>
                  <a:endParaRPr lang="zh-CN" altLang="en-US"/>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队列的链式表示和实现</a:t>
            </a:r>
            <a:endParaRPr lang="zh-CN" altLang="en-US" dirty="0"/>
          </a:p>
        </p:txBody>
      </p:sp>
      <p:sp>
        <p:nvSpPr>
          <p:cNvPr id="3" name="内容占位符 2"/>
          <p:cNvSpPr>
            <a:spLocks noGrp="1"/>
          </p:cNvSpPr>
          <p:nvPr>
            <p:ph idx="1"/>
          </p:nvPr>
        </p:nvSpPr>
        <p:spPr/>
        <p:txBody>
          <a:bodyPr/>
          <a:lstStyle/>
          <a:p>
            <a:r>
              <a:rPr lang="zh-CN" altLang="en-US" dirty="0" smtClean="0"/>
              <a:t>队列的链式存储结构简称为链队列，它是限制仅在表头进行删除操作和表尾进行插入操作的单链表。</a:t>
            </a:r>
          </a:p>
          <a:p>
            <a:r>
              <a:rPr lang="zh-CN" altLang="en-US" dirty="0" smtClean="0"/>
              <a:t>需要两类不同的结点：数据元素结点，队列的队首指针和队尾指针的结点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树与二叉树</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数据结构</a:t>
            </a:r>
            <a:r>
              <a:rPr lang="en-US" smtClean="0"/>
              <a:t>(Data Structure)</a:t>
            </a:r>
            <a:endParaRPr lang="zh-CN" altLang="en-US" dirty="0"/>
          </a:p>
        </p:txBody>
      </p:sp>
      <p:sp>
        <p:nvSpPr>
          <p:cNvPr id="3" name="内容占位符 2"/>
          <p:cNvSpPr>
            <a:spLocks noGrp="1"/>
          </p:cNvSpPr>
          <p:nvPr>
            <p:ph idx="1"/>
          </p:nvPr>
        </p:nvSpPr>
        <p:spPr>
          <a:xfrm>
            <a:off x="457200" y="1600201"/>
            <a:ext cx="8229600" cy="3400435"/>
          </a:xfrm>
        </p:spPr>
        <p:txBody>
          <a:bodyPr>
            <a:normAutofit fontScale="70000" lnSpcReduction="20000"/>
          </a:bodyPr>
          <a:lstStyle/>
          <a:p>
            <a:pPr>
              <a:lnSpc>
                <a:spcPct val="120000"/>
              </a:lnSpc>
            </a:pPr>
            <a:r>
              <a:rPr lang="zh-CN" altLang="en-US" dirty="0" smtClean="0"/>
              <a:t>是指相互之间具有</a:t>
            </a:r>
            <a:r>
              <a:rPr lang="en-US" dirty="0" smtClean="0"/>
              <a:t>(</a:t>
            </a:r>
            <a:r>
              <a:rPr lang="zh-CN" altLang="en-US" dirty="0" smtClean="0"/>
              <a:t>存在</a:t>
            </a:r>
            <a:r>
              <a:rPr lang="en-US" dirty="0" smtClean="0"/>
              <a:t>)</a:t>
            </a:r>
            <a:r>
              <a:rPr lang="zh-CN" altLang="en-US" dirty="0" smtClean="0"/>
              <a:t>一定联系</a:t>
            </a:r>
            <a:r>
              <a:rPr lang="en-US" dirty="0" smtClean="0"/>
              <a:t>(</a:t>
            </a:r>
            <a:r>
              <a:rPr lang="zh-CN" altLang="en-US" dirty="0" smtClean="0"/>
              <a:t>关系</a:t>
            </a:r>
            <a:r>
              <a:rPr lang="en-US" dirty="0" smtClean="0"/>
              <a:t>)</a:t>
            </a:r>
            <a:r>
              <a:rPr lang="zh-CN" altLang="en-US" dirty="0" smtClean="0"/>
              <a:t>的数据元素的集合。元素之间的相互联系</a:t>
            </a:r>
            <a:r>
              <a:rPr lang="en-US" dirty="0" smtClean="0"/>
              <a:t>(</a:t>
            </a:r>
            <a:r>
              <a:rPr lang="zh-CN" altLang="en-US" dirty="0" smtClean="0"/>
              <a:t>关系</a:t>
            </a:r>
            <a:r>
              <a:rPr lang="en-US" dirty="0" smtClean="0"/>
              <a:t>)</a:t>
            </a:r>
            <a:r>
              <a:rPr lang="zh-CN" altLang="en-US" dirty="0" smtClean="0"/>
              <a:t>称为逻辑结构。数据元素之间的逻辑结构有四种基本类型</a:t>
            </a:r>
            <a:endParaRPr lang="en-US" altLang="zh-CN" dirty="0" smtClean="0"/>
          </a:p>
          <a:p>
            <a:pPr lvl="1">
              <a:lnSpc>
                <a:spcPct val="120000"/>
              </a:lnSpc>
            </a:pPr>
            <a:r>
              <a:rPr lang="zh-CN" altLang="en-US" dirty="0" smtClean="0"/>
              <a:t>集合：结构中的数据元素除了“同属于一个集合”外，没有其它关系。</a:t>
            </a:r>
            <a:endParaRPr lang="en-US" altLang="zh-CN" dirty="0" smtClean="0"/>
          </a:p>
          <a:p>
            <a:pPr lvl="1">
              <a:lnSpc>
                <a:spcPct val="120000"/>
              </a:lnSpc>
            </a:pPr>
            <a:r>
              <a:rPr lang="zh-CN" altLang="en-US" dirty="0" smtClean="0"/>
              <a:t>线性结构：结构中的数据元素之间存在一对一的关系。</a:t>
            </a:r>
            <a:endParaRPr lang="en-US" altLang="zh-CN" dirty="0" smtClean="0"/>
          </a:p>
          <a:p>
            <a:pPr lvl="1">
              <a:lnSpc>
                <a:spcPct val="120000"/>
              </a:lnSpc>
            </a:pPr>
            <a:r>
              <a:rPr lang="zh-CN" altLang="en-US" dirty="0" smtClean="0"/>
              <a:t>树型结构：结构中的数据元素之间存在一对多的关系。</a:t>
            </a:r>
            <a:endParaRPr lang="en-US" altLang="zh-CN" dirty="0" smtClean="0"/>
          </a:p>
          <a:p>
            <a:pPr lvl="1">
              <a:lnSpc>
                <a:spcPct val="120000"/>
              </a:lnSpc>
            </a:pPr>
            <a:r>
              <a:rPr lang="zh-CN" altLang="en-US" dirty="0" smtClean="0"/>
              <a:t>图状结构或网状结构：结构中的数据元素之间存在多对多的关系。</a:t>
            </a:r>
          </a:p>
          <a:p>
            <a:pPr lvl="1"/>
            <a:endParaRPr lang="zh-CN" altLang="en-US" dirty="0"/>
          </a:p>
        </p:txBody>
      </p:sp>
      <p:grpSp>
        <p:nvGrpSpPr>
          <p:cNvPr id="4" name="Group 5"/>
          <p:cNvGrpSpPr>
            <a:grpSpLocks/>
          </p:cNvGrpSpPr>
          <p:nvPr/>
        </p:nvGrpSpPr>
        <p:grpSpPr bwMode="auto">
          <a:xfrm>
            <a:off x="928662" y="5000636"/>
            <a:ext cx="7231063" cy="1143000"/>
            <a:chOff x="0" y="0"/>
            <a:chExt cx="4555" cy="720"/>
          </a:xfrm>
        </p:grpSpPr>
        <p:grpSp>
          <p:nvGrpSpPr>
            <p:cNvPr id="5" name="Group 6"/>
            <p:cNvGrpSpPr>
              <a:grpSpLocks/>
            </p:cNvGrpSpPr>
            <p:nvPr/>
          </p:nvGrpSpPr>
          <p:grpSpPr bwMode="auto">
            <a:xfrm>
              <a:off x="0" y="533"/>
              <a:ext cx="1379" cy="91"/>
              <a:chOff x="0" y="0"/>
              <a:chExt cx="1379" cy="91"/>
            </a:xfrm>
          </p:grpSpPr>
          <p:sp>
            <p:nvSpPr>
              <p:cNvPr id="43" name="AutoShape 7"/>
              <p:cNvSpPr>
                <a:spLocks noChangeArrowheads="1"/>
              </p:cNvSpPr>
              <p:nvPr/>
            </p:nvSpPr>
            <p:spPr bwMode="auto">
              <a:xfrm>
                <a:off x="0" y="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44" name="AutoShape 8"/>
              <p:cNvSpPr>
                <a:spLocks noChangeArrowheads="1"/>
              </p:cNvSpPr>
              <p:nvPr/>
            </p:nvSpPr>
            <p:spPr bwMode="auto">
              <a:xfrm>
                <a:off x="432" y="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45" name="AutoShape 9"/>
              <p:cNvSpPr>
                <a:spLocks noChangeArrowheads="1"/>
              </p:cNvSpPr>
              <p:nvPr/>
            </p:nvSpPr>
            <p:spPr bwMode="auto">
              <a:xfrm>
                <a:off x="864" y="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46" name="AutoShape 10"/>
              <p:cNvSpPr>
                <a:spLocks noChangeArrowheads="1"/>
              </p:cNvSpPr>
              <p:nvPr/>
            </p:nvSpPr>
            <p:spPr bwMode="auto">
              <a:xfrm>
                <a:off x="1288" y="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47" name="Line 11"/>
              <p:cNvSpPr>
                <a:spLocks noChangeShapeType="1"/>
              </p:cNvSpPr>
              <p:nvPr/>
            </p:nvSpPr>
            <p:spPr bwMode="auto">
              <a:xfrm>
                <a:off x="96" y="48"/>
                <a:ext cx="336" cy="0"/>
              </a:xfrm>
              <a:prstGeom prst="line">
                <a:avLst/>
              </a:prstGeom>
              <a:noFill/>
              <a:ln w="9525">
                <a:solidFill>
                  <a:schemeClr val="tx1"/>
                </a:solidFill>
                <a:round/>
                <a:headEnd/>
                <a:tailEnd/>
              </a:ln>
            </p:spPr>
            <p:txBody>
              <a:bodyPr wrap="none"/>
              <a:lstStyle/>
              <a:p>
                <a:endParaRPr lang="zh-CN" altLang="en-US"/>
              </a:p>
            </p:txBody>
          </p:sp>
          <p:sp>
            <p:nvSpPr>
              <p:cNvPr id="48" name="Line 12"/>
              <p:cNvSpPr>
                <a:spLocks noChangeShapeType="1"/>
              </p:cNvSpPr>
              <p:nvPr/>
            </p:nvSpPr>
            <p:spPr bwMode="auto">
              <a:xfrm>
                <a:off x="528" y="48"/>
                <a:ext cx="336" cy="0"/>
              </a:xfrm>
              <a:prstGeom prst="line">
                <a:avLst/>
              </a:prstGeom>
              <a:noFill/>
              <a:ln w="9525">
                <a:solidFill>
                  <a:schemeClr val="tx1"/>
                </a:solidFill>
                <a:round/>
                <a:headEnd/>
                <a:tailEnd/>
              </a:ln>
            </p:spPr>
            <p:txBody>
              <a:bodyPr wrap="none"/>
              <a:lstStyle/>
              <a:p>
                <a:endParaRPr lang="zh-CN" altLang="en-US"/>
              </a:p>
            </p:txBody>
          </p:sp>
          <p:sp>
            <p:nvSpPr>
              <p:cNvPr id="49" name="Line 13"/>
              <p:cNvSpPr>
                <a:spLocks noChangeShapeType="1"/>
              </p:cNvSpPr>
              <p:nvPr/>
            </p:nvSpPr>
            <p:spPr bwMode="auto">
              <a:xfrm>
                <a:off x="952" y="48"/>
                <a:ext cx="336" cy="0"/>
              </a:xfrm>
              <a:prstGeom prst="line">
                <a:avLst/>
              </a:prstGeom>
              <a:noFill/>
              <a:ln w="9525">
                <a:solidFill>
                  <a:schemeClr val="tx1"/>
                </a:solidFill>
                <a:round/>
                <a:headEnd/>
                <a:tailEnd/>
              </a:ln>
            </p:spPr>
            <p:txBody>
              <a:bodyPr wrap="none"/>
              <a:lstStyle/>
              <a:p>
                <a:endParaRPr lang="zh-CN" altLang="en-US"/>
              </a:p>
            </p:txBody>
          </p:sp>
        </p:grpSp>
        <p:grpSp>
          <p:nvGrpSpPr>
            <p:cNvPr id="6" name="Group 14"/>
            <p:cNvGrpSpPr>
              <a:grpSpLocks/>
            </p:cNvGrpSpPr>
            <p:nvPr/>
          </p:nvGrpSpPr>
          <p:grpSpPr bwMode="auto">
            <a:xfrm>
              <a:off x="1840" y="48"/>
              <a:ext cx="1083" cy="571"/>
              <a:chOff x="0" y="0"/>
              <a:chExt cx="1083" cy="571"/>
            </a:xfrm>
          </p:grpSpPr>
          <p:sp>
            <p:nvSpPr>
              <p:cNvPr id="28" name="AutoShape 15"/>
              <p:cNvSpPr>
                <a:spLocks noChangeArrowheads="1"/>
              </p:cNvSpPr>
              <p:nvPr/>
            </p:nvSpPr>
            <p:spPr bwMode="auto">
              <a:xfrm>
                <a:off x="504" y="472"/>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29" name="AutoShape 16"/>
              <p:cNvSpPr>
                <a:spLocks noChangeArrowheads="1"/>
              </p:cNvSpPr>
              <p:nvPr/>
            </p:nvSpPr>
            <p:spPr bwMode="auto">
              <a:xfrm>
                <a:off x="272" y="216"/>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0" name="AutoShape 17"/>
              <p:cNvSpPr>
                <a:spLocks noChangeArrowheads="1"/>
              </p:cNvSpPr>
              <p:nvPr/>
            </p:nvSpPr>
            <p:spPr bwMode="auto">
              <a:xfrm>
                <a:off x="488" y="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1" name="AutoShape 18"/>
              <p:cNvSpPr>
                <a:spLocks noChangeArrowheads="1"/>
              </p:cNvSpPr>
              <p:nvPr/>
            </p:nvSpPr>
            <p:spPr bwMode="auto">
              <a:xfrm>
                <a:off x="784" y="216"/>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2" name="AutoShape 19"/>
              <p:cNvSpPr>
                <a:spLocks noChangeArrowheads="1"/>
              </p:cNvSpPr>
              <p:nvPr/>
            </p:nvSpPr>
            <p:spPr bwMode="auto">
              <a:xfrm>
                <a:off x="0" y="472"/>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3" name="AutoShape 20"/>
              <p:cNvSpPr>
                <a:spLocks noChangeArrowheads="1"/>
              </p:cNvSpPr>
              <p:nvPr/>
            </p:nvSpPr>
            <p:spPr bwMode="auto">
              <a:xfrm>
                <a:off x="272" y="472"/>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4" name="AutoShape 21"/>
              <p:cNvSpPr>
                <a:spLocks noChangeArrowheads="1"/>
              </p:cNvSpPr>
              <p:nvPr/>
            </p:nvSpPr>
            <p:spPr bwMode="auto">
              <a:xfrm>
                <a:off x="992" y="48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5" name="AutoShape 22"/>
              <p:cNvSpPr>
                <a:spLocks noChangeArrowheads="1"/>
              </p:cNvSpPr>
              <p:nvPr/>
            </p:nvSpPr>
            <p:spPr bwMode="auto">
              <a:xfrm>
                <a:off x="680" y="472"/>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36" name="Line 23"/>
              <p:cNvSpPr>
                <a:spLocks noChangeShapeType="1"/>
              </p:cNvSpPr>
              <p:nvPr/>
            </p:nvSpPr>
            <p:spPr bwMode="auto">
              <a:xfrm flipH="1">
                <a:off x="336" y="72"/>
                <a:ext cx="176" cy="144"/>
              </a:xfrm>
              <a:prstGeom prst="line">
                <a:avLst/>
              </a:prstGeom>
              <a:noFill/>
              <a:ln w="9525">
                <a:solidFill>
                  <a:schemeClr val="tx1"/>
                </a:solidFill>
                <a:round/>
                <a:headEnd/>
                <a:tailEnd/>
              </a:ln>
            </p:spPr>
            <p:txBody>
              <a:bodyPr wrap="none"/>
              <a:lstStyle/>
              <a:p>
                <a:endParaRPr lang="zh-CN" altLang="en-US"/>
              </a:p>
            </p:txBody>
          </p:sp>
          <p:sp>
            <p:nvSpPr>
              <p:cNvPr id="37" name="Line 24"/>
              <p:cNvSpPr>
                <a:spLocks noChangeShapeType="1"/>
              </p:cNvSpPr>
              <p:nvPr/>
            </p:nvSpPr>
            <p:spPr bwMode="auto">
              <a:xfrm>
                <a:off x="576" y="80"/>
                <a:ext cx="224" cy="136"/>
              </a:xfrm>
              <a:prstGeom prst="line">
                <a:avLst/>
              </a:prstGeom>
              <a:noFill/>
              <a:ln w="9525">
                <a:solidFill>
                  <a:schemeClr val="tx1"/>
                </a:solidFill>
                <a:round/>
                <a:headEnd/>
                <a:tailEnd/>
              </a:ln>
            </p:spPr>
            <p:txBody>
              <a:bodyPr wrap="none"/>
              <a:lstStyle/>
              <a:p>
                <a:endParaRPr lang="zh-CN" altLang="en-US"/>
              </a:p>
            </p:txBody>
          </p:sp>
          <p:sp>
            <p:nvSpPr>
              <p:cNvPr id="38" name="Line 25"/>
              <p:cNvSpPr>
                <a:spLocks noChangeShapeType="1"/>
              </p:cNvSpPr>
              <p:nvPr/>
            </p:nvSpPr>
            <p:spPr bwMode="auto">
              <a:xfrm flipH="1">
                <a:off x="88" y="296"/>
                <a:ext cx="192" cy="192"/>
              </a:xfrm>
              <a:prstGeom prst="line">
                <a:avLst/>
              </a:prstGeom>
              <a:noFill/>
              <a:ln w="9525">
                <a:solidFill>
                  <a:schemeClr val="tx1"/>
                </a:solidFill>
                <a:round/>
                <a:headEnd/>
                <a:tailEnd/>
              </a:ln>
            </p:spPr>
            <p:txBody>
              <a:bodyPr wrap="none"/>
              <a:lstStyle/>
              <a:p>
                <a:endParaRPr lang="zh-CN" altLang="en-US"/>
              </a:p>
            </p:txBody>
          </p:sp>
          <p:sp>
            <p:nvSpPr>
              <p:cNvPr id="39" name="Line 26"/>
              <p:cNvSpPr>
                <a:spLocks noChangeShapeType="1"/>
              </p:cNvSpPr>
              <p:nvPr/>
            </p:nvSpPr>
            <p:spPr bwMode="auto">
              <a:xfrm>
                <a:off x="320" y="312"/>
                <a:ext cx="0" cy="154"/>
              </a:xfrm>
              <a:prstGeom prst="line">
                <a:avLst/>
              </a:prstGeom>
              <a:noFill/>
              <a:ln w="9525">
                <a:solidFill>
                  <a:schemeClr val="tx1"/>
                </a:solidFill>
                <a:round/>
                <a:headEnd/>
                <a:tailEnd/>
              </a:ln>
            </p:spPr>
            <p:txBody>
              <a:bodyPr wrap="none"/>
              <a:lstStyle/>
              <a:p>
                <a:endParaRPr lang="zh-CN" altLang="en-US"/>
              </a:p>
            </p:txBody>
          </p:sp>
          <p:sp>
            <p:nvSpPr>
              <p:cNvPr id="40" name="Line 27"/>
              <p:cNvSpPr>
                <a:spLocks noChangeShapeType="1"/>
              </p:cNvSpPr>
              <p:nvPr/>
            </p:nvSpPr>
            <p:spPr bwMode="auto">
              <a:xfrm>
                <a:off x="360" y="288"/>
                <a:ext cx="192" cy="192"/>
              </a:xfrm>
              <a:prstGeom prst="line">
                <a:avLst/>
              </a:prstGeom>
              <a:noFill/>
              <a:ln w="9525">
                <a:solidFill>
                  <a:schemeClr val="tx1"/>
                </a:solidFill>
                <a:round/>
                <a:headEnd/>
                <a:tailEnd/>
              </a:ln>
            </p:spPr>
            <p:txBody>
              <a:bodyPr wrap="none"/>
              <a:lstStyle/>
              <a:p>
                <a:endParaRPr lang="zh-CN" altLang="en-US"/>
              </a:p>
            </p:txBody>
          </p:sp>
          <p:sp>
            <p:nvSpPr>
              <p:cNvPr id="41" name="Line 28"/>
              <p:cNvSpPr>
                <a:spLocks noChangeShapeType="1"/>
              </p:cNvSpPr>
              <p:nvPr/>
            </p:nvSpPr>
            <p:spPr bwMode="auto">
              <a:xfrm flipH="1">
                <a:off x="728" y="312"/>
                <a:ext cx="96" cy="144"/>
              </a:xfrm>
              <a:prstGeom prst="line">
                <a:avLst/>
              </a:prstGeom>
              <a:noFill/>
              <a:ln w="9525">
                <a:solidFill>
                  <a:schemeClr val="tx1"/>
                </a:solidFill>
                <a:round/>
                <a:headEnd/>
                <a:tailEnd/>
              </a:ln>
            </p:spPr>
            <p:txBody>
              <a:bodyPr wrap="none"/>
              <a:lstStyle/>
              <a:p>
                <a:endParaRPr lang="zh-CN" altLang="en-US"/>
              </a:p>
            </p:txBody>
          </p:sp>
          <p:sp>
            <p:nvSpPr>
              <p:cNvPr id="42" name="Line 29"/>
              <p:cNvSpPr>
                <a:spLocks noChangeShapeType="1"/>
              </p:cNvSpPr>
              <p:nvPr/>
            </p:nvSpPr>
            <p:spPr bwMode="auto">
              <a:xfrm>
                <a:off x="880" y="288"/>
                <a:ext cx="144" cy="192"/>
              </a:xfrm>
              <a:prstGeom prst="line">
                <a:avLst/>
              </a:prstGeom>
              <a:noFill/>
              <a:ln w="9525">
                <a:solidFill>
                  <a:schemeClr val="tx1"/>
                </a:solidFill>
                <a:round/>
                <a:headEnd/>
                <a:tailEnd/>
              </a:ln>
            </p:spPr>
            <p:txBody>
              <a:bodyPr wrap="none"/>
              <a:lstStyle/>
              <a:p>
                <a:endParaRPr lang="zh-CN" altLang="en-US"/>
              </a:p>
            </p:txBody>
          </p:sp>
        </p:grpSp>
        <p:grpSp>
          <p:nvGrpSpPr>
            <p:cNvPr id="7" name="Group 30"/>
            <p:cNvGrpSpPr>
              <a:grpSpLocks/>
            </p:cNvGrpSpPr>
            <p:nvPr/>
          </p:nvGrpSpPr>
          <p:grpSpPr bwMode="auto">
            <a:xfrm>
              <a:off x="3424" y="48"/>
              <a:ext cx="1131" cy="672"/>
              <a:chOff x="0" y="0"/>
              <a:chExt cx="1131" cy="672"/>
            </a:xfrm>
          </p:grpSpPr>
          <p:sp>
            <p:nvSpPr>
              <p:cNvPr id="15" name="Line 31"/>
              <p:cNvSpPr>
                <a:spLocks noChangeShapeType="1"/>
              </p:cNvSpPr>
              <p:nvPr/>
            </p:nvSpPr>
            <p:spPr bwMode="auto">
              <a:xfrm>
                <a:off x="400" y="40"/>
                <a:ext cx="408" cy="0"/>
              </a:xfrm>
              <a:prstGeom prst="line">
                <a:avLst/>
              </a:prstGeom>
              <a:noFill/>
              <a:ln w="9525">
                <a:solidFill>
                  <a:schemeClr val="tx1"/>
                </a:solidFill>
                <a:round/>
                <a:headEnd/>
                <a:tailEnd/>
              </a:ln>
            </p:spPr>
            <p:txBody>
              <a:bodyPr wrap="none"/>
              <a:lstStyle/>
              <a:p>
                <a:endParaRPr lang="zh-CN" altLang="en-US"/>
              </a:p>
            </p:txBody>
          </p:sp>
          <p:sp>
            <p:nvSpPr>
              <p:cNvPr id="16" name="AutoShape 32"/>
              <p:cNvSpPr>
                <a:spLocks noChangeArrowheads="1"/>
              </p:cNvSpPr>
              <p:nvPr/>
            </p:nvSpPr>
            <p:spPr bwMode="auto">
              <a:xfrm>
                <a:off x="320" y="8"/>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17" name="AutoShape 33"/>
              <p:cNvSpPr>
                <a:spLocks noChangeArrowheads="1"/>
              </p:cNvSpPr>
              <p:nvPr/>
            </p:nvSpPr>
            <p:spPr bwMode="auto">
              <a:xfrm>
                <a:off x="0" y="328"/>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18" name="AutoShape 34"/>
              <p:cNvSpPr>
                <a:spLocks noChangeArrowheads="1"/>
              </p:cNvSpPr>
              <p:nvPr/>
            </p:nvSpPr>
            <p:spPr bwMode="auto">
              <a:xfrm>
                <a:off x="800" y="0"/>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19" name="AutoShape 35"/>
              <p:cNvSpPr>
                <a:spLocks noChangeArrowheads="1"/>
              </p:cNvSpPr>
              <p:nvPr/>
            </p:nvSpPr>
            <p:spPr bwMode="auto">
              <a:xfrm>
                <a:off x="608" y="581"/>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20" name="AutoShape 36"/>
              <p:cNvSpPr>
                <a:spLocks noChangeArrowheads="1"/>
              </p:cNvSpPr>
              <p:nvPr/>
            </p:nvSpPr>
            <p:spPr bwMode="auto">
              <a:xfrm>
                <a:off x="1040" y="336"/>
                <a:ext cx="91" cy="91"/>
              </a:xfrm>
              <a:prstGeom prst="flowChartConnector">
                <a:avLst/>
              </a:prstGeom>
              <a:noFill/>
              <a:ln w="9525">
                <a:solidFill>
                  <a:schemeClr val="tx1"/>
                </a:solidFill>
                <a:round/>
                <a:headEnd/>
                <a:tailEnd/>
              </a:ln>
            </p:spPr>
            <p:txBody>
              <a:bodyPr wrap="none" anchor="ctr"/>
              <a:lstStyle/>
              <a:p>
                <a:endParaRPr lang="zh-CN" altLang="en-US" sz="2400"/>
              </a:p>
            </p:txBody>
          </p:sp>
          <p:sp>
            <p:nvSpPr>
              <p:cNvPr id="21" name="Line 37"/>
              <p:cNvSpPr>
                <a:spLocks noChangeShapeType="1"/>
              </p:cNvSpPr>
              <p:nvPr/>
            </p:nvSpPr>
            <p:spPr bwMode="auto">
              <a:xfrm>
                <a:off x="80" y="408"/>
                <a:ext cx="528" cy="192"/>
              </a:xfrm>
              <a:prstGeom prst="line">
                <a:avLst/>
              </a:prstGeom>
              <a:noFill/>
              <a:ln w="9525">
                <a:solidFill>
                  <a:schemeClr val="tx1"/>
                </a:solidFill>
                <a:round/>
                <a:headEnd/>
                <a:tailEnd/>
              </a:ln>
            </p:spPr>
            <p:txBody>
              <a:bodyPr wrap="none"/>
              <a:lstStyle/>
              <a:p>
                <a:endParaRPr lang="zh-CN" altLang="en-US"/>
              </a:p>
            </p:txBody>
          </p:sp>
          <p:sp>
            <p:nvSpPr>
              <p:cNvPr id="22" name="Line 38"/>
              <p:cNvSpPr>
                <a:spLocks noChangeShapeType="1"/>
              </p:cNvSpPr>
              <p:nvPr/>
            </p:nvSpPr>
            <p:spPr bwMode="auto">
              <a:xfrm flipH="1">
                <a:off x="88" y="88"/>
                <a:ext cx="240" cy="240"/>
              </a:xfrm>
              <a:prstGeom prst="line">
                <a:avLst/>
              </a:prstGeom>
              <a:noFill/>
              <a:ln w="9525">
                <a:solidFill>
                  <a:schemeClr val="tx1"/>
                </a:solidFill>
                <a:round/>
                <a:headEnd/>
                <a:tailEnd/>
              </a:ln>
            </p:spPr>
            <p:txBody>
              <a:bodyPr wrap="none"/>
              <a:lstStyle/>
              <a:p>
                <a:endParaRPr lang="zh-CN" altLang="en-US"/>
              </a:p>
            </p:txBody>
          </p:sp>
          <p:sp>
            <p:nvSpPr>
              <p:cNvPr id="23" name="Line 39"/>
              <p:cNvSpPr>
                <a:spLocks noChangeShapeType="1"/>
              </p:cNvSpPr>
              <p:nvPr/>
            </p:nvSpPr>
            <p:spPr bwMode="auto">
              <a:xfrm flipH="1">
                <a:off x="656" y="96"/>
                <a:ext cx="192" cy="480"/>
              </a:xfrm>
              <a:prstGeom prst="line">
                <a:avLst/>
              </a:prstGeom>
              <a:noFill/>
              <a:ln w="9525">
                <a:solidFill>
                  <a:schemeClr val="tx1"/>
                </a:solidFill>
                <a:round/>
                <a:headEnd/>
                <a:tailEnd/>
              </a:ln>
            </p:spPr>
            <p:txBody>
              <a:bodyPr wrap="none"/>
              <a:lstStyle/>
              <a:p>
                <a:endParaRPr lang="zh-CN" altLang="en-US"/>
              </a:p>
            </p:txBody>
          </p:sp>
          <p:sp>
            <p:nvSpPr>
              <p:cNvPr id="24" name="Line 40"/>
              <p:cNvSpPr>
                <a:spLocks noChangeShapeType="1"/>
              </p:cNvSpPr>
              <p:nvPr/>
            </p:nvSpPr>
            <p:spPr bwMode="auto">
              <a:xfrm>
                <a:off x="416" y="96"/>
                <a:ext cx="624" cy="288"/>
              </a:xfrm>
              <a:prstGeom prst="line">
                <a:avLst/>
              </a:prstGeom>
              <a:noFill/>
              <a:ln w="9525">
                <a:solidFill>
                  <a:schemeClr val="tx1"/>
                </a:solidFill>
                <a:round/>
                <a:headEnd/>
                <a:tailEnd/>
              </a:ln>
            </p:spPr>
            <p:txBody>
              <a:bodyPr wrap="none"/>
              <a:lstStyle/>
              <a:p>
                <a:endParaRPr lang="zh-CN" altLang="en-US"/>
              </a:p>
            </p:txBody>
          </p:sp>
          <p:sp>
            <p:nvSpPr>
              <p:cNvPr id="25" name="Line 41"/>
              <p:cNvSpPr>
                <a:spLocks noChangeShapeType="1"/>
              </p:cNvSpPr>
              <p:nvPr/>
            </p:nvSpPr>
            <p:spPr bwMode="auto">
              <a:xfrm flipH="1">
                <a:off x="696" y="424"/>
                <a:ext cx="384" cy="192"/>
              </a:xfrm>
              <a:prstGeom prst="line">
                <a:avLst/>
              </a:prstGeom>
              <a:noFill/>
              <a:ln w="9525">
                <a:solidFill>
                  <a:schemeClr val="tx1"/>
                </a:solidFill>
                <a:round/>
                <a:headEnd/>
                <a:tailEnd/>
              </a:ln>
            </p:spPr>
            <p:txBody>
              <a:bodyPr wrap="none"/>
              <a:lstStyle/>
              <a:p>
                <a:endParaRPr lang="zh-CN" altLang="en-US"/>
              </a:p>
            </p:txBody>
          </p:sp>
          <p:sp>
            <p:nvSpPr>
              <p:cNvPr id="26" name="Line 42"/>
              <p:cNvSpPr>
                <a:spLocks noChangeShapeType="1"/>
              </p:cNvSpPr>
              <p:nvPr/>
            </p:nvSpPr>
            <p:spPr bwMode="auto">
              <a:xfrm flipV="1">
                <a:off x="96" y="88"/>
                <a:ext cx="720" cy="288"/>
              </a:xfrm>
              <a:prstGeom prst="line">
                <a:avLst/>
              </a:prstGeom>
              <a:noFill/>
              <a:ln w="9525">
                <a:solidFill>
                  <a:schemeClr val="tx1"/>
                </a:solidFill>
                <a:round/>
                <a:headEnd/>
                <a:tailEnd/>
              </a:ln>
            </p:spPr>
            <p:txBody>
              <a:bodyPr wrap="none"/>
              <a:lstStyle/>
              <a:p>
                <a:endParaRPr lang="zh-CN" altLang="en-US"/>
              </a:p>
            </p:txBody>
          </p:sp>
          <p:sp>
            <p:nvSpPr>
              <p:cNvPr id="27" name="Line 43"/>
              <p:cNvSpPr>
                <a:spLocks noChangeShapeType="1"/>
              </p:cNvSpPr>
              <p:nvPr/>
            </p:nvSpPr>
            <p:spPr bwMode="auto">
              <a:xfrm>
                <a:off x="384" y="104"/>
                <a:ext cx="240" cy="480"/>
              </a:xfrm>
              <a:prstGeom prst="line">
                <a:avLst/>
              </a:prstGeom>
              <a:noFill/>
              <a:ln w="9525">
                <a:solidFill>
                  <a:schemeClr val="tx1"/>
                </a:solidFill>
                <a:round/>
                <a:headEnd/>
                <a:tailEnd/>
              </a:ln>
            </p:spPr>
            <p:txBody>
              <a:bodyPr wrap="none"/>
              <a:lstStyle/>
              <a:p>
                <a:endParaRPr lang="zh-CN" altLang="en-US"/>
              </a:p>
            </p:txBody>
          </p:sp>
        </p:grpSp>
        <p:grpSp>
          <p:nvGrpSpPr>
            <p:cNvPr id="8" name="Group 44"/>
            <p:cNvGrpSpPr>
              <a:grpSpLocks/>
            </p:cNvGrpSpPr>
            <p:nvPr/>
          </p:nvGrpSpPr>
          <p:grpSpPr bwMode="auto">
            <a:xfrm>
              <a:off x="528" y="0"/>
              <a:ext cx="623" cy="336"/>
              <a:chOff x="0" y="0"/>
              <a:chExt cx="623" cy="336"/>
            </a:xfrm>
          </p:grpSpPr>
          <p:sp>
            <p:nvSpPr>
              <p:cNvPr id="9" name="AutoShape 45"/>
              <p:cNvSpPr>
                <a:spLocks noChangeArrowheads="1"/>
              </p:cNvSpPr>
              <p:nvPr/>
            </p:nvSpPr>
            <p:spPr bwMode="auto">
              <a:xfrm>
                <a:off x="0" y="192"/>
                <a:ext cx="95" cy="96"/>
              </a:xfrm>
              <a:prstGeom prst="flowChartConnector">
                <a:avLst/>
              </a:prstGeom>
              <a:noFill/>
              <a:ln w="9525">
                <a:solidFill>
                  <a:schemeClr val="tx1"/>
                </a:solidFill>
                <a:round/>
                <a:headEnd/>
                <a:tailEnd/>
              </a:ln>
            </p:spPr>
            <p:txBody>
              <a:bodyPr wrap="none" anchor="ctr"/>
              <a:lstStyle/>
              <a:p>
                <a:endParaRPr lang="zh-CN" altLang="en-US" sz="2400"/>
              </a:p>
            </p:txBody>
          </p:sp>
          <p:sp>
            <p:nvSpPr>
              <p:cNvPr id="10" name="AutoShape 46"/>
              <p:cNvSpPr>
                <a:spLocks noChangeArrowheads="1"/>
              </p:cNvSpPr>
              <p:nvPr/>
            </p:nvSpPr>
            <p:spPr bwMode="auto">
              <a:xfrm>
                <a:off x="144" y="0"/>
                <a:ext cx="95" cy="96"/>
              </a:xfrm>
              <a:prstGeom prst="flowChartConnector">
                <a:avLst/>
              </a:prstGeom>
              <a:noFill/>
              <a:ln w="9525">
                <a:solidFill>
                  <a:schemeClr val="tx1"/>
                </a:solidFill>
                <a:round/>
                <a:headEnd/>
                <a:tailEnd/>
              </a:ln>
            </p:spPr>
            <p:txBody>
              <a:bodyPr wrap="none" anchor="ctr"/>
              <a:lstStyle/>
              <a:p>
                <a:endParaRPr lang="zh-CN" altLang="en-US" sz="2400"/>
              </a:p>
            </p:txBody>
          </p:sp>
          <p:sp>
            <p:nvSpPr>
              <p:cNvPr id="11" name="AutoShape 47"/>
              <p:cNvSpPr>
                <a:spLocks noChangeArrowheads="1"/>
              </p:cNvSpPr>
              <p:nvPr/>
            </p:nvSpPr>
            <p:spPr bwMode="auto">
              <a:xfrm>
                <a:off x="144" y="240"/>
                <a:ext cx="95" cy="96"/>
              </a:xfrm>
              <a:prstGeom prst="flowChartConnector">
                <a:avLst/>
              </a:prstGeom>
              <a:noFill/>
              <a:ln w="9525">
                <a:solidFill>
                  <a:schemeClr val="tx1"/>
                </a:solidFill>
                <a:round/>
                <a:headEnd/>
                <a:tailEnd/>
              </a:ln>
            </p:spPr>
            <p:txBody>
              <a:bodyPr wrap="none" anchor="ctr"/>
              <a:lstStyle/>
              <a:p>
                <a:endParaRPr lang="zh-CN" altLang="en-US" sz="2400"/>
              </a:p>
            </p:txBody>
          </p:sp>
          <p:sp>
            <p:nvSpPr>
              <p:cNvPr id="12" name="AutoShape 48"/>
              <p:cNvSpPr>
                <a:spLocks noChangeArrowheads="1"/>
              </p:cNvSpPr>
              <p:nvPr/>
            </p:nvSpPr>
            <p:spPr bwMode="auto">
              <a:xfrm>
                <a:off x="336" y="0"/>
                <a:ext cx="95" cy="96"/>
              </a:xfrm>
              <a:prstGeom prst="flowChartConnector">
                <a:avLst/>
              </a:prstGeom>
              <a:noFill/>
              <a:ln w="9525">
                <a:solidFill>
                  <a:schemeClr val="tx1"/>
                </a:solidFill>
                <a:round/>
                <a:headEnd/>
                <a:tailEnd/>
              </a:ln>
            </p:spPr>
            <p:txBody>
              <a:bodyPr wrap="none" anchor="ctr"/>
              <a:lstStyle/>
              <a:p>
                <a:endParaRPr lang="zh-CN" altLang="en-US" sz="2400"/>
              </a:p>
            </p:txBody>
          </p:sp>
          <p:sp>
            <p:nvSpPr>
              <p:cNvPr id="13" name="AutoShape 49"/>
              <p:cNvSpPr>
                <a:spLocks noChangeArrowheads="1"/>
              </p:cNvSpPr>
              <p:nvPr/>
            </p:nvSpPr>
            <p:spPr bwMode="auto">
              <a:xfrm>
                <a:off x="528" y="144"/>
                <a:ext cx="95" cy="96"/>
              </a:xfrm>
              <a:prstGeom prst="flowChartConnector">
                <a:avLst/>
              </a:prstGeom>
              <a:noFill/>
              <a:ln w="9525">
                <a:solidFill>
                  <a:schemeClr val="tx1"/>
                </a:solidFill>
                <a:round/>
                <a:headEnd/>
                <a:tailEnd/>
              </a:ln>
            </p:spPr>
            <p:txBody>
              <a:bodyPr wrap="none" anchor="ctr"/>
              <a:lstStyle/>
              <a:p>
                <a:endParaRPr lang="zh-CN" altLang="en-US" sz="2400"/>
              </a:p>
            </p:txBody>
          </p:sp>
          <p:sp>
            <p:nvSpPr>
              <p:cNvPr id="14" name="AutoShape 50"/>
              <p:cNvSpPr>
                <a:spLocks noChangeArrowheads="1"/>
              </p:cNvSpPr>
              <p:nvPr/>
            </p:nvSpPr>
            <p:spPr bwMode="auto">
              <a:xfrm>
                <a:off x="336" y="192"/>
                <a:ext cx="95" cy="96"/>
              </a:xfrm>
              <a:prstGeom prst="flowChartConnector">
                <a:avLst/>
              </a:prstGeom>
              <a:noFill/>
              <a:ln w="9525">
                <a:solidFill>
                  <a:schemeClr val="tx1"/>
                </a:solidFill>
                <a:round/>
                <a:headEnd/>
                <a:tailEnd/>
              </a:ln>
            </p:spPr>
            <p:txBody>
              <a:bodyPr wrap="none" anchor="ctr"/>
              <a:lstStyle/>
              <a:p>
                <a:endParaRPr lang="zh-CN" altLang="en-US" sz="2400"/>
              </a:p>
            </p:txBody>
          </p:sp>
        </p:gr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树和二叉树</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树型结构是一类非常重要的非线性结构。直观地，树型结构是以分支关系定义的层次结构。</a:t>
            </a:r>
          </a:p>
          <a:p>
            <a:r>
              <a:rPr lang="zh-CN" altLang="en-US" dirty="0" smtClean="0"/>
              <a:t>树在计算机领域中也有着广泛的应用，例如在编译程序中，用树来表示源程序的语法结构；在数据库系统中，用树来组织信息；在分析算法的行为时，用树来描述其执行过程等等。</a:t>
            </a:r>
          </a:p>
          <a:p>
            <a:r>
              <a:rPr lang="zh-CN" altLang="en-US" dirty="0" smtClean="0"/>
              <a:t>本章将详细讨论树和二叉树数据结构，主要介绍树和二叉树的概念、术语，二叉树的遍历算法。树和二叉树的各种存储结构以及建立在各种存储结构的操作及应用等。</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树的定义</a:t>
            </a:r>
            <a:endParaRPr lang="zh-CN" altLang="en-US" dirty="0"/>
          </a:p>
        </p:txBody>
      </p:sp>
      <p:sp>
        <p:nvSpPr>
          <p:cNvPr id="3" name="内容占位符 2"/>
          <p:cNvSpPr>
            <a:spLocks noGrp="1"/>
          </p:cNvSpPr>
          <p:nvPr>
            <p:ph idx="1"/>
          </p:nvPr>
        </p:nvSpPr>
        <p:spPr/>
        <p:txBody>
          <a:bodyPr/>
          <a:lstStyle/>
          <a:p>
            <a:r>
              <a:rPr lang="zh-CN" altLang="en-US" dirty="0" smtClean="0"/>
              <a:t>树</a:t>
            </a:r>
            <a:r>
              <a:rPr lang="en-US" dirty="0" smtClean="0"/>
              <a:t>(Tree)</a:t>
            </a:r>
            <a:r>
              <a:rPr lang="zh-CN" altLang="en-US" dirty="0" smtClean="0"/>
              <a:t>是</a:t>
            </a:r>
            <a:r>
              <a:rPr lang="en-US" dirty="0" smtClean="0"/>
              <a:t>n(n≧0)</a:t>
            </a:r>
            <a:r>
              <a:rPr lang="zh-CN" altLang="en-US" dirty="0" smtClean="0"/>
              <a:t>个结点的有限集合</a:t>
            </a:r>
            <a:r>
              <a:rPr lang="en-US" dirty="0" smtClean="0"/>
              <a:t>T</a:t>
            </a:r>
            <a:r>
              <a:rPr lang="zh-CN" altLang="en-US" dirty="0" smtClean="0"/>
              <a:t>，若</a:t>
            </a:r>
            <a:r>
              <a:rPr lang="en-US" dirty="0" smtClean="0"/>
              <a:t>n=0</a:t>
            </a:r>
            <a:r>
              <a:rPr lang="zh-CN" altLang="en-US" dirty="0" smtClean="0"/>
              <a:t>时称为空树，否则：</a:t>
            </a:r>
          </a:p>
          <a:p>
            <a:pPr lvl="1"/>
            <a:r>
              <a:rPr lang="zh-CN" altLang="en-US" dirty="0" smtClean="0"/>
              <a:t>有且只有一个特殊的称为树的根</a:t>
            </a:r>
            <a:r>
              <a:rPr lang="en-US" dirty="0" smtClean="0"/>
              <a:t>(Root)</a:t>
            </a:r>
            <a:r>
              <a:rPr lang="zh-CN" altLang="en-US" dirty="0" smtClean="0"/>
              <a:t>结点；</a:t>
            </a:r>
          </a:p>
          <a:p>
            <a:pPr lvl="1"/>
            <a:r>
              <a:rPr lang="zh-CN" altLang="en-US" dirty="0" smtClean="0"/>
              <a:t>若</a:t>
            </a:r>
            <a:r>
              <a:rPr lang="en-US" dirty="0" smtClean="0"/>
              <a:t>n&gt;1</a:t>
            </a:r>
            <a:r>
              <a:rPr lang="zh-CN" altLang="en-US" dirty="0" smtClean="0"/>
              <a:t>时，其余的结点被分为</a:t>
            </a:r>
            <a:r>
              <a:rPr lang="en-US" dirty="0" smtClean="0"/>
              <a:t>m(m&gt;0)</a:t>
            </a:r>
            <a:r>
              <a:rPr lang="zh-CN" altLang="en-US" dirty="0" smtClean="0"/>
              <a:t>个互不相交的子集</a:t>
            </a:r>
            <a:r>
              <a:rPr lang="en-US" dirty="0" smtClean="0"/>
              <a:t>T1, T2, T3…Tm</a:t>
            </a:r>
            <a:r>
              <a:rPr lang="zh-CN" altLang="en-US" dirty="0" smtClean="0"/>
              <a:t>，其中每个子集本身又是一棵树，称其为根的子树</a:t>
            </a:r>
            <a:r>
              <a:rPr lang="en-US" dirty="0" smtClean="0"/>
              <a:t>(</a:t>
            </a:r>
            <a:r>
              <a:rPr lang="en-US" dirty="0" err="1" smtClean="0"/>
              <a:t>Subtree</a:t>
            </a:r>
            <a:r>
              <a:rPr lang="en-US" dirty="0" smtClean="0"/>
              <a:t>)</a:t>
            </a:r>
            <a:r>
              <a:rPr lang="zh-CN" altLang="en-US" dirty="0" smtClean="0"/>
              <a:t>。</a:t>
            </a:r>
          </a:p>
          <a:p>
            <a:r>
              <a:rPr lang="zh-CN" altLang="en-US" dirty="0" smtClean="0"/>
              <a:t>这是树的递归定义，即用树来定义树，而只有一个结点的树必定仅由根组成</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树的基本术语</a:t>
            </a:r>
            <a:endParaRPr lang="zh-CN" altLang="en-US" dirty="0"/>
          </a:p>
        </p:txBody>
      </p:sp>
      <p:sp>
        <p:nvSpPr>
          <p:cNvPr id="3" name="内容占位符 2"/>
          <p:cNvSpPr>
            <a:spLocks noGrp="1"/>
          </p:cNvSpPr>
          <p:nvPr>
            <p:ph idx="1"/>
          </p:nvPr>
        </p:nvSpPr>
        <p:spPr>
          <a:xfrm>
            <a:off x="457200" y="1600201"/>
            <a:ext cx="8229600" cy="2185989"/>
          </a:xfrm>
        </p:spPr>
        <p:txBody>
          <a:bodyPr>
            <a:normAutofit fontScale="77500" lnSpcReduction="20000"/>
          </a:bodyPr>
          <a:lstStyle/>
          <a:p>
            <a:pPr>
              <a:lnSpc>
                <a:spcPct val="120000"/>
              </a:lnSpc>
            </a:pPr>
            <a:r>
              <a:rPr lang="zh-CN" altLang="en-US" dirty="0" smtClean="0"/>
              <a:t>结点</a:t>
            </a:r>
            <a:r>
              <a:rPr lang="en-US" dirty="0" smtClean="0"/>
              <a:t>(node)</a:t>
            </a:r>
            <a:r>
              <a:rPr lang="zh-CN" altLang="en-US" dirty="0" smtClean="0"/>
              <a:t>：一个数据元素及其若干指向其子树的分支。</a:t>
            </a:r>
          </a:p>
          <a:p>
            <a:pPr>
              <a:lnSpc>
                <a:spcPct val="120000"/>
              </a:lnSpc>
            </a:pPr>
            <a:r>
              <a:rPr lang="zh-CN" altLang="en-US" dirty="0" smtClean="0"/>
              <a:t>结点的度</a:t>
            </a:r>
            <a:r>
              <a:rPr lang="en-US" dirty="0" smtClean="0"/>
              <a:t>(degree) </a:t>
            </a:r>
            <a:r>
              <a:rPr lang="zh-CN" altLang="en-US" dirty="0" smtClean="0"/>
              <a:t>、树的度：结点所拥有的子树的棵数称为结点的度。树中结点度的最大值称为树的度。    </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zh-CN" altLang="en-US" dirty="0" smtClean="0"/>
          </a:p>
          <a:p>
            <a:endParaRPr lang="zh-CN" altLang="en-US" dirty="0"/>
          </a:p>
        </p:txBody>
      </p:sp>
      <p:grpSp>
        <p:nvGrpSpPr>
          <p:cNvPr id="4" name="Group 3"/>
          <p:cNvGrpSpPr>
            <a:grpSpLocks/>
          </p:cNvGrpSpPr>
          <p:nvPr/>
        </p:nvGrpSpPr>
        <p:grpSpPr bwMode="auto">
          <a:xfrm>
            <a:off x="928662" y="3143248"/>
            <a:ext cx="7315200" cy="3124200"/>
            <a:chOff x="0" y="0"/>
            <a:chExt cx="4608" cy="1968"/>
          </a:xfrm>
        </p:grpSpPr>
        <p:sp>
          <p:nvSpPr>
            <p:cNvPr id="5" name="Rectangle 4"/>
            <p:cNvSpPr>
              <a:spLocks noChangeArrowheads="1"/>
            </p:cNvSpPr>
            <p:nvPr/>
          </p:nvSpPr>
          <p:spPr bwMode="auto">
            <a:xfrm>
              <a:off x="912" y="1728"/>
              <a:ext cx="1776" cy="240"/>
            </a:xfrm>
            <a:prstGeom prst="rect">
              <a:avLst/>
            </a:prstGeom>
            <a:noFill/>
            <a:ln w="9525">
              <a:noFill/>
              <a:miter lim="800000"/>
              <a:headEnd/>
              <a:tailEnd/>
            </a:ln>
            <a:effectLst/>
          </p:spPr>
          <p:txBody>
            <a:bodyPr lIns="92075" tIns="46038" rIns="92075" bIns="46038" anchor="ctr"/>
            <a:lstStyle/>
            <a:p>
              <a:pPr algn="ctr" eaLnBrk="0" hangingPunct="0"/>
              <a:r>
                <a:rPr lang="zh-CN" altLang="en-US" sz="2000" b="1" dirty="0" smtClean="0">
                  <a:latin typeface="Arial" pitchFamily="34" charset="0"/>
                </a:rPr>
                <a:t>树</a:t>
              </a:r>
              <a:r>
                <a:rPr lang="zh-CN" altLang="en-US" sz="2000" b="1" dirty="0">
                  <a:latin typeface="Arial" pitchFamily="34" charset="0"/>
                </a:rPr>
                <a:t>的示</a:t>
              </a:r>
              <a:r>
                <a:rPr lang="zh-CN" altLang="en-US" sz="2000" b="1" dirty="0"/>
                <a:t>例形式</a:t>
              </a:r>
              <a:endParaRPr lang="zh-CN" altLang="en-US" sz="2000" b="1" dirty="0">
                <a:latin typeface="Arial" pitchFamily="34" charset="0"/>
              </a:endParaRPr>
            </a:p>
          </p:txBody>
        </p:sp>
        <p:grpSp>
          <p:nvGrpSpPr>
            <p:cNvPr id="6" name="Group 5"/>
            <p:cNvGrpSpPr>
              <a:grpSpLocks/>
            </p:cNvGrpSpPr>
            <p:nvPr/>
          </p:nvGrpSpPr>
          <p:grpSpPr bwMode="auto">
            <a:xfrm>
              <a:off x="0" y="0"/>
              <a:ext cx="4608" cy="1920"/>
              <a:chOff x="0" y="0"/>
              <a:chExt cx="4608" cy="1920"/>
            </a:xfrm>
          </p:grpSpPr>
          <p:sp>
            <p:nvSpPr>
              <p:cNvPr id="7" name="Oval 6"/>
              <p:cNvSpPr>
                <a:spLocks noChangeArrowheads="1"/>
              </p:cNvSpPr>
              <p:nvPr/>
            </p:nvSpPr>
            <p:spPr bwMode="auto">
              <a:xfrm>
                <a:off x="672" y="720"/>
                <a:ext cx="249" cy="249"/>
              </a:xfrm>
              <a:prstGeom prst="ellipse">
                <a:avLst/>
              </a:prstGeom>
              <a:noFill/>
              <a:ln w="9525">
                <a:solidFill>
                  <a:schemeClr val="tx1"/>
                </a:solidFill>
                <a:round/>
                <a:headEnd/>
                <a:tailEnd/>
              </a:ln>
              <a:effectLst/>
            </p:spPr>
            <p:txBody>
              <a:bodyPr wrap="none" anchor="ctr"/>
              <a:lstStyle/>
              <a:p>
                <a:pPr algn="ctr"/>
                <a:r>
                  <a:rPr lang="en-US" sz="2400"/>
                  <a:t>A</a:t>
                </a:r>
              </a:p>
            </p:txBody>
          </p:sp>
          <p:grpSp>
            <p:nvGrpSpPr>
              <p:cNvPr id="8" name="Group 7"/>
              <p:cNvGrpSpPr>
                <a:grpSpLocks/>
              </p:cNvGrpSpPr>
              <p:nvPr/>
            </p:nvGrpSpPr>
            <p:grpSpPr bwMode="auto">
              <a:xfrm>
                <a:off x="2317" y="0"/>
                <a:ext cx="2291" cy="1619"/>
                <a:chOff x="0" y="0"/>
                <a:chExt cx="2291" cy="1619"/>
              </a:xfrm>
            </p:grpSpPr>
            <p:sp>
              <p:nvSpPr>
                <p:cNvPr id="11" name="Oval 8"/>
                <p:cNvSpPr>
                  <a:spLocks noChangeArrowheads="1"/>
                </p:cNvSpPr>
                <p:nvPr/>
              </p:nvSpPr>
              <p:spPr bwMode="auto">
                <a:xfrm>
                  <a:off x="1056" y="0"/>
                  <a:ext cx="227" cy="227"/>
                </a:xfrm>
                <a:prstGeom prst="ellipse">
                  <a:avLst/>
                </a:prstGeom>
                <a:noFill/>
                <a:ln w="9525">
                  <a:solidFill>
                    <a:schemeClr val="tx1"/>
                  </a:solidFill>
                  <a:round/>
                  <a:headEnd/>
                  <a:tailEnd/>
                </a:ln>
                <a:effectLst/>
              </p:spPr>
              <p:txBody>
                <a:bodyPr wrap="none" anchor="ctr"/>
                <a:lstStyle/>
                <a:p>
                  <a:pPr algn="ctr"/>
                  <a:r>
                    <a:rPr lang="en-US" sz="2400" dirty="0"/>
                    <a:t>A</a:t>
                  </a:r>
                </a:p>
              </p:txBody>
            </p:sp>
            <p:sp>
              <p:nvSpPr>
                <p:cNvPr id="12" name="Oval 9"/>
                <p:cNvSpPr>
                  <a:spLocks noChangeArrowheads="1"/>
                </p:cNvSpPr>
                <p:nvPr/>
              </p:nvSpPr>
              <p:spPr bwMode="auto">
                <a:xfrm>
                  <a:off x="528" y="480"/>
                  <a:ext cx="227" cy="227"/>
                </a:xfrm>
                <a:prstGeom prst="ellipse">
                  <a:avLst/>
                </a:prstGeom>
                <a:noFill/>
                <a:ln w="9525">
                  <a:solidFill>
                    <a:schemeClr val="tx1"/>
                  </a:solidFill>
                  <a:round/>
                  <a:headEnd/>
                  <a:tailEnd/>
                </a:ln>
                <a:effectLst/>
              </p:spPr>
              <p:txBody>
                <a:bodyPr wrap="none" anchor="ctr"/>
                <a:lstStyle/>
                <a:p>
                  <a:pPr algn="ctr"/>
                  <a:r>
                    <a:rPr lang="en-US" sz="2400" dirty="0"/>
                    <a:t>B</a:t>
                  </a:r>
                </a:p>
              </p:txBody>
            </p:sp>
            <p:sp>
              <p:nvSpPr>
                <p:cNvPr id="13" name="Oval 10"/>
                <p:cNvSpPr>
                  <a:spLocks noChangeArrowheads="1"/>
                </p:cNvSpPr>
                <p:nvPr/>
              </p:nvSpPr>
              <p:spPr bwMode="auto">
                <a:xfrm>
                  <a:off x="1680" y="466"/>
                  <a:ext cx="227" cy="227"/>
                </a:xfrm>
                <a:prstGeom prst="ellipse">
                  <a:avLst/>
                </a:prstGeom>
                <a:noFill/>
                <a:ln w="9525">
                  <a:solidFill>
                    <a:schemeClr val="tx1"/>
                  </a:solidFill>
                  <a:round/>
                  <a:headEnd/>
                  <a:tailEnd/>
                </a:ln>
                <a:effectLst/>
              </p:spPr>
              <p:txBody>
                <a:bodyPr wrap="none" anchor="ctr"/>
                <a:lstStyle/>
                <a:p>
                  <a:pPr algn="ctr"/>
                  <a:r>
                    <a:rPr lang="en-US" sz="2400" dirty="0"/>
                    <a:t>D</a:t>
                  </a:r>
                </a:p>
              </p:txBody>
            </p:sp>
            <p:sp>
              <p:nvSpPr>
                <p:cNvPr id="14" name="Oval 11"/>
                <p:cNvSpPr>
                  <a:spLocks noChangeArrowheads="1"/>
                </p:cNvSpPr>
                <p:nvPr/>
              </p:nvSpPr>
              <p:spPr bwMode="auto">
                <a:xfrm>
                  <a:off x="1074" y="463"/>
                  <a:ext cx="227" cy="227"/>
                </a:xfrm>
                <a:prstGeom prst="ellipse">
                  <a:avLst/>
                </a:prstGeom>
                <a:noFill/>
                <a:ln w="9525">
                  <a:solidFill>
                    <a:schemeClr val="tx1"/>
                  </a:solidFill>
                  <a:round/>
                  <a:headEnd/>
                  <a:tailEnd/>
                </a:ln>
                <a:effectLst/>
              </p:spPr>
              <p:txBody>
                <a:bodyPr wrap="none" anchor="ctr"/>
                <a:lstStyle/>
                <a:p>
                  <a:pPr algn="ctr"/>
                  <a:r>
                    <a:rPr lang="en-US" sz="2400"/>
                    <a:t>C</a:t>
                  </a:r>
                </a:p>
              </p:txBody>
            </p:sp>
            <p:sp>
              <p:nvSpPr>
                <p:cNvPr id="15" name="Oval 12"/>
                <p:cNvSpPr>
                  <a:spLocks noChangeArrowheads="1"/>
                </p:cNvSpPr>
                <p:nvPr/>
              </p:nvSpPr>
              <p:spPr bwMode="auto">
                <a:xfrm>
                  <a:off x="240" y="925"/>
                  <a:ext cx="227" cy="227"/>
                </a:xfrm>
                <a:prstGeom prst="ellipse">
                  <a:avLst/>
                </a:prstGeom>
                <a:noFill/>
                <a:ln w="9525">
                  <a:solidFill>
                    <a:schemeClr val="tx1"/>
                  </a:solidFill>
                  <a:round/>
                  <a:headEnd/>
                  <a:tailEnd/>
                </a:ln>
                <a:effectLst/>
              </p:spPr>
              <p:txBody>
                <a:bodyPr wrap="none" anchor="ctr"/>
                <a:lstStyle/>
                <a:p>
                  <a:pPr algn="ctr"/>
                  <a:r>
                    <a:rPr lang="en-US" sz="2400"/>
                    <a:t>E</a:t>
                  </a:r>
                </a:p>
              </p:txBody>
            </p:sp>
            <p:sp>
              <p:nvSpPr>
                <p:cNvPr id="16" name="Oval 13"/>
                <p:cNvSpPr>
                  <a:spLocks noChangeArrowheads="1"/>
                </p:cNvSpPr>
                <p:nvPr/>
              </p:nvSpPr>
              <p:spPr bwMode="auto">
                <a:xfrm>
                  <a:off x="1069" y="906"/>
                  <a:ext cx="227" cy="227"/>
                </a:xfrm>
                <a:prstGeom prst="ellipse">
                  <a:avLst/>
                </a:prstGeom>
                <a:noFill/>
                <a:ln w="9525">
                  <a:solidFill>
                    <a:schemeClr val="tx1"/>
                  </a:solidFill>
                  <a:round/>
                  <a:headEnd/>
                  <a:tailEnd/>
                </a:ln>
                <a:effectLst/>
              </p:spPr>
              <p:txBody>
                <a:bodyPr wrap="none" anchor="ctr"/>
                <a:lstStyle/>
                <a:p>
                  <a:pPr algn="ctr"/>
                  <a:r>
                    <a:rPr lang="en-US" sz="2400"/>
                    <a:t>G</a:t>
                  </a:r>
                </a:p>
              </p:txBody>
            </p:sp>
            <p:sp>
              <p:nvSpPr>
                <p:cNvPr id="17" name="Oval 14"/>
                <p:cNvSpPr>
                  <a:spLocks noChangeArrowheads="1"/>
                </p:cNvSpPr>
                <p:nvPr/>
              </p:nvSpPr>
              <p:spPr bwMode="auto">
                <a:xfrm>
                  <a:off x="733" y="912"/>
                  <a:ext cx="227" cy="227"/>
                </a:xfrm>
                <a:prstGeom prst="ellipse">
                  <a:avLst/>
                </a:prstGeom>
                <a:noFill/>
                <a:ln w="9525">
                  <a:solidFill>
                    <a:schemeClr val="tx1"/>
                  </a:solidFill>
                  <a:round/>
                  <a:headEnd/>
                  <a:tailEnd/>
                </a:ln>
                <a:effectLst/>
              </p:spPr>
              <p:txBody>
                <a:bodyPr wrap="none" anchor="ctr"/>
                <a:lstStyle/>
                <a:p>
                  <a:pPr algn="ctr"/>
                  <a:r>
                    <a:rPr lang="en-US" sz="2400"/>
                    <a:t>F</a:t>
                  </a:r>
                </a:p>
              </p:txBody>
            </p:sp>
            <p:sp>
              <p:nvSpPr>
                <p:cNvPr id="18" name="Oval 15"/>
                <p:cNvSpPr>
                  <a:spLocks noChangeArrowheads="1"/>
                </p:cNvSpPr>
                <p:nvPr/>
              </p:nvSpPr>
              <p:spPr bwMode="auto">
                <a:xfrm>
                  <a:off x="1440" y="912"/>
                  <a:ext cx="227" cy="227"/>
                </a:xfrm>
                <a:prstGeom prst="ellipse">
                  <a:avLst/>
                </a:prstGeom>
                <a:noFill/>
                <a:ln w="9525">
                  <a:solidFill>
                    <a:schemeClr val="tx1"/>
                  </a:solidFill>
                  <a:round/>
                  <a:headEnd/>
                  <a:tailEnd/>
                </a:ln>
                <a:effectLst/>
              </p:spPr>
              <p:txBody>
                <a:bodyPr wrap="none" anchor="ctr"/>
                <a:lstStyle/>
                <a:p>
                  <a:pPr algn="ctr"/>
                  <a:r>
                    <a:rPr lang="en-US" sz="2400"/>
                    <a:t>H</a:t>
                  </a:r>
                </a:p>
              </p:txBody>
            </p:sp>
            <p:sp>
              <p:nvSpPr>
                <p:cNvPr id="19" name="Oval 16"/>
                <p:cNvSpPr>
                  <a:spLocks noChangeArrowheads="1"/>
                </p:cNvSpPr>
                <p:nvPr/>
              </p:nvSpPr>
              <p:spPr bwMode="auto">
                <a:xfrm>
                  <a:off x="1728" y="912"/>
                  <a:ext cx="227" cy="227"/>
                </a:xfrm>
                <a:prstGeom prst="ellipse">
                  <a:avLst/>
                </a:prstGeom>
                <a:noFill/>
                <a:ln w="9525">
                  <a:solidFill>
                    <a:schemeClr val="tx1"/>
                  </a:solidFill>
                  <a:round/>
                  <a:headEnd/>
                  <a:tailEnd/>
                </a:ln>
                <a:effectLst/>
              </p:spPr>
              <p:txBody>
                <a:bodyPr wrap="none" anchor="ctr"/>
                <a:lstStyle/>
                <a:p>
                  <a:pPr algn="ctr"/>
                  <a:r>
                    <a:rPr lang="en-US" sz="2400"/>
                    <a:t>I</a:t>
                  </a:r>
                </a:p>
              </p:txBody>
            </p:sp>
            <p:sp>
              <p:nvSpPr>
                <p:cNvPr id="20" name="Oval 17"/>
                <p:cNvSpPr>
                  <a:spLocks noChangeArrowheads="1"/>
                </p:cNvSpPr>
                <p:nvPr/>
              </p:nvSpPr>
              <p:spPr bwMode="auto">
                <a:xfrm>
                  <a:off x="864" y="1344"/>
                  <a:ext cx="227" cy="227"/>
                </a:xfrm>
                <a:prstGeom prst="ellipse">
                  <a:avLst/>
                </a:prstGeom>
                <a:noFill/>
                <a:ln w="9525">
                  <a:solidFill>
                    <a:schemeClr val="tx1"/>
                  </a:solidFill>
                  <a:round/>
                  <a:headEnd/>
                  <a:tailEnd/>
                </a:ln>
                <a:effectLst/>
              </p:spPr>
              <p:txBody>
                <a:bodyPr wrap="none" anchor="ctr"/>
                <a:lstStyle/>
                <a:p>
                  <a:pPr algn="ctr"/>
                  <a:r>
                    <a:rPr lang="en-US" sz="2400"/>
                    <a:t>M</a:t>
                  </a:r>
                </a:p>
              </p:txBody>
            </p:sp>
            <p:sp>
              <p:nvSpPr>
                <p:cNvPr id="21" name="Oval 18"/>
                <p:cNvSpPr>
                  <a:spLocks noChangeArrowheads="1"/>
                </p:cNvSpPr>
                <p:nvPr/>
              </p:nvSpPr>
              <p:spPr bwMode="auto">
                <a:xfrm>
                  <a:off x="2064" y="903"/>
                  <a:ext cx="227" cy="227"/>
                </a:xfrm>
                <a:prstGeom prst="ellipse">
                  <a:avLst/>
                </a:prstGeom>
                <a:noFill/>
                <a:ln w="9525">
                  <a:solidFill>
                    <a:schemeClr val="tx1"/>
                  </a:solidFill>
                  <a:round/>
                  <a:headEnd/>
                  <a:tailEnd/>
                </a:ln>
                <a:effectLst/>
              </p:spPr>
              <p:txBody>
                <a:bodyPr wrap="none" anchor="ctr"/>
                <a:lstStyle/>
                <a:p>
                  <a:pPr algn="ctr"/>
                  <a:r>
                    <a:rPr lang="en-US" sz="2400"/>
                    <a:t>J</a:t>
                  </a:r>
                </a:p>
              </p:txBody>
            </p:sp>
            <p:sp>
              <p:nvSpPr>
                <p:cNvPr id="22" name="Oval 19"/>
                <p:cNvSpPr>
                  <a:spLocks noChangeArrowheads="1"/>
                </p:cNvSpPr>
                <p:nvPr/>
              </p:nvSpPr>
              <p:spPr bwMode="auto">
                <a:xfrm>
                  <a:off x="1323" y="1374"/>
                  <a:ext cx="227" cy="227"/>
                </a:xfrm>
                <a:prstGeom prst="ellipse">
                  <a:avLst/>
                </a:prstGeom>
                <a:noFill/>
                <a:ln w="9525">
                  <a:solidFill>
                    <a:schemeClr val="tx1"/>
                  </a:solidFill>
                  <a:round/>
                  <a:headEnd/>
                  <a:tailEnd/>
                </a:ln>
                <a:effectLst/>
              </p:spPr>
              <p:txBody>
                <a:bodyPr wrap="none" anchor="ctr"/>
                <a:lstStyle/>
                <a:p>
                  <a:pPr algn="ctr"/>
                  <a:r>
                    <a:rPr lang="en-US" sz="2400"/>
                    <a:t>N</a:t>
                  </a:r>
                </a:p>
              </p:txBody>
            </p:sp>
            <p:sp>
              <p:nvSpPr>
                <p:cNvPr id="23" name="Line 20"/>
                <p:cNvSpPr>
                  <a:spLocks noChangeShapeType="1"/>
                </p:cNvSpPr>
                <p:nvPr/>
              </p:nvSpPr>
              <p:spPr bwMode="auto">
                <a:xfrm flipH="1">
                  <a:off x="690" y="183"/>
                  <a:ext cx="363" cy="317"/>
                </a:xfrm>
                <a:prstGeom prst="line">
                  <a:avLst/>
                </a:prstGeom>
                <a:noFill/>
                <a:ln w="9525">
                  <a:solidFill>
                    <a:schemeClr val="tx1"/>
                  </a:solidFill>
                  <a:round/>
                  <a:headEnd/>
                  <a:tailEnd/>
                </a:ln>
                <a:effectLst/>
              </p:spPr>
              <p:txBody>
                <a:bodyPr wrap="none"/>
                <a:lstStyle/>
                <a:p>
                  <a:endParaRPr lang="zh-CN" altLang="en-US"/>
                </a:p>
              </p:txBody>
            </p:sp>
            <p:sp>
              <p:nvSpPr>
                <p:cNvPr id="24" name="Line 21"/>
                <p:cNvSpPr>
                  <a:spLocks noChangeShapeType="1"/>
                </p:cNvSpPr>
                <p:nvPr/>
              </p:nvSpPr>
              <p:spPr bwMode="auto">
                <a:xfrm>
                  <a:off x="1182" y="240"/>
                  <a:ext cx="0" cy="227"/>
                </a:xfrm>
                <a:prstGeom prst="line">
                  <a:avLst/>
                </a:prstGeom>
                <a:noFill/>
                <a:ln w="9525">
                  <a:solidFill>
                    <a:schemeClr val="tx1"/>
                  </a:solidFill>
                  <a:round/>
                  <a:headEnd/>
                  <a:tailEnd/>
                </a:ln>
                <a:effectLst/>
              </p:spPr>
              <p:txBody>
                <a:bodyPr wrap="none"/>
                <a:lstStyle/>
                <a:p>
                  <a:endParaRPr lang="zh-CN" altLang="en-US"/>
                </a:p>
              </p:txBody>
            </p:sp>
            <p:sp>
              <p:nvSpPr>
                <p:cNvPr id="25" name="Line 22"/>
                <p:cNvSpPr>
                  <a:spLocks noChangeShapeType="1"/>
                </p:cNvSpPr>
                <p:nvPr/>
              </p:nvSpPr>
              <p:spPr bwMode="auto">
                <a:xfrm>
                  <a:off x="1278" y="171"/>
                  <a:ext cx="453" cy="295"/>
                </a:xfrm>
                <a:prstGeom prst="line">
                  <a:avLst/>
                </a:prstGeom>
                <a:noFill/>
                <a:ln w="9525">
                  <a:solidFill>
                    <a:schemeClr val="tx1"/>
                  </a:solidFill>
                  <a:round/>
                  <a:headEnd/>
                  <a:tailEnd/>
                </a:ln>
                <a:effectLst/>
              </p:spPr>
              <p:txBody>
                <a:bodyPr wrap="none"/>
                <a:lstStyle/>
                <a:p>
                  <a:endParaRPr lang="zh-CN" altLang="en-US"/>
                </a:p>
              </p:txBody>
            </p:sp>
            <p:sp>
              <p:nvSpPr>
                <p:cNvPr id="26" name="Line 23"/>
                <p:cNvSpPr>
                  <a:spLocks noChangeShapeType="1"/>
                </p:cNvSpPr>
                <p:nvPr/>
              </p:nvSpPr>
              <p:spPr bwMode="auto">
                <a:xfrm flipH="1">
                  <a:off x="354" y="681"/>
                  <a:ext cx="192" cy="240"/>
                </a:xfrm>
                <a:prstGeom prst="line">
                  <a:avLst/>
                </a:prstGeom>
                <a:noFill/>
                <a:ln w="9525">
                  <a:solidFill>
                    <a:schemeClr val="tx1"/>
                  </a:solidFill>
                  <a:round/>
                  <a:headEnd/>
                  <a:tailEnd/>
                </a:ln>
                <a:effectLst/>
              </p:spPr>
              <p:txBody>
                <a:bodyPr wrap="none"/>
                <a:lstStyle/>
                <a:p>
                  <a:endParaRPr lang="zh-CN" altLang="en-US"/>
                </a:p>
              </p:txBody>
            </p:sp>
            <p:sp>
              <p:nvSpPr>
                <p:cNvPr id="27" name="Line 24"/>
                <p:cNvSpPr>
                  <a:spLocks noChangeShapeType="1"/>
                </p:cNvSpPr>
                <p:nvPr/>
              </p:nvSpPr>
              <p:spPr bwMode="auto">
                <a:xfrm>
                  <a:off x="681" y="711"/>
                  <a:ext cx="144" cy="192"/>
                </a:xfrm>
                <a:prstGeom prst="line">
                  <a:avLst/>
                </a:prstGeom>
                <a:noFill/>
                <a:ln w="9525">
                  <a:solidFill>
                    <a:schemeClr val="tx1"/>
                  </a:solidFill>
                  <a:round/>
                  <a:headEnd/>
                  <a:tailEnd/>
                </a:ln>
                <a:effectLst/>
              </p:spPr>
              <p:txBody>
                <a:bodyPr wrap="none"/>
                <a:lstStyle/>
                <a:p>
                  <a:endParaRPr lang="zh-CN" altLang="en-US"/>
                </a:p>
              </p:txBody>
            </p:sp>
            <p:sp>
              <p:nvSpPr>
                <p:cNvPr id="28" name="Line 25"/>
                <p:cNvSpPr>
                  <a:spLocks noChangeShapeType="1"/>
                </p:cNvSpPr>
                <p:nvPr/>
              </p:nvSpPr>
              <p:spPr bwMode="auto">
                <a:xfrm>
                  <a:off x="1182" y="685"/>
                  <a:ext cx="0" cy="227"/>
                </a:xfrm>
                <a:prstGeom prst="line">
                  <a:avLst/>
                </a:prstGeom>
                <a:noFill/>
                <a:ln w="9525">
                  <a:solidFill>
                    <a:schemeClr val="tx1"/>
                  </a:solidFill>
                  <a:round/>
                  <a:headEnd/>
                  <a:tailEnd/>
                </a:ln>
                <a:effectLst/>
              </p:spPr>
              <p:txBody>
                <a:bodyPr wrap="none"/>
                <a:lstStyle/>
                <a:p>
                  <a:endParaRPr lang="zh-CN" altLang="en-US"/>
                </a:p>
              </p:txBody>
            </p:sp>
            <p:sp>
              <p:nvSpPr>
                <p:cNvPr id="29" name="Line 26"/>
                <p:cNvSpPr>
                  <a:spLocks noChangeShapeType="1"/>
                </p:cNvSpPr>
                <p:nvPr/>
              </p:nvSpPr>
              <p:spPr bwMode="auto">
                <a:xfrm flipH="1">
                  <a:off x="1536" y="672"/>
                  <a:ext cx="192" cy="240"/>
                </a:xfrm>
                <a:prstGeom prst="line">
                  <a:avLst/>
                </a:prstGeom>
                <a:noFill/>
                <a:ln w="9525">
                  <a:solidFill>
                    <a:schemeClr val="tx1"/>
                  </a:solidFill>
                  <a:round/>
                  <a:headEnd/>
                  <a:tailEnd/>
                </a:ln>
                <a:effectLst/>
              </p:spPr>
              <p:txBody>
                <a:bodyPr wrap="none"/>
                <a:lstStyle/>
                <a:p>
                  <a:endParaRPr lang="zh-CN" altLang="en-US"/>
                </a:p>
              </p:txBody>
            </p:sp>
            <p:sp>
              <p:nvSpPr>
                <p:cNvPr id="30" name="Line 27"/>
                <p:cNvSpPr>
                  <a:spLocks noChangeShapeType="1"/>
                </p:cNvSpPr>
                <p:nvPr/>
              </p:nvSpPr>
              <p:spPr bwMode="auto">
                <a:xfrm>
                  <a:off x="1824" y="685"/>
                  <a:ext cx="0" cy="227"/>
                </a:xfrm>
                <a:prstGeom prst="line">
                  <a:avLst/>
                </a:prstGeom>
                <a:noFill/>
                <a:ln w="9525">
                  <a:solidFill>
                    <a:schemeClr val="tx1"/>
                  </a:solidFill>
                  <a:round/>
                  <a:headEnd/>
                  <a:tailEnd/>
                </a:ln>
                <a:effectLst/>
              </p:spPr>
              <p:txBody>
                <a:bodyPr wrap="none"/>
                <a:lstStyle/>
                <a:p>
                  <a:endParaRPr lang="zh-CN" altLang="en-US"/>
                </a:p>
              </p:txBody>
            </p:sp>
            <p:sp>
              <p:nvSpPr>
                <p:cNvPr id="31" name="Line 28"/>
                <p:cNvSpPr>
                  <a:spLocks noChangeShapeType="1"/>
                </p:cNvSpPr>
                <p:nvPr/>
              </p:nvSpPr>
              <p:spPr bwMode="auto">
                <a:xfrm>
                  <a:off x="1893" y="654"/>
                  <a:ext cx="288" cy="240"/>
                </a:xfrm>
                <a:prstGeom prst="line">
                  <a:avLst/>
                </a:prstGeom>
                <a:noFill/>
                <a:ln w="9525">
                  <a:solidFill>
                    <a:schemeClr val="tx1"/>
                  </a:solidFill>
                  <a:round/>
                  <a:headEnd/>
                  <a:tailEnd/>
                </a:ln>
                <a:effectLst/>
              </p:spPr>
              <p:txBody>
                <a:bodyPr wrap="none"/>
                <a:lstStyle/>
                <a:p>
                  <a:endParaRPr lang="zh-CN" altLang="en-US"/>
                </a:p>
              </p:txBody>
            </p:sp>
            <p:sp>
              <p:nvSpPr>
                <p:cNvPr id="32" name="Oval 29"/>
                <p:cNvSpPr>
                  <a:spLocks noChangeArrowheads="1"/>
                </p:cNvSpPr>
                <p:nvPr/>
              </p:nvSpPr>
              <p:spPr bwMode="auto">
                <a:xfrm>
                  <a:off x="0" y="1392"/>
                  <a:ext cx="227" cy="227"/>
                </a:xfrm>
                <a:prstGeom prst="ellipse">
                  <a:avLst/>
                </a:prstGeom>
                <a:noFill/>
                <a:ln w="9525">
                  <a:solidFill>
                    <a:schemeClr val="tx1"/>
                  </a:solidFill>
                  <a:round/>
                  <a:headEnd/>
                  <a:tailEnd/>
                </a:ln>
                <a:effectLst/>
              </p:spPr>
              <p:txBody>
                <a:bodyPr wrap="none" anchor="ctr"/>
                <a:lstStyle/>
                <a:p>
                  <a:pPr algn="ctr"/>
                  <a:r>
                    <a:rPr lang="en-US" sz="2400"/>
                    <a:t>K</a:t>
                  </a:r>
                </a:p>
              </p:txBody>
            </p:sp>
            <p:sp>
              <p:nvSpPr>
                <p:cNvPr id="33" name="Oval 30"/>
                <p:cNvSpPr>
                  <a:spLocks noChangeArrowheads="1"/>
                </p:cNvSpPr>
                <p:nvPr/>
              </p:nvSpPr>
              <p:spPr bwMode="auto">
                <a:xfrm>
                  <a:off x="502" y="1378"/>
                  <a:ext cx="227" cy="227"/>
                </a:xfrm>
                <a:prstGeom prst="ellipse">
                  <a:avLst/>
                </a:prstGeom>
                <a:noFill/>
                <a:ln w="9525">
                  <a:solidFill>
                    <a:schemeClr val="tx1"/>
                  </a:solidFill>
                  <a:round/>
                  <a:headEnd/>
                  <a:tailEnd/>
                </a:ln>
                <a:effectLst/>
              </p:spPr>
              <p:txBody>
                <a:bodyPr wrap="none" anchor="ctr"/>
                <a:lstStyle/>
                <a:p>
                  <a:pPr algn="ctr"/>
                  <a:r>
                    <a:rPr lang="en-US" sz="2400"/>
                    <a:t>L</a:t>
                  </a:r>
                </a:p>
              </p:txBody>
            </p:sp>
            <p:sp>
              <p:nvSpPr>
                <p:cNvPr id="34" name="Line 31"/>
                <p:cNvSpPr>
                  <a:spLocks noChangeShapeType="1"/>
                </p:cNvSpPr>
                <p:nvPr/>
              </p:nvSpPr>
              <p:spPr bwMode="auto">
                <a:xfrm flipH="1">
                  <a:off x="144" y="1143"/>
                  <a:ext cx="144" cy="240"/>
                </a:xfrm>
                <a:prstGeom prst="line">
                  <a:avLst/>
                </a:prstGeom>
                <a:noFill/>
                <a:ln w="9525">
                  <a:solidFill>
                    <a:schemeClr val="tx1"/>
                  </a:solidFill>
                  <a:round/>
                  <a:headEnd/>
                  <a:tailEnd/>
                </a:ln>
                <a:effectLst/>
              </p:spPr>
              <p:txBody>
                <a:bodyPr wrap="none"/>
                <a:lstStyle/>
                <a:p>
                  <a:endParaRPr lang="zh-CN" altLang="en-US"/>
                </a:p>
              </p:txBody>
            </p:sp>
            <p:sp>
              <p:nvSpPr>
                <p:cNvPr id="35" name="Line 32"/>
                <p:cNvSpPr>
                  <a:spLocks noChangeShapeType="1"/>
                </p:cNvSpPr>
                <p:nvPr/>
              </p:nvSpPr>
              <p:spPr bwMode="auto">
                <a:xfrm>
                  <a:off x="423" y="1134"/>
                  <a:ext cx="192" cy="240"/>
                </a:xfrm>
                <a:prstGeom prst="line">
                  <a:avLst/>
                </a:prstGeom>
                <a:noFill/>
                <a:ln w="9525">
                  <a:solidFill>
                    <a:schemeClr val="tx1"/>
                  </a:solidFill>
                  <a:round/>
                  <a:headEnd/>
                  <a:tailEnd/>
                </a:ln>
                <a:effectLst/>
              </p:spPr>
              <p:txBody>
                <a:bodyPr wrap="none"/>
                <a:lstStyle/>
                <a:p>
                  <a:endParaRPr lang="zh-CN" altLang="en-US"/>
                </a:p>
              </p:txBody>
            </p:sp>
            <p:sp>
              <p:nvSpPr>
                <p:cNvPr id="36" name="Line 33"/>
                <p:cNvSpPr>
                  <a:spLocks noChangeShapeType="1"/>
                </p:cNvSpPr>
                <p:nvPr/>
              </p:nvSpPr>
              <p:spPr bwMode="auto">
                <a:xfrm flipH="1">
                  <a:off x="960" y="1113"/>
                  <a:ext cx="144" cy="240"/>
                </a:xfrm>
                <a:prstGeom prst="line">
                  <a:avLst/>
                </a:prstGeom>
                <a:noFill/>
                <a:ln w="9525">
                  <a:solidFill>
                    <a:schemeClr val="tx1"/>
                  </a:solidFill>
                  <a:round/>
                  <a:headEnd/>
                  <a:tailEnd/>
                </a:ln>
                <a:effectLst/>
              </p:spPr>
              <p:txBody>
                <a:bodyPr wrap="none"/>
                <a:lstStyle/>
                <a:p>
                  <a:endParaRPr lang="zh-CN" altLang="en-US"/>
                </a:p>
              </p:txBody>
            </p:sp>
            <p:sp>
              <p:nvSpPr>
                <p:cNvPr id="37" name="Line 34"/>
                <p:cNvSpPr>
                  <a:spLocks noChangeShapeType="1"/>
                </p:cNvSpPr>
                <p:nvPr/>
              </p:nvSpPr>
              <p:spPr bwMode="auto">
                <a:xfrm>
                  <a:off x="1248" y="1122"/>
                  <a:ext cx="192" cy="240"/>
                </a:xfrm>
                <a:prstGeom prst="line">
                  <a:avLst/>
                </a:prstGeom>
                <a:noFill/>
                <a:ln w="9525">
                  <a:solidFill>
                    <a:schemeClr val="tx1"/>
                  </a:solidFill>
                  <a:round/>
                  <a:headEnd/>
                  <a:tailEnd/>
                </a:ln>
                <a:effectLst/>
              </p:spPr>
              <p:txBody>
                <a:bodyPr wrap="none"/>
                <a:lstStyle/>
                <a:p>
                  <a:endParaRPr lang="zh-CN" altLang="en-US"/>
                </a:p>
              </p:txBody>
            </p:sp>
          </p:grpSp>
          <p:sp>
            <p:nvSpPr>
              <p:cNvPr id="9" name="Rectangle 35"/>
              <p:cNvSpPr>
                <a:spLocks noChangeArrowheads="1"/>
              </p:cNvSpPr>
              <p:nvPr/>
            </p:nvSpPr>
            <p:spPr bwMode="auto">
              <a:xfrm>
                <a:off x="0" y="1200"/>
                <a:ext cx="1392" cy="240"/>
              </a:xfrm>
              <a:prstGeom prst="rect">
                <a:avLst/>
              </a:prstGeom>
              <a:noFill/>
              <a:ln w="9525">
                <a:noFill/>
                <a:miter lim="800000"/>
                <a:headEnd/>
                <a:tailEnd/>
              </a:ln>
              <a:effectLst/>
            </p:spPr>
            <p:txBody>
              <a:bodyPr lIns="92075" tIns="46038" rIns="92075" bIns="46038" anchor="ctr"/>
              <a:lstStyle/>
              <a:p>
                <a:pPr algn="ctr" eaLnBrk="0" hangingPunct="0"/>
                <a:r>
                  <a:rPr lang="en-US" sz="2000" b="1"/>
                  <a:t>(a)</a:t>
                </a:r>
                <a:r>
                  <a:rPr lang="en-US" sz="2000" b="1">
                    <a:latin typeface="Arial" pitchFamily="34" charset="0"/>
                  </a:rPr>
                  <a:t>   </a:t>
                </a:r>
                <a:r>
                  <a:rPr lang="zh-CN" altLang="en-US" sz="2000" b="1"/>
                  <a:t>只有根结点</a:t>
                </a:r>
              </a:p>
            </p:txBody>
          </p:sp>
          <p:sp>
            <p:nvSpPr>
              <p:cNvPr id="10" name="Rectangle 36"/>
              <p:cNvSpPr>
                <a:spLocks noChangeArrowheads="1"/>
              </p:cNvSpPr>
              <p:nvPr/>
            </p:nvSpPr>
            <p:spPr bwMode="auto">
              <a:xfrm>
                <a:off x="2736" y="1680"/>
                <a:ext cx="1392" cy="240"/>
              </a:xfrm>
              <a:prstGeom prst="rect">
                <a:avLst/>
              </a:prstGeom>
              <a:noFill/>
              <a:ln w="9525">
                <a:noFill/>
                <a:miter lim="800000"/>
                <a:headEnd/>
                <a:tailEnd/>
              </a:ln>
              <a:effectLst/>
            </p:spPr>
            <p:txBody>
              <a:bodyPr lIns="92075" tIns="46038" rIns="92075" bIns="46038" anchor="ctr"/>
              <a:lstStyle/>
              <a:p>
                <a:pPr algn="ctr" eaLnBrk="0" hangingPunct="0"/>
                <a:r>
                  <a:rPr lang="en-US" sz="2000" b="1"/>
                  <a:t>(b)</a:t>
                </a:r>
                <a:r>
                  <a:rPr lang="en-US" sz="2000" b="1">
                    <a:latin typeface="Arial" pitchFamily="34" charset="0"/>
                  </a:rPr>
                  <a:t>   </a:t>
                </a:r>
                <a:r>
                  <a:rPr lang="zh-CN" altLang="en-US" sz="2000" b="1">
                    <a:latin typeface="Arial" pitchFamily="34" charset="0"/>
                  </a:rPr>
                  <a:t>一般的树</a:t>
                </a:r>
                <a:endParaRPr lang="zh-CN" altLang="en-US" sz="2000" b="1"/>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树的基本术语</a:t>
            </a:r>
            <a:endParaRPr lang="zh-CN" altLang="en-US" dirty="0"/>
          </a:p>
        </p:txBody>
      </p:sp>
      <p:sp>
        <p:nvSpPr>
          <p:cNvPr id="3" name="内容占位符 2"/>
          <p:cNvSpPr>
            <a:spLocks noGrp="1"/>
          </p:cNvSpPr>
          <p:nvPr>
            <p:ph idx="1"/>
          </p:nvPr>
        </p:nvSpPr>
        <p:spPr>
          <a:xfrm>
            <a:off x="457200" y="1600201"/>
            <a:ext cx="8229600" cy="4757757"/>
          </a:xfrm>
        </p:spPr>
        <p:txBody>
          <a:bodyPr>
            <a:normAutofit fontScale="85000" lnSpcReduction="20000"/>
          </a:bodyPr>
          <a:lstStyle/>
          <a:p>
            <a:pPr>
              <a:lnSpc>
                <a:spcPct val="120000"/>
              </a:lnSpc>
            </a:pPr>
            <a:r>
              <a:rPr lang="zh-CN" altLang="en-US" dirty="0" smtClean="0"/>
              <a:t>叶子</a:t>
            </a:r>
            <a:r>
              <a:rPr lang="en-US" dirty="0" smtClean="0"/>
              <a:t>(left)</a:t>
            </a:r>
            <a:r>
              <a:rPr lang="zh-CN" altLang="en-US" dirty="0" smtClean="0"/>
              <a:t>结点、非叶子结点</a:t>
            </a:r>
            <a:endParaRPr lang="en-US" altLang="zh-CN" dirty="0" smtClean="0"/>
          </a:p>
          <a:p>
            <a:pPr lvl="1">
              <a:lnSpc>
                <a:spcPct val="120000"/>
              </a:lnSpc>
            </a:pPr>
            <a:r>
              <a:rPr lang="zh-CN" altLang="en-US" dirty="0" smtClean="0"/>
              <a:t>树中度为</a:t>
            </a:r>
            <a:r>
              <a:rPr lang="en-US" dirty="0" smtClean="0"/>
              <a:t>0</a:t>
            </a:r>
            <a:r>
              <a:rPr lang="zh-CN" altLang="en-US" dirty="0" smtClean="0"/>
              <a:t>的结点称为叶子结点</a:t>
            </a:r>
            <a:r>
              <a:rPr lang="en-US" dirty="0" smtClean="0"/>
              <a:t>(</a:t>
            </a:r>
            <a:r>
              <a:rPr lang="zh-CN" altLang="en-US" dirty="0" smtClean="0"/>
              <a:t>或终端结点</a:t>
            </a:r>
            <a:r>
              <a:rPr lang="en-US" dirty="0" smtClean="0"/>
              <a:t>)</a:t>
            </a:r>
            <a:r>
              <a:rPr lang="zh-CN" altLang="en-US" dirty="0" smtClean="0"/>
              <a:t>。相对应地，度不为</a:t>
            </a:r>
            <a:r>
              <a:rPr lang="en-US" dirty="0" smtClean="0"/>
              <a:t>0</a:t>
            </a:r>
            <a:r>
              <a:rPr lang="zh-CN" altLang="en-US" dirty="0" smtClean="0"/>
              <a:t>的结点称为非叶子结点</a:t>
            </a:r>
            <a:r>
              <a:rPr lang="en-US" dirty="0" smtClean="0"/>
              <a:t>(</a:t>
            </a:r>
            <a:r>
              <a:rPr lang="zh-CN" altLang="en-US" dirty="0" smtClean="0"/>
              <a:t>或非终端结点或分支结点</a:t>
            </a:r>
            <a:r>
              <a:rPr lang="en-US" dirty="0" smtClean="0"/>
              <a:t>)</a:t>
            </a:r>
            <a:r>
              <a:rPr lang="zh-CN" altLang="en-US" dirty="0" smtClean="0"/>
              <a:t>。除根结点外，分支结点又称为内部结点。</a:t>
            </a:r>
          </a:p>
          <a:p>
            <a:pPr>
              <a:lnSpc>
                <a:spcPct val="120000"/>
              </a:lnSpc>
            </a:pPr>
            <a:r>
              <a:rPr lang="zh-CN" altLang="en-US" dirty="0" smtClean="0"/>
              <a:t>孩子结点、双亲结点、兄弟结点</a:t>
            </a:r>
          </a:p>
          <a:p>
            <a:pPr lvl="1">
              <a:lnSpc>
                <a:spcPct val="120000"/>
              </a:lnSpc>
            </a:pPr>
            <a:r>
              <a:rPr lang="zh-CN" altLang="en-US" dirty="0" smtClean="0"/>
              <a:t>一个结点的子树的根称为该结点的孩子结点</a:t>
            </a:r>
            <a:r>
              <a:rPr lang="en-US" dirty="0" smtClean="0"/>
              <a:t>(child)</a:t>
            </a:r>
            <a:r>
              <a:rPr lang="zh-CN" altLang="en-US" dirty="0" smtClean="0"/>
              <a:t>或子结点；相应地，该结点是其孩子结点的双亲结点</a:t>
            </a:r>
            <a:r>
              <a:rPr lang="en-US" dirty="0" smtClean="0"/>
              <a:t>(parent)</a:t>
            </a:r>
            <a:r>
              <a:rPr lang="zh-CN" altLang="en-US" dirty="0" smtClean="0"/>
              <a:t>或父结点。</a:t>
            </a:r>
            <a:endParaRPr lang="en-US" altLang="zh-CN" dirty="0" smtClean="0"/>
          </a:p>
          <a:p>
            <a:pPr>
              <a:lnSpc>
                <a:spcPct val="120000"/>
              </a:lnSpc>
            </a:pPr>
            <a:r>
              <a:rPr lang="zh-CN" altLang="en-US" dirty="0" smtClean="0"/>
              <a:t>森林</a:t>
            </a:r>
            <a:r>
              <a:rPr lang="en-US" altLang="en-US" dirty="0" smtClean="0"/>
              <a:t>(forest)</a:t>
            </a:r>
            <a:r>
              <a:rPr lang="zh-CN" altLang="en-US" dirty="0" smtClean="0"/>
              <a:t>：是</a:t>
            </a:r>
            <a:r>
              <a:rPr lang="en-US" dirty="0" smtClean="0"/>
              <a:t>m(m≧0)</a:t>
            </a:r>
            <a:r>
              <a:rPr lang="zh-CN" altLang="en-US" dirty="0" smtClean="0"/>
              <a:t>棵互不相交的树的集合。显然，若将一棵树的根结点删除，剩余的子树就构成了森林。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树的表示形式</a:t>
            </a:r>
            <a:endParaRPr lang="zh-CN" altLang="en-US" dirty="0"/>
          </a:p>
        </p:txBody>
      </p:sp>
      <p:sp>
        <p:nvSpPr>
          <p:cNvPr id="3" name="内容占位符 2"/>
          <p:cNvSpPr>
            <a:spLocks noGrp="1"/>
          </p:cNvSpPr>
          <p:nvPr>
            <p:ph idx="1"/>
          </p:nvPr>
        </p:nvSpPr>
        <p:spPr>
          <a:xfrm>
            <a:off x="457200" y="1600201"/>
            <a:ext cx="8229600" cy="2185989"/>
          </a:xfrm>
        </p:spPr>
        <p:txBody>
          <a:bodyPr>
            <a:normAutofit fontScale="70000" lnSpcReduction="20000"/>
          </a:bodyPr>
          <a:lstStyle/>
          <a:p>
            <a:pPr>
              <a:lnSpc>
                <a:spcPct val="120000"/>
              </a:lnSpc>
            </a:pPr>
            <a:r>
              <a:rPr lang="zh-CN" altLang="en-US" dirty="0" smtClean="0"/>
              <a:t>倒悬树。是最常用的表示形式</a:t>
            </a:r>
          </a:p>
          <a:p>
            <a:pPr>
              <a:lnSpc>
                <a:spcPct val="120000"/>
              </a:lnSpc>
            </a:pPr>
            <a:r>
              <a:rPr lang="zh-CN" altLang="en-US" dirty="0" smtClean="0"/>
              <a:t>嵌套集合。是一些集合的集体，对于任何两个集合，或者不相交，或者一个集合包含另一个集合</a:t>
            </a:r>
          </a:p>
          <a:p>
            <a:pPr>
              <a:lnSpc>
                <a:spcPct val="120000"/>
              </a:lnSpc>
            </a:pPr>
            <a:r>
              <a:rPr lang="zh-CN" altLang="en-US" dirty="0" smtClean="0"/>
              <a:t>广义表形式</a:t>
            </a:r>
          </a:p>
          <a:p>
            <a:pPr>
              <a:lnSpc>
                <a:spcPct val="120000"/>
              </a:lnSpc>
            </a:pPr>
            <a:r>
              <a:rPr lang="zh-CN" altLang="en-US" dirty="0" smtClean="0"/>
              <a:t>凹入法表示形式</a:t>
            </a:r>
            <a:endParaRPr lang="en-US" dirty="0" smtClean="0"/>
          </a:p>
        </p:txBody>
      </p:sp>
      <p:grpSp>
        <p:nvGrpSpPr>
          <p:cNvPr id="4" name="Group 2"/>
          <p:cNvGrpSpPr>
            <a:grpSpLocks/>
          </p:cNvGrpSpPr>
          <p:nvPr/>
        </p:nvGrpSpPr>
        <p:grpSpPr bwMode="auto">
          <a:xfrm>
            <a:off x="714348" y="3714752"/>
            <a:ext cx="7858180" cy="2500330"/>
            <a:chOff x="0" y="0"/>
            <a:chExt cx="5443" cy="2544"/>
          </a:xfrm>
        </p:grpSpPr>
        <p:sp>
          <p:nvSpPr>
            <p:cNvPr id="5" name="Rectangle 3"/>
            <p:cNvSpPr>
              <a:spLocks noChangeArrowheads="1"/>
            </p:cNvSpPr>
            <p:nvPr/>
          </p:nvSpPr>
          <p:spPr bwMode="auto">
            <a:xfrm>
              <a:off x="1555" y="2304"/>
              <a:ext cx="1776" cy="240"/>
            </a:xfrm>
            <a:prstGeom prst="rect">
              <a:avLst/>
            </a:prstGeom>
            <a:noFill/>
            <a:ln w="9525">
              <a:noFill/>
              <a:miter lim="800000"/>
              <a:headEnd/>
              <a:tailEnd/>
            </a:ln>
            <a:effectLst/>
          </p:spPr>
          <p:txBody>
            <a:bodyPr lIns="92075" tIns="46038" rIns="92075" bIns="46038" anchor="ctr"/>
            <a:lstStyle/>
            <a:p>
              <a:pPr algn="ctr" eaLnBrk="0" hangingPunct="0"/>
              <a:r>
                <a:rPr lang="zh-CN" altLang="en-US" sz="2000" b="1" dirty="0" smtClean="0">
                  <a:latin typeface="Arial" pitchFamily="34" charset="0"/>
                </a:rPr>
                <a:t>树</a:t>
              </a:r>
              <a:r>
                <a:rPr lang="zh-CN" altLang="en-US" sz="2000" b="1" dirty="0">
                  <a:latin typeface="Arial" pitchFamily="34" charset="0"/>
                </a:rPr>
                <a:t>的表示</a:t>
              </a:r>
              <a:r>
                <a:rPr lang="zh-CN" altLang="en-US" sz="2000" b="1" dirty="0"/>
                <a:t>形式</a:t>
              </a:r>
              <a:endParaRPr lang="zh-CN" altLang="en-US" sz="2000" b="1" dirty="0">
                <a:latin typeface="Arial" pitchFamily="34" charset="0"/>
              </a:endParaRPr>
            </a:p>
          </p:txBody>
        </p:sp>
        <p:grpSp>
          <p:nvGrpSpPr>
            <p:cNvPr id="6" name="Group 4"/>
            <p:cNvGrpSpPr>
              <a:grpSpLocks/>
            </p:cNvGrpSpPr>
            <p:nvPr/>
          </p:nvGrpSpPr>
          <p:grpSpPr bwMode="auto">
            <a:xfrm>
              <a:off x="0" y="0"/>
              <a:ext cx="5443" cy="2544"/>
              <a:chOff x="0" y="0"/>
              <a:chExt cx="5443" cy="2544"/>
            </a:xfrm>
          </p:grpSpPr>
          <p:sp>
            <p:nvSpPr>
              <p:cNvPr id="7" name="Rectangle 5"/>
              <p:cNvSpPr>
                <a:spLocks noChangeArrowheads="1"/>
              </p:cNvSpPr>
              <p:nvPr/>
            </p:nvSpPr>
            <p:spPr bwMode="auto">
              <a:xfrm>
                <a:off x="3427" y="2112"/>
                <a:ext cx="1719" cy="432"/>
              </a:xfrm>
              <a:prstGeom prst="rect">
                <a:avLst/>
              </a:prstGeom>
              <a:noFill/>
              <a:ln w="9525">
                <a:noFill/>
                <a:miter lim="800000"/>
                <a:headEnd/>
                <a:tailEnd/>
              </a:ln>
              <a:effectLst/>
            </p:spPr>
            <p:txBody>
              <a:bodyPr lIns="92075" tIns="46038" rIns="92075" bIns="46038" anchor="ctr"/>
              <a:lstStyle/>
              <a:p>
                <a:pPr algn="ctr" eaLnBrk="0" hangingPunct="0"/>
                <a:r>
                  <a:rPr lang="en-US" sz="2000" b="1" dirty="0"/>
                  <a:t>(a)</a:t>
                </a:r>
                <a:r>
                  <a:rPr lang="en-US" sz="2000" b="1" dirty="0">
                    <a:effectLst>
                      <a:outerShdw blurRad="38100" dist="38100" dir="2700000" algn="tl">
                        <a:srgbClr val="000000"/>
                      </a:outerShdw>
                    </a:effectLst>
                  </a:rPr>
                  <a:t>    </a:t>
                </a:r>
                <a:r>
                  <a:rPr lang="zh-CN" altLang="en-US" sz="2000" b="1" dirty="0">
                    <a:latin typeface="宋体" pitchFamily="2" charset="-122"/>
                  </a:rPr>
                  <a:t>嵌套集合</a:t>
                </a:r>
                <a:r>
                  <a:rPr lang="zh-CN" altLang="en-US" sz="2000" b="1" dirty="0"/>
                  <a:t>形式</a:t>
                </a:r>
              </a:p>
            </p:txBody>
          </p:sp>
          <p:sp>
            <p:nvSpPr>
              <p:cNvPr id="8" name="Rectangle 6"/>
              <p:cNvSpPr>
                <a:spLocks noChangeArrowheads="1"/>
              </p:cNvSpPr>
              <p:nvPr/>
            </p:nvSpPr>
            <p:spPr bwMode="auto">
              <a:xfrm>
                <a:off x="864" y="1248"/>
                <a:ext cx="1440" cy="240"/>
              </a:xfrm>
              <a:prstGeom prst="rect">
                <a:avLst/>
              </a:prstGeom>
              <a:noFill/>
              <a:ln w="9525">
                <a:noFill/>
                <a:miter lim="800000"/>
                <a:headEnd/>
                <a:tailEnd/>
              </a:ln>
              <a:effectLst/>
            </p:spPr>
            <p:txBody>
              <a:bodyPr lIns="92075" tIns="46038" rIns="92075" bIns="46038" anchor="ctr"/>
              <a:lstStyle/>
              <a:p>
                <a:pPr algn="ctr" eaLnBrk="0" hangingPunct="0"/>
                <a:r>
                  <a:rPr lang="en-US" sz="2000" b="1"/>
                  <a:t>(b)   </a:t>
                </a:r>
                <a:r>
                  <a:rPr lang="zh-CN" altLang="en-US" sz="2000" b="1">
                    <a:latin typeface="宋体" pitchFamily="2" charset="-122"/>
                  </a:rPr>
                  <a:t>广义表</a:t>
                </a:r>
                <a:r>
                  <a:rPr lang="zh-CN" altLang="en-US" sz="2000" b="1"/>
                  <a:t>形式</a:t>
                </a:r>
              </a:p>
            </p:txBody>
          </p:sp>
          <p:sp>
            <p:nvSpPr>
              <p:cNvPr id="9" name="Rectangle 7"/>
              <p:cNvSpPr>
                <a:spLocks noChangeArrowheads="1"/>
              </p:cNvSpPr>
              <p:nvPr/>
            </p:nvSpPr>
            <p:spPr bwMode="auto">
              <a:xfrm>
                <a:off x="0" y="864"/>
                <a:ext cx="2947" cy="272"/>
              </a:xfrm>
              <a:prstGeom prst="rect">
                <a:avLst/>
              </a:prstGeom>
              <a:noFill/>
              <a:ln w="9525">
                <a:noFill/>
                <a:miter lim="800000"/>
                <a:headEnd/>
                <a:tailEnd/>
              </a:ln>
              <a:effectLst/>
            </p:spPr>
            <p:txBody>
              <a:bodyPr wrap="none" anchor="ctr"/>
              <a:lstStyle/>
              <a:p>
                <a:r>
                  <a:rPr lang="en-US" sz="2400" dirty="0"/>
                  <a:t>(A(B(E(K,L),F),C(G(M,N)),D(H,I,J)</a:t>
                </a:r>
              </a:p>
            </p:txBody>
          </p:sp>
          <p:grpSp>
            <p:nvGrpSpPr>
              <p:cNvPr id="10" name="Group 8"/>
              <p:cNvGrpSpPr>
                <a:grpSpLocks/>
              </p:cNvGrpSpPr>
              <p:nvPr/>
            </p:nvGrpSpPr>
            <p:grpSpPr bwMode="auto">
              <a:xfrm>
                <a:off x="3091" y="0"/>
                <a:ext cx="2352" cy="2063"/>
                <a:chOff x="0" y="0"/>
                <a:chExt cx="2352" cy="2112"/>
              </a:xfrm>
            </p:grpSpPr>
            <p:grpSp>
              <p:nvGrpSpPr>
                <p:cNvPr id="11" name="Group 9"/>
                <p:cNvGrpSpPr>
                  <a:grpSpLocks/>
                </p:cNvGrpSpPr>
                <p:nvPr/>
              </p:nvGrpSpPr>
              <p:grpSpPr bwMode="auto">
                <a:xfrm>
                  <a:off x="1248" y="192"/>
                  <a:ext cx="768" cy="816"/>
                  <a:chOff x="0" y="0"/>
                  <a:chExt cx="768" cy="816"/>
                </a:xfrm>
              </p:grpSpPr>
              <p:sp>
                <p:nvSpPr>
                  <p:cNvPr id="31" name="Oval 10"/>
                  <p:cNvSpPr>
                    <a:spLocks noChangeArrowheads="1"/>
                  </p:cNvSpPr>
                  <p:nvPr/>
                </p:nvSpPr>
                <p:spPr bwMode="auto">
                  <a:xfrm>
                    <a:off x="144" y="301"/>
                    <a:ext cx="227" cy="227"/>
                  </a:xfrm>
                  <a:prstGeom prst="ellipse">
                    <a:avLst/>
                  </a:prstGeom>
                  <a:noFill/>
                  <a:ln w="9525">
                    <a:solidFill>
                      <a:schemeClr val="tx1"/>
                    </a:solidFill>
                    <a:round/>
                    <a:headEnd/>
                    <a:tailEnd/>
                  </a:ln>
                  <a:effectLst/>
                </p:spPr>
                <p:txBody>
                  <a:bodyPr wrap="none" anchor="ctr"/>
                  <a:lstStyle/>
                  <a:p>
                    <a:pPr algn="ctr"/>
                    <a:r>
                      <a:rPr lang="en-US" sz="2400"/>
                      <a:t>H</a:t>
                    </a:r>
                  </a:p>
                </p:txBody>
              </p:sp>
              <p:sp>
                <p:nvSpPr>
                  <p:cNvPr id="32" name="Oval 11"/>
                  <p:cNvSpPr>
                    <a:spLocks noChangeArrowheads="1"/>
                  </p:cNvSpPr>
                  <p:nvPr/>
                </p:nvSpPr>
                <p:spPr bwMode="auto">
                  <a:xfrm>
                    <a:off x="445" y="301"/>
                    <a:ext cx="227" cy="227"/>
                  </a:xfrm>
                  <a:prstGeom prst="ellipse">
                    <a:avLst/>
                  </a:prstGeom>
                  <a:noFill/>
                  <a:ln w="9525">
                    <a:solidFill>
                      <a:schemeClr val="tx1"/>
                    </a:solidFill>
                    <a:round/>
                    <a:headEnd/>
                    <a:tailEnd/>
                  </a:ln>
                  <a:effectLst/>
                </p:spPr>
                <p:txBody>
                  <a:bodyPr wrap="none" anchor="ctr"/>
                  <a:lstStyle/>
                  <a:p>
                    <a:pPr algn="ctr"/>
                    <a:r>
                      <a:rPr lang="en-US" sz="2400"/>
                      <a:t>I</a:t>
                    </a:r>
                  </a:p>
                </p:txBody>
              </p:sp>
              <p:sp>
                <p:nvSpPr>
                  <p:cNvPr id="33" name="Oval 12"/>
                  <p:cNvSpPr>
                    <a:spLocks noChangeArrowheads="1"/>
                  </p:cNvSpPr>
                  <p:nvPr/>
                </p:nvSpPr>
                <p:spPr bwMode="auto">
                  <a:xfrm>
                    <a:off x="288" y="541"/>
                    <a:ext cx="227" cy="227"/>
                  </a:xfrm>
                  <a:prstGeom prst="ellipse">
                    <a:avLst/>
                  </a:prstGeom>
                  <a:noFill/>
                  <a:ln w="9525">
                    <a:solidFill>
                      <a:schemeClr val="tx1"/>
                    </a:solidFill>
                    <a:round/>
                    <a:headEnd/>
                    <a:tailEnd/>
                  </a:ln>
                  <a:effectLst/>
                </p:spPr>
                <p:txBody>
                  <a:bodyPr wrap="none" anchor="ctr"/>
                  <a:lstStyle/>
                  <a:p>
                    <a:pPr algn="ctr"/>
                    <a:r>
                      <a:rPr lang="en-US" sz="2400" dirty="0"/>
                      <a:t>J</a:t>
                    </a:r>
                  </a:p>
                </p:txBody>
              </p:sp>
              <p:sp>
                <p:nvSpPr>
                  <p:cNvPr id="34" name="Oval 13"/>
                  <p:cNvSpPr>
                    <a:spLocks noChangeArrowheads="1"/>
                  </p:cNvSpPr>
                  <p:nvPr/>
                </p:nvSpPr>
                <p:spPr bwMode="auto">
                  <a:xfrm>
                    <a:off x="0" y="0"/>
                    <a:ext cx="768" cy="816"/>
                  </a:xfrm>
                  <a:prstGeom prst="ellipse">
                    <a:avLst/>
                  </a:prstGeom>
                  <a:noFill/>
                  <a:ln w="9525">
                    <a:solidFill>
                      <a:schemeClr val="tx1"/>
                    </a:solidFill>
                    <a:round/>
                    <a:headEnd/>
                    <a:tailEnd/>
                  </a:ln>
                  <a:effectLst/>
                </p:spPr>
                <p:txBody>
                  <a:bodyPr wrap="none" anchor="ctr"/>
                  <a:lstStyle/>
                  <a:p>
                    <a:endParaRPr lang="zh-CN" altLang="en-US" sz="2400"/>
                  </a:p>
                </p:txBody>
              </p:sp>
              <p:sp>
                <p:nvSpPr>
                  <p:cNvPr id="35" name="Oval 14"/>
                  <p:cNvSpPr>
                    <a:spLocks noChangeArrowheads="1"/>
                  </p:cNvSpPr>
                  <p:nvPr/>
                </p:nvSpPr>
                <p:spPr bwMode="auto">
                  <a:xfrm>
                    <a:off x="268" y="48"/>
                    <a:ext cx="260" cy="227"/>
                  </a:xfrm>
                  <a:prstGeom prst="ellipse">
                    <a:avLst/>
                  </a:prstGeom>
                  <a:noFill/>
                  <a:ln w="9525">
                    <a:noFill/>
                    <a:round/>
                    <a:headEnd/>
                    <a:tailEnd/>
                  </a:ln>
                  <a:effectLst/>
                </p:spPr>
                <p:txBody>
                  <a:bodyPr wrap="none" anchor="ctr"/>
                  <a:lstStyle/>
                  <a:p>
                    <a:pPr algn="ctr"/>
                    <a:r>
                      <a:rPr lang="en-US" sz="2400"/>
                      <a:t>D</a:t>
                    </a:r>
                  </a:p>
                </p:txBody>
              </p:sp>
            </p:grpSp>
            <p:grpSp>
              <p:nvGrpSpPr>
                <p:cNvPr id="12" name="Group 15"/>
                <p:cNvGrpSpPr>
                  <a:grpSpLocks/>
                </p:cNvGrpSpPr>
                <p:nvPr/>
              </p:nvGrpSpPr>
              <p:grpSpPr bwMode="auto">
                <a:xfrm>
                  <a:off x="48" y="480"/>
                  <a:ext cx="1152" cy="912"/>
                  <a:chOff x="0" y="0"/>
                  <a:chExt cx="1152" cy="912"/>
                </a:xfrm>
              </p:grpSpPr>
              <p:sp>
                <p:nvSpPr>
                  <p:cNvPr id="23" name="Oval 16"/>
                  <p:cNvSpPr>
                    <a:spLocks noChangeArrowheads="1"/>
                  </p:cNvSpPr>
                  <p:nvPr/>
                </p:nvSpPr>
                <p:spPr bwMode="auto">
                  <a:xfrm>
                    <a:off x="816" y="493"/>
                    <a:ext cx="227" cy="227"/>
                  </a:xfrm>
                  <a:prstGeom prst="ellipse">
                    <a:avLst/>
                  </a:prstGeom>
                  <a:noFill/>
                  <a:ln w="9525">
                    <a:solidFill>
                      <a:schemeClr val="tx1"/>
                    </a:solidFill>
                    <a:round/>
                    <a:headEnd/>
                    <a:tailEnd/>
                  </a:ln>
                  <a:effectLst/>
                </p:spPr>
                <p:txBody>
                  <a:bodyPr wrap="none" anchor="ctr"/>
                  <a:lstStyle/>
                  <a:p>
                    <a:pPr algn="ctr"/>
                    <a:r>
                      <a:rPr lang="en-US" sz="2400"/>
                      <a:t>F</a:t>
                    </a:r>
                  </a:p>
                </p:txBody>
              </p:sp>
              <p:sp>
                <p:nvSpPr>
                  <p:cNvPr id="24" name="Oval 17"/>
                  <p:cNvSpPr>
                    <a:spLocks noChangeArrowheads="1"/>
                  </p:cNvSpPr>
                  <p:nvPr/>
                </p:nvSpPr>
                <p:spPr bwMode="auto">
                  <a:xfrm>
                    <a:off x="781" y="192"/>
                    <a:ext cx="227" cy="227"/>
                  </a:xfrm>
                  <a:prstGeom prst="ellipse">
                    <a:avLst/>
                  </a:prstGeom>
                  <a:noFill/>
                  <a:ln w="9525">
                    <a:noFill/>
                    <a:round/>
                    <a:headEnd/>
                    <a:tailEnd/>
                  </a:ln>
                  <a:effectLst/>
                </p:spPr>
                <p:txBody>
                  <a:bodyPr wrap="none" anchor="ctr"/>
                  <a:lstStyle/>
                  <a:p>
                    <a:pPr algn="ctr"/>
                    <a:r>
                      <a:rPr lang="en-US" sz="2400"/>
                      <a:t>B</a:t>
                    </a:r>
                  </a:p>
                </p:txBody>
              </p:sp>
              <p:grpSp>
                <p:nvGrpSpPr>
                  <p:cNvPr id="25" name="Group 18"/>
                  <p:cNvGrpSpPr>
                    <a:grpSpLocks/>
                  </p:cNvGrpSpPr>
                  <p:nvPr/>
                </p:nvGrpSpPr>
                <p:grpSpPr bwMode="auto">
                  <a:xfrm>
                    <a:off x="96" y="144"/>
                    <a:ext cx="672" cy="672"/>
                    <a:chOff x="0" y="0"/>
                    <a:chExt cx="672" cy="672"/>
                  </a:xfrm>
                </p:grpSpPr>
                <p:sp>
                  <p:nvSpPr>
                    <p:cNvPr id="27" name="Oval 19"/>
                    <p:cNvSpPr>
                      <a:spLocks noChangeArrowheads="1"/>
                    </p:cNvSpPr>
                    <p:nvPr/>
                  </p:nvSpPr>
                  <p:spPr bwMode="auto">
                    <a:xfrm>
                      <a:off x="96" y="288"/>
                      <a:ext cx="227" cy="227"/>
                    </a:xfrm>
                    <a:prstGeom prst="ellipse">
                      <a:avLst/>
                    </a:prstGeom>
                    <a:noFill/>
                    <a:ln w="9525">
                      <a:solidFill>
                        <a:schemeClr val="tx1"/>
                      </a:solidFill>
                      <a:round/>
                      <a:headEnd/>
                      <a:tailEnd/>
                    </a:ln>
                    <a:effectLst/>
                  </p:spPr>
                  <p:txBody>
                    <a:bodyPr wrap="none" anchor="ctr"/>
                    <a:lstStyle/>
                    <a:p>
                      <a:pPr algn="ctr"/>
                      <a:r>
                        <a:rPr lang="en-US" sz="2400"/>
                        <a:t>K</a:t>
                      </a:r>
                    </a:p>
                  </p:txBody>
                </p:sp>
                <p:sp>
                  <p:nvSpPr>
                    <p:cNvPr id="28" name="Oval 20"/>
                    <p:cNvSpPr>
                      <a:spLocks noChangeArrowheads="1"/>
                    </p:cNvSpPr>
                    <p:nvPr/>
                  </p:nvSpPr>
                  <p:spPr bwMode="auto">
                    <a:xfrm>
                      <a:off x="384" y="301"/>
                      <a:ext cx="227" cy="227"/>
                    </a:xfrm>
                    <a:prstGeom prst="ellipse">
                      <a:avLst/>
                    </a:prstGeom>
                    <a:noFill/>
                    <a:ln w="9525">
                      <a:solidFill>
                        <a:schemeClr val="tx1"/>
                      </a:solidFill>
                      <a:round/>
                      <a:headEnd/>
                      <a:tailEnd/>
                    </a:ln>
                    <a:effectLst/>
                  </p:spPr>
                  <p:txBody>
                    <a:bodyPr wrap="none" anchor="ctr"/>
                    <a:lstStyle/>
                    <a:p>
                      <a:pPr algn="ctr"/>
                      <a:r>
                        <a:rPr lang="en-US" sz="2400"/>
                        <a:t>L</a:t>
                      </a:r>
                    </a:p>
                  </p:txBody>
                </p:sp>
                <p:sp>
                  <p:nvSpPr>
                    <p:cNvPr id="29" name="Oval 21"/>
                    <p:cNvSpPr>
                      <a:spLocks noChangeArrowheads="1"/>
                    </p:cNvSpPr>
                    <p:nvPr/>
                  </p:nvSpPr>
                  <p:spPr bwMode="auto">
                    <a:xfrm>
                      <a:off x="0" y="0"/>
                      <a:ext cx="672" cy="672"/>
                    </a:xfrm>
                    <a:prstGeom prst="ellipse">
                      <a:avLst/>
                    </a:prstGeom>
                    <a:noFill/>
                    <a:ln w="9525">
                      <a:solidFill>
                        <a:schemeClr val="tx1"/>
                      </a:solidFill>
                      <a:round/>
                      <a:headEnd/>
                      <a:tailEnd/>
                    </a:ln>
                    <a:effectLst/>
                  </p:spPr>
                  <p:txBody>
                    <a:bodyPr wrap="none" anchor="ctr"/>
                    <a:lstStyle/>
                    <a:p>
                      <a:endParaRPr lang="zh-CN" altLang="en-US" sz="2400"/>
                    </a:p>
                  </p:txBody>
                </p:sp>
                <p:sp>
                  <p:nvSpPr>
                    <p:cNvPr id="30" name="Oval 22"/>
                    <p:cNvSpPr>
                      <a:spLocks noChangeArrowheads="1"/>
                    </p:cNvSpPr>
                    <p:nvPr/>
                  </p:nvSpPr>
                  <p:spPr bwMode="auto">
                    <a:xfrm>
                      <a:off x="240" y="48"/>
                      <a:ext cx="227" cy="227"/>
                    </a:xfrm>
                    <a:prstGeom prst="ellipse">
                      <a:avLst/>
                    </a:prstGeom>
                    <a:noFill/>
                    <a:ln w="9525">
                      <a:noFill/>
                      <a:round/>
                      <a:headEnd/>
                      <a:tailEnd/>
                    </a:ln>
                    <a:effectLst/>
                  </p:spPr>
                  <p:txBody>
                    <a:bodyPr wrap="none" anchor="ctr"/>
                    <a:lstStyle/>
                    <a:p>
                      <a:pPr algn="ctr"/>
                      <a:r>
                        <a:rPr lang="en-US" sz="2400"/>
                        <a:t>E</a:t>
                      </a:r>
                    </a:p>
                  </p:txBody>
                </p:sp>
              </p:grpSp>
              <p:sp>
                <p:nvSpPr>
                  <p:cNvPr id="26" name="Oval 23"/>
                  <p:cNvSpPr>
                    <a:spLocks noChangeArrowheads="1"/>
                  </p:cNvSpPr>
                  <p:nvPr/>
                </p:nvSpPr>
                <p:spPr bwMode="auto">
                  <a:xfrm>
                    <a:off x="0" y="0"/>
                    <a:ext cx="1152" cy="912"/>
                  </a:xfrm>
                  <a:prstGeom prst="ellipse">
                    <a:avLst/>
                  </a:prstGeom>
                  <a:noFill/>
                  <a:ln w="9525">
                    <a:solidFill>
                      <a:schemeClr val="tx1"/>
                    </a:solidFill>
                    <a:round/>
                    <a:headEnd/>
                    <a:tailEnd/>
                  </a:ln>
                  <a:effectLst/>
                </p:spPr>
                <p:txBody>
                  <a:bodyPr wrap="none" anchor="ctr"/>
                  <a:lstStyle/>
                  <a:p>
                    <a:endParaRPr lang="zh-CN" altLang="en-US"/>
                  </a:p>
                </p:txBody>
              </p:sp>
            </p:grpSp>
            <p:grpSp>
              <p:nvGrpSpPr>
                <p:cNvPr id="13" name="Group 24"/>
                <p:cNvGrpSpPr>
                  <a:grpSpLocks/>
                </p:cNvGrpSpPr>
                <p:nvPr/>
              </p:nvGrpSpPr>
              <p:grpSpPr bwMode="auto">
                <a:xfrm>
                  <a:off x="1008" y="1056"/>
                  <a:ext cx="1008" cy="911"/>
                  <a:chOff x="0" y="0"/>
                  <a:chExt cx="1008" cy="1008"/>
                </a:xfrm>
              </p:grpSpPr>
              <p:sp>
                <p:nvSpPr>
                  <p:cNvPr id="16" name="Oval 25"/>
                  <p:cNvSpPr>
                    <a:spLocks noChangeArrowheads="1"/>
                  </p:cNvSpPr>
                  <p:nvPr/>
                </p:nvSpPr>
                <p:spPr bwMode="auto">
                  <a:xfrm>
                    <a:off x="432" y="48"/>
                    <a:ext cx="227" cy="227"/>
                  </a:xfrm>
                  <a:prstGeom prst="ellipse">
                    <a:avLst/>
                  </a:prstGeom>
                  <a:noFill/>
                  <a:ln w="9525">
                    <a:noFill/>
                    <a:round/>
                    <a:headEnd/>
                    <a:tailEnd/>
                  </a:ln>
                  <a:effectLst/>
                </p:spPr>
                <p:txBody>
                  <a:bodyPr wrap="none" anchor="ctr"/>
                  <a:lstStyle/>
                  <a:p>
                    <a:pPr algn="ctr"/>
                    <a:r>
                      <a:rPr lang="en-US" sz="2400"/>
                      <a:t>C</a:t>
                    </a:r>
                  </a:p>
                </p:txBody>
              </p:sp>
              <p:grpSp>
                <p:nvGrpSpPr>
                  <p:cNvPr id="17" name="Group 26"/>
                  <p:cNvGrpSpPr>
                    <a:grpSpLocks/>
                  </p:cNvGrpSpPr>
                  <p:nvPr/>
                </p:nvGrpSpPr>
                <p:grpSpPr bwMode="auto">
                  <a:xfrm>
                    <a:off x="192" y="288"/>
                    <a:ext cx="672" cy="672"/>
                    <a:chOff x="0" y="0"/>
                    <a:chExt cx="672" cy="672"/>
                  </a:xfrm>
                </p:grpSpPr>
                <p:sp>
                  <p:nvSpPr>
                    <p:cNvPr id="19" name="Oval 27"/>
                    <p:cNvSpPr>
                      <a:spLocks noChangeArrowheads="1"/>
                    </p:cNvSpPr>
                    <p:nvPr/>
                  </p:nvSpPr>
                  <p:spPr bwMode="auto">
                    <a:xfrm>
                      <a:off x="96" y="288"/>
                      <a:ext cx="227" cy="227"/>
                    </a:xfrm>
                    <a:prstGeom prst="ellipse">
                      <a:avLst/>
                    </a:prstGeom>
                    <a:noFill/>
                    <a:ln w="9525">
                      <a:solidFill>
                        <a:schemeClr val="tx1"/>
                      </a:solidFill>
                      <a:round/>
                      <a:headEnd/>
                      <a:tailEnd/>
                    </a:ln>
                    <a:effectLst/>
                  </p:spPr>
                  <p:txBody>
                    <a:bodyPr wrap="none" anchor="ctr"/>
                    <a:lstStyle/>
                    <a:p>
                      <a:pPr algn="ctr"/>
                      <a:r>
                        <a:rPr lang="en-US" sz="2400"/>
                        <a:t>M</a:t>
                      </a:r>
                    </a:p>
                  </p:txBody>
                </p:sp>
                <p:sp>
                  <p:nvSpPr>
                    <p:cNvPr id="20" name="Oval 28"/>
                    <p:cNvSpPr>
                      <a:spLocks noChangeArrowheads="1"/>
                    </p:cNvSpPr>
                    <p:nvPr/>
                  </p:nvSpPr>
                  <p:spPr bwMode="auto">
                    <a:xfrm>
                      <a:off x="384" y="301"/>
                      <a:ext cx="227" cy="227"/>
                    </a:xfrm>
                    <a:prstGeom prst="ellipse">
                      <a:avLst/>
                    </a:prstGeom>
                    <a:noFill/>
                    <a:ln w="9525">
                      <a:solidFill>
                        <a:schemeClr val="tx1"/>
                      </a:solidFill>
                      <a:round/>
                      <a:headEnd/>
                      <a:tailEnd/>
                    </a:ln>
                    <a:effectLst/>
                  </p:spPr>
                  <p:txBody>
                    <a:bodyPr wrap="none" anchor="ctr"/>
                    <a:lstStyle/>
                    <a:p>
                      <a:pPr algn="ctr"/>
                      <a:r>
                        <a:rPr lang="en-US" sz="2400"/>
                        <a:t>N</a:t>
                      </a:r>
                    </a:p>
                  </p:txBody>
                </p:sp>
                <p:sp>
                  <p:nvSpPr>
                    <p:cNvPr id="21" name="Oval 29"/>
                    <p:cNvSpPr>
                      <a:spLocks noChangeArrowheads="1"/>
                    </p:cNvSpPr>
                    <p:nvPr/>
                  </p:nvSpPr>
                  <p:spPr bwMode="auto">
                    <a:xfrm>
                      <a:off x="0" y="0"/>
                      <a:ext cx="672" cy="672"/>
                    </a:xfrm>
                    <a:prstGeom prst="ellipse">
                      <a:avLst/>
                    </a:prstGeom>
                    <a:noFill/>
                    <a:ln w="9525">
                      <a:solidFill>
                        <a:schemeClr val="tx1"/>
                      </a:solidFill>
                      <a:round/>
                      <a:headEnd/>
                      <a:tailEnd/>
                    </a:ln>
                    <a:effectLst/>
                  </p:spPr>
                  <p:txBody>
                    <a:bodyPr wrap="none" anchor="ctr"/>
                    <a:lstStyle/>
                    <a:p>
                      <a:endParaRPr lang="zh-CN" altLang="en-US" sz="2400"/>
                    </a:p>
                  </p:txBody>
                </p:sp>
                <p:sp>
                  <p:nvSpPr>
                    <p:cNvPr id="22" name="Oval 30"/>
                    <p:cNvSpPr>
                      <a:spLocks noChangeArrowheads="1"/>
                    </p:cNvSpPr>
                    <p:nvPr/>
                  </p:nvSpPr>
                  <p:spPr bwMode="auto">
                    <a:xfrm>
                      <a:off x="240" y="48"/>
                      <a:ext cx="227" cy="227"/>
                    </a:xfrm>
                    <a:prstGeom prst="ellipse">
                      <a:avLst/>
                    </a:prstGeom>
                    <a:noFill/>
                    <a:ln w="9525">
                      <a:noFill/>
                      <a:round/>
                      <a:headEnd/>
                      <a:tailEnd/>
                    </a:ln>
                    <a:effectLst/>
                  </p:spPr>
                  <p:txBody>
                    <a:bodyPr wrap="none" anchor="ctr"/>
                    <a:lstStyle/>
                    <a:p>
                      <a:pPr algn="ctr"/>
                      <a:r>
                        <a:rPr lang="en-US" sz="2400"/>
                        <a:t>G</a:t>
                      </a:r>
                    </a:p>
                  </p:txBody>
                </p:sp>
              </p:grpSp>
              <p:sp>
                <p:nvSpPr>
                  <p:cNvPr id="18" name="Oval 31"/>
                  <p:cNvSpPr>
                    <a:spLocks noChangeArrowheads="1"/>
                  </p:cNvSpPr>
                  <p:nvPr/>
                </p:nvSpPr>
                <p:spPr bwMode="auto">
                  <a:xfrm>
                    <a:off x="0" y="0"/>
                    <a:ext cx="1008" cy="1008"/>
                  </a:xfrm>
                  <a:prstGeom prst="ellipse">
                    <a:avLst/>
                  </a:prstGeom>
                  <a:noFill/>
                  <a:ln w="9525">
                    <a:solidFill>
                      <a:schemeClr val="tx1"/>
                    </a:solidFill>
                    <a:round/>
                    <a:headEnd/>
                    <a:tailEnd/>
                  </a:ln>
                  <a:effectLst/>
                </p:spPr>
                <p:txBody>
                  <a:bodyPr wrap="none" anchor="ctr"/>
                  <a:lstStyle/>
                  <a:p>
                    <a:endParaRPr lang="zh-CN" altLang="en-US"/>
                  </a:p>
                </p:txBody>
              </p:sp>
            </p:grpSp>
            <p:sp>
              <p:nvSpPr>
                <p:cNvPr id="14" name="Oval 32"/>
                <p:cNvSpPr>
                  <a:spLocks noChangeArrowheads="1"/>
                </p:cNvSpPr>
                <p:nvPr/>
              </p:nvSpPr>
              <p:spPr bwMode="auto">
                <a:xfrm>
                  <a:off x="0" y="0"/>
                  <a:ext cx="2352" cy="2112"/>
                </a:xfrm>
                <a:prstGeom prst="ellipse">
                  <a:avLst/>
                </a:prstGeom>
                <a:noFill/>
                <a:ln w="9525">
                  <a:solidFill>
                    <a:schemeClr val="tx1"/>
                  </a:solidFill>
                  <a:round/>
                  <a:headEnd/>
                  <a:tailEnd/>
                </a:ln>
                <a:effectLst/>
              </p:spPr>
              <p:txBody>
                <a:bodyPr wrap="none" anchor="ctr"/>
                <a:lstStyle/>
                <a:p>
                  <a:endParaRPr lang="zh-CN" altLang="en-US"/>
                </a:p>
              </p:txBody>
            </p:sp>
            <p:sp>
              <p:nvSpPr>
                <p:cNvPr id="15" name="Oval 33"/>
                <p:cNvSpPr>
                  <a:spLocks noChangeArrowheads="1"/>
                </p:cNvSpPr>
                <p:nvPr/>
              </p:nvSpPr>
              <p:spPr bwMode="auto">
                <a:xfrm>
                  <a:off x="925" y="192"/>
                  <a:ext cx="227" cy="227"/>
                </a:xfrm>
                <a:prstGeom prst="ellipse">
                  <a:avLst/>
                </a:prstGeom>
                <a:noFill/>
                <a:ln w="9525">
                  <a:noFill/>
                  <a:round/>
                  <a:headEnd/>
                  <a:tailEnd/>
                </a:ln>
                <a:effectLst/>
              </p:spPr>
              <p:txBody>
                <a:bodyPr wrap="none" anchor="ctr"/>
                <a:lstStyle/>
                <a:p>
                  <a:pPr algn="ctr"/>
                  <a:r>
                    <a:rPr lang="en-US" sz="2400"/>
                    <a:t>A</a:t>
                  </a:r>
                </a:p>
              </p:txBody>
            </p:sp>
          </p:gr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二叉树</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dirty="0" smtClean="0"/>
              <a:t>二叉树</a:t>
            </a:r>
            <a:r>
              <a:rPr lang="en-US" dirty="0" smtClean="0"/>
              <a:t>(Binary tree)</a:t>
            </a:r>
            <a:r>
              <a:rPr lang="zh-CN" altLang="en-US" dirty="0" smtClean="0"/>
              <a:t>是</a:t>
            </a:r>
            <a:r>
              <a:rPr lang="en-US" dirty="0" smtClean="0"/>
              <a:t>n(n≥0)</a:t>
            </a:r>
            <a:r>
              <a:rPr lang="zh-CN" altLang="en-US" dirty="0" smtClean="0"/>
              <a:t>个结点的有限集合。若</a:t>
            </a:r>
            <a:r>
              <a:rPr lang="en-US" dirty="0" smtClean="0"/>
              <a:t>n=0</a:t>
            </a:r>
            <a:r>
              <a:rPr lang="zh-CN" altLang="en-US" dirty="0" smtClean="0"/>
              <a:t>时称为空树，否则：</a:t>
            </a:r>
          </a:p>
          <a:p>
            <a:pPr lvl="1">
              <a:lnSpc>
                <a:spcPct val="120000"/>
              </a:lnSpc>
            </a:pPr>
            <a:r>
              <a:rPr lang="zh-CN" altLang="en-US" dirty="0" smtClean="0"/>
              <a:t>有且只有一个特殊的称为树的根</a:t>
            </a:r>
            <a:r>
              <a:rPr lang="en-US" dirty="0" smtClean="0"/>
              <a:t>(Root)</a:t>
            </a:r>
            <a:r>
              <a:rPr lang="zh-CN" altLang="en-US" dirty="0" smtClean="0"/>
              <a:t>结点；</a:t>
            </a:r>
          </a:p>
          <a:p>
            <a:pPr lvl="1">
              <a:lnSpc>
                <a:spcPct val="120000"/>
              </a:lnSpc>
            </a:pPr>
            <a:r>
              <a:rPr lang="zh-CN" altLang="en-US" dirty="0" smtClean="0"/>
              <a:t>若</a:t>
            </a:r>
            <a:r>
              <a:rPr lang="en-US" dirty="0" smtClean="0"/>
              <a:t>n&gt;1</a:t>
            </a:r>
            <a:r>
              <a:rPr lang="zh-CN" altLang="en-US" dirty="0" smtClean="0"/>
              <a:t>时，其余的结点被分成为二个互不相交的子集</a:t>
            </a:r>
            <a:r>
              <a:rPr lang="en-US" dirty="0" smtClean="0"/>
              <a:t>T1,T2</a:t>
            </a:r>
            <a:r>
              <a:rPr lang="zh-CN" altLang="en-US" dirty="0" smtClean="0"/>
              <a:t>，分别称之为左、右子树，并且左、右子树又都是二叉树。</a:t>
            </a:r>
          </a:p>
          <a:p>
            <a:pPr>
              <a:lnSpc>
                <a:spcPct val="120000"/>
              </a:lnSpc>
            </a:pPr>
            <a:r>
              <a:rPr lang="zh-CN" altLang="en-US" dirty="0" smtClean="0"/>
              <a:t>由此可知，二叉树的定义是递归的。</a:t>
            </a:r>
          </a:p>
          <a:p>
            <a:pPr>
              <a:lnSpc>
                <a:spcPct val="120000"/>
              </a:lnSpc>
            </a:pPr>
            <a:r>
              <a:rPr lang="zh-CN" altLang="en-US" dirty="0" smtClean="0"/>
              <a:t>二叉树在树结构中起着非常重要的作用。因为二叉树结构简单，存储效率高，树的操作算法相对简单，且任何树都很容易转化成二叉树结构。上节中引入的有关树的术语也都适用于二叉树。</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二叉树的基本形态</a:t>
            </a:r>
            <a:endParaRPr lang="zh-CN" altLang="en-US" dirty="0"/>
          </a:p>
        </p:txBody>
      </p:sp>
      <p:grpSp>
        <p:nvGrpSpPr>
          <p:cNvPr id="38" name="Group 3"/>
          <p:cNvGrpSpPr>
            <a:grpSpLocks/>
          </p:cNvGrpSpPr>
          <p:nvPr/>
        </p:nvGrpSpPr>
        <p:grpSpPr bwMode="auto">
          <a:xfrm>
            <a:off x="571472" y="1928802"/>
            <a:ext cx="7950200" cy="3100387"/>
            <a:chOff x="0" y="0"/>
            <a:chExt cx="5008" cy="1953"/>
          </a:xfrm>
        </p:grpSpPr>
        <p:grpSp>
          <p:nvGrpSpPr>
            <p:cNvPr id="39" name="Group 4"/>
            <p:cNvGrpSpPr>
              <a:grpSpLocks/>
            </p:cNvGrpSpPr>
            <p:nvPr/>
          </p:nvGrpSpPr>
          <p:grpSpPr bwMode="auto">
            <a:xfrm>
              <a:off x="0" y="0"/>
              <a:ext cx="5008" cy="1657"/>
              <a:chOff x="0" y="0"/>
              <a:chExt cx="5008" cy="1657"/>
            </a:xfrm>
          </p:grpSpPr>
          <p:grpSp>
            <p:nvGrpSpPr>
              <p:cNvPr id="41" name="Group 5"/>
              <p:cNvGrpSpPr>
                <a:grpSpLocks/>
              </p:cNvGrpSpPr>
              <p:nvPr/>
            </p:nvGrpSpPr>
            <p:grpSpPr bwMode="auto">
              <a:xfrm>
                <a:off x="144" y="0"/>
                <a:ext cx="4864" cy="1059"/>
                <a:chOff x="0" y="0"/>
                <a:chExt cx="4864" cy="1059"/>
              </a:xfrm>
            </p:grpSpPr>
            <p:sp>
              <p:nvSpPr>
                <p:cNvPr id="47" name="Oval 6"/>
                <p:cNvSpPr>
                  <a:spLocks noChangeArrowheads="1"/>
                </p:cNvSpPr>
                <p:nvPr/>
              </p:nvSpPr>
              <p:spPr bwMode="auto">
                <a:xfrm>
                  <a:off x="624" y="259"/>
                  <a:ext cx="317" cy="272"/>
                </a:xfrm>
                <a:prstGeom prst="ellipse">
                  <a:avLst/>
                </a:prstGeom>
                <a:noFill/>
                <a:ln w="9525">
                  <a:solidFill>
                    <a:schemeClr val="tx1"/>
                  </a:solidFill>
                  <a:round/>
                  <a:headEnd/>
                  <a:tailEnd/>
                </a:ln>
                <a:effectLst/>
              </p:spPr>
              <p:txBody>
                <a:bodyPr wrap="none" anchor="ctr"/>
                <a:lstStyle/>
                <a:p>
                  <a:pPr algn="ctr"/>
                  <a:r>
                    <a:rPr lang="en-US" sz="2400"/>
                    <a:t>A</a:t>
                  </a:r>
                </a:p>
              </p:txBody>
            </p:sp>
            <p:grpSp>
              <p:nvGrpSpPr>
                <p:cNvPr id="48" name="Group 7"/>
                <p:cNvGrpSpPr>
                  <a:grpSpLocks/>
                </p:cNvGrpSpPr>
                <p:nvPr/>
              </p:nvGrpSpPr>
              <p:grpSpPr bwMode="auto">
                <a:xfrm>
                  <a:off x="0" y="211"/>
                  <a:ext cx="317" cy="272"/>
                  <a:chOff x="0" y="0"/>
                  <a:chExt cx="317" cy="272"/>
                </a:xfrm>
              </p:grpSpPr>
              <p:sp>
                <p:nvSpPr>
                  <p:cNvPr id="68" name="Oval 8"/>
                  <p:cNvSpPr>
                    <a:spLocks noChangeArrowheads="1"/>
                  </p:cNvSpPr>
                  <p:nvPr/>
                </p:nvSpPr>
                <p:spPr bwMode="auto">
                  <a:xfrm>
                    <a:off x="0" y="32"/>
                    <a:ext cx="317" cy="227"/>
                  </a:xfrm>
                  <a:prstGeom prst="ellipse">
                    <a:avLst/>
                  </a:prstGeom>
                  <a:noFill/>
                  <a:ln w="9525">
                    <a:solidFill>
                      <a:schemeClr val="tx1"/>
                    </a:solidFill>
                    <a:round/>
                    <a:headEnd/>
                    <a:tailEnd/>
                  </a:ln>
                  <a:effectLst/>
                </p:spPr>
                <p:txBody>
                  <a:bodyPr wrap="none" anchor="ctr"/>
                  <a:lstStyle/>
                  <a:p>
                    <a:pPr algn="ctr"/>
                    <a:endParaRPr lang="zh-CN" altLang="en-US" sz="2400">
                      <a:solidFill>
                        <a:schemeClr val="hlink"/>
                      </a:solidFill>
                    </a:endParaRPr>
                  </a:p>
                </p:txBody>
              </p:sp>
              <p:sp>
                <p:nvSpPr>
                  <p:cNvPr id="69" name="Line 9"/>
                  <p:cNvSpPr>
                    <a:spLocks noChangeShapeType="1"/>
                  </p:cNvSpPr>
                  <p:nvPr/>
                </p:nvSpPr>
                <p:spPr bwMode="auto">
                  <a:xfrm flipH="1">
                    <a:off x="16" y="0"/>
                    <a:ext cx="272" cy="272"/>
                  </a:xfrm>
                  <a:prstGeom prst="line">
                    <a:avLst/>
                  </a:prstGeom>
                  <a:noFill/>
                  <a:ln w="9525">
                    <a:solidFill>
                      <a:schemeClr val="tx1"/>
                    </a:solidFill>
                    <a:round/>
                    <a:headEnd/>
                    <a:tailEnd/>
                  </a:ln>
                  <a:effectLst/>
                </p:spPr>
                <p:txBody>
                  <a:bodyPr/>
                  <a:lstStyle/>
                  <a:p>
                    <a:endParaRPr lang="zh-CN" altLang="en-US"/>
                  </a:p>
                </p:txBody>
              </p:sp>
            </p:grpSp>
            <p:grpSp>
              <p:nvGrpSpPr>
                <p:cNvPr id="49" name="Group 10"/>
                <p:cNvGrpSpPr>
                  <a:grpSpLocks/>
                </p:cNvGrpSpPr>
                <p:nvPr/>
              </p:nvGrpSpPr>
              <p:grpSpPr bwMode="auto">
                <a:xfrm>
                  <a:off x="1123" y="0"/>
                  <a:ext cx="893" cy="819"/>
                  <a:chOff x="0" y="0"/>
                  <a:chExt cx="893" cy="819"/>
                </a:xfrm>
              </p:grpSpPr>
              <p:sp>
                <p:nvSpPr>
                  <p:cNvPr id="65" name="Oval 11"/>
                  <p:cNvSpPr>
                    <a:spLocks noChangeArrowheads="1"/>
                  </p:cNvSpPr>
                  <p:nvPr/>
                </p:nvSpPr>
                <p:spPr bwMode="auto">
                  <a:xfrm>
                    <a:off x="576" y="0"/>
                    <a:ext cx="317" cy="272"/>
                  </a:xfrm>
                  <a:prstGeom prst="ellipse">
                    <a:avLst/>
                  </a:prstGeom>
                  <a:noFill/>
                  <a:ln w="9525">
                    <a:solidFill>
                      <a:schemeClr val="tx1"/>
                    </a:solidFill>
                    <a:round/>
                    <a:headEnd/>
                    <a:tailEnd/>
                  </a:ln>
                  <a:effectLst/>
                </p:spPr>
                <p:txBody>
                  <a:bodyPr wrap="none" anchor="ctr"/>
                  <a:lstStyle/>
                  <a:p>
                    <a:pPr algn="ctr"/>
                    <a:r>
                      <a:rPr lang="en-US" sz="2400"/>
                      <a:t>A</a:t>
                    </a:r>
                  </a:p>
                </p:txBody>
              </p:sp>
              <p:sp>
                <p:nvSpPr>
                  <p:cNvPr id="66" name="Line 12"/>
                  <p:cNvSpPr>
                    <a:spLocks noChangeShapeType="1"/>
                  </p:cNvSpPr>
                  <p:nvPr/>
                </p:nvSpPr>
                <p:spPr bwMode="auto">
                  <a:xfrm flipH="1">
                    <a:off x="520" y="256"/>
                    <a:ext cx="144" cy="240"/>
                  </a:xfrm>
                  <a:prstGeom prst="line">
                    <a:avLst/>
                  </a:prstGeom>
                  <a:noFill/>
                  <a:ln w="9525">
                    <a:solidFill>
                      <a:schemeClr val="tx1"/>
                    </a:solidFill>
                    <a:round/>
                    <a:headEnd/>
                    <a:tailEnd/>
                  </a:ln>
                  <a:effectLst/>
                </p:spPr>
                <p:txBody>
                  <a:bodyPr/>
                  <a:lstStyle/>
                  <a:p>
                    <a:endParaRPr lang="zh-CN" altLang="en-US"/>
                  </a:p>
                </p:txBody>
              </p:sp>
              <p:sp>
                <p:nvSpPr>
                  <p:cNvPr id="67" name="未知"/>
                  <p:cNvSpPr>
                    <a:spLocks/>
                  </p:cNvSpPr>
                  <p:nvPr/>
                </p:nvSpPr>
                <p:spPr bwMode="auto">
                  <a:xfrm>
                    <a:off x="0" y="456"/>
                    <a:ext cx="567" cy="363"/>
                  </a:xfrm>
                  <a:custGeom>
                    <a:avLst/>
                    <a:gdLst/>
                    <a:ahLst/>
                    <a:cxnLst>
                      <a:cxn ang="0">
                        <a:pos x="40" y="216"/>
                      </a:cxn>
                      <a:cxn ang="0">
                        <a:pos x="328" y="360"/>
                      </a:cxn>
                      <a:cxn ang="0">
                        <a:pos x="568" y="24"/>
                      </a:cxn>
                      <a:cxn ang="0">
                        <a:pos x="40" y="216"/>
                      </a:cxn>
                    </a:cxnLst>
                    <a:rect l="0" t="0" r="r" b="b"/>
                    <a:pathLst>
                      <a:path w="616" h="392">
                        <a:moveTo>
                          <a:pt x="40" y="216"/>
                        </a:moveTo>
                        <a:cubicBezTo>
                          <a:pt x="0" y="272"/>
                          <a:pt x="240" y="392"/>
                          <a:pt x="328" y="360"/>
                        </a:cubicBezTo>
                        <a:cubicBezTo>
                          <a:pt x="416" y="328"/>
                          <a:pt x="616" y="48"/>
                          <a:pt x="568" y="24"/>
                        </a:cubicBezTo>
                        <a:cubicBezTo>
                          <a:pt x="520" y="0"/>
                          <a:pt x="80" y="160"/>
                          <a:pt x="40" y="216"/>
                        </a:cubicBezTo>
                        <a:close/>
                      </a:path>
                    </a:pathLst>
                  </a:custGeom>
                  <a:noFill/>
                  <a:ln w="9525" cap="flat" cmpd="sng">
                    <a:solidFill>
                      <a:schemeClr val="tx1"/>
                    </a:solidFill>
                    <a:round/>
                    <a:headEnd/>
                    <a:tailEnd/>
                  </a:ln>
                  <a:effectLst/>
                </p:spPr>
                <p:txBody>
                  <a:bodyPr wrap="none"/>
                  <a:lstStyle/>
                  <a:p>
                    <a:endParaRPr lang="zh-CN" altLang="en-US"/>
                  </a:p>
                </p:txBody>
              </p:sp>
            </p:grpSp>
            <p:grpSp>
              <p:nvGrpSpPr>
                <p:cNvPr id="50" name="Group 14"/>
                <p:cNvGrpSpPr>
                  <a:grpSpLocks/>
                </p:cNvGrpSpPr>
                <p:nvPr/>
              </p:nvGrpSpPr>
              <p:grpSpPr bwMode="auto">
                <a:xfrm>
                  <a:off x="3216" y="3"/>
                  <a:ext cx="1648" cy="864"/>
                  <a:chOff x="0" y="0"/>
                  <a:chExt cx="1648" cy="864"/>
                </a:xfrm>
              </p:grpSpPr>
              <p:sp>
                <p:nvSpPr>
                  <p:cNvPr id="60" name="Oval 15"/>
                  <p:cNvSpPr>
                    <a:spLocks noChangeArrowheads="1"/>
                  </p:cNvSpPr>
                  <p:nvPr/>
                </p:nvSpPr>
                <p:spPr bwMode="auto">
                  <a:xfrm>
                    <a:off x="672" y="0"/>
                    <a:ext cx="317" cy="272"/>
                  </a:xfrm>
                  <a:prstGeom prst="ellipse">
                    <a:avLst/>
                  </a:prstGeom>
                  <a:noFill/>
                  <a:ln w="9525">
                    <a:solidFill>
                      <a:schemeClr val="tx1"/>
                    </a:solidFill>
                    <a:round/>
                    <a:headEnd/>
                    <a:tailEnd/>
                  </a:ln>
                  <a:effectLst/>
                </p:spPr>
                <p:txBody>
                  <a:bodyPr wrap="none" anchor="ctr"/>
                  <a:lstStyle/>
                  <a:p>
                    <a:pPr algn="ctr"/>
                    <a:r>
                      <a:rPr lang="en-US" sz="2400"/>
                      <a:t>A</a:t>
                    </a:r>
                  </a:p>
                </p:txBody>
              </p:sp>
              <p:sp>
                <p:nvSpPr>
                  <p:cNvPr id="61" name="Line 16"/>
                  <p:cNvSpPr>
                    <a:spLocks noChangeShapeType="1"/>
                  </p:cNvSpPr>
                  <p:nvPr/>
                </p:nvSpPr>
                <p:spPr bwMode="auto">
                  <a:xfrm flipH="1">
                    <a:off x="528" y="240"/>
                    <a:ext cx="192" cy="240"/>
                  </a:xfrm>
                  <a:prstGeom prst="line">
                    <a:avLst/>
                  </a:prstGeom>
                  <a:noFill/>
                  <a:ln w="9525">
                    <a:solidFill>
                      <a:schemeClr val="tx1"/>
                    </a:solidFill>
                    <a:round/>
                    <a:headEnd/>
                    <a:tailEnd/>
                  </a:ln>
                  <a:effectLst/>
                </p:spPr>
                <p:txBody>
                  <a:bodyPr/>
                  <a:lstStyle/>
                  <a:p>
                    <a:endParaRPr lang="zh-CN" altLang="en-US"/>
                  </a:p>
                </p:txBody>
              </p:sp>
              <p:sp>
                <p:nvSpPr>
                  <p:cNvPr id="62" name="Line 17"/>
                  <p:cNvSpPr>
                    <a:spLocks noChangeShapeType="1"/>
                  </p:cNvSpPr>
                  <p:nvPr/>
                </p:nvSpPr>
                <p:spPr bwMode="auto">
                  <a:xfrm>
                    <a:off x="928" y="240"/>
                    <a:ext cx="192" cy="288"/>
                  </a:xfrm>
                  <a:prstGeom prst="line">
                    <a:avLst/>
                  </a:prstGeom>
                  <a:noFill/>
                  <a:ln w="9525">
                    <a:solidFill>
                      <a:schemeClr val="tx1"/>
                    </a:solidFill>
                    <a:round/>
                    <a:headEnd/>
                    <a:tailEnd/>
                  </a:ln>
                  <a:effectLst/>
                </p:spPr>
                <p:txBody>
                  <a:bodyPr/>
                  <a:lstStyle/>
                  <a:p>
                    <a:endParaRPr lang="zh-CN" altLang="en-US"/>
                  </a:p>
                </p:txBody>
              </p:sp>
              <p:sp>
                <p:nvSpPr>
                  <p:cNvPr id="63" name="未知"/>
                  <p:cNvSpPr>
                    <a:spLocks/>
                  </p:cNvSpPr>
                  <p:nvPr/>
                </p:nvSpPr>
                <p:spPr bwMode="auto">
                  <a:xfrm>
                    <a:off x="1081" y="501"/>
                    <a:ext cx="567" cy="363"/>
                  </a:xfrm>
                  <a:custGeom>
                    <a:avLst/>
                    <a:gdLst/>
                    <a:ahLst/>
                    <a:cxnLst>
                      <a:cxn ang="0">
                        <a:pos x="40" y="16"/>
                      </a:cxn>
                      <a:cxn ang="0">
                        <a:pos x="280" y="304"/>
                      </a:cxn>
                      <a:cxn ang="0">
                        <a:pos x="520" y="208"/>
                      </a:cxn>
                      <a:cxn ang="0">
                        <a:pos x="40" y="16"/>
                      </a:cxn>
                    </a:cxnLst>
                    <a:rect l="0" t="0" r="r" b="b"/>
                    <a:pathLst>
                      <a:path w="560" h="336">
                        <a:moveTo>
                          <a:pt x="40" y="16"/>
                        </a:moveTo>
                        <a:cubicBezTo>
                          <a:pt x="0" y="32"/>
                          <a:pt x="200" y="272"/>
                          <a:pt x="280" y="304"/>
                        </a:cubicBezTo>
                        <a:cubicBezTo>
                          <a:pt x="360" y="336"/>
                          <a:pt x="560" y="256"/>
                          <a:pt x="520" y="208"/>
                        </a:cubicBezTo>
                        <a:cubicBezTo>
                          <a:pt x="480" y="160"/>
                          <a:pt x="80" y="0"/>
                          <a:pt x="40" y="16"/>
                        </a:cubicBezTo>
                        <a:close/>
                      </a:path>
                    </a:pathLst>
                  </a:custGeom>
                  <a:noFill/>
                  <a:ln w="9525" cap="flat" cmpd="sng">
                    <a:solidFill>
                      <a:schemeClr val="tx1"/>
                    </a:solidFill>
                    <a:round/>
                    <a:headEnd/>
                    <a:tailEnd/>
                  </a:ln>
                  <a:effectLst/>
                </p:spPr>
                <p:txBody>
                  <a:bodyPr wrap="none"/>
                  <a:lstStyle/>
                  <a:p>
                    <a:endParaRPr lang="zh-CN" altLang="en-US"/>
                  </a:p>
                </p:txBody>
              </p:sp>
              <p:sp>
                <p:nvSpPr>
                  <p:cNvPr id="64" name="未知"/>
                  <p:cNvSpPr>
                    <a:spLocks/>
                  </p:cNvSpPr>
                  <p:nvPr/>
                </p:nvSpPr>
                <p:spPr bwMode="auto">
                  <a:xfrm>
                    <a:off x="0" y="453"/>
                    <a:ext cx="567" cy="363"/>
                  </a:xfrm>
                  <a:custGeom>
                    <a:avLst/>
                    <a:gdLst/>
                    <a:ahLst/>
                    <a:cxnLst>
                      <a:cxn ang="0">
                        <a:pos x="40" y="216"/>
                      </a:cxn>
                      <a:cxn ang="0">
                        <a:pos x="328" y="360"/>
                      </a:cxn>
                      <a:cxn ang="0">
                        <a:pos x="568" y="24"/>
                      </a:cxn>
                      <a:cxn ang="0">
                        <a:pos x="40" y="216"/>
                      </a:cxn>
                    </a:cxnLst>
                    <a:rect l="0" t="0" r="r" b="b"/>
                    <a:pathLst>
                      <a:path w="616" h="392">
                        <a:moveTo>
                          <a:pt x="40" y="216"/>
                        </a:moveTo>
                        <a:cubicBezTo>
                          <a:pt x="0" y="272"/>
                          <a:pt x="240" y="392"/>
                          <a:pt x="328" y="360"/>
                        </a:cubicBezTo>
                        <a:cubicBezTo>
                          <a:pt x="416" y="328"/>
                          <a:pt x="616" y="48"/>
                          <a:pt x="568" y="24"/>
                        </a:cubicBezTo>
                        <a:cubicBezTo>
                          <a:pt x="520" y="0"/>
                          <a:pt x="80" y="160"/>
                          <a:pt x="40" y="216"/>
                        </a:cubicBezTo>
                        <a:close/>
                      </a:path>
                    </a:pathLst>
                  </a:custGeom>
                  <a:noFill/>
                  <a:ln w="9525" cap="flat" cmpd="sng">
                    <a:solidFill>
                      <a:schemeClr val="tx1"/>
                    </a:solidFill>
                    <a:round/>
                    <a:headEnd/>
                    <a:tailEnd/>
                  </a:ln>
                  <a:effectLst/>
                </p:spPr>
                <p:txBody>
                  <a:bodyPr wrap="none"/>
                  <a:lstStyle/>
                  <a:p>
                    <a:endParaRPr lang="zh-CN" altLang="en-US"/>
                  </a:p>
                </p:txBody>
              </p:sp>
            </p:grpSp>
            <p:grpSp>
              <p:nvGrpSpPr>
                <p:cNvPr id="51" name="Group 20"/>
                <p:cNvGrpSpPr>
                  <a:grpSpLocks/>
                </p:cNvGrpSpPr>
                <p:nvPr/>
              </p:nvGrpSpPr>
              <p:grpSpPr bwMode="auto">
                <a:xfrm>
                  <a:off x="2160" y="3"/>
                  <a:ext cx="1016" cy="843"/>
                  <a:chOff x="0" y="0"/>
                  <a:chExt cx="1016" cy="843"/>
                </a:xfrm>
              </p:grpSpPr>
              <p:sp>
                <p:nvSpPr>
                  <p:cNvPr id="57" name="Oval 21"/>
                  <p:cNvSpPr>
                    <a:spLocks noChangeArrowheads="1"/>
                  </p:cNvSpPr>
                  <p:nvPr/>
                </p:nvSpPr>
                <p:spPr bwMode="auto">
                  <a:xfrm>
                    <a:off x="0" y="0"/>
                    <a:ext cx="317" cy="272"/>
                  </a:xfrm>
                  <a:prstGeom prst="ellipse">
                    <a:avLst/>
                  </a:prstGeom>
                  <a:noFill/>
                  <a:ln w="9525">
                    <a:solidFill>
                      <a:schemeClr val="tx1"/>
                    </a:solidFill>
                    <a:round/>
                    <a:headEnd/>
                    <a:tailEnd/>
                  </a:ln>
                  <a:effectLst/>
                </p:spPr>
                <p:txBody>
                  <a:bodyPr wrap="none" anchor="ctr"/>
                  <a:lstStyle/>
                  <a:p>
                    <a:pPr algn="ctr"/>
                    <a:r>
                      <a:rPr lang="en-US" sz="2400"/>
                      <a:t>A</a:t>
                    </a:r>
                  </a:p>
                </p:txBody>
              </p:sp>
              <p:sp>
                <p:nvSpPr>
                  <p:cNvPr id="58" name="Line 22"/>
                  <p:cNvSpPr>
                    <a:spLocks noChangeShapeType="1"/>
                  </p:cNvSpPr>
                  <p:nvPr/>
                </p:nvSpPr>
                <p:spPr bwMode="auto">
                  <a:xfrm>
                    <a:off x="264" y="240"/>
                    <a:ext cx="227" cy="249"/>
                  </a:xfrm>
                  <a:prstGeom prst="line">
                    <a:avLst/>
                  </a:prstGeom>
                  <a:noFill/>
                  <a:ln w="9525">
                    <a:solidFill>
                      <a:schemeClr val="tx1"/>
                    </a:solidFill>
                    <a:round/>
                    <a:headEnd/>
                    <a:tailEnd/>
                  </a:ln>
                  <a:effectLst/>
                </p:spPr>
                <p:txBody>
                  <a:bodyPr/>
                  <a:lstStyle/>
                  <a:p>
                    <a:endParaRPr lang="zh-CN" altLang="en-US"/>
                  </a:p>
                </p:txBody>
              </p:sp>
              <p:sp>
                <p:nvSpPr>
                  <p:cNvPr id="59" name="未知"/>
                  <p:cNvSpPr>
                    <a:spLocks/>
                  </p:cNvSpPr>
                  <p:nvPr/>
                </p:nvSpPr>
                <p:spPr bwMode="auto">
                  <a:xfrm>
                    <a:off x="449" y="480"/>
                    <a:ext cx="567" cy="363"/>
                  </a:xfrm>
                  <a:custGeom>
                    <a:avLst/>
                    <a:gdLst/>
                    <a:ahLst/>
                    <a:cxnLst>
                      <a:cxn ang="0">
                        <a:pos x="40" y="16"/>
                      </a:cxn>
                      <a:cxn ang="0">
                        <a:pos x="280" y="304"/>
                      </a:cxn>
                      <a:cxn ang="0">
                        <a:pos x="520" y="208"/>
                      </a:cxn>
                      <a:cxn ang="0">
                        <a:pos x="40" y="16"/>
                      </a:cxn>
                    </a:cxnLst>
                    <a:rect l="0" t="0" r="r" b="b"/>
                    <a:pathLst>
                      <a:path w="560" h="336">
                        <a:moveTo>
                          <a:pt x="40" y="16"/>
                        </a:moveTo>
                        <a:cubicBezTo>
                          <a:pt x="0" y="32"/>
                          <a:pt x="200" y="272"/>
                          <a:pt x="280" y="304"/>
                        </a:cubicBezTo>
                        <a:cubicBezTo>
                          <a:pt x="360" y="336"/>
                          <a:pt x="560" y="256"/>
                          <a:pt x="520" y="208"/>
                        </a:cubicBezTo>
                        <a:cubicBezTo>
                          <a:pt x="480" y="160"/>
                          <a:pt x="80" y="0"/>
                          <a:pt x="40" y="16"/>
                        </a:cubicBezTo>
                        <a:close/>
                      </a:path>
                    </a:pathLst>
                  </a:custGeom>
                  <a:noFill/>
                  <a:ln w="9525" cap="flat" cmpd="sng">
                    <a:solidFill>
                      <a:schemeClr val="tx1"/>
                    </a:solidFill>
                    <a:round/>
                    <a:headEnd/>
                    <a:tailEnd/>
                  </a:ln>
                  <a:effectLst/>
                </p:spPr>
                <p:txBody>
                  <a:bodyPr wrap="none"/>
                  <a:lstStyle/>
                  <a:p>
                    <a:endParaRPr lang="zh-CN" altLang="en-US"/>
                  </a:p>
                </p:txBody>
              </p:sp>
            </p:grpSp>
            <p:sp>
              <p:nvSpPr>
                <p:cNvPr id="52" name="Rectangle 24"/>
                <p:cNvSpPr>
                  <a:spLocks noChangeArrowheads="1"/>
                </p:cNvSpPr>
                <p:nvPr/>
              </p:nvSpPr>
              <p:spPr bwMode="auto">
                <a:xfrm>
                  <a:off x="48" y="832"/>
                  <a:ext cx="317" cy="227"/>
                </a:xfrm>
                <a:prstGeom prst="rect">
                  <a:avLst/>
                </a:prstGeom>
                <a:noFill/>
                <a:ln w="9525">
                  <a:noFill/>
                  <a:miter lim="800000"/>
                  <a:headEnd/>
                  <a:tailEnd/>
                </a:ln>
                <a:effectLst/>
              </p:spPr>
              <p:txBody>
                <a:bodyPr wrap="none" anchor="ctr"/>
                <a:lstStyle/>
                <a:p>
                  <a:r>
                    <a:rPr lang="en-US" sz="2400"/>
                    <a:t>(a)</a:t>
                  </a:r>
                </a:p>
              </p:txBody>
            </p:sp>
            <p:sp>
              <p:nvSpPr>
                <p:cNvPr id="53" name="Rectangle 25"/>
                <p:cNvSpPr>
                  <a:spLocks noChangeArrowheads="1"/>
                </p:cNvSpPr>
                <p:nvPr/>
              </p:nvSpPr>
              <p:spPr bwMode="auto">
                <a:xfrm>
                  <a:off x="595" y="832"/>
                  <a:ext cx="317" cy="227"/>
                </a:xfrm>
                <a:prstGeom prst="rect">
                  <a:avLst/>
                </a:prstGeom>
                <a:noFill/>
                <a:ln w="9525">
                  <a:noFill/>
                  <a:miter lim="800000"/>
                  <a:headEnd/>
                  <a:tailEnd/>
                </a:ln>
                <a:effectLst/>
              </p:spPr>
              <p:txBody>
                <a:bodyPr wrap="none" anchor="ctr"/>
                <a:lstStyle/>
                <a:p>
                  <a:r>
                    <a:rPr lang="en-US" sz="2400"/>
                    <a:t>(b)</a:t>
                  </a:r>
                </a:p>
              </p:txBody>
            </p:sp>
            <p:sp>
              <p:nvSpPr>
                <p:cNvPr id="54" name="Rectangle 26"/>
                <p:cNvSpPr>
                  <a:spLocks noChangeArrowheads="1"/>
                </p:cNvSpPr>
                <p:nvPr/>
              </p:nvSpPr>
              <p:spPr bwMode="auto">
                <a:xfrm>
                  <a:off x="1603" y="819"/>
                  <a:ext cx="317" cy="227"/>
                </a:xfrm>
                <a:prstGeom prst="rect">
                  <a:avLst/>
                </a:prstGeom>
                <a:noFill/>
                <a:ln w="9525">
                  <a:noFill/>
                  <a:miter lim="800000"/>
                  <a:headEnd/>
                  <a:tailEnd/>
                </a:ln>
                <a:effectLst/>
              </p:spPr>
              <p:txBody>
                <a:bodyPr wrap="none" anchor="ctr"/>
                <a:lstStyle/>
                <a:p>
                  <a:r>
                    <a:rPr lang="en-US" sz="2400"/>
                    <a:t>(c)</a:t>
                  </a:r>
                </a:p>
              </p:txBody>
            </p:sp>
            <p:sp>
              <p:nvSpPr>
                <p:cNvPr id="55" name="Rectangle 27"/>
                <p:cNvSpPr>
                  <a:spLocks noChangeArrowheads="1"/>
                </p:cNvSpPr>
                <p:nvPr/>
              </p:nvSpPr>
              <p:spPr bwMode="auto">
                <a:xfrm>
                  <a:off x="2304" y="819"/>
                  <a:ext cx="317" cy="227"/>
                </a:xfrm>
                <a:prstGeom prst="rect">
                  <a:avLst/>
                </a:prstGeom>
                <a:noFill/>
                <a:ln w="9525">
                  <a:noFill/>
                  <a:miter lim="800000"/>
                  <a:headEnd/>
                  <a:tailEnd/>
                </a:ln>
                <a:effectLst/>
              </p:spPr>
              <p:txBody>
                <a:bodyPr wrap="none" anchor="ctr"/>
                <a:lstStyle/>
                <a:p>
                  <a:r>
                    <a:rPr lang="en-US" sz="2400" dirty="0"/>
                    <a:t>(d)</a:t>
                  </a:r>
                </a:p>
              </p:txBody>
            </p:sp>
            <p:sp>
              <p:nvSpPr>
                <p:cNvPr id="56" name="Rectangle 28"/>
                <p:cNvSpPr>
                  <a:spLocks noChangeArrowheads="1"/>
                </p:cNvSpPr>
                <p:nvPr/>
              </p:nvSpPr>
              <p:spPr bwMode="auto">
                <a:xfrm>
                  <a:off x="3984" y="832"/>
                  <a:ext cx="317" cy="227"/>
                </a:xfrm>
                <a:prstGeom prst="rect">
                  <a:avLst/>
                </a:prstGeom>
                <a:noFill/>
                <a:ln w="9525">
                  <a:noFill/>
                  <a:miter lim="800000"/>
                  <a:headEnd/>
                  <a:tailEnd/>
                </a:ln>
                <a:effectLst/>
              </p:spPr>
              <p:txBody>
                <a:bodyPr wrap="none" anchor="ctr"/>
                <a:lstStyle/>
                <a:p>
                  <a:r>
                    <a:rPr lang="en-US" sz="2400"/>
                    <a:t>(e)</a:t>
                  </a:r>
                </a:p>
              </p:txBody>
            </p:sp>
          </p:grpSp>
          <p:sp>
            <p:nvSpPr>
              <p:cNvPr id="42" name="Rectangle 29"/>
              <p:cNvSpPr>
                <a:spLocks noChangeArrowheads="1"/>
              </p:cNvSpPr>
              <p:nvPr/>
            </p:nvSpPr>
            <p:spPr bwMode="auto">
              <a:xfrm>
                <a:off x="0" y="1126"/>
                <a:ext cx="1043" cy="227"/>
              </a:xfrm>
              <a:prstGeom prst="rect">
                <a:avLst/>
              </a:prstGeom>
              <a:noFill/>
              <a:ln w="9525">
                <a:noFill/>
                <a:miter lim="800000"/>
                <a:headEnd/>
                <a:tailEnd/>
              </a:ln>
              <a:effectLst/>
            </p:spPr>
            <p:txBody>
              <a:bodyPr wrap="none" anchor="ctr"/>
              <a:lstStyle/>
              <a:p>
                <a:r>
                  <a:rPr lang="en-US" sz="2000" b="1"/>
                  <a:t>(a)   </a:t>
                </a:r>
                <a:r>
                  <a:rPr lang="zh-CN" altLang="en-US" sz="2000" b="1"/>
                  <a:t>空</a:t>
                </a:r>
                <a:r>
                  <a:rPr lang="zh-CN" altLang="en-US" sz="2000" b="1">
                    <a:latin typeface="宋体" pitchFamily="2" charset="-122"/>
                  </a:rPr>
                  <a:t>二叉树</a:t>
                </a:r>
              </a:p>
            </p:txBody>
          </p:sp>
          <p:sp>
            <p:nvSpPr>
              <p:cNvPr id="43" name="Rectangle 30"/>
              <p:cNvSpPr>
                <a:spLocks noChangeArrowheads="1"/>
              </p:cNvSpPr>
              <p:nvPr/>
            </p:nvSpPr>
            <p:spPr bwMode="auto">
              <a:xfrm>
                <a:off x="1209" y="1126"/>
                <a:ext cx="1383" cy="227"/>
              </a:xfrm>
              <a:prstGeom prst="rect">
                <a:avLst/>
              </a:prstGeom>
              <a:noFill/>
              <a:ln w="9525">
                <a:noFill/>
                <a:miter lim="800000"/>
                <a:headEnd/>
                <a:tailEnd/>
              </a:ln>
              <a:effectLst/>
            </p:spPr>
            <p:txBody>
              <a:bodyPr wrap="none" anchor="ctr"/>
              <a:lstStyle/>
              <a:p>
                <a:r>
                  <a:rPr lang="en-US" sz="2000"/>
                  <a:t>(</a:t>
                </a:r>
                <a:r>
                  <a:rPr lang="en-US" sz="2000" b="1"/>
                  <a:t>b)   </a:t>
                </a:r>
                <a:r>
                  <a:rPr lang="zh-CN" altLang="en-US" sz="2000" b="1"/>
                  <a:t>单结点</a:t>
                </a:r>
                <a:r>
                  <a:rPr lang="zh-CN" altLang="en-US" sz="2000" b="1">
                    <a:latin typeface="宋体" pitchFamily="2" charset="-122"/>
                  </a:rPr>
                  <a:t>二叉树</a:t>
                </a:r>
              </a:p>
            </p:txBody>
          </p:sp>
          <p:sp>
            <p:nvSpPr>
              <p:cNvPr id="44" name="Rectangle 31"/>
              <p:cNvSpPr>
                <a:spLocks noChangeArrowheads="1"/>
              </p:cNvSpPr>
              <p:nvPr/>
            </p:nvSpPr>
            <p:spPr bwMode="auto">
              <a:xfrm>
                <a:off x="2734" y="1115"/>
                <a:ext cx="1202" cy="227"/>
              </a:xfrm>
              <a:prstGeom prst="rect">
                <a:avLst/>
              </a:prstGeom>
              <a:noFill/>
              <a:ln w="9525">
                <a:noFill/>
                <a:miter lim="800000"/>
                <a:headEnd/>
                <a:tailEnd/>
              </a:ln>
              <a:effectLst/>
            </p:spPr>
            <p:txBody>
              <a:bodyPr wrap="none" anchor="ctr"/>
              <a:lstStyle/>
              <a:p>
                <a:r>
                  <a:rPr lang="en-US" sz="2000" b="1"/>
                  <a:t>(c)   </a:t>
                </a:r>
                <a:r>
                  <a:rPr lang="zh-CN" altLang="en-US" sz="2000" b="1">
                    <a:latin typeface="宋体" pitchFamily="2" charset="-122"/>
                  </a:rPr>
                  <a:t>右子树为空</a:t>
                </a:r>
              </a:p>
            </p:txBody>
          </p:sp>
          <p:sp>
            <p:nvSpPr>
              <p:cNvPr id="45" name="Rectangle 32"/>
              <p:cNvSpPr>
                <a:spLocks noChangeArrowheads="1"/>
              </p:cNvSpPr>
              <p:nvPr/>
            </p:nvSpPr>
            <p:spPr bwMode="auto">
              <a:xfrm>
                <a:off x="526" y="1430"/>
                <a:ext cx="1202" cy="227"/>
              </a:xfrm>
              <a:prstGeom prst="rect">
                <a:avLst/>
              </a:prstGeom>
              <a:noFill/>
              <a:ln w="9525">
                <a:noFill/>
                <a:miter lim="800000"/>
                <a:headEnd/>
                <a:tailEnd/>
              </a:ln>
              <a:effectLst/>
            </p:spPr>
            <p:txBody>
              <a:bodyPr wrap="none" anchor="ctr"/>
              <a:lstStyle/>
              <a:p>
                <a:r>
                  <a:rPr lang="en-US" sz="2000" b="1"/>
                  <a:t>(d)   </a:t>
                </a:r>
                <a:r>
                  <a:rPr lang="zh-CN" altLang="en-US" sz="2000" b="1">
                    <a:latin typeface="宋体" pitchFamily="2" charset="-122"/>
                  </a:rPr>
                  <a:t>左子树为空</a:t>
                </a:r>
              </a:p>
            </p:txBody>
          </p:sp>
          <p:sp>
            <p:nvSpPr>
              <p:cNvPr id="46" name="Rectangle 33"/>
              <p:cNvSpPr>
                <a:spLocks noChangeArrowheads="1"/>
              </p:cNvSpPr>
              <p:nvPr/>
            </p:nvSpPr>
            <p:spPr bwMode="auto">
              <a:xfrm>
                <a:off x="1872" y="1427"/>
                <a:ext cx="1655" cy="227"/>
              </a:xfrm>
              <a:prstGeom prst="rect">
                <a:avLst/>
              </a:prstGeom>
              <a:noFill/>
              <a:ln w="9525">
                <a:noFill/>
                <a:miter lim="800000"/>
                <a:headEnd/>
                <a:tailEnd/>
              </a:ln>
              <a:effectLst/>
            </p:spPr>
            <p:txBody>
              <a:bodyPr wrap="none" anchor="ctr"/>
              <a:lstStyle/>
              <a:p>
                <a:r>
                  <a:rPr lang="en-US" sz="2000" b="1"/>
                  <a:t>(e)   </a:t>
                </a:r>
                <a:r>
                  <a:rPr lang="zh-CN" altLang="en-US" sz="2000" b="1">
                    <a:latin typeface="宋体" pitchFamily="2" charset="-122"/>
                  </a:rPr>
                  <a:t>左</a:t>
                </a:r>
                <a:r>
                  <a:rPr lang="zh-CN" altLang="en-US" sz="2000" b="1"/>
                  <a:t>、</a:t>
                </a:r>
                <a:r>
                  <a:rPr lang="zh-CN" altLang="en-US" sz="2000" b="1">
                    <a:latin typeface="宋体" pitchFamily="2" charset="-122"/>
                  </a:rPr>
                  <a:t>右子树都不空</a:t>
                </a:r>
              </a:p>
            </p:txBody>
          </p:sp>
        </p:grpSp>
        <p:sp>
          <p:nvSpPr>
            <p:cNvPr id="40" name="Rectangle 34"/>
            <p:cNvSpPr>
              <a:spLocks noChangeArrowheads="1"/>
            </p:cNvSpPr>
            <p:nvPr/>
          </p:nvSpPr>
          <p:spPr bwMode="auto">
            <a:xfrm>
              <a:off x="1271" y="1713"/>
              <a:ext cx="1968" cy="240"/>
            </a:xfrm>
            <a:prstGeom prst="rect">
              <a:avLst/>
            </a:prstGeom>
            <a:noFill/>
            <a:ln w="9525">
              <a:noFill/>
              <a:miter lim="800000"/>
              <a:headEnd/>
              <a:tailEnd/>
            </a:ln>
            <a:effectLst/>
          </p:spPr>
          <p:txBody>
            <a:bodyPr lIns="92075" tIns="46038" rIns="92075" bIns="46038" anchor="ctr"/>
            <a:lstStyle/>
            <a:p>
              <a:pPr algn="ctr" eaLnBrk="0" hangingPunct="0"/>
              <a:r>
                <a:rPr lang="zh-CN" altLang="en-US" sz="2000" b="1" dirty="0" smtClean="0">
                  <a:latin typeface="宋体" pitchFamily="2" charset="-122"/>
                </a:rPr>
                <a:t>二叉</a:t>
              </a:r>
              <a:r>
                <a:rPr lang="zh-CN" altLang="en-US" sz="2000" b="1" dirty="0" smtClean="0">
                  <a:latin typeface="Arial" pitchFamily="34" charset="0"/>
                </a:rPr>
                <a:t>树</a:t>
              </a:r>
              <a:r>
                <a:rPr lang="zh-CN" altLang="en-US" sz="2000" b="1" dirty="0">
                  <a:latin typeface="Arial" pitchFamily="34" charset="0"/>
                </a:rPr>
                <a:t>的基本</a:t>
              </a:r>
              <a:r>
                <a:rPr lang="zh-CN" altLang="en-US" sz="2000" b="1" dirty="0"/>
                <a:t>形态</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二叉树的性质</a:t>
            </a:r>
            <a:endParaRPr lang="zh-CN" altLang="en-US" dirty="0"/>
          </a:p>
        </p:txBody>
      </p:sp>
      <p:sp>
        <p:nvSpPr>
          <p:cNvPr id="3" name="内容占位符 2"/>
          <p:cNvSpPr>
            <a:spLocks noGrp="1"/>
          </p:cNvSpPr>
          <p:nvPr>
            <p:ph idx="1"/>
          </p:nvPr>
        </p:nvSpPr>
        <p:spPr/>
        <p:txBody>
          <a:bodyPr/>
          <a:lstStyle/>
          <a:p>
            <a:r>
              <a:rPr lang="zh-CN" altLang="en-US" dirty="0" smtClean="0"/>
              <a:t>性质</a:t>
            </a:r>
            <a:r>
              <a:rPr lang="en-US" dirty="0" smtClean="0"/>
              <a:t>1</a:t>
            </a:r>
            <a:r>
              <a:rPr lang="zh-CN" altLang="en-US" dirty="0" smtClean="0"/>
              <a:t>：在非空二叉树中，第</a:t>
            </a:r>
            <a:r>
              <a:rPr lang="en-US" dirty="0" err="1" smtClean="0"/>
              <a:t>i</a:t>
            </a:r>
            <a:r>
              <a:rPr lang="zh-CN" altLang="en-US" dirty="0" smtClean="0"/>
              <a:t>层上至多有</a:t>
            </a:r>
            <a:r>
              <a:rPr lang="en-US" dirty="0" smtClean="0"/>
              <a:t>2i-1</a:t>
            </a:r>
            <a:r>
              <a:rPr lang="zh-CN" altLang="en-US" dirty="0" smtClean="0"/>
              <a:t>个结点</a:t>
            </a:r>
            <a:r>
              <a:rPr lang="en-US" dirty="0" smtClean="0"/>
              <a:t>(i≧1)</a:t>
            </a:r>
            <a:r>
              <a:rPr lang="zh-CN" altLang="en-US" dirty="0" smtClean="0"/>
              <a:t>。</a:t>
            </a:r>
          </a:p>
          <a:p>
            <a:r>
              <a:rPr lang="zh-CN" altLang="en-US" dirty="0" smtClean="0"/>
              <a:t>性质</a:t>
            </a:r>
            <a:r>
              <a:rPr lang="en-US" dirty="0" smtClean="0"/>
              <a:t>2</a:t>
            </a:r>
            <a:r>
              <a:rPr lang="zh-CN" altLang="en-US" dirty="0" smtClean="0"/>
              <a:t>：深度为</a:t>
            </a:r>
            <a:r>
              <a:rPr lang="en-US" dirty="0" smtClean="0"/>
              <a:t>k</a:t>
            </a:r>
            <a:r>
              <a:rPr lang="zh-CN" altLang="en-US" dirty="0" smtClean="0"/>
              <a:t>的二叉树至多有</a:t>
            </a:r>
            <a:r>
              <a:rPr lang="en-US" dirty="0" smtClean="0"/>
              <a:t>2k-1</a:t>
            </a:r>
            <a:r>
              <a:rPr lang="zh-CN" altLang="en-US" dirty="0" smtClean="0"/>
              <a:t>个结点（</a:t>
            </a:r>
            <a:r>
              <a:rPr lang="en-US" dirty="0" smtClean="0"/>
              <a:t>k≧1) </a:t>
            </a:r>
            <a:r>
              <a:rPr lang="zh-CN" altLang="en-US" dirty="0" smtClean="0"/>
              <a:t>。</a:t>
            </a:r>
          </a:p>
          <a:p>
            <a:r>
              <a:rPr lang="zh-CN" altLang="en-US" dirty="0" smtClean="0"/>
              <a:t>性质</a:t>
            </a:r>
            <a:r>
              <a:rPr lang="en-US" dirty="0" smtClean="0"/>
              <a:t>3</a:t>
            </a:r>
            <a:r>
              <a:rPr lang="zh-CN" altLang="en-US" dirty="0" smtClean="0"/>
              <a:t>：对任何一棵二叉树，若其叶子结点数为</a:t>
            </a:r>
            <a:r>
              <a:rPr lang="en-US" dirty="0" smtClean="0"/>
              <a:t>n0</a:t>
            </a:r>
            <a:r>
              <a:rPr lang="zh-CN" altLang="en-US" dirty="0" smtClean="0"/>
              <a:t>，度为</a:t>
            </a:r>
            <a:r>
              <a:rPr lang="en-US" dirty="0" smtClean="0"/>
              <a:t>2</a:t>
            </a:r>
            <a:r>
              <a:rPr lang="zh-CN" altLang="en-US" dirty="0" smtClean="0"/>
              <a:t>的结点数为</a:t>
            </a:r>
            <a:r>
              <a:rPr lang="en-US" dirty="0" smtClean="0"/>
              <a:t>n2</a:t>
            </a:r>
            <a:r>
              <a:rPr lang="zh-CN" altLang="en-US" dirty="0" smtClean="0"/>
              <a:t>，则</a:t>
            </a:r>
            <a:r>
              <a:rPr lang="en-US" dirty="0" smtClean="0"/>
              <a:t>n0=n2+1</a:t>
            </a:r>
            <a:r>
              <a:rPr lang="zh-CN" altLang="en-US" dirty="0" smtClean="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满二叉树</a:t>
            </a:r>
            <a:endParaRPr lang="zh-CN" altLang="en-US" dirty="0"/>
          </a:p>
        </p:txBody>
      </p:sp>
      <p:sp>
        <p:nvSpPr>
          <p:cNvPr id="3" name="内容占位符 2"/>
          <p:cNvSpPr>
            <a:spLocks noGrp="1"/>
          </p:cNvSpPr>
          <p:nvPr>
            <p:ph idx="1"/>
          </p:nvPr>
        </p:nvSpPr>
        <p:spPr/>
        <p:txBody>
          <a:bodyPr/>
          <a:lstStyle/>
          <a:p>
            <a:r>
              <a:rPr lang="zh-CN" altLang="en-US" dirty="0" smtClean="0"/>
              <a:t>一棵深度为</a:t>
            </a:r>
            <a:r>
              <a:rPr lang="en-US" dirty="0" smtClean="0"/>
              <a:t>k</a:t>
            </a:r>
            <a:r>
              <a:rPr lang="zh-CN" altLang="en-US" dirty="0" smtClean="0"/>
              <a:t>且有</a:t>
            </a:r>
            <a:r>
              <a:rPr lang="en-US" dirty="0" smtClean="0"/>
              <a:t>2k-1</a:t>
            </a:r>
            <a:r>
              <a:rPr lang="zh-CN" altLang="en-US" dirty="0" smtClean="0"/>
              <a:t>个结点的二叉树称为满二叉树</a:t>
            </a:r>
            <a:r>
              <a:rPr lang="en-US" dirty="0" smtClean="0"/>
              <a:t>(Full Binary Tree)</a:t>
            </a:r>
            <a:r>
              <a:rPr lang="zh-CN" altLang="en-US" dirty="0" smtClean="0"/>
              <a:t>。</a:t>
            </a:r>
            <a:endParaRPr lang="en-US" altLang="zh-CN" dirty="0" smtClean="0"/>
          </a:p>
          <a:p>
            <a:r>
              <a:rPr lang="zh-CN" altLang="en-US" dirty="0" smtClean="0"/>
              <a:t>满二叉树的特点：</a:t>
            </a:r>
          </a:p>
          <a:p>
            <a:pPr lvl="1"/>
            <a:r>
              <a:rPr lang="zh-CN" altLang="en-US" dirty="0" smtClean="0"/>
              <a:t>每一层上的结点数总是最大结点数。</a:t>
            </a:r>
          </a:p>
          <a:p>
            <a:pPr lvl="1"/>
            <a:r>
              <a:rPr lang="zh-CN" altLang="en-US" dirty="0" smtClean="0"/>
              <a:t>所有的支结点都有左、右子树。</a:t>
            </a:r>
          </a:p>
          <a:p>
            <a:pPr lvl="1"/>
            <a:r>
              <a:rPr lang="zh-CN" altLang="en-US" dirty="0" smtClean="0"/>
              <a:t>可对满二叉树的结点进行连续编号，若规定从根结点开始，按“自上而下、自左至右”的原则进行。</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完全二叉树</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完全二叉树</a:t>
            </a:r>
            <a:r>
              <a:rPr lang="en-US" dirty="0" smtClean="0"/>
              <a:t>(Complete Binary Tree)</a:t>
            </a:r>
            <a:r>
              <a:rPr lang="zh-CN" altLang="en-US" dirty="0" smtClean="0"/>
              <a:t>：如果深度为</a:t>
            </a:r>
            <a:r>
              <a:rPr lang="en-US" dirty="0" smtClean="0"/>
              <a:t>k</a:t>
            </a:r>
            <a:r>
              <a:rPr lang="zh-CN" altLang="en-US" dirty="0" smtClean="0"/>
              <a:t>，由</a:t>
            </a:r>
            <a:r>
              <a:rPr lang="en-US" dirty="0" smtClean="0"/>
              <a:t>n</a:t>
            </a:r>
            <a:r>
              <a:rPr lang="zh-CN" altLang="en-US" dirty="0" smtClean="0"/>
              <a:t>个结点的二叉树，当且仅当其每一个结点都与深度为</a:t>
            </a:r>
            <a:r>
              <a:rPr lang="en-US" dirty="0" smtClean="0"/>
              <a:t>k</a:t>
            </a:r>
            <a:r>
              <a:rPr lang="zh-CN" altLang="en-US" dirty="0" smtClean="0"/>
              <a:t>的满二叉树中编号从</a:t>
            </a:r>
            <a:r>
              <a:rPr lang="en-US" dirty="0" smtClean="0"/>
              <a:t>1</a:t>
            </a:r>
            <a:r>
              <a:rPr lang="zh-CN" altLang="en-US" dirty="0" smtClean="0"/>
              <a:t>到</a:t>
            </a:r>
            <a:r>
              <a:rPr lang="en-US" dirty="0" smtClean="0"/>
              <a:t>n</a:t>
            </a:r>
            <a:r>
              <a:rPr lang="zh-CN" altLang="en-US" dirty="0" smtClean="0"/>
              <a:t>的结点一一对应，该二叉树称为完全二叉树。</a:t>
            </a:r>
          </a:p>
          <a:p>
            <a:pPr>
              <a:lnSpc>
                <a:spcPct val="120000"/>
              </a:lnSpc>
            </a:pPr>
            <a:r>
              <a:rPr lang="zh-CN" altLang="en-US" dirty="0" smtClean="0"/>
              <a:t>或深度为</a:t>
            </a:r>
            <a:r>
              <a:rPr lang="en-US" dirty="0" smtClean="0"/>
              <a:t>k</a:t>
            </a:r>
            <a:r>
              <a:rPr lang="zh-CN" altLang="en-US" dirty="0" smtClean="0"/>
              <a:t>的满二叉树中编号从</a:t>
            </a:r>
            <a:r>
              <a:rPr lang="en-US" dirty="0" smtClean="0"/>
              <a:t>1</a:t>
            </a:r>
            <a:r>
              <a:rPr lang="zh-CN" altLang="en-US" dirty="0" smtClean="0"/>
              <a:t>到</a:t>
            </a:r>
            <a:r>
              <a:rPr lang="en-US" dirty="0" smtClean="0"/>
              <a:t>n</a:t>
            </a:r>
            <a:r>
              <a:rPr lang="zh-CN" altLang="en-US" dirty="0" smtClean="0"/>
              <a:t>的前</a:t>
            </a:r>
            <a:r>
              <a:rPr lang="en-US" dirty="0" smtClean="0"/>
              <a:t>n</a:t>
            </a:r>
            <a:r>
              <a:rPr lang="zh-CN" altLang="en-US" dirty="0" smtClean="0"/>
              <a:t>个结点构成了一棵深度为</a:t>
            </a:r>
            <a:r>
              <a:rPr lang="en-US" dirty="0" smtClean="0"/>
              <a:t>k</a:t>
            </a:r>
            <a:r>
              <a:rPr lang="zh-CN" altLang="en-US" dirty="0" smtClean="0"/>
              <a:t>的完全二叉树。</a:t>
            </a:r>
          </a:p>
          <a:p>
            <a:pPr lvl="1">
              <a:lnSpc>
                <a:spcPct val="120000"/>
              </a:lnSpc>
            </a:pPr>
            <a:r>
              <a:rPr lang="zh-CN" altLang="en-US" dirty="0" smtClean="0"/>
              <a:t>其中  </a:t>
            </a:r>
            <a:r>
              <a:rPr lang="en-US" dirty="0" smtClean="0"/>
              <a:t>2k-1 ≦ n≦2k-1 </a:t>
            </a:r>
            <a:r>
              <a:rPr lang="zh-CN" altLang="en-US" dirty="0" smtClean="0"/>
              <a:t>。</a:t>
            </a:r>
          </a:p>
          <a:p>
            <a:pPr>
              <a:lnSpc>
                <a:spcPct val="120000"/>
              </a:lnSpc>
            </a:pPr>
            <a:r>
              <a:rPr lang="zh-CN" altLang="en-US" dirty="0" smtClean="0"/>
              <a:t>完全二叉树是满二叉树的一部分，而满二叉树是完全二叉树的特例。</a:t>
            </a:r>
          </a:p>
          <a:p>
            <a:pPr>
              <a:lnSpc>
                <a:spcPct val="120000"/>
              </a:lnSpc>
            </a:pPr>
            <a:r>
              <a:rPr lang="zh-CN" altLang="en-US" dirty="0" smtClean="0"/>
              <a:t>完全二叉树的特点是，若完全二叉树的深度为</a:t>
            </a:r>
            <a:r>
              <a:rPr lang="en-US" dirty="0" smtClean="0"/>
              <a:t>k </a:t>
            </a:r>
            <a:r>
              <a:rPr lang="zh-CN" altLang="en-US" dirty="0" smtClean="0"/>
              <a:t>，则所有的叶子结点都出现在第</a:t>
            </a:r>
            <a:r>
              <a:rPr lang="en-US" dirty="0" smtClean="0"/>
              <a:t>k</a:t>
            </a:r>
            <a:r>
              <a:rPr lang="zh-CN" altLang="en-US" dirty="0" smtClean="0"/>
              <a:t>层或</a:t>
            </a:r>
            <a:r>
              <a:rPr lang="en-US" dirty="0" smtClean="0"/>
              <a:t>k-1</a:t>
            </a:r>
            <a:r>
              <a:rPr lang="zh-CN" altLang="en-US" dirty="0" smtClean="0"/>
              <a:t>层。对于任一结点，如果其右子树的最大层次为</a:t>
            </a:r>
            <a:r>
              <a:rPr lang="en-US" dirty="0" smtClean="0"/>
              <a:t>l</a:t>
            </a:r>
            <a:r>
              <a:rPr lang="zh-CN" altLang="en-US" dirty="0" smtClean="0"/>
              <a:t>，则其左子树的最大层次为</a:t>
            </a:r>
            <a:r>
              <a:rPr lang="en-US" dirty="0" smtClean="0"/>
              <a:t>l</a:t>
            </a:r>
            <a:r>
              <a:rPr lang="zh-CN" altLang="en-US" dirty="0" smtClean="0"/>
              <a:t>或</a:t>
            </a:r>
            <a:r>
              <a:rPr lang="en-US" dirty="0" smtClean="0"/>
              <a:t>l+1</a:t>
            </a:r>
            <a:r>
              <a:rPr lang="zh-CN" altLang="en-US" dirty="0" smtClean="0"/>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数据结构的存储方式</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smtClean="0"/>
              <a:t>数据结构在计算机内存中的存储包括数据元素的存储和元素之间的关系的表示。</a:t>
            </a:r>
          </a:p>
          <a:p>
            <a:pPr>
              <a:lnSpc>
                <a:spcPct val="120000"/>
              </a:lnSpc>
            </a:pPr>
            <a:r>
              <a:rPr lang="zh-CN" altLang="en-US" dirty="0" smtClean="0"/>
              <a:t>元素之间的关系在计算机中有两种不同的表示方法：顺序表示和非顺序表示。由此得出两种不同的存储结构：顺序存储结构和链式存储结构。</a:t>
            </a:r>
          </a:p>
          <a:p>
            <a:pPr lvl="1">
              <a:lnSpc>
                <a:spcPct val="120000"/>
              </a:lnSpc>
            </a:pPr>
            <a:r>
              <a:rPr lang="zh-CN" altLang="en-US" dirty="0" smtClean="0"/>
              <a:t> 顺序存储结构：用数据元素在存储器中的相对位置来表示数据元素之间的逻辑结构</a:t>
            </a:r>
            <a:r>
              <a:rPr lang="en-US" dirty="0" smtClean="0"/>
              <a:t>(</a:t>
            </a:r>
            <a:r>
              <a:rPr lang="zh-CN" altLang="en-US" dirty="0" smtClean="0"/>
              <a:t>关系</a:t>
            </a:r>
            <a:r>
              <a:rPr lang="en-US" dirty="0" smtClean="0"/>
              <a:t>)</a:t>
            </a:r>
            <a:r>
              <a:rPr lang="zh-CN" altLang="en-US" dirty="0" smtClean="0"/>
              <a:t>。</a:t>
            </a:r>
          </a:p>
          <a:p>
            <a:pPr lvl="1">
              <a:lnSpc>
                <a:spcPct val="120000"/>
              </a:lnSpc>
            </a:pPr>
            <a:r>
              <a:rPr lang="zh-CN" altLang="en-US" dirty="0" smtClean="0"/>
              <a:t>链式存储结构：在每一个数据元素中增加一个存放另一个元素地址的指针</a:t>
            </a:r>
            <a:r>
              <a:rPr lang="en-US" dirty="0" smtClean="0"/>
              <a:t>(pointer )</a:t>
            </a:r>
            <a:r>
              <a:rPr lang="zh-CN" altLang="en-US" dirty="0" smtClean="0"/>
              <a:t>，用该指针来表示数据元素之间的逻辑结构</a:t>
            </a:r>
            <a:r>
              <a:rPr lang="en-US" dirty="0" smtClean="0"/>
              <a:t>(</a:t>
            </a:r>
            <a:r>
              <a:rPr lang="zh-CN" altLang="en-US" dirty="0" smtClean="0"/>
              <a:t>关系</a:t>
            </a:r>
            <a:r>
              <a:rPr lang="en-US" dirty="0" smtClean="0"/>
              <a:t>)</a:t>
            </a:r>
            <a:r>
              <a:rPr lang="zh-CN" altLang="en-US" dirty="0" smtClean="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2844" y="319110"/>
            <a:ext cx="8763000" cy="6324600"/>
            <a:chOff x="0" y="0"/>
            <a:chExt cx="5520" cy="3984"/>
          </a:xfrm>
        </p:grpSpPr>
        <p:grpSp>
          <p:nvGrpSpPr>
            <p:cNvPr id="5" name="Group 3"/>
            <p:cNvGrpSpPr>
              <a:grpSpLocks/>
            </p:cNvGrpSpPr>
            <p:nvPr/>
          </p:nvGrpSpPr>
          <p:grpSpPr bwMode="auto">
            <a:xfrm>
              <a:off x="0" y="0"/>
              <a:ext cx="5520" cy="1884"/>
              <a:chOff x="0" y="0"/>
              <a:chExt cx="5520" cy="1884"/>
            </a:xfrm>
          </p:grpSpPr>
          <p:grpSp>
            <p:nvGrpSpPr>
              <p:cNvPr id="38" name="Group 4"/>
              <p:cNvGrpSpPr>
                <a:grpSpLocks/>
              </p:cNvGrpSpPr>
              <p:nvPr/>
            </p:nvGrpSpPr>
            <p:grpSpPr bwMode="auto">
              <a:xfrm>
                <a:off x="0" y="0"/>
                <a:ext cx="3024" cy="1577"/>
                <a:chOff x="0" y="0"/>
                <a:chExt cx="3024" cy="1577"/>
              </a:xfrm>
            </p:grpSpPr>
            <p:grpSp>
              <p:nvGrpSpPr>
                <p:cNvPr id="68" name="Group 5"/>
                <p:cNvGrpSpPr>
                  <a:grpSpLocks/>
                </p:cNvGrpSpPr>
                <p:nvPr/>
              </p:nvGrpSpPr>
              <p:grpSpPr bwMode="auto">
                <a:xfrm>
                  <a:off x="0" y="896"/>
                  <a:ext cx="585" cy="681"/>
                  <a:chOff x="0" y="0"/>
                  <a:chExt cx="585" cy="681"/>
                </a:xfrm>
              </p:grpSpPr>
              <p:sp>
                <p:nvSpPr>
                  <p:cNvPr id="96" name="Oval 6"/>
                  <p:cNvSpPr>
                    <a:spLocks noChangeArrowheads="1"/>
                  </p:cNvSpPr>
                  <p:nvPr/>
                </p:nvSpPr>
                <p:spPr bwMode="auto">
                  <a:xfrm>
                    <a:off x="0" y="432"/>
                    <a:ext cx="249" cy="249"/>
                  </a:xfrm>
                  <a:prstGeom prst="ellipse">
                    <a:avLst/>
                  </a:prstGeom>
                  <a:noFill/>
                  <a:ln w="9525">
                    <a:solidFill>
                      <a:schemeClr val="tx1"/>
                    </a:solidFill>
                    <a:round/>
                    <a:headEnd/>
                    <a:tailEnd/>
                  </a:ln>
                  <a:effectLst/>
                </p:spPr>
                <p:txBody>
                  <a:bodyPr wrap="none" anchor="ctr"/>
                  <a:lstStyle/>
                  <a:p>
                    <a:r>
                      <a:rPr lang="en-US" sz="2400"/>
                      <a:t>8</a:t>
                    </a:r>
                  </a:p>
                </p:txBody>
              </p:sp>
              <p:sp>
                <p:nvSpPr>
                  <p:cNvPr id="97" name="Oval 7"/>
                  <p:cNvSpPr>
                    <a:spLocks noChangeArrowheads="1"/>
                  </p:cNvSpPr>
                  <p:nvPr/>
                </p:nvSpPr>
                <p:spPr bwMode="auto">
                  <a:xfrm>
                    <a:off x="336" y="432"/>
                    <a:ext cx="249" cy="249"/>
                  </a:xfrm>
                  <a:prstGeom prst="ellipse">
                    <a:avLst/>
                  </a:prstGeom>
                  <a:noFill/>
                  <a:ln w="9525">
                    <a:solidFill>
                      <a:schemeClr val="tx1"/>
                    </a:solidFill>
                    <a:round/>
                    <a:headEnd/>
                    <a:tailEnd/>
                  </a:ln>
                  <a:effectLst/>
                </p:spPr>
                <p:txBody>
                  <a:bodyPr wrap="none" anchor="ctr"/>
                  <a:lstStyle/>
                  <a:p>
                    <a:r>
                      <a:rPr lang="en-US" sz="2400"/>
                      <a:t>9</a:t>
                    </a:r>
                  </a:p>
                </p:txBody>
              </p:sp>
              <p:sp>
                <p:nvSpPr>
                  <p:cNvPr id="98" name="Oval 8"/>
                  <p:cNvSpPr>
                    <a:spLocks noChangeArrowheads="1"/>
                  </p:cNvSpPr>
                  <p:nvPr/>
                </p:nvSpPr>
                <p:spPr bwMode="auto">
                  <a:xfrm>
                    <a:off x="144" y="0"/>
                    <a:ext cx="249" cy="249"/>
                  </a:xfrm>
                  <a:prstGeom prst="ellipse">
                    <a:avLst/>
                  </a:prstGeom>
                  <a:noFill/>
                  <a:ln w="9525">
                    <a:solidFill>
                      <a:schemeClr val="tx1"/>
                    </a:solidFill>
                    <a:round/>
                    <a:headEnd/>
                    <a:tailEnd/>
                  </a:ln>
                  <a:effectLst/>
                </p:spPr>
                <p:txBody>
                  <a:bodyPr wrap="none" anchor="ctr"/>
                  <a:lstStyle/>
                  <a:p>
                    <a:r>
                      <a:rPr lang="en-US" sz="2400"/>
                      <a:t>4</a:t>
                    </a:r>
                  </a:p>
                </p:txBody>
              </p:sp>
              <p:sp>
                <p:nvSpPr>
                  <p:cNvPr id="99" name="Line 9"/>
                  <p:cNvSpPr>
                    <a:spLocks noChangeShapeType="1"/>
                  </p:cNvSpPr>
                  <p:nvPr/>
                </p:nvSpPr>
                <p:spPr bwMode="auto">
                  <a:xfrm flipH="1">
                    <a:off x="96" y="240"/>
                    <a:ext cx="96" cy="192"/>
                  </a:xfrm>
                  <a:prstGeom prst="line">
                    <a:avLst/>
                  </a:prstGeom>
                  <a:noFill/>
                  <a:ln w="9525">
                    <a:solidFill>
                      <a:schemeClr val="tx1"/>
                    </a:solidFill>
                    <a:round/>
                    <a:headEnd/>
                    <a:tailEnd/>
                  </a:ln>
                  <a:effectLst/>
                </p:spPr>
                <p:txBody>
                  <a:bodyPr wrap="none"/>
                  <a:lstStyle/>
                  <a:p>
                    <a:endParaRPr lang="zh-CN" altLang="en-US"/>
                  </a:p>
                </p:txBody>
              </p:sp>
              <p:sp>
                <p:nvSpPr>
                  <p:cNvPr id="100" name="Line 10"/>
                  <p:cNvSpPr>
                    <a:spLocks noChangeShapeType="1"/>
                  </p:cNvSpPr>
                  <p:nvPr/>
                </p:nvSpPr>
                <p:spPr bwMode="auto">
                  <a:xfrm>
                    <a:off x="328" y="224"/>
                    <a:ext cx="96" cy="215"/>
                  </a:xfrm>
                  <a:prstGeom prst="line">
                    <a:avLst/>
                  </a:prstGeom>
                  <a:noFill/>
                  <a:ln w="9525">
                    <a:solidFill>
                      <a:schemeClr val="tx1"/>
                    </a:solidFill>
                    <a:round/>
                    <a:headEnd/>
                    <a:tailEnd/>
                  </a:ln>
                  <a:effectLst/>
                </p:spPr>
                <p:txBody>
                  <a:bodyPr wrap="none"/>
                  <a:lstStyle/>
                  <a:p>
                    <a:endParaRPr lang="zh-CN" altLang="en-US"/>
                  </a:p>
                </p:txBody>
              </p:sp>
            </p:grpSp>
            <p:grpSp>
              <p:nvGrpSpPr>
                <p:cNvPr id="69" name="Group 11"/>
                <p:cNvGrpSpPr>
                  <a:grpSpLocks/>
                </p:cNvGrpSpPr>
                <p:nvPr/>
              </p:nvGrpSpPr>
              <p:grpSpPr bwMode="auto">
                <a:xfrm>
                  <a:off x="624" y="896"/>
                  <a:ext cx="749" cy="681"/>
                  <a:chOff x="0" y="0"/>
                  <a:chExt cx="749" cy="681"/>
                </a:xfrm>
              </p:grpSpPr>
              <p:sp>
                <p:nvSpPr>
                  <p:cNvPr id="91" name="Oval 12"/>
                  <p:cNvSpPr>
                    <a:spLocks noChangeArrowheads="1"/>
                  </p:cNvSpPr>
                  <p:nvPr/>
                </p:nvSpPr>
                <p:spPr bwMode="auto">
                  <a:xfrm>
                    <a:off x="0" y="432"/>
                    <a:ext cx="317" cy="249"/>
                  </a:xfrm>
                  <a:prstGeom prst="ellipse">
                    <a:avLst/>
                  </a:prstGeom>
                  <a:noFill/>
                  <a:ln w="9525">
                    <a:solidFill>
                      <a:schemeClr val="tx1"/>
                    </a:solidFill>
                    <a:round/>
                    <a:headEnd/>
                    <a:tailEnd/>
                  </a:ln>
                  <a:effectLst/>
                </p:spPr>
                <p:txBody>
                  <a:bodyPr wrap="none" anchor="ctr"/>
                  <a:lstStyle/>
                  <a:p>
                    <a:r>
                      <a:rPr lang="en-US" sz="2400"/>
                      <a:t>10</a:t>
                    </a:r>
                  </a:p>
                </p:txBody>
              </p:sp>
              <p:sp>
                <p:nvSpPr>
                  <p:cNvPr id="92" name="Oval 13"/>
                  <p:cNvSpPr>
                    <a:spLocks noChangeArrowheads="1"/>
                  </p:cNvSpPr>
                  <p:nvPr/>
                </p:nvSpPr>
                <p:spPr bwMode="auto">
                  <a:xfrm>
                    <a:off x="432" y="432"/>
                    <a:ext cx="317" cy="249"/>
                  </a:xfrm>
                  <a:prstGeom prst="ellipse">
                    <a:avLst/>
                  </a:prstGeom>
                  <a:noFill/>
                  <a:ln w="9525">
                    <a:solidFill>
                      <a:schemeClr val="tx1"/>
                    </a:solidFill>
                    <a:round/>
                    <a:headEnd/>
                    <a:tailEnd/>
                  </a:ln>
                  <a:effectLst/>
                </p:spPr>
                <p:txBody>
                  <a:bodyPr wrap="none" anchor="ctr"/>
                  <a:lstStyle/>
                  <a:p>
                    <a:r>
                      <a:rPr lang="en-US" sz="2400"/>
                      <a:t>11</a:t>
                    </a:r>
                  </a:p>
                </p:txBody>
              </p:sp>
              <p:sp>
                <p:nvSpPr>
                  <p:cNvPr id="93" name="Oval 14"/>
                  <p:cNvSpPr>
                    <a:spLocks noChangeArrowheads="1"/>
                  </p:cNvSpPr>
                  <p:nvPr/>
                </p:nvSpPr>
                <p:spPr bwMode="auto">
                  <a:xfrm>
                    <a:off x="231" y="0"/>
                    <a:ext cx="249" cy="249"/>
                  </a:xfrm>
                  <a:prstGeom prst="ellipse">
                    <a:avLst/>
                  </a:prstGeom>
                  <a:noFill/>
                  <a:ln w="9525">
                    <a:solidFill>
                      <a:schemeClr val="tx1"/>
                    </a:solidFill>
                    <a:round/>
                    <a:headEnd/>
                    <a:tailEnd/>
                  </a:ln>
                  <a:effectLst/>
                </p:spPr>
                <p:txBody>
                  <a:bodyPr wrap="none" anchor="ctr"/>
                  <a:lstStyle/>
                  <a:p>
                    <a:r>
                      <a:rPr lang="en-US" sz="2400"/>
                      <a:t>5</a:t>
                    </a:r>
                  </a:p>
                </p:txBody>
              </p:sp>
              <p:sp>
                <p:nvSpPr>
                  <p:cNvPr id="94" name="Line 15"/>
                  <p:cNvSpPr>
                    <a:spLocks noChangeShapeType="1"/>
                  </p:cNvSpPr>
                  <p:nvPr/>
                </p:nvSpPr>
                <p:spPr bwMode="auto">
                  <a:xfrm flipH="1">
                    <a:off x="192" y="240"/>
                    <a:ext cx="96" cy="204"/>
                  </a:xfrm>
                  <a:prstGeom prst="line">
                    <a:avLst/>
                  </a:prstGeom>
                  <a:noFill/>
                  <a:ln w="9525">
                    <a:solidFill>
                      <a:schemeClr val="tx1"/>
                    </a:solidFill>
                    <a:round/>
                    <a:headEnd/>
                    <a:tailEnd/>
                  </a:ln>
                  <a:effectLst/>
                </p:spPr>
                <p:txBody>
                  <a:bodyPr wrap="none"/>
                  <a:lstStyle/>
                  <a:p>
                    <a:endParaRPr lang="zh-CN" altLang="en-US"/>
                  </a:p>
                </p:txBody>
              </p:sp>
              <p:sp>
                <p:nvSpPr>
                  <p:cNvPr id="95" name="Line 16"/>
                  <p:cNvSpPr>
                    <a:spLocks noChangeShapeType="1"/>
                  </p:cNvSpPr>
                  <p:nvPr/>
                </p:nvSpPr>
                <p:spPr bwMode="auto">
                  <a:xfrm>
                    <a:off x="432" y="232"/>
                    <a:ext cx="96" cy="204"/>
                  </a:xfrm>
                  <a:prstGeom prst="line">
                    <a:avLst/>
                  </a:prstGeom>
                  <a:noFill/>
                  <a:ln w="9525">
                    <a:solidFill>
                      <a:schemeClr val="tx1"/>
                    </a:solidFill>
                    <a:round/>
                    <a:headEnd/>
                    <a:tailEnd/>
                  </a:ln>
                  <a:effectLst/>
                </p:spPr>
                <p:txBody>
                  <a:bodyPr wrap="none"/>
                  <a:lstStyle/>
                  <a:p>
                    <a:endParaRPr lang="zh-CN" altLang="en-US"/>
                  </a:p>
                </p:txBody>
              </p:sp>
            </p:grpSp>
            <p:grpSp>
              <p:nvGrpSpPr>
                <p:cNvPr id="70" name="Group 17"/>
                <p:cNvGrpSpPr>
                  <a:grpSpLocks/>
                </p:cNvGrpSpPr>
                <p:nvPr/>
              </p:nvGrpSpPr>
              <p:grpSpPr bwMode="auto">
                <a:xfrm>
                  <a:off x="1459" y="895"/>
                  <a:ext cx="749" cy="681"/>
                  <a:chOff x="0" y="0"/>
                  <a:chExt cx="749" cy="681"/>
                </a:xfrm>
              </p:grpSpPr>
              <p:sp>
                <p:nvSpPr>
                  <p:cNvPr id="86" name="Oval 18"/>
                  <p:cNvSpPr>
                    <a:spLocks noChangeArrowheads="1"/>
                  </p:cNvSpPr>
                  <p:nvPr/>
                </p:nvSpPr>
                <p:spPr bwMode="auto">
                  <a:xfrm>
                    <a:off x="0" y="432"/>
                    <a:ext cx="317" cy="249"/>
                  </a:xfrm>
                  <a:prstGeom prst="ellipse">
                    <a:avLst/>
                  </a:prstGeom>
                  <a:noFill/>
                  <a:ln w="9525">
                    <a:solidFill>
                      <a:schemeClr val="tx1"/>
                    </a:solidFill>
                    <a:round/>
                    <a:headEnd/>
                    <a:tailEnd/>
                  </a:ln>
                  <a:effectLst/>
                </p:spPr>
                <p:txBody>
                  <a:bodyPr wrap="none" anchor="ctr"/>
                  <a:lstStyle/>
                  <a:p>
                    <a:r>
                      <a:rPr lang="en-US" sz="2400"/>
                      <a:t>12</a:t>
                    </a:r>
                  </a:p>
                </p:txBody>
              </p:sp>
              <p:sp>
                <p:nvSpPr>
                  <p:cNvPr id="87" name="Oval 19"/>
                  <p:cNvSpPr>
                    <a:spLocks noChangeArrowheads="1"/>
                  </p:cNvSpPr>
                  <p:nvPr/>
                </p:nvSpPr>
                <p:spPr bwMode="auto">
                  <a:xfrm>
                    <a:off x="432" y="432"/>
                    <a:ext cx="317" cy="249"/>
                  </a:xfrm>
                  <a:prstGeom prst="ellipse">
                    <a:avLst/>
                  </a:prstGeom>
                  <a:noFill/>
                  <a:ln w="9525">
                    <a:solidFill>
                      <a:schemeClr val="tx1"/>
                    </a:solidFill>
                    <a:round/>
                    <a:headEnd/>
                    <a:tailEnd/>
                  </a:ln>
                  <a:effectLst/>
                </p:spPr>
                <p:txBody>
                  <a:bodyPr wrap="none" anchor="ctr"/>
                  <a:lstStyle/>
                  <a:p>
                    <a:r>
                      <a:rPr lang="en-US" sz="2400"/>
                      <a:t>13</a:t>
                    </a:r>
                  </a:p>
                </p:txBody>
              </p:sp>
              <p:sp>
                <p:nvSpPr>
                  <p:cNvPr id="88" name="Oval 20"/>
                  <p:cNvSpPr>
                    <a:spLocks noChangeArrowheads="1"/>
                  </p:cNvSpPr>
                  <p:nvPr/>
                </p:nvSpPr>
                <p:spPr bwMode="auto">
                  <a:xfrm>
                    <a:off x="231" y="0"/>
                    <a:ext cx="249" cy="249"/>
                  </a:xfrm>
                  <a:prstGeom prst="ellipse">
                    <a:avLst/>
                  </a:prstGeom>
                  <a:noFill/>
                  <a:ln w="9525">
                    <a:solidFill>
                      <a:schemeClr val="tx1"/>
                    </a:solidFill>
                    <a:round/>
                    <a:headEnd/>
                    <a:tailEnd/>
                  </a:ln>
                  <a:effectLst/>
                </p:spPr>
                <p:txBody>
                  <a:bodyPr wrap="none" anchor="ctr"/>
                  <a:lstStyle/>
                  <a:p>
                    <a:r>
                      <a:rPr lang="en-US" sz="2400"/>
                      <a:t>6</a:t>
                    </a:r>
                  </a:p>
                </p:txBody>
              </p:sp>
              <p:sp>
                <p:nvSpPr>
                  <p:cNvPr id="89" name="Line 21"/>
                  <p:cNvSpPr>
                    <a:spLocks noChangeShapeType="1"/>
                  </p:cNvSpPr>
                  <p:nvPr/>
                </p:nvSpPr>
                <p:spPr bwMode="auto">
                  <a:xfrm flipH="1">
                    <a:off x="192" y="240"/>
                    <a:ext cx="96" cy="204"/>
                  </a:xfrm>
                  <a:prstGeom prst="line">
                    <a:avLst/>
                  </a:prstGeom>
                  <a:noFill/>
                  <a:ln w="9525">
                    <a:solidFill>
                      <a:schemeClr val="tx1"/>
                    </a:solidFill>
                    <a:round/>
                    <a:headEnd/>
                    <a:tailEnd/>
                  </a:ln>
                  <a:effectLst/>
                </p:spPr>
                <p:txBody>
                  <a:bodyPr wrap="none"/>
                  <a:lstStyle/>
                  <a:p>
                    <a:endParaRPr lang="zh-CN" altLang="en-US"/>
                  </a:p>
                </p:txBody>
              </p:sp>
              <p:sp>
                <p:nvSpPr>
                  <p:cNvPr id="90" name="Line 22"/>
                  <p:cNvSpPr>
                    <a:spLocks noChangeShapeType="1"/>
                  </p:cNvSpPr>
                  <p:nvPr/>
                </p:nvSpPr>
                <p:spPr bwMode="auto">
                  <a:xfrm>
                    <a:off x="432" y="232"/>
                    <a:ext cx="96" cy="204"/>
                  </a:xfrm>
                  <a:prstGeom prst="line">
                    <a:avLst/>
                  </a:prstGeom>
                  <a:noFill/>
                  <a:ln w="9525">
                    <a:solidFill>
                      <a:schemeClr val="tx1"/>
                    </a:solidFill>
                    <a:round/>
                    <a:headEnd/>
                    <a:tailEnd/>
                  </a:ln>
                  <a:effectLst/>
                </p:spPr>
                <p:txBody>
                  <a:bodyPr wrap="none"/>
                  <a:lstStyle/>
                  <a:p>
                    <a:endParaRPr lang="zh-CN" altLang="en-US"/>
                  </a:p>
                </p:txBody>
              </p:sp>
            </p:grpSp>
            <p:grpSp>
              <p:nvGrpSpPr>
                <p:cNvPr id="71" name="Group 23"/>
                <p:cNvGrpSpPr>
                  <a:grpSpLocks/>
                </p:cNvGrpSpPr>
                <p:nvPr/>
              </p:nvGrpSpPr>
              <p:grpSpPr bwMode="auto">
                <a:xfrm>
                  <a:off x="2275" y="896"/>
                  <a:ext cx="749" cy="681"/>
                  <a:chOff x="0" y="0"/>
                  <a:chExt cx="749" cy="681"/>
                </a:xfrm>
              </p:grpSpPr>
              <p:sp>
                <p:nvSpPr>
                  <p:cNvPr id="81" name="Oval 24"/>
                  <p:cNvSpPr>
                    <a:spLocks noChangeArrowheads="1"/>
                  </p:cNvSpPr>
                  <p:nvPr/>
                </p:nvSpPr>
                <p:spPr bwMode="auto">
                  <a:xfrm>
                    <a:off x="0" y="432"/>
                    <a:ext cx="317" cy="249"/>
                  </a:xfrm>
                  <a:prstGeom prst="ellipse">
                    <a:avLst/>
                  </a:prstGeom>
                  <a:noFill/>
                  <a:ln w="9525">
                    <a:solidFill>
                      <a:schemeClr val="tx1"/>
                    </a:solidFill>
                    <a:round/>
                    <a:headEnd/>
                    <a:tailEnd/>
                  </a:ln>
                  <a:effectLst/>
                </p:spPr>
                <p:txBody>
                  <a:bodyPr wrap="none" anchor="ctr"/>
                  <a:lstStyle/>
                  <a:p>
                    <a:r>
                      <a:rPr lang="en-US" sz="2400"/>
                      <a:t>14</a:t>
                    </a:r>
                  </a:p>
                </p:txBody>
              </p:sp>
              <p:sp>
                <p:nvSpPr>
                  <p:cNvPr id="82" name="Oval 25"/>
                  <p:cNvSpPr>
                    <a:spLocks noChangeArrowheads="1"/>
                  </p:cNvSpPr>
                  <p:nvPr/>
                </p:nvSpPr>
                <p:spPr bwMode="auto">
                  <a:xfrm>
                    <a:off x="432" y="432"/>
                    <a:ext cx="317" cy="249"/>
                  </a:xfrm>
                  <a:prstGeom prst="ellipse">
                    <a:avLst/>
                  </a:prstGeom>
                  <a:noFill/>
                  <a:ln w="9525">
                    <a:solidFill>
                      <a:schemeClr val="tx1"/>
                    </a:solidFill>
                    <a:round/>
                    <a:headEnd/>
                    <a:tailEnd/>
                  </a:ln>
                  <a:effectLst/>
                </p:spPr>
                <p:txBody>
                  <a:bodyPr wrap="none" anchor="ctr"/>
                  <a:lstStyle/>
                  <a:p>
                    <a:r>
                      <a:rPr lang="en-US" sz="2400"/>
                      <a:t>15</a:t>
                    </a:r>
                  </a:p>
                </p:txBody>
              </p:sp>
              <p:sp>
                <p:nvSpPr>
                  <p:cNvPr id="83" name="Oval 26"/>
                  <p:cNvSpPr>
                    <a:spLocks noChangeArrowheads="1"/>
                  </p:cNvSpPr>
                  <p:nvPr/>
                </p:nvSpPr>
                <p:spPr bwMode="auto">
                  <a:xfrm>
                    <a:off x="231" y="0"/>
                    <a:ext cx="249" cy="249"/>
                  </a:xfrm>
                  <a:prstGeom prst="ellipse">
                    <a:avLst/>
                  </a:prstGeom>
                  <a:noFill/>
                  <a:ln w="9525">
                    <a:solidFill>
                      <a:schemeClr val="tx1"/>
                    </a:solidFill>
                    <a:round/>
                    <a:headEnd/>
                    <a:tailEnd/>
                  </a:ln>
                  <a:effectLst/>
                </p:spPr>
                <p:txBody>
                  <a:bodyPr wrap="none" anchor="ctr"/>
                  <a:lstStyle/>
                  <a:p>
                    <a:r>
                      <a:rPr lang="en-US" sz="2400"/>
                      <a:t>7</a:t>
                    </a:r>
                  </a:p>
                </p:txBody>
              </p:sp>
              <p:sp>
                <p:nvSpPr>
                  <p:cNvPr id="84" name="Line 27"/>
                  <p:cNvSpPr>
                    <a:spLocks noChangeShapeType="1"/>
                  </p:cNvSpPr>
                  <p:nvPr/>
                </p:nvSpPr>
                <p:spPr bwMode="auto">
                  <a:xfrm flipH="1">
                    <a:off x="192" y="240"/>
                    <a:ext cx="96" cy="204"/>
                  </a:xfrm>
                  <a:prstGeom prst="line">
                    <a:avLst/>
                  </a:prstGeom>
                  <a:noFill/>
                  <a:ln w="9525">
                    <a:solidFill>
                      <a:schemeClr val="tx1"/>
                    </a:solidFill>
                    <a:round/>
                    <a:headEnd/>
                    <a:tailEnd/>
                  </a:ln>
                  <a:effectLst/>
                </p:spPr>
                <p:txBody>
                  <a:bodyPr wrap="none"/>
                  <a:lstStyle/>
                  <a:p>
                    <a:endParaRPr lang="zh-CN" altLang="en-US"/>
                  </a:p>
                </p:txBody>
              </p:sp>
              <p:sp>
                <p:nvSpPr>
                  <p:cNvPr id="85" name="Line 28"/>
                  <p:cNvSpPr>
                    <a:spLocks noChangeShapeType="1"/>
                  </p:cNvSpPr>
                  <p:nvPr/>
                </p:nvSpPr>
                <p:spPr bwMode="auto">
                  <a:xfrm>
                    <a:off x="432" y="232"/>
                    <a:ext cx="96" cy="204"/>
                  </a:xfrm>
                  <a:prstGeom prst="line">
                    <a:avLst/>
                  </a:prstGeom>
                  <a:noFill/>
                  <a:ln w="9525">
                    <a:solidFill>
                      <a:schemeClr val="tx1"/>
                    </a:solidFill>
                    <a:round/>
                    <a:headEnd/>
                    <a:tailEnd/>
                  </a:ln>
                  <a:effectLst/>
                </p:spPr>
                <p:txBody>
                  <a:bodyPr wrap="none"/>
                  <a:lstStyle/>
                  <a:p>
                    <a:endParaRPr lang="zh-CN" altLang="en-US"/>
                  </a:p>
                </p:txBody>
              </p:sp>
            </p:grpSp>
            <p:sp>
              <p:nvSpPr>
                <p:cNvPr id="72" name="Oval 29"/>
                <p:cNvSpPr>
                  <a:spLocks noChangeArrowheads="1"/>
                </p:cNvSpPr>
                <p:nvPr/>
              </p:nvSpPr>
              <p:spPr bwMode="auto">
                <a:xfrm>
                  <a:off x="504" y="431"/>
                  <a:ext cx="249" cy="249"/>
                </a:xfrm>
                <a:prstGeom prst="ellipse">
                  <a:avLst/>
                </a:prstGeom>
                <a:noFill/>
                <a:ln w="9525">
                  <a:solidFill>
                    <a:schemeClr val="tx1"/>
                  </a:solidFill>
                  <a:round/>
                  <a:headEnd/>
                  <a:tailEnd/>
                </a:ln>
                <a:effectLst/>
              </p:spPr>
              <p:txBody>
                <a:bodyPr wrap="none" anchor="ctr"/>
                <a:lstStyle/>
                <a:p>
                  <a:r>
                    <a:rPr lang="en-US" sz="2400"/>
                    <a:t>2</a:t>
                  </a:r>
                </a:p>
              </p:txBody>
            </p:sp>
            <p:sp>
              <p:nvSpPr>
                <p:cNvPr id="73" name="Oval 30"/>
                <p:cNvSpPr>
                  <a:spLocks noChangeArrowheads="1"/>
                </p:cNvSpPr>
                <p:nvPr/>
              </p:nvSpPr>
              <p:spPr bwMode="auto">
                <a:xfrm>
                  <a:off x="1312" y="0"/>
                  <a:ext cx="249" cy="249"/>
                </a:xfrm>
                <a:prstGeom prst="ellipse">
                  <a:avLst/>
                </a:prstGeom>
                <a:noFill/>
                <a:ln w="9525">
                  <a:solidFill>
                    <a:schemeClr val="tx1"/>
                  </a:solidFill>
                  <a:round/>
                  <a:headEnd/>
                  <a:tailEnd/>
                </a:ln>
                <a:effectLst/>
              </p:spPr>
              <p:txBody>
                <a:bodyPr wrap="none" anchor="ctr"/>
                <a:lstStyle/>
                <a:p>
                  <a:r>
                    <a:rPr lang="en-US" sz="2400"/>
                    <a:t>1</a:t>
                  </a:r>
                </a:p>
              </p:txBody>
            </p:sp>
            <p:sp>
              <p:nvSpPr>
                <p:cNvPr id="74" name="Oval 31"/>
                <p:cNvSpPr>
                  <a:spLocks noChangeArrowheads="1"/>
                </p:cNvSpPr>
                <p:nvPr/>
              </p:nvSpPr>
              <p:spPr bwMode="auto">
                <a:xfrm>
                  <a:off x="2088" y="455"/>
                  <a:ext cx="249" cy="249"/>
                </a:xfrm>
                <a:prstGeom prst="ellipse">
                  <a:avLst/>
                </a:prstGeom>
                <a:noFill/>
                <a:ln w="9525">
                  <a:solidFill>
                    <a:schemeClr val="tx1"/>
                  </a:solidFill>
                  <a:round/>
                  <a:headEnd/>
                  <a:tailEnd/>
                </a:ln>
                <a:effectLst/>
              </p:spPr>
              <p:txBody>
                <a:bodyPr wrap="none" anchor="ctr"/>
                <a:lstStyle/>
                <a:p>
                  <a:r>
                    <a:rPr lang="en-US" sz="2400"/>
                    <a:t>3</a:t>
                  </a:r>
                </a:p>
              </p:txBody>
            </p:sp>
            <p:sp>
              <p:nvSpPr>
                <p:cNvPr id="75" name="Line 32"/>
                <p:cNvSpPr>
                  <a:spLocks noChangeShapeType="1"/>
                </p:cNvSpPr>
                <p:nvPr/>
              </p:nvSpPr>
              <p:spPr bwMode="auto">
                <a:xfrm flipH="1">
                  <a:off x="288" y="656"/>
                  <a:ext cx="240" cy="240"/>
                </a:xfrm>
                <a:prstGeom prst="line">
                  <a:avLst/>
                </a:prstGeom>
                <a:noFill/>
                <a:ln w="9525">
                  <a:solidFill>
                    <a:schemeClr val="tx1"/>
                  </a:solidFill>
                  <a:round/>
                  <a:headEnd/>
                  <a:tailEnd/>
                </a:ln>
                <a:effectLst/>
              </p:spPr>
              <p:txBody>
                <a:bodyPr wrap="none"/>
                <a:lstStyle/>
                <a:p>
                  <a:endParaRPr lang="zh-CN" altLang="en-US"/>
                </a:p>
              </p:txBody>
            </p:sp>
            <p:sp>
              <p:nvSpPr>
                <p:cNvPr id="76" name="Line 33"/>
                <p:cNvSpPr>
                  <a:spLocks noChangeShapeType="1"/>
                </p:cNvSpPr>
                <p:nvPr/>
              </p:nvSpPr>
              <p:spPr bwMode="auto">
                <a:xfrm>
                  <a:off x="720" y="656"/>
                  <a:ext cx="240" cy="240"/>
                </a:xfrm>
                <a:prstGeom prst="line">
                  <a:avLst/>
                </a:prstGeom>
                <a:noFill/>
                <a:ln w="9525">
                  <a:solidFill>
                    <a:schemeClr val="tx1"/>
                  </a:solidFill>
                  <a:round/>
                  <a:headEnd/>
                  <a:tailEnd/>
                </a:ln>
                <a:effectLst/>
              </p:spPr>
              <p:txBody>
                <a:bodyPr wrap="none"/>
                <a:lstStyle/>
                <a:p>
                  <a:endParaRPr lang="zh-CN" altLang="en-US"/>
                </a:p>
              </p:txBody>
            </p:sp>
            <p:sp>
              <p:nvSpPr>
                <p:cNvPr id="77" name="Line 34"/>
                <p:cNvSpPr>
                  <a:spLocks noChangeShapeType="1"/>
                </p:cNvSpPr>
                <p:nvPr/>
              </p:nvSpPr>
              <p:spPr bwMode="auto">
                <a:xfrm flipH="1">
                  <a:off x="1872" y="656"/>
                  <a:ext cx="240" cy="240"/>
                </a:xfrm>
                <a:prstGeom prst="line">
                  <a:avLst/>
                </a:prstGeom>
                <a:noFill/>
                <a:ln w="9525">
                  <a:solidFill>
                    <a:schemeClr val="tx1"/>
                  </a:solidFill>
                  <a:round/>
                  <a:headEnd/>
                  <a:tailEnd/>
                </a:ln>
                <a:effectLst/>
              </p:spPr>
              <p:txBody>
                <a:bodyPr wrap="none"/>
                <a:lstStyle/>
                <a:p>
                  <a:endParaRPr lang="zh-CN" altLang="en-US"/>
                </a:p>
              </p:txBody>
            </p:sp>
            <p:sp>
              <p:nvSpPr>
                <p:cNvPr id="78" name="Line 35"/>
                <p:cNvSpPr>
                  <a:spLocks noChangeShapeType="1"/>
                </p:cNvSpPr>
                <p:nvPr/>
              </p:nvSpPr>
              <p:spPr bwMode="auto">
                <a:xfrm>
                  <a:off x="2304" y="656"/>
                  <a:ext cx="288" cy="240"/>
                </a:xfrm>
                <a:prstGeom prst="line">
                  <a:avLst/>
                </a:prstGeom>
                <a:noFill/>
                <a:ln w="9525">
                  <a:solidFill>
                    <a:schemeClr val="tx1"/>
                  </a:solidFill>
                  <a:round/>
                  <a:headEnd/>
                  <a:tailEnd/>
                </a:ln>
                <a:effectLst/>
              </p:spPr>
              <p:txBody>
                <a:bodyPr wrap="none"/>
                <a:lstStyle/>
                <a:p>
                  <a:endParaRPr lang="zh-CN" altLang="en-US"/>
                </a:p>
              </p:txBody>
            </p:sp>
            <p:sp>
              <p:nvSpPr>
                <p:cNvPr id="79" name="Line 36"/>
                <p:cNvSpPr>
                  <a:spLocks noChangeShapeType="1"/>
                </p:cNvSpPr>
                <p:nvPr/>
              </p:nvSpPr>
              <p:spPr bwMode="auto">
                <a:xfrm flipH="1">
                  <a:off x="728" y="176"/>
                  <a:ext cx="576" cy="288"/>
                </a:xfrm>
                <a:prstGeom prst="line">
                  <a:avLst/>
                </a:prstGeom>
                <a:noFill/>
                <a:ln w="9525">
                  <a:solidFill>
                    <a:schemeClr val="tx1"/>
                  </a:solidFill>
                  <a:round/>
                  <a:headEnd/>
                  <a:tailEnd/>
                </a:ln>
                <a:effectLst/>
              </p:spPr>
              <p:txBody>
                <a:bodyPr wrap="none"/>
                <a:lstStyle/>
                <a:p>
                  <a:endParaRPr lang="zh-CN" altLang="en-US"/>
                </a:p>
              </p:txBody>
            </p:sp>
            <p:sp>
              <p:nvSpPr>
                <p:cNvPr id="80" name="Line 37"/>
                <p:cNvSpPr>
                  <a:spLocks noChangeShapeType="1"/>
                </p:cNvSpPr>
                <p:nvPr/>
              </p:nvSpPr>
              <p:spPr bwMode="auto">
                <a:xfrm>
                  <a:off x="1560" y="184"/>
                  <a:ext cx="576" cy="288"/>
                </a:xfrm>
                <a:prstGeom prst="line">
                  <a:avLst/>
                </a:prstGeom>
                <a:noFill/>
                <a:ln w="9525">
                  <a:solidFill>
                    <a:schemeClr val="tx1"/>
                  </a:solidFill>
                  <a:round/>
                  <a:headEnd/>
                  <a:tailEnd/>
                </a:ln>
                <a:effectLst/>
              </p:spPr>
              <p:txBody>
                <a:bodyPr wrap="none"/>
                <a:lstStyle/>
                <a:p>
                  <a:endParaRPr lang="zh-CN" altLang="en-US"/>
                </a:p>
              </p:txBody>
            </p:sp>
          </p:grpSp>
          <p:grpSp>
            <p:nvGrpSpPr>
              <p:cNvPr id="39" name="Group 38"/>
              <p:cNvGrpSpPr>
                <a:grpSpLocks/>
              </p:cNvGrpSpPr>
              <p:nvPr/>
            </p:nvGrpSpPr>
            <p:grpSpPr bwMode="auto">
              <a:xfrm>
                <a:off x="3159" y="32"/>
                <a:ext cx="2361" cy="1545"/>
                <a:chOff x="0" y="0"/>
                <a:chExt cx="2361" cy="1545"/>
              </a:xfrm>
            </p:grpSpPr>
            <p:grpSp>
              <p:nvGrpSpPr>
                <p:cNvPr id="42" name="Group 39"/>
                <p:cNvGrpSpPr>
                  <a:grpSpLocks/>
                </p:cNvGrpSpPr>
                <p:nvPr/>
              </p:nvGrpSpPr>
              <p:grpSpPr bwMode="auto">
                <a:xfrm>
                  <a:off x="0" y="864"/>
                  <a:ext cx="585" cy="681"/>
                  <a:chOff x="0" y="0"/>
                  <a:chExt cx="585" cy="681"/>
                </a:xfrm>
              </p:grpSpPr>
              <p:sp>
                <p:nvSpPr>
                  <p:cNvPr id="63" name="Oval 40"/>
                  <p:cNvSpPr>
                    <a:spLocks noChangeArrowheads="1"/>
                  </p:cNvSpPr>
                  <p:nvPr/>
                </p:nvSpPr>
                <p:spPr bwMode="auto">
                  <a:xfrm>
                    <a:off x="0" y="432"/>
                    <a:ext cx="249" cy="249"/>
                  </a:xfrm>
                  <a:prstGeom prst="ellipse">
                    <a:avLst/>
                  </a:prstGeom>
                  <a:noFill/>
                  <a:ln w="9525">
                    <a:solidFill>
                      <a:schemeClr val="tx1"/>
                    </a:solidFill>
                    <a:round/>
                    <a:headEnd/>
                    <a:tailEnd/>
                  </a:ln>
                  <a:effectLst/>
                </p:spPr>
                <p:txBody>
                  <a:bodyPr wrap="none" anchor="ctr"/>
                  <a:lstStyle/>
                  <a:p>
                    <a:r>
                      <a:rPr lang="en-US" sz="2400"/>
                      <a:t>8</a:t>
                    </a:r>
                  </a:p>
                </p:txBody>
              </p:sp>
              <p:sp>
                <p:nvSpPr>
                  <p:cNvPr id="64" name="Oval 41"/>
                  <p:cNvSpPr>
                    <a:spLocks noChangeArrowheads="1"/>
                  </p:cNvSpPr>
                  <p:nvPr/>
                </p:nvSpPr>
                <p:spPr bwMode="auto">
                  <a:xfrm>
                    <a:off x="336" y="432"/>
                    <a:ext cx="249" cy="249"/>
                  </a:xfrm>
                  <a:prstGeom prst="ellipse">
                    <a:avLst/>
                  </a:prstGeom>
                  <a:noFill/>
                  <a:ln w="9525">
                    <a:solidFill>
                      <a:schemeClr val="tx1"/>
                    </a:solidFill>
                    <a:round/>
                    <a:headEnd/>
                    <a:tailEnd/>
                  </a:ln>
                  <a:effectLst/>
                </p:spPr>
                <p:txBody>
                  <a:bodyPr wrap="none" anchor="ctr"/>
                  <a:lstStyle/>
                  <a:p>
                    <a:r>
                      <a:rPr lang="en-US" sz="2400"/>
                      <a:t>9</a:t>
                    </a:r>
                  </a:p>
                </p:txBody>
              </p:sp>
              <p:sp>
                <p:nvSpPr>
                  <p:cNvPr id="65" name="Oval 42"/>
                  <p:cNvSpPr>
                    <a:spLocks noChangeArrowheads="1"/>
                  </p:cNvSpPr>
                  <p:nvPr/>
                </p:nvSpPr>
                <p:spPr bwMode="auto">
                  <a:xfrm>
                    <a:off x="144" y="0"/>
                    <a:ext cx="249" cy="249"/>
                  </a:xfrm>
                  <a:prstGeom prst="ellipse">
                    <a:avLst/>
                  </a:prstGeom>
                  <a:noFill/>
                  <a:ln w="9525">
                    <a:solidFill>
                      <a:schemeClr val="tx1"/>
                    </a:solidFill>
                    <a:round/>
                    <a:headEnd/>
                    <a:tailEnd/>
                  </a:ln>
                  <a:effectLst/>
                </p:spPr>
                <p:txBody>
                  <a:bodyPr wrap="none" anchor="ctr"/>
                  <a:lstStyle/>
                  <a:p>
                    <a:r>
                      <a:rPr lang="en-US" sz="2400"/>
                      <a:t>4</a:t>
                    </a:r>
                  </a:p>
                </p:txBody>
              </p:sp>
              <p:sp>
                <p:nvSpPr>
                  <p:cNvPr id="66" name="Line 43"/>
                  <p:cNvSpPr>
                    <a:spLocks noChangeShapeType="1"/>
                  </p:cNvSpPr>
                  <p:nvPr/>
                </p:nvSpPr>
                <p:spPr bwMode="auto">
                  <a:xfrm flipH="1">
                    <a:off x="96" y="240"/>
                    <a:ext cx="96" cy="192"/>
                  </a:xfrm>
                  <a:prstGeom prst="line">
                    <a:avLst/>
                  </a:prstGeom>
                  <a:noFill/>
                  <a:ln w="9525">
                    <a:solidFill>
                      <a:schemeClr val="tx1"/>
                    </a:solidFill>
                    <a:round/>
                    <a:headEnd/>
                    <a:tailEnd/>
                  </a:ln>
                  <a:effectLst/>
                </p:spPr>
                <p:txBody>
                  <a:bodyPr wrap="none"/>
                  <a:lstStyle/>
                  <a:p>
                    <a:endParaRPr lang="zh-CN" altLang="en-US"/>
                  </a:p>
                </p:txBody>
              </p:sp>
              <p:sp>
                <p:nvSpPr>
                  <p:cNvPr id="67" name="Line 44"/>
                  <p:cNvSpPr>
                    <a:spLocks noChangeShapeType="1"/>
                  </p:cNvSpPr>
                  <p:nvPr/>
                </p:nvSpPr>
                <p:spPr bwMode="auto">
                  <a:xfrm>
                    <a:off x="328" y="224"/>
                    <a:ext cx="96" cy="215"/>
                  </a:xfrm>
                  <a:prstGeom prst="line">
                    <a:avLst/>
                  </a:prstGeom>
                  <a:noFill/>
                  <a:ln w="9525">
                    <a:solidFill>
                      <a:schemeClr val="tx1"/>
                    </a:solidFill>
                    <a:round/>
                    <a:headEnd/>
                    <a:tailEnd/>
                  </a:ln>
                  <a:effectLst/>
                </p:spPr>
                <p:txBody>
                  <a:bodyPr wrap="none"/>
                  <a:lstStyle/>
                  <a:p>
                    <a:endParaRPr lang="zh-CN" altLang="en-US"/>
                  </a:p>
                </p:txBody>
              </p:sp>
            </p:grpSp>
            <p:grpSp>
              <p:nvGrpSpPr>
                <p:cNvPr id="43" name="Group 45"/>
                <p:cNvGrpSpPr>
                  <a:grpSpLocks/>
                </p:cNvGrpSpPr>
                <p:nvPr/>
              </p:nvGrpSpPr>
              <p:grpSpPr bwMode="auto">
                <a:xfrm>
                  <a:off x="624" y="864"/>
                  <a:ext cx="749" cy="681"/>
                  <a:chOff x="0" y="0"/>
                  <a:chExt cx="749" cy="681"/>
                </a:xfrm>
              </p:grpSpPr>
              <p:sp>
                <p:nvSpPr>
                  <p:cNvPr id="58" name="Oval 46"/>
                  <p:cNvSpPr>
                    <a:spLocks noChangeArrowheads="1"/>
                  </p:cNvSpPr>
                  <p:nvPr/>
                </p:nvSpPr>
                <p:spPr bwMode="auto">
                  <a:xfrm>
                    <a:off x="0" y="432"/>
                    <a:ext cx="317" cy="249"/>
                  </a:xfrm>
                  <a:prstGeom prst="ellipse">
                    <a:avLst/>
                  </a:prstGeom>
                  <a:noFill/>
                  <a:ln w="9525">
                    <a:solidFill>
                      <a:schemeClr val="tx1"/>
                    </a:solidFill>
                    <a:round/>
                    <a:headEnd/>
                    <a:tailEnd/>
                  </a:ln>
                  <a:effectLst/>
                </p:spPr>
                <p:txBody>
                  <a:bodyPr wrap="none" anchor="ctr"/>
                  <a:lstStyle/>
                  <a:p>
                    <a:r>
                      <a:rPr lang="en-US" sz="2400"/>
                      <a:t>10</a:t>
                    </a:r>
                  </a:p>
                </p:txBody>
              </p:sp>
              <p:sp>
                <p:nvSpPr>
                  <p:cNvPr id="59" name="Oval 47"/>
                  <p:cNvSpPr>
                    <a:spLocks noChangeArrowheads="1"/>
                  </p:cNvSpPr>
                  <p:nvPr/>
                </p:nvSpPr>
                <p:spPr bwMode="auto">
                  <a:xfrm>
                    <a:off x="432" y="432"/>
                    <a:ext cx="317" cy="249"/>
                  </a:xfrm>
                  <a:prstGeom prst="ellipse">
                    <a:avLst/>
                  </a:prstGeom>
                  <a:noFill/>
                  <a:ln w="9525">
                    <a:solidFill>
                      <a:schemeClr val="tx1"/>
                    </a:solidFill>
                    <a:round/>
                    <a:headEnd/>
                    <a:tailEnd/>
                  </a:ln>
                  <a:effectLst/>
                </p:spPr>
                <p:txBody>
                  <a:bodyPr wrap="none" anchor="ctr"/>
                  <a:lstStyle/>
                  <a:p>
                    <a:r>
                      <a:rPr lang="en-US" sz="2400"/>
                      <a:t>11</a:t>
                    </a:r>
                  </a:p>
                </p:txBody>
              </p:sp>
              <p:sp>
                <p:nvSpPr>
                  <p:cNvPr id="60" name="Oval 48"/>
                  <p:cNvSpPr>
                    <a:spLocks noChangeArrowheads="1"/>
                  </p:cNvSpPr>
                  <p:nvPr/>
                </p:nvSpPr>
                <p:spPr bwMode="auto">
                  <a:xfrm>
                    <a:off x="231" y="0"/>
                    <a:ext cx="249" cy="249"/>
                  </a:xfrm>
                  <a:prstGeom prst="ellipse">
                    <a:avLst/>
                  </a:prstGeom>
                  <a:noFill/>
                  <a:ln w="9525">
                    <a:solidFill>
                      <a:schemeClr val="tx1"/>
                    </a:solidFill>
                    <a:round/>
                    <a:headEnd/>
                    <a:tailEnd/>
                  </a:ln>
                  <a:effectLst/>
                </p:spPr>
                <p:txBody>
                  <a:bodyPr wrap="none" anchor="ctr"/>
                  <a:lstStyle/>
                  <a:p>
                    <a:r>
                      <a:rPr lang="en-US" sz="2400"/>
                      <a:t>5</a:t>
                    </a:r>
                  </a:p>
                </p:txBody>
              </p:sp>
              <p:sp>
                <p:nvSpPr>
                  <p:cNvPr id="61" name="Line 49"/>
                  <p:cNvSpPr>
                    <a:spLocks noChangeShapeType="1"/>
                  </p:cNvSpPr>
                  <p:nvPr/>
                </p:nvSpPr>
                <p:spPr bwMode="auto">
                  <a:xfrm flipH="1">
                    <a:off x="192" y="240"/>
                    <a:ext cx="96" cy="204"/>
                  </a:xfrm>
                  <a:prstGeom prst="line">
                    <a:avLst/>
                  </a:prstGeom>
                  <a:noFill/>
                  <a:ln w="9525">
                    <a:solidFill>
                      <a:schemeClr val="tx1"/>
                    </a:solidFill>
                    <a:round/>
                    <a:headEnd/>
                    <a:tailEnd/>
                  </a:ln>
                  <a:effectLst/>
                </p:spPr>
                <p:txBody>
                  <a:bodyPr wrap="none"/>
                  <a:lstStyle/>
                  <a:p>
                    <a:endParaRPr lang="zh-CN" altLang="en-US"/>
                  </a:p>
                </p:txBody>
              </p:sp>
              <p:sp>
                <p:nvSpPr>
                  <p:cNvPr id="62" name="Line 50"/>
                  <p:cNvSpPr>
                    <a:spLocks noChangeShapeType="1"/>
                  </p:cNvSpPr>
                  <p:nvPr/>
                </p:nvSpPr>
                <p:spPr bwMode="auto">
                  <a:xfrm>
                    <a:off x="432" y="232"/>
                    <a:ext cx="96" cy="204"/>
                  </a:xfrm>
                  <a:prstGeom prst="line">
                    <a:avLst/>
                  </a:prstGeom>
                  <a:noFill/>
                  <a:ln w="9525">
                    <a:solidFill>
                      <a:schemeClr val="tx1"/>
                    </a:solidFill>
                    <a:round/>
                    <a:headEnd/>
                    <a:tailEnd/>
                  </a:ln>
                  <a:effectLst/>
                </p:spPr>
                <p:txBody>
                  <a:bodyPr wrap="none"/>
                  <a:lstStyle/>
                  <a:p>
                    <a:endParaRPr lang="zh-CN" altLang="en-US"/>
                  </a:p>
                </p:txBody>
              </p:sp>
            </p:grpSp>
            <p:sp>
              <p:nvSpPr>
                <p:cNvPr id="44" name="Oval 51"/>
                <p:cNvSpPr>
                  <a:spLocks noChangeArrowheads="1"/>
                </p:cNvSpPr>
                <p:nvPr/>
              </p:nvSpPr>
              <p:spPr bwMode="auto">
                <a:xfrm>
                  <a:off x="504" y="399"/>
                  <a:ext cx="249" cy="249"/>
                </a:xfrm>
                <a:prstGeom prst="ellipse">
                  <a:avLst/>
                </a:prstGeom>
                <a:noFill/>
                <a:ln w="9525">
                  <a:solidFill>
                    <a:schemeClr val="tx1"/>
                  </a:solidFill>
                  <a:round/>
                  <a:headEnd/>
                  <a:tailEnd/>
                </a:ln>
                <a:effectLst/>
              </p:spPr>
              <p:txBody>
                <a:bodyPr wrap="none" anchor="ctr"/>
                <a:lstStyle/>
                <a:p>
                  <a:r>
                    <a:rPr lang="en-US" sz="2400"/>
                    <a:t>2</a:t>
                  </a:r>
                </a:p>
              </p:txBody>
            </p:sp>
            <p:sp>
              <p:nvSpPr>
                <p:cNvPr id="45" name="Oval 52"/>
                <p:cNvSpPr>
                  <a:spLocks noChangeArrowheads="1"/>
                </p:cNvSpPr>
                <p:nvPr/>
              </p:nvSpPr>
              <p:spPr bwMode="auto">
                <a:xfrm>
                  <a:off x="1136" y="0"/>
                  <a:ext cx="249" cy="249"/>
                </a:xfrm>
                <a:prstGeom prst="ellipse">
                  <a:avLst/>
                </a:prstGeom>
                <a:noFill/>
                <a:ln w="9525">
                  <a:solidFill>
                    <a:schemeClr val="tx1"/>
                  </a:solidFill>
                  <a:round/>
                  <a:headEnd/>
                  <a:tailEnd/>
                </a:ln>
                <a:effectLst/>
              </p:spPr>
              <p:txBody>
                <a:bodyPr wrap="none" anchor="ctr"/>
                <a:lstStyle/>
                <a:p>
                  <a:r>
                    <a:rPr lang="en-US" sz="2400"/>
                    <a:t>1</a:t>
                  </a:r>
                </a:p>
              </p:txBody>
            </p:sp>
            <p:sp>
              <p:nvSpPr>
                <p:cNvPr id="46" name="Line 53"/>
                <p:cNvSpPr>
                  <a:spLocks noChangeShapeType="1"/>
                </p:cNvSpPr>
                <p:nvPr/>
              </p:nvSpPr>
              <p:spPr bwMode="auto">
                <a:xfrm flipH="1">
                  <a:off x="288" y="624"/>
                  <a:ext cx="240" cy="240"/>
                </a:xfrm>
                <a:prstGeom prst="line">
                  <a:avLst/>
                </a:prstGeom>
                <a:noFill/>
                <a:ln w="9525">
                  <a:solidFill>
                    <a:schemeClr val="tx1"/>
                  </a:solidFill>
                  <a:round/>
                  <a:headEnd/>
                  <a:tailEnd/>
                </a:ln>
                <a:effectLst/>
              </p:spPr>
              <p:txBody>
                <a:bodyPr wrap="none"/>
                <a:lstStyle/>
                <a:p>
                  <a:endParaRPr lang="zh-CN" altLang="en-US"/>
                </a:p>
              </p:txBody>
            </p:sp>
            <p:sp>
              <p:nvSpPr>
                <p:cNvPr id="47" name="Line 54"/>
                <p:cNvSpPr>
                  <a:spLocks noChangeShapeType="1"/>
                </p:cNvSpPr>
                <p:nvPr/>
              </p:nvSpPr>
              <p:spPr bwMode="auto">
                <a:xfrm>
                  <a:off x="720" y="624"/>
                  <a:ext cx="240" cy="240"/>
                </a:xfrm>
                <a:prstGeom prst="line">
                  <a:avLst/>
                </a:prstGeom>
                <a:noFill/>
                <a:ln w="9525">
                  <a:solidFill>
                    <a:schemeClr val="tx1"/>
                  </a:solidFill>
                  <a:round/>
                  <a:headEnd/>
                  <a:tailEnd/>
                </a:ln>
                <a:effectLst/>
              </p:spPr>
              <p:txBody>
                <a:bodyPr wrap="none"/>
                <a:lstStyle/>
                <a:p>
                  <a:endParaRPr lang="zh-CN" altLang="en-US"/>
                </a:p>
              </p:txBody>
            </p:sp>
            <p:sp>
              <p:nvSpPr>
                <p:cNvPr id="48" name="Line 55"/>
                <p:cNvSpPr>
                  <a:spLocks noChangeShapeType="1"/>
                </p:cNvSpPr>
                <p:nvPr/>
              </p:nvSpPr>
              <p:spPr bwMode="auto">
                <a:xfrm flipH="1">
                  <a:off x="728" y="192"/>
                  <a:ext cx="424" cy="240"/>
                </a:xfrm>
                <a:prstGeom prst="line">
                  <a:avLst/>
                </a:prstGeom>
                <a:noFill/>
                <a:ln w="9525">
                  <a:solidFill>
                    <a:schemeClr val="tx1"/>
                  </a:solidFill>
                  <a:round/>
                  <a:headEnd/>
                  <a:tailEnd/>
                </a:ln>
                <a:effectLst/>
              </p:spPr>
              <p:txBody>
                <a:bodyPr wrap="none"/>
                <a:lstStyle/>
                <a:p>
                  <a:endParaRPr lang="zh-CN" altLang="en-US"/>
                </a:p>
              </p:txBody>
            </p:sp>
            <p:sp>
              <p:nvSpPr>
                <p:cNvPr id="49" name="Line 56"/>
                <p:cNvSpPr>
                  <a:spLocks noChangeShapeType="1"/>
                </p:cNvSpPr>
                <p:nvPr/>
              </p:nvSpPr>
              <p:spPr bwMode="auto">
                <a:xfrm>
                  <a:off x="1368" y="192"/>
                  <a:ext cx="456" cy="288"/>
                </a:xfrm>
                <a:prstGeom prst="line">
                  <a:avLst/>
                </a:prstGeom>
                <a:noFill/>
                <a:ln w="9525">
                  <a:solidFill>
                    <a:schemeClr val="tx1"/>
                  </a:solidFill>
                  <a:round/>
                  <a:headEnd/>
                  <a:tailEnd/>
                </a:ln>
                <a:effectLst/>
              </p:spPr>
              <p:txBody>
                <a:bodyPr wrap="none"/>
                <a:lstStyle/>
                <a:p>
                  <a:endParaRPr lang="zh-CN" altLang="en-US"/>
                </a:p>
              </p:txBody>
            </p:sp>
            <p:grpSp>
              <p:nvGrpSpPr>
                <p:cNvPr id="50" name="Group 57"/>
                <p:cNvGrpSpPr>
                  <a:grpSpLocks/>
                </p:cNvGrpSpPr>
                <p:nvPr/>
              </p:nvGrpSpPr>
              <p:grpSpPr bwMode="auto">
                <a:xfrm>
                  <a:off x="1459" y="423"/>
                  <a:ext cx="902" cy="1121"/>
                  <a:chOff x="0" y="0"/>
                  <a:chExt cx="902" cy="1121"/>
                </a:xfrm>
              </p:grpSpPr>
              <p:sp>
                <p:nvSpPr>
                  <p:cNvPr id="51" name="Oval 58"/>
                  <p:cNvSpPr>
                    <a:spLocks noChangeArrowheads="1"/>
                  </p:cNvSpPr>
                  <p:nvPr/>
                </p:nvSpPr>
                <p:spPr bwMode="auto">
                  <a:xfrm>
                    <a:off x="0" y="872"/>
                    <a:ext cx="317" cy="249"/>
                  </a:xfrm>
                  <a:prstGeom prst="ellipse">
                    <a:avLst/>
                  </a:prstGeom>
                  <a:noFill/>
                  <a:ln w="9525">
                    <a:solidFill>
                      <a:schemeClr val="tx1"/>
                    </a:solidFill>
                    <a:round/>
                    <a:headEnd/>
                    <a:tailEnd/>
                  </a:ln>
                  <a:effectLst/>
                </p:spPr>
                <p:txBody>
                  <a:bodyPr wrap="none" anchor="ctr"/>
                  <a:lstStyle/>
                  <a:p>
                    <a:r>
                      <a:rPr lang="en-US" sz="2400"/>
                      <a:t>12</a:t>
                    </a:r>
                  </a:p>
                </p:txBody>
              </p:sp>
              <p:sp>
                <p:nvSpPr>
                  <p:cNvPr id="52" name="Oval 59"/>
                  <p:cNvSpPr>
                    <a:spLocks noChangeArrowheads="1"/>
                  </p:cNvSpPr>
                  <p:nvPr/>
                </p:nvSpPr>
                <p:spPr bwMode="auto">
                  <a:xfrm>
                    <a:off x="231" y="440"/>
                    <a:ext cx="249" cy="249"/>
                  </a:xfrm>
                  <a:prstGeom prst="ellipse">
                    <a:avLst/>
                  </a:prstGeom>
                  <a:noFill/>
                  <a:ln w="9525">
                    <a:solidFill>
                      <a:schemeClr val="tx1"/>
                    </a:solidFill>
                    <a:round/>
                    <a:headEnd/>
                    <a:tailEnd/>
                  </a:ln>
                  <a:effectLst/>
                </p:spPr>
                <p:txBody>
                  <a:bodyPr wrap="none" anchor="ctr"/>
                  <a:lstStyle/>
                  <a:p>
                    <a:r>
                      <a:rPr lang="en-US" sz="2400"/>
                      <a:t>6</a:t>
                    </a:r>
                  </a:p>
                </p:txBody>
              </p:sp>
              <p:sp>
                <p:nvSpPr>
                  <p:cNvPr id="53" name="Line 60"/>
                  <p:cNvSpPr>
                    <a:spLocks noChangeShapeType="1"/>
                  </p:cNvSpPr>
                  <p:nvPr/>
                </p:nvSpPr>
                <p:spPr bwMode="auto">
                  <a:xfrm flipH="1">
                    <a:off x="192" y="680"/>
                    <a:ext cx="96" cy="204"/>
                  </a:xfrm>
                  <a:prstGeom prst="line">
                    <a:avLst/>
                  </a:prstGeom>
                  <a:noFill/>
                  <a:ln w="9525">
                    <a:solidFill>
                      <a:schemeClr val="tx1"/>
                    </a:solidFill>
                    <a:round/>
                    <a:headEnd/>
                    <a:tailEnd/>
                  </a:ln>
                  <a:effectLst/>
                </p:spPr>
                <p:txBody>
                  <a:bodyPr wrap="none"/>
                  <a:lstStyle/>
                  <a:p>
                    <a:endParaRPr lang="zh-CN" altLang="en-US"/>
                  </a:p>
                </p:txBody>
              </p:sp>
              <p:sp>
                <p:nvSpPr>
                  <p:cNvPr id="54" name="Oval 61"/>
                  <p:cNvSpPr>
                    <a:spLocks noChangeArrowheads="1"/>
                  </p:cNvSpPr>
                  <p:nvPr/>
                </p:nvSpPr>
                <p:spPr bwMode="auto">
                  <a:xfrm>
                    <a:off x="653" y="441"/>
                    <a:ext cx="249" cy="249"/>
                  </a:xfrm>
                  <a:prstGeom prst="ellipse">
                    <a:avLst/>
                  </a:prstGeom>
                  <a:noFill/>
                  <a:ln w="9525">
                    <a:solidFill>
                      <a:schemeClr val="tx1"/>
                    </a:solidFill>
                    <a:round/>
                    <a:headEnd/>
                    <a:tailEnd/>
                  </a:ln>
                  <a:effectLst/>
                </p:spPr>
                <p:txBody>
                  <a:bodyPr wrap="none" anchor="ctr"/>
                  <a:lstStyle/>
                  <a:p>
                    <a:r>
                      <a:rPr lang="en-US" sz="2400"/>
                      <a:t>7</a:t>
                    </a:r>
                  </a:p>
                </p:txBody>
              </p:sp>
              <p:sp>
                <p:nvSpPr>
                  <p:cNvPr id="55" name="Oval 62"/>
                  <p:cNvSpPr>
                    <a:spLocks noChangeArrowheads="1"/>
                  </p:cNvSpPr>
                  <p:nvPr/>
                </p:nvSpPr>
                <p:spPr bwMode="auto">
                  <a:xfrm>
                    <a:off x="356" y="0"/>
                    <a:ext cx="249" cy="249"/>
                  </a:xfrm>
                  <a:prstGeom prst="ellipse">
                    <a:avLst/>
                  </a:prstGeom>
                  <a:noFill/>
                  <a:ln w="9525">
                    <a:solidFill>
                      <a:schemeClr val="tx1"/>
                    </a:solidFill>
                    <a:round/>
                    <a:headEnd/>
                    <a:tailEnd/>
                  </a:ln>
                  <a:effectLst/>
                </p:spPr>
                <p:txBody>
                  <a:bodyPr wrap="none" anchor="ctr"/>
                  <a:lstStyle/>
                  <a:p>
                    <a:r>
                      <a:rPr lang="en-US" sz="2400"/>
                      <a:t>3</a:t>
                    </a:r>
                  </a:p>
                </p:txBody>
              </p:sp>
              <p:sp>
                <p:nvSpPr>
                  <p:cNvPr id="56" name="Line 63"/>
                  <p:cNvSpPr>
                    <a:spLocks noChangeShapeType="1"/>
                  </p:cNvSpPr>
                  <p:nvPr/>
                </p:nvSpPr>
                <p:spPr bwMode="auto">
                  <a:xfrm>
                    <a:off x="573" y="233"/>
                    <a:ext cx="176" cy="208"/>
                  </a:xfrm>
                  <a:prstGeom prst="line">
                    <a:avLst/>
                  </a:prstGeom>
                  <a:noFill/>
                  <a:ln w="9525">
                    <a:solidFill>
                      <a:schemeClr val="tx1"/>
                    </a:solidFill>
                    <a:round/>
                    <a:headEnd/>
                    <a:tailEnd/>
                  </a:ln>
                  <a:effectLst/>
                </p:spPr>
                <p:txBody>
                  <a:bodyPr wrap="none"/>
                  <a:lstStyle/>
                  <a:p>
                    <a:endParaRPr lang="zh-CN" altLang="en-US"/>
                  </a:p>
                </p:txBody>
              </p:sp>
              <p:sp>
                <p:nvSpPr>
                  <p:cNvPr id="57" name="Line 64"/>
                  <p:cNvSpPr>
                    <a:spLocks noChangeShapeType="1"/>
                  </p:cNvSpPr>
                  <p:nvPr/>
                </p:nvSpPr>
                <p:spPr bwMode="auto">
                  <a:xfrm flipH="1">
                    <a:off x="365" y="249"/>
                    <a:ext cx="96" cy="192"/>
                  </a:xfrm>
                  <a:prstGeom prst="line">
                    <a:avLst/>
                  </a:prstGeom>
                  <a:noFill/>
                  <a:ln w="9525">
                    <a:solidFill>
                      <a:schemeClr val="tx1"/>
                    </a:solidFill>
                    <a:round/>
                    <a:headEnd/>
                    <a:tailEnd/>
                  </a:ln>
                  <a:effectLst/>
                </p:spPr>
                <p:txBody>
                  <a:bodyPr wrap="none"/>
                  <a:lstStyle/>
                  <a:p>
                    <a:endParaRPr lang="zh-CN" altLang="en-US"/>
                  </a:p>
                </p:txBody>
              </p:sp>
            </p:grpSp>
          </p:grpSp>
          <p:sp>
            <p:nvSpPr>
              <p:cNvPr id="40" name="Rectangle 65"/>
              <p:cNvSpPr>
                <a:spLocks noChangeArrowheads="1"/>
              </p:cNvSpPr>
              <p:nvPr/>
            </p:nvSpPr>
            <p:spPr bwMode="auto">
              <a:xfrm>
                <a:off x="971" y="1680"/>
                <a:ext cx="997" cy="204"/>
              </a:xfrm>
              <a:prstGeom prst="rect">
                <a:avLst/>
              </a:prstGeom>
              <a:noFill/>
              <a:ln w="9525">
                <a:noFill/>
                <a:miter lim="800000"/>
                <a:headEnd/>
                <a:tailEnd/>
              </a:ln>
              <a:effectLst/>
            </p:spPr>
            <p:txBody>
              <a:bodyPr wrap="none" anchor="ctr"/>
              <a:lstStyle/>
              <a:p>
                <a:r>
                  <a:rPr lang="en-US" sz="2000" b="1"/>
                  <a:t>(a)  </a:t>
                </a:r>
                <a:r>
                  <a:rPr lang="zh-CN" altLang="en-US" sz="2000" b="1"/>
                  <a:t>满二叉树</a:t>
                </a:r>
              </a:p>
            </p:txBody>
          </p:sp>
          <p:sp>
            <p:nvSpPr>
              <p:cNvPr id="41" name="Rectangle 66"/>
              <p:cNvSpPr>
                <a:spLocks noChangeArrowheads="1"/>
              </p:cNvSpPr>
              <p:nvPr/>
            </p:nvSpPr>
            <p:spPr bwMode="auto">
              <a:xfrm>
                <a:off x="3851" y="1680"/>
                <a:ext cx="1134" cy="204"/>
              </a:xfrm>
              <a:prstGeom prst="rect">
                <a:avLst/>
              </a:prstGeom>
              <a:noFill/>
              <a:ln w="9525">
                <a:noFill/>
                <a:miter lim="800000"/>
                <a:headEnd/>
                <a:tailEnd/>
              </a:ln>
              <a:effectLst/>
            </p:spPr>
            <p:txBody>
              <a:bodyPr wrap="none" anchor="ctr"/>
              <a:lstStyle/>
              <a:p>
                <a:r>
                  <a:rPr lang="en-US" sz="2000" b="1"/>
                  <a:t>(b)  </a:t>
                </a:r>
                <a:r>
                  <a:rPr lang="zh-CN" altLang="en-US" sz="2000" b="1"/>
                  <a:t>完全二叉树</a:t>
                </a:r>
              </a:p>
            </p:txBody>
          </p:sp>
        </p:grpSp>
        <p:grpSp>
          <p:nvGrpSpPr>
            <p:cNvPr id="6" name="Group 67"/>
            <p:cNvGrpSpPr>
              <a:grpSpLocks/>
            </p:cNvGrpSpPr>
            <p:nvPr/>
          </p:nvGrpSpPr>
          <p:grpSpPr bwMode="auto">
            <a:xfrm>
              <a:off x="880" y="1968"/>
              <a:ext cx="2888" cy="1619"/>
              <a:chOff x="0" y="0"/>
              <a:chExt cx="2888" cy="1619"/>
            </a:xfrm>
          </p:grpSpPr>
          <p:grpSp>
            <p:nvGrpSpPr>
              <p:cNvPr id="8" name="Group 68"/>
              <p:cNvGrpSpPr>
                <a:grpSpLocks/>
              </p:cNvGrpSpPr>
              <p:nvPr/>
            </p:nvGrpSpPr>
            <p:grpSpPr bwMode="auto">
              <a:xfrm>
                <a:off x="0" y="37"/>
                <a:ext cx="1171" cy="1011"/>
                <a:chOff x="0" y="0"/>
                <a:chExt cx="1171" cy="1011"/>
              </a:xfrm>
            </p:grpSpPr>
            <p:sp>
              <p:nvSpPr>
                <p:cNvPr id="26" name="Oval 69"/>
                <p:cNvSpPr>
                  <a:spLocks noChangeArrowheads="1"/>
                </p:cNvSpPr>
                <p:nvPr/>
              </p:nvSpPr>
              <p:spPr bwMode="auto">
                <a:xfrm>
                  <a:off x="429" y="0"/>
                  <a:ext cx="227" cy="227"/>
                </a:xfrm>
                <a:prstGeom prst="ellipse">
                  <a:avLst/>
                </a:prstGeom>
                <a:noFill/>
                <a:ln w="9525">
                  <a:solidFill>
                    <a:schemeClr val="tx1"/>
                  </a:solidFill>
                  <a:round/>
                  <a:headEnd/>
                  <a:tailEnd/>
                </a:ln>
                <a:effectLst/>
              </p:spPr>
              <p:txBody>
                <a:bodyPr wrap="none" anchor="ctr"/>
                <a:lstStyle/>
                <a:p>
                  <a:r>
                    <a:rPr lang="en-US" sz="2400"/>
                    <a:t>1</a:t>
                  </a:r>
                </a:p>
              </p:txBody>
            </p:sp>
            <p:sp>
              <p:nvSpPr>
                <p:cNvPr id="27" name="Oval 70"/>
                <p:cNvSpPr>
                  <a:spLocks noChangeArrowheads="1"/>
                </p:cNvSpPr>
                <p:nvPr/>
              </p:nvSpPr>
              <p:spPr bwMode="auto">
                <a:xfrm>
                  <a:off x="669" y="392"/>
                  <a:ext cx="227" cy="227"/>
                </a:xfrm>
                <a:prstGeom prst="ellipse">
                  <a:avLst/>
                </a:prstGeom>
                <a:noFill/>
                <a:ln w="9525">
                  <a:solidFill>
                    <a:schemeClr val="tx1"/>
                  </a:solidFill>
                  <a:round/>
                  <a:headEnd/>
                  <a:tailEnd/>
                </a:ln>
                <a:effectLst/>
              </p:spPr>
              <p:txBody>
                <a:bodyPr wrap="none" anchor="ctr"/>
                <a:lstStyle/>
                <a:p>
                  <a:r>
                    <a:rPr lang="en-US" sz="2400"/>
                    <a:t>3</a:t>
                  </a:r>
                </a:p>
              </p:txBody>
            </p:sp>
            <p:sp>
              <p:nvSpPr>
                <p:cNvPr id="28" name="Oval 71"/>
                <p:cNvSpPr>
                  <a:spLocks noChangeArrowheads="1"/>
                </p:cNvSpPr>
                <p:nvPr/>
              </p:nvSpPr>
              <p:spPr bwMode="auto">
                <a:xfrm>
                  <a:off x="944" y="781"/>
                  <a:ext cx="227" cy="227"/>
                </a:xfrm>
                <a:prstGeom prst="ellipse">
                  <a:avLst/>
                </a:prstGeom>
                <a:noFill/>
                <a:ln w="9525">
                  <a:solidFill>
                    <a:schemeClr val="tx1"/>
                  </a:solidFill>
                  <a:round/>
                  <a:headEnd/>
                  <a:tailEnd/>
                </a:ln>
                <a:effectLst/>
              </p:spPr>
              <p:txBody>
                <a:bodyPr wrap="none" anchor="ctr"/>
                <a:lstStyle/>
                <a:p>
                  <a:r>
                    <a:rPr lang="en-US" sz="2400"/>
                    <a:t>6</a:t>
                  </a:r>
                </a:p>
              </p:txBody>
            </p:sp>
            <p:grpSp>
              <p:nvGrpSpPr>
                <p:cNvPr id="29" name="Group 72"/>
                <p:cNvGrpSpPr>
                  <a:grpSpLocks/>
                </p:cNvGrpSpPr>
                <p:nvPr/>
              </p:nvGrpSpPr>
              <p:grpSpPr bwMode="auto">
                <a:xfrm>
                  <a:off x="0" y="384"/>
                  <a:ext cx="603" cy="627"/>
                  <a:chOff x="0" y="0"/>
                  <a:chExt cx="603" cy="627"/>
                </a:xfrm>
              </p:grpSpPr>
              <p:sp>
                <p:nvSpPr>
                  <p:cNvPr id="33" name="Oval 73"/>
                  <p:cNvSpPr>
                    <a:spLocks noChangeArrowheads="1"/>
                  </p:cNvSpPr>
                  <p:nvPr/>
                </p:nvSpPr>
                <p:spPr bwMode="auto">
                  <a:xfrm>
                    <a:off x="176" y="0"/>
                    <a:ext cx="227" cy="227"/>
                  </a:xfrm>
                  <a:prstGeom prst="ellipse">
                    <a:avLst/>
                  </a:prstGeom>
                  <a:noFill/>
                  <a:ln w="9525">
                    <a:solidFill>
                      <a:schemeClr val="tx1"/>
                    </a:solidFill>
                    <a:round/>
                    <a:headEnd/>
                    <a:tailEnd/>
                  </a:ln>
                  <a:effectLst/>
                </p:spPr>
                <p:txBody>
                  <a:bodyPr wrap="none" anchor="ctr"/>
                  <a:lstStyle/>
                  <a:p>
                    <a:r>
                      <a:rPr lang="en-US" sz="2400"/>
                      <a:t>2</a:t>
                    </a:r>
                  </a:p>
                </p:txBody>
              </p:sp>
              <p:sp>
                <p:nvSpPr>
                  <p:cNvPr id="34" name="Oval 74"/>
                  <p:cNvSpPr>
                    <a:spLocks noChangeArrowheads="1"/>
                  </p:cNvSpPr>
                  <p:nvPr/>
                </p:nvSpPr>
                <p:spPr bwMode="auto">
                  <a:xfrm>
                    <a:off x="0" y="400"/>
                    <a:ext cx="227" cy="227"/>
                  </a:xfrm>
                  <a:prstGeom prst="ellipse">
                    <a:avLst/>
                  </a:prstGeom>
                  <a:noFill/>
                  <a:ln w="9525">
                    <a:solidFill>
                      <a:schemeClr val="tx1"/>
                    </a:solidFill>
                    <a:round/>
                    <a:headEnd/>
                    <a:tailEnd/>
                  </a:ln>
                  <a:effectLst/>
                </p:spPr>
                <p:txBody>
                  <a:bodyPr wrap="none" anchor="ctr"/>
                  <a:lstStyle/>
                  <a:p>
                    <a:r>
                      <a:rPr lang="en-US" sz="2400"/>
                      <a:t>4</a:t>
                    </a:r>
                  </a:p>
                </p:txBody>
              </p:sp>
              <p:sp>
                <p:nvSpPr>
                  <p:cNvPr id="35" name="Oval 75"/>
                  <p:cNvSpPr>
                    <a:spLocks noChangeArrowheads="1"/>
                  </p:cNvSpPr>
                  <p:nvPr/>
                </p:nvSpPr>
                <p:spPr bwMode="auto">
                  <a:xfrm>
                    <a:off x="376" y="397"/>
                    <a:ext cx="227" cy="227"/>
                  </a:xfrm>
                  <a:prstGeom prst="ellipse">
                    <a:avLst/>
                  </a:prstGeom>
                  <a:noFill/>
                  <a:ln w="9525">
                    <a:solidFill>
                      <a:schemeClr val="tx1"/>
                    </a:solidFill>
                    <a:round/>
                    <a:headEnd/>
                    <a:tailEnd/>
                  </a:ln>
                  <a:effectLst/>
                </p:spPr>
                <p:txBody>
                  <a:bodyPr wrap="none" anchor="ctr"/>
                  <a:lstStyle/>
                  <a:p>
                    <a:r>
                      <a:rPr lang="en-US" sz="2400"/>
                      <a:t>5</a:t>
                    </a:r>
                  </a:p>
                </p:txBody>
              </p:sp>
              <p:sp>
                <p:nvSpPr>
                  <p:cNvPr id="36" name="Line 76"/>
                  <p:cNvSpPr>
                    <a:spLocks noChangeShapeType="1"/>
                  </p:cNvSpPr>
                  <p:nvPr/>
                </p:nvSpPr>
                <p:spPr bwMode="auto">
                  <a:xfrm flipH="1">
                    <a:off x="128" y="216"/>
                    <a:ext cx="96" cy="181"/>
                  </a:xfrm>
                  <a:prstGeom prst="line">
                    <a:avLst/>
                  </a:prstGeom>
                  <a:noFill/>
                  <a:ln w="9525">
                    <a:solidFill>
                      <a:schemeClr val="tx1"/>
                    </a:solidFill>
                    <a:round/>
                    <a:headEnd/>
                    <a:tailEnd/>
                  </a:ln>
                  <a:effectLst/>
                </p:spPr>
                <p:txBody>
                  <a:bodyPr wrap="none"/>
                  <a:lstStyle/>
                  <a:p>
                    <a:endParaRPr lang="zh-CN" altLang="en-US"/>
                  </a:p>
                </p:txBody>
              </p:sp>
              <p:sp>
                <p:nvSpPr>
                  <p:cNvPr id="37" name="Line 77"/>
                  <p:cNvSpPr>
                    <a:spLocks noChangeShapeType="1"/>
                  </p:cNvSpPr>
                  <p:nvPr/>
                </p:nvSpPr>
                <p:spPr bwMode="auto">
                  <a:xfrm>
                    <a:off x="349" y="216"/>
                    <a:ext cx="95" cy="181"/>
                  </a:xfrm>
                  <a:prstGeom prst="line">
                    <a:avLst/>
                  </a:prstGeom>
                  <a:noFill/>
                  <a:ln w="9525">
                    <a:solidFill>
                      <a:schemeClr val="tx1"/>
                    </a:solidFill>
                    <a:round/>
                    <a:headEnd/>
                    <a:tailEnd/>
                  </a:ln>
                  <a:effectLst/>
                </p:spPr>
                <p:txBody>
                  <a:bodyPr wrap="none"/>
                  <a:lstStyle/>
                  <a:p>
                    <a:endParaRPr lang="zh-CN" altLang="en-US"/>
                  </a:p>
                </p:txBody>
              </p:sp>
            </p:grpSp>
            <p:sp>
              <p:nvSpPr>
                <p:cNvPr id="30" name="Line 78"/>
                <p:cNvSpPr>
                  <a:spLocks noChangeShapeType="1"/>
                </p:cNvSpPr>
                <p:nvPr/>
              </p:nvSpPr>
              <p:spPr bwMode="auto">
                <a:xfrm>
                  <a:off x="864" y="592"/>
                  <a:ext cx="144" cy="192"/>
                </a:xfrm>
                <a:prstGeom prst="line">
                  <a:avLst/>
                </a:prstGeom>
                <a:noFill/>
                <a:ln w="9525">
                  <a:solidFill>
                    <a:schemeClr val="tx1"/>
                  </a:solidFill>
                  <a:round/>
                  <a:headEnd/>
                  <a:tailEnd/>
                </a:ln>
                <a:effectLst/>
              </p:spPr>
              <p:txBody>
                <a:bodyPr wrap="none"/>
                <a:lstStyle/>
                <a:p>
                  <a:endParaRPr lang="zh-CN" altLang="en-US"/>
                </a:p>
              </p:txBody>
            </p:sp>
            <p:sp>
              <p:nvSpPr>
                <p:cNvPr id="31" name="Line 79"/>
                <p:cNvSpPr>
                  <a:spLocks noChangeShapeType="1"/>
                </p:cNvSpPr>
                <p:nvPr/>
              </p:nvSpPr>
              <p:spPr bwMode="auto">
                <a:xfrm>
                  <a:off x="616" y="200"/>
                  <a:ext cx="144" cy="192"/>
                </a:xfrm>
                <a:prstGeom prst="line">
                  <a:avLst/>
                </a:prstGeom>
                <a:noFill/>
                <a:ln w="9525">
                  <a:solidFill>
                    <a:schemeClr val="tx1"/>
                  </a:solidFill>
                  <a:round/>
                  <a:headEnd/>
                  <a:tailEnd/>
                </a:ln>
                <a:effectLst/>
              </p:spPr>
              <p:txBody>
                <a:bodyPr wrap="none"/>
                <a:lstStyle/>
                <a:p>
                  <a:endParaRPr lang="zh-CN" altLang="en-US"/>
                </a:p>
              </p:txBody>
            </p:sp>
            <p:sp>
              <p:nvSpPr>
                <p:cNvPr id="32" name="Line 80"/>
                <p:cNvSpPr>
                  <a:spLocks noChangeShapeType="1"/>
                </p:cNvSpPr>
                <p:nvPr/>
              </p:nvSpPr>
              <p:spPr bwMode="auto">
                <a:xfrm flipH="1">
                  <a:off x="352" y="208"/>
                  <a:ext cx="144" cy="192"/>
                </a:xfrm>
                <a:prstGeom prst="line">
                  <a:avLst/>
                </a:prstGeom>
                <a:noFill/>
                <a:ln w="9525">
                  <a:solidFill>
                    <a:schemeClr val="tx1"/>
                  </a:solidFill>
                  <a:round/>
                  <a:headEnd/>
                  <a:tailEnd/>
                </a:ln>
                <a:effectLst/>
              </p:spPr>
              <p:txBody>
                <a:bodyPr wrap="none"/>
                <a:lstStyle/>
                <a:p>
                  <a:endParaRPr lang="zh-CN" altLang="en-US"/>
                </a:p>
              </p:txBody>
            </p:sp>
          </p:grpSp>
          <p:grpSp>
            <p:nvGrpSpPr>
              <p:cNvPr id="9" name="Group 81"/>
              <p:cNvGrpSpPr>
                <a:grpSpLocks/>
              </p:cNvGrpSpPr>
              <p:nvPr/>
            </p:nvGrpSpPr>
            <p:grpSpPr bwMode="auto">
              <a:xfrm>
                <a:off x="1904" y="0"/>
                <a:ext cx="984" cy="1480"/>
                <a:chOff x="0" y="0"/>
                <a:chExt cx="984" cy="1480"/>
              </a:xfrm>
            </p:grpSpPr>
            <p:grpSp>
              <p:nvGrpSpPr>
                <p:cNvPr id="11" name="Group 82"/>
                <p:cNvGrpSpPr>
                  <a:grpSpLocks/>
                </p:cNvGrpSpPr>
                <p:nvPr/>
              </p:nvGrpSpPr>
              <p:grpSpPr bwMode="auto">
                <a:xfrm>
                  <a:off x="373" y="853"/>
                  <a:ext cx="603" cy="627"/>
                  <a:chOff x="0" y="0"/>
                  <a:chExt cx="603" cy="627"/>
                </a:xfrm>
              </p:grpSpPr>
              <p:sp>
                <p:nvSpPr>
                  <p:cNvPr id="21" name="Oval 83"/>
                  <p:cNvSpPr>
                    <a:spLocks noChangeArrowheads="1"/>
                  </p:cNvSpPr>
                  <p:nvPr/>
                </p:nvSpPr>
                <p:spPr bwMode="auto">
                  <a:xfrm>
                    <a:off x="176" y="0"/>
                    <a:ext cx="227" cy="227"/>
                  </a:xfrm>
                  <a:prstGeom prst="ellipse">
                    <a:avLst/>
                  </a:prstGeom>
                  <a:noFill/>
                  <a:ln w="9525">
                    <a:solidFill>
                      <a:schemeClr val="tx1"/>
                    </a:solidFill>
                    <a:round/>
                    <a:headEnd/>
                    <a:tailEnd/>
                  </a:ln>
                  <a:effectLst/>
                </p:spPr>
                <p:txBody>
                  <a:bodyPr wrap="none" anchor="ctr"/>
                  <a:lstStyle/>
                  <a:p>
                    <a:r>
                      <a:rPr lang="en-US" sz="2400"/>
                      <a:t>5</a:t>
                    </a:r>
                  </a:p>
                </p:txBody>
              </p:sp>
              <p:sp>
                <p:nvSpPr>
                  <p:cNvPr id="22" name="Oval 84"/>
                  <p:cNvSpPr>
                    <a:spLocks noChangeArrowheads="1"/>
                  </p:cNvSpPr>
                  <p:nvPr/>
                </p:nvSpPr>
                <p:spPr bwMode="auto">
                  <a:xfrm>
                    <a:off x="0" y="400"/>
                    <a:ext cx="227" cy="227"/>
                  </a:xfrm>
                  <a:prstGeom prst="ellipse">
                    <a:avLst/>
                  </a:prstGeom>
                  <a:noFill/>
                  <a:ln w="9525">
                    <a:solidFill>
                      <a:schemeClr val="tx1"/>
                    </a:solidFill>
                    <a:round/>
                    <a:headEnd/>
                    <a:tailEnd/>
                  </a:ln>
                  <a:effectLst/>
                </p:spPr>
                <p:txBody>
                  <a:bodyPr wrap="none" anchor="ctr"/>
                  <a:lstStyle/>
                  <a:p>
                    <a:r>
                      <a:rPr lang="en-US" sz="2400"/>
                      <a:t>6</a:t>
                    </a:r>
                  </a:p>
                </p:txBody>
              </p:sp>
              <p:sp>
                <p:nvSpPr>
                  <p:cNvPr id="23" name="Oval 85"/>
                  <p:cNvSpPr>
                    <a:spLocks noChangeArrowheads="1"/>
                  </p:cNvSpPr>
                  <p:nvPr/>
                </p:nvSpPr>
                <p:spPr bwMode="auto">
                  <a:xfrm>
                    <a:off x="376" y="397"/>
                    <a:ext cx="227" cy="227"/>
                  </a:xfrm>
                  <a:prstGeom prst="ellipse">
                    <a:avLst/>
                  </a:prstGeom>
                  <a:noFill/>
                  <a:ln w="9525">
                    <a:solidFill>
                      <a:schemeClr val="tx1"/>
                    </a:solidFill>
                    <a:round/>
                    <a:headEnd/>
                    <a:tailEnd/>
                  </a:ln>
                  <a:effectLst/>
                </p:spPr>
                <p:txBody>
                  <a:bodyPr wrap="none" anchor="ctr"/>
                  <a:lstStyle/>
                  <a:p>
                    <a:r>
                      <a:rPr lang="en-US" sz="2400"/>
                      <a:t>7</a:t>
                    </a:r>
                  </a:p>
                </p:txBody>
              </p:sp>
              <p:sp>
                <p:nvSpPr>
                  <p:cNvPr id="24" name="Line 86"/>
                  <p:cNvSpPr>
                    <a:spLocks noChangeShapeType="1"/>
                  </p:cNvSpPr>
                  <p:nvPr/>
                </p:nvSpPr>
                <p:spPr bwMode="auto">
                  <a:xfrm flipH="1">
                    <a:off x="128" y="216"/>
                    <a:ext cx="96" cy="181"/>
                  </a:xfrm>
                  <a:prstGeom prst="line">
                    <a:avLst/>
                  </a:prstGeom>
                  <a:noFill/>
                  <a:ln w="9525">
                    <a:solidFill>
                      <a:schemeClr val="tx1"/>
                    </a:solidFill>
                    <a:round/>
                    <a:headEnd/>
                    <a:tailEnd/>
                  </a:ln>
                  <a:effectLst/>
                </p:spPr>
                <p:txBody>
                  <a:bodyPr wrap="none"/>
                  <a:lstStyle/>
                  <a:p>
                    <a:endParaRPr lang="zh-CN" altLang="en-US"/>
                  </a:p>
                </p:txBody>
              </p:sp>
              <p:sp>
                <p:nvSpPr>
                  <p:cNvPr id="25" name="Line 87"/>
                  <p:cNvSpPr>
                    <a:spLocks noChangeShapeType="1"/>
                  </p:cNvSpPr>
                  <p:nvPr/>
                </p:nvSpPr>
                <p:spPr bwMode="auto">
                  <a:xfrm>
                    <a:off x="349" y="216"/>
                    <a:ext cx="95" cy="181"/>
                  </a:xfrm>
                  <a:prstGeom prst="line">
                    <a:avLst/>
                  </a:prstGeom>
                  <a:noFill/>
                  <a:ln w="9525">
                    <a:solidFill>
                      <a:schemeClr val="tx1"/>
                    </a:solidFill>
                    <a:round/>
                    <a:headEnd/>
                    <a:tailEnd/>
                  </a:ln>
                  <a:effectLst/>
                </p:spPr>
                <p:txBody>
                  <a:bodyPr wrap="none"/>
                  <a:lstStyle/>
                  <a:p>
                    <a:endParaRPr lang="zh-CN" altLang="en-US"/>
                  </a:p>
                </p:txBody>
              </p:sp>
            </p:grpSp>
            <p:sp>
              <p:nvSpPr>
                <p:cNvPr id="12" name="Oval 88"/>
                <p:cNvSpPr>
                  <a:spLocks noChangeArrowheads="1"/>
                </p:cNvSpPr>
                <p:nvPr/>
              </p:nvSpPr>
              <p:spPr bwMode="auto">
                <a:xfrm>
                  <a:off x="0" y="864"/>
                  <a:ext cx="227" cy="227"/>
                </a:xfrm>
                <a:prstGeom prst="ellipse">
                  <a:avLst/>
                </a:prstGeom>
                <a:noFill/>
                <a:ln w="9525">
                  <a:solidFill>
                    <a:schemeClr val="tx1"/>
                  </a:solidFill>
                  <a:round/>
                  <a:headEnd/>
                  <a:tailEnd/>
                </a:ln>
                <a:effectLst/>
              </p:spPr>
              <p:txBody>
                <a:bodyPr wrap="none" anchor="ctr"/>
                <a:lstStyle/>
                <a:p>
                  <a:r>
                    <a:rPr lang="en-US" sz="2400"/>
                    <a:t>4</a:t>
                  </a:r>
                </a:p>
              </p:txBody>
            </p:sp>
            <p:grpSp>
              <p:nvGrpSpPr>
                <p:cNvPr id="13" name="Group 89"/>
                <p:cNvGrpSpPr>
                  <a:grpSpLocks/>
                </p:cNvGrpSpPr>
                <p:nvPr/>
              </p:nvGrpSpPr>
              <p:grpSpPr bwMode="auto">
                <a:xfrm>
                  <a:off x="264" y="0"/>
                  <a:ext cx="720" cy="704"/>
                  <a:chOff x="0" y="0"/>
                  <a:chExt cx="720" cy="704"/>
                </a:xfrm>
              </p:grpSpPr>
              <p:sp>
                <p:nvSpPr>
                  <p:cNvPr id="16" name="Oval 90"/>
                  <p:cNvSpPr>
                    <a:spLocks noChangeArrowheads="1"/>
                  </p:cNvSpPr>
                  <p:nvPr/>
                </p:nvSpPr>
                <p:spPr bwMode="auto">
                  <a:xfrm>
                    <a:off x="0" y="464"/>
                    <a:ext cx="227" cy="227"/>
                  </a:xfrm>
                  <a:prstGeom prst="ellipse">
                    <a:avLst/>
                  </a:prstGeom>
                  <a:noFill/>
                  <a:ln w="9525">
                    <a:solidFill>
                      <a:schemeClr val="tx1"/>
                    </a:solidFill>
                    <a:round/>
                    <a:headEnd/>
                    <a:tailEnd/>
                  </a:ln>
                  <a:effectLst/>
                </p:spPr>
                <p:txBody>
                  <a:bodyPr wrap="none" anchor="ctr"/>
                  <a:lstStyle/>
                  <a:p>
                    <a:r>
                      <a:rPr lang="en-US" sz="2400"/>
                      <a:t>2</a:t>
                    </a:r>
                  </a:p>
                </p:txBody>
              </p:sp>
              <p:sp>
                <p:nvSpPr>
                  <p:cNvPr id="17" name="Oval 91"/>
                  <p:cNvSpPr>
                    <a:spLocks noChangeArrowheads="1"/>
                  </p:cNvSpPr>
                  <p:nvPr/>
                </p:nvSpPr>
                <p:spPr bwMode="auto">
                  <a:xfrm>
                    <a:off x="216" y="0"/>
                    <a:ext cx="227" cy="227"/>
                  </a:xfrm>
                  <a:prstGeom prst="ellipse">
                    <a:avLst/>
                  </a:prstGeom>
                  <a:noFill/>
                  <a:ln w="9525">
                    <a:solidFill>
                      <a:schemeClr val="tx1"/>
                    </a:solidFill>
                    <a:round/>
                    <a:headEnd/>
                    <a:tailEnd/>
                  </a:ln>
                  <a:effectLst/>
                </p:spPr>
                <p:txBody>
                  <a:bodyPr wrap="none" anchor="ctr"/>
                  <a:lstStyle/>
                  <a:p>
                    <a:r>
                      <a:rPr lang="en-US" sz="2400"/>
                      <a:t>1</a:t>
                    </a:r>
                  </a:p>
                </p:txBody>
              </p:sp>
              <p:sp>
                <p:nvSpPr>
                  <p:cNvPr id="18" name="Oval 92"/>
                  <p:cNvSpPr>
                    <a:spLocks noChangeArrowheads="1"/>
                  </p:cNvSpPr>
                  <p:nvPr/>
                </p:nvSpPr>
                <p:spPr bwMode="auto">
                  <a:xfrm>
                    <a:off x="493" y="477"/>
                    <a:ext cx="227" cy="227"/>
                  </a:xfrm>
                  <a:prstGeom prst="ellipse">
                    <a:avLst/>
                  </a:prstGeom>
                  <a:noFill/>
                  <a:ln w="9525">
                    <a:solidFill>
                      <a:schemeClr val="tx1"/>
                    </a:solidFill>
                    <a:round/>
                    <a:headEnd/>
                    <a:tailEnd/>
                  </a:ln>
                  <a:effectLst/>
                </p:spPr>
                <p:txBody>
                  <a:bodyPr wrap="none" anchor="ctr"/>
                  <a:lstStyle/>
                  <a:p>
                    <a:r>
                      <a:rPr lang="en-US" sz="2400"/>
                      <a:t>3</a:t>
                    </a:r>
                  </a:p>
                </p:txBody>
              </p:sp>
              <p:sp>
                <p:nvSpPr>
                  <p:cNvPr id="19" name="Line 93"/>
                  <p:cNvSpPr>
                    <a:spLocks noChangeShapeType="1"/>
                  </p:cNvSpPr>
                  <p:nvPr/>
                </p:nvSpPr>
                <p:spPr bwMode="auto">
                  <a:xfrm flipH="1">
                    <a:off x="144" y="224"/>
                    <a:ext cx="144" cy="240"/>
                  </a:xfrm>
                  <a:prstGeom prst="line">
                    <a:avLst/>
                  </a:prstGeom>
                  <a:noFill/>
                  <a:ln w="9525">
                    <a:solidFill>
                      <a:schemeClr val="tx1"/>
                    </a:solidFill>
                    <a:round/>
                    <a:headEnd/>
                    <a:tailEnd/>
                  </a:ln>
                  <a:effectLst/>
                </p:spPr>
                <p:txBody>
                  <a:bodyPr wrap="none"/>
                  <a:lstStyle/>
                  <a:p>
                    <a:endParaRPr lang="zh-CN" altLang="en-US"/>
                  </a:p>
                </p:txBody>
              </p:sp>
              <p:sp>
                <p:nvSpPr>
                  <p:cNvPr id="20" name="Line 94"/>
                  <p:cNvSpPr>
                    <a:spLocks noChangeShapeType="1"/>
                  </p:cNvSpPr>
                  <p:nvPr/>
                </p:nvSpPr>
                <p:spPr bwMode="auto">
                  <a:xfrm>
                    <a:off x="400" y="200"/>
                    <a:ext cx="192" cy="288"/>
                  </a:xfrm>
                  <a:prstGeom prst="line">
                    <a:avLst/>
                  </a:prstGeom>
                  <a:noFill/>
                  <a:ln w="9525">
                    <a:solidFill>
                      <a:schemeClr val="tx1"/>
                    </a:solidFill>
                    <a:round/>
                    <a:headEnd/>
                    <a:tailEnd/>
                  </a:ln>
                  <a:effectLst/>
                </p:spPr>
                <p:txBody>
                  <a:bodyPr wrap="none"/>
                  <a:lstStyle/>
                  <a:p>
                    <a:endParaRPr lang="zh-CN" altLang="en-US"/>
                  </a:p>
                </p:txBody>
              </p:sp>
            </p:grpSp>
            <p:sp>
              <p:nvSpPr>
                <p:cNvPr id="14" name="Line 95"/>
                <p:cNvSpPr>
                  <a:spLocks noChangeShapeType="1"/>
                </p:cNvSpPr>
                <p:nvPr/>
              </p:nvSpPr>
              <p:spPr bwMode="auto">
                <a:xfrm flipH="1">
                  <a:off x="168" y="672"/>
                  <a:ext cx="144" cy="192"/>
                </a:xfrm>
                <a:prstGeom prst="line">
                  <a:avLst/>
                </a:prstGeom>
                <a:noFill/>
                <a:ln w="9525">
                  <a:solidFill>
                    <a:schemeClr val="tx1"/>
                  </a:solidFill>
                  <a:round/>
                  <a:headEnd/>
                  <a:tailEnd/>
                </a:ln>
                <a:effectLst/>
              </p:spPr>
              <p:txBody>
                <a:bodyPr wrap="none"/>
                <a:lstStyle/>
                <a:p>
                  <a:endParaRPr lang="zh-CN" altLang="en-US"/>
                </a:p>
              </p:txBody>
            </p:sp>
            <p:sp>
              <p:nvSpPr>
                <p:cNvPr id="15" name="Line 96"/>
                <p:cNvSpPr>
                  <a:spLocks noChangeShapeType="1"/>
                </p:cNvSpPr>
                <p:nvPr/>
              </p:nvSpPr>
              <p:spPr bwMode="auto">
                <a:xfrm>
                  <a:off x="456" y="672"/>
                  <a:ext cx="144" cy="192"/>
                </a:xfrm>
                <a:prstGeom prst="line">
                  <a:avLst/>
                </a:prstGeom>
                <a:noFill/>
                <a:ln w="9525">
                  <a:solidFill>
                    <a:schemeClr val="tx1"/>
                  </a:solidFill>
                  <a:round/>
                  <a:headEnd/>
                  <a:tailEnd/>
                </a:ln>
                <a:effectLst/>
              </p:spPr>
              <p:txBody>
                <a:bodyPr wrap="none"/>
                <a:lstStyle/>
                <a:p>
                  <a:endParaRPr lang="zh-CN" altLang="en-US"/>
                </a:p>
              </p:txBody>
            </p:sp>
          </p:grpSp>
          <p:sp>
            <p:nvSpPr>
              <p:cNvPr id="10" name="Rectangle 97"/>
              <p:cNvSpPr>
                <a:spLocks noChangeArrowheads="1"/>
              </p:cNvSpPr>
              <p:nvPr/>
            </p:nvSpPr>
            <p:spPr bwMode="auto">
              <a:xfrm>
                <a:off x="800" y="1392"/>
                <a:ext cx="1292" cy="227"/>
              </a:xfrm>
              <a:prstGeom prst="rect">
                <a:avLst/>
              </a:prstGeom>
              <a:noFill/>
              <a:ln w="9525">
                <a:noFill/>
                <a:miter lim="800000"/>
                <a:headEnd/>
                <a:tailEnd/>
              </a:ln>
              <a:effectLst/>
            </p:spPr>
            <p:txBody>
              <a:bodyPr wrap="none" anchor="ctr"/>
              <a:lstStyle/>
              <a:p>
                <a:r>
                  <a:rPr lang="en-US" sz="2000" b="1"/>
                  <a:t>(c)  </a:t>
                </a:r>
                <a:r>
                  <a:rPr lang="zh-CN" altLang="en-US" sz="2000" b="1"/>
                  <a:t>非完全二叉树</a:t>
                </a:r>
              </a:p>
            </p:txBody>
          </p:sp>
        </p:grpSp>
        <p:sp>
          <p:nvSpPr>
            <p:cNvPr id="7" name="Rectangle 98"/>
            <p:cNvSpPr>
              <a:spLocks noChangeArrowheads="1"/>
            </p:cNvSpPr>
            <p:nvPr/>
          </p:nvSpPr>
          <p:spPr bwMode="auto">
            <a:xfrm>
              <a:off x="1632" y="3744"/>
              <a:ext cx="1968" cy="240"/>
            </a:xfrm>
            <a:prstGeom prst="rect">
              <a:avLst/>
            </a:prstGeom>
            <a:noFill/>
            <a:ln w="9525">
              <a:noFill/>
              <a:miter lim="800000"/>
              <a:headEnd/>
              <a:tailEnd/>
            </a:ln>
            <a:effectLst/>
          </p:spPr>
          <p:txBody>
            <a:bodyPr lIns="92075" tIns="46038" rIns="92075" bIns="46038" anchor="ctr"/>
            <a:lstStyle/>
            <a:p>
              <a:pPr algn="ctr" eaLnBrk="0" hangingPunct="0"/>
              <a:r>
                <a:rPr lang="zh-CN" altLang="en-US" sz="2000" b="1" dirty="0" smtClean="0"/>
                <a:t>特殊</a:t>
              </a:r>
              <a:r>
                <a:rPr lang="zh-CN" altLang="en-US" sz="2000" b="1" dirty="0"/>
                <a:t>形态的</a:t>
              </a:r>
              <a:r>
                <a:rPr lang="zh-CN" altLang="en-US" sz="2000" b="1" dirty="0">
                  <a:latin typeface="宋体" pitchFamily="2" charset="-122"/>
                </a:rPr>
                <a:t>二叉</a:t>
              </a:r>
              <a:r>
                <a:rPr lang="zh-CN" altLang="en-US" sz="2000" b="1" dirty="0">
                  <a:latin typeface="Arial" pitchFamily="34" charset="0"/>
                </a:rPr>
                <a:t>树</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二叉树的存储结构</a:t>
            </a:r>
            <a:endParaRPr lang="zh-CN" altLang="en-US" dirty="0"/>
          </a:p>
        </p:txBody>
      </p:sp>
      <p:sp>
        <p:nvSpPr>
          <p:cNvPr id="3" name="内容占位符 2"/>
          <p:cNvSpPr>
            <a:spLocks noGrp="1"/>
          </p:cNvSpPr>
          <p:nvPr>
            <p:ph idx="1"/>
          </p:nvPr>
        </p:nvSpPr>
        <p:spPr/>
        <p:txBody>
          <a:bodyPr/>
          <a:lstStyle/>
          <a:p>
            <a:r>
              <a:rPr lang="zh-CN" altLang="en-US" dirty="0" smtClean="0"/>
              <a:t>顺序存储结构</a:t>
            </a:r>
            <a:endParaRPr lang="en-US" altLang="zh-CN" dirty="0" smtClean="0"/>
          </a:p>
          <a:p>
            <a:pPr lvl="1"/>
            <a:r>
              <a:rPr lang="zh-CN" altLang="en-US" dirty="0" smtClean="0"/>
              <a:t>用一组地址连续的存储单元依次“自上而下、自左至右”存储完全二叉树的数据元素</a:t>
            </a:r>
            <a:endParaRPr lang="en-US" altLang="zh-CN" dirty="0" smtClean="0"/>
          </a:p>
          <a:p>
            <a:pPr lvl="1"/>
            <a:r>
              <a:rPr lang="zh-CN" altLang="en-US" dirty="0" smtClean="0"/>
              <a:t>对于完全二叉树上编号为</a:t>
            </a:r>
            <a:r>
              <a:rPr lang="en-US" dirty="0" err="1" smtClean="0"/>
              <a:t>i</a:t>
            </a:r>
            <a:r>
              <a:rPr lang="zh-CN" altLang="en-US" dirty="0" smtClean="0"/>
              <a:t>的结点元素存储在一维数组的下标值为</a:t>
            </a:r>
            <a:r>
              <a:rPr lang="en-US" dirty="0" smtClean="0"/>
              <a:t>i-1</a:t>
            </a:r>
            <a:r>
              <a:rPr lang="zh-CN" altLang="en-US" dirty="0" smtClean="0"/>
              <a:t>的分量中</a:t>
            </a:r>
          </a:p>
          <a:p>
            <a:pPr lvl="1"/>
            <a:r>
              <a:rPr lang="zh-CN" altLang="en-US" dirty="0" smtClean="0"/>
              <a:t>对于一般的二叉树，将其每个结点与完全二叉树上的结点相对照，存储在一维数组中</a:t>
            </a:r>
          </a:p>
          <a:p>
            <a:pPr lvl="1"/>
            <a:endParaRPr lang="en-US" altLang="zh-CN" dirty="0" smtClean="0"/>
          </a:p>
          <a:p>
            <a:pPr lvl="1"/>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76238" y="228600"/>
            <a:ext cx="7624762" cy="6019800"/>
            <a:chOff x="0" y="0"/>
            <a:chExt cx="4803" cy="3792"/>
          </a:xfrm>
        </p:grpSpPr>
        <p:grpSp>
          <p:nvGrpSpPr>
            <p:cNvPr id="5" name="Group 3"/>
            <p:cNvGrpSpPr>
              <a:grpSpLocks/>
            </p:cNvGrpSpPr>
            <p:nvPr/>
          </p:nvGrpSpPr>
          <p:grpSpPr bwMode="auto">
            <a:xfrm>
              <a:off x="0" y="0"/>
              <a:ext cx="4803" cy="1824"/>
              <a:chOff x="0" y="0"/>
              <a:chExt cx="4803" cy="1824"/>
            </a:xfrm>
          </p:grpSpPr>
          <p:grpSp>
            <p:nvGrpSpPr>
              <p:cNvPr id="38" name="Group 4"/>
              <p:cNvGrpSpPr>
                <a:grpSpLocks/>
              </p:cNvGrpSpPr>
              <p:nvPr/>
            </p:nvGrpSpPr>
            <p:grpSpPr bwMode="auto">
              <a:xfrm>
                <a:off x="0" y="0"/>
                <a:ext cx="2307" cy="1563"/>
                <a:chOff x="0" y="0"/>
                <a:chExt cx="2307" cy="1563"/>
              </a:xfrm>
            </p:grpSpPr>
            <p:sp>
              <p:nvSpPr>
                <p:cNvPr id="65" name="Oval 5"/>
                <p:cNvSpPr>
                  <a:spLocks noChangeArrowheads="1"/>
                </p:cNvSpPr>
                <p:nvPr/>
              </p:nvSpPr>
              <p:spPr bwMode="auto">
                <a:xfrm>
                  <a:off x="1176" y="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a</a:t>
                  </a:r>
                </a:p>
              </p:txBody>
            </p:sp>
            <p:sp>
              <p:nvSpPr>
                <p:cNvPr id="66" name="Oval 6"/>
                <p:cNvSpPr>
                  <a:spLocks noChangeArrowheads="1"/>
                </p:cNvSpPr>
                <p:nvPr/>
              </p:nvSpPr>
              <p:spPr bwMode="auto">
                <a:xfrm>
                  <a:off x="608" y="456"/>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b</a:t>
                  </a:r>
                </a:p>
              </p:txBody>
            </p:sp>
            <p:sp>
              <p:nvSpPr>
                <p:cNvPr id="67" name="Oval 7"/>
                <p:cNvSpPr>
                  <a:spLocks noChangeArrowheads="1"/>
                </p:cNvSpPr>
                <p:nvPr/>
              </p:nvSpPr>
              <p:spPr bwMode="auto">
                <a:xfrm>
                  <a:off x="1728" y="44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c</a:t>
                  </a:r>
                </a:p>
              </p:txBody>
            </p:sp>
            <p:sp>
              <p:nvSpPr>
                <p:cNvPr id="68" name="Line 8"/>
                <p:cNvSpPr>
                  <a:spLocks noChangeShapeType="1"/>
                </p:cNvSpPr>
                <p:nvPr/>
              </p:nvSpPr>
              <p:spPr bwMode="auto">
                <a:xfrm flipH="1">
                  <a:off x="784" y="192"/>
                  <a:ext cx="408" cy="272"/>
                </a:xfrm>
                <a:prstGeom prst="line">
                  <a:avLst/>
                </a:prstGeom>
                <a:noFill/>
                <a:ln w="9525">
                  <a:solidFill>
                    <a:schemeClr val="tx1"/>
                  </a:solidFill>
                  <a:round/>
                  <a:headEnd/>
                  <a:tailEnd/>
                </a:ln>
                <a:effectLst/>
              </p:spPr>
              <p:txBody>
                <a:bodyPr wrap="none"/>
                <a:lstStyle/>
                <a:p>
                  <a:endParaRPr lang="zh-CN" altLang="en-US"/>
                </a:p>
              </p:txBody>
            </p:sp>
            <p:sp>
              <p:nvSpPr>
                <p:cNvPr id="69" name="Line 9"/>
                <p:cNvSpPr>
                  <a:spLocks noChangeShapeType="1"/>
                </p:cNvSpPr>
                <p:nvPr/>
              </p:nvSpPr>
              <p:spPr bwMode="auto">
                <a:xfrm>
                  <a:off x="1376" y="176"/>
                  <a:ext cx="408" cy="272"/>
                </a:xfrm>
                <a:prstGeom prst="line">
                  <a:avLst/>
                </a:prstGeom>
                <a:noFill/>
                <a:ln w="9525">
                  <a:solidFill>
                    <a:schemeClr val="tx1"/>
                  </a:solidFill>
                  <a:round/>
                  <a:headEnd/>
                  <a:tailEnd/>
                </a:ln>
                <a:effectLst/>
              </p:spPr>
              <p:txBody>
                <a:bodyPr wrap="none"/>
                <a:lstStyle/>
                <a:p>
                  <a:endParaRPr lang="zh-CN" altLang="en-US"/>
                </a:p>
              </p:txBody>
            </p:sp>
            <p:sp>
              <p:nvSpPr>
                <p:cNvPr id="70" name="Line 10"/>
                <p:cNvSpPr>
                  <a:spLocks noChangeShapeType="1"/>
                </p:cNvSpPr>
                <p:nvPr/>
              </p:nvSpPr>
              <p:spPr bwMode="auto">
                <a:xfrm flipH="1">
                  <a:off x="352" y="632"/>
                  <a:ext cx="272" cy="227"/>
                </a:xfrm>
                <a:prstGeom prst="line">
                  <a:avLst/>
                </a:prstGeom>
                <a:noFill/>
                <a:ln w="9525">
                  <a:solidFill>
                    <a:schemeClr val="tx1"/>
                  </a:solidFill>
                  <a:round/>
                  <a:headEnd/>
                  <a:tailEnd/>
                </a:ln>
                <a:effectLst/>
              </p:spPr>
              <p:txBody>
                <a:bodyPr wrap="none"/>
                <a:lstStyle/>
                <a:p>
                  <a:endParaRPr lang="zh-CN" altLang="en-US"/>
                </a:p>
              </p:txBody>
            </p:sp>
            <p:sp>
              <p:nvSpPr>
                <p:cNvPr id="71" name="Line 11"/>
                <p:cNvSpPr>
                  <a:spLocks noChangeShapeType="1"/>
                </p:cNvSpPr>
                <p:nvPr/>
              </p:nvSpPr>
              <p:spPr bwMode="auto">
                <a:xfrm flipH="1">
                  <a:off x="1680" y="656"/>
                  <a:ext cx="144" cy="240"/>
                </a:xfrm>
                <a:prstGeom prst="line">
                  <a:avLst/>
                </a:prstGeom>
                <a:noFill/>
                <a:ln w="9525">
                  <a:solidFill>
                    <a:schemeClr val="tx1"/>
                  </a:solidFill>
                  <a:round/>
                  <a:headEnd/>
                  <a:tailEnd/>
                </a:ln>
                <a:effectLst/>
              </p:spPr>
              <p:txBody>
                <a:bodyPr wrap="none"/>
                <a:lstStyle/>
                <a:p>
                  <a:endParaRPr lang="zh-CN" altLang="en-US"/>
                </a:p>
              </p:txBody>
            </p:sp>
            <p:sp>
              <p:nvSpPr>
                <p:cNvPr id="72" name="Line 12"/>
                <p:cNvSpPr>
                  <a:spLocks noChangeShapeType="1"/>
                </p:cNvSpPr>
                <p:nvPr/>
              </p:nvSpPr>
              <p:spPr bwMode="auto">
                <a:xfrm>
                  <a:off x="795" y="648"/>
                  <a:ext cx="227" cy="227"/>
                </a:xfrm>
                <a:prstGeom prst="line">
                  <a:avLst/>
                </a:prstGeom>
                <a:noFill/>
                <a:ln w="9525">
                  <a:solidFill>
                    <a:schemeClr val="tx1"/>
                  </a:solidFill>
                  <a:round/>
                  <a:headEnd/>
                  <a:tailEnd/>
                </a:ln>
                <a:effectLst/>
              </p:spPr>
              <p:txBody>
                <a:bodyPr wrap="none"/>
                <a:lstStyle/>
                <a:p>
                  <a:endParaRPr lang="zh-CN" altLang="en-US"/>
                </a:p>
              </p:txBody>
            </p:sp>
            <p:sp>
              <p:nvSpPr>
                <p:cNvPr id="73" name="Line 13"/>
                <p:cNvSpPr>
                  <a:spLocks noChangeShapeType="1"/>
                </p:cNvSpPr>
                <p:nvPr/>
              </p:nvSpPr>
              <p:spPr bwMode="auto">
                <a:xfrm>
                  <a:off x="1928" y="640"/>
                  <a:ext cx="240" cy="240"/>
                </a:xfrm>
                <a:prstGeom prst="line">
                  <a:avLst/>
                </a:prstGeom>
                <a:noFill/>
                <a:ln w="9525">
                  <a:solidFill>
                    <a:schemeClr val="tx1"/>
                  </a:solidFill>
                  <a:round/>
                  <a:headEnd/>
                  <a:tailEnd/>
                </a:ln>
                <a:effectLst/>
              </p:spPr>
              <p:txBody>
                <a:bodyPr wrap="none"/>
                <a:lstStyle/>
                <a:p>
                  <a:endParaRPr lang="zh-CN" altLang="en-US"/>
                </a:p>
              </p:txBody>
            </p:sp>
            <p:grpSp>
              <p:nvGrpSpPr>
                <p:cNvPr id="74" name="Group 14"/>
                <p:cNvGrpSpPr>
                  <a:grpSpLocks/>
                </p:cNvGrpSpPr>
                <p:nvPr/>
              </p:nvGrpSpPr>
              <p:grpSpPr bwMode="auto">
                <a:xfrm>
                  <a:off x="0" y="861"/>
                  <a:ext cx="598" cy="659"/>
                  <a:chOff x="0" y="0"/>
                  <a:chExt cx="598" cy="659"/>
                </a:xfrm>
              </p:grpSpPr>
              <p:sp>
                <p:nvSpPr>
                  <p:cNvPr id="85" name="Oval 15"/>
                  <p:cNvSpPr>
                    <a:spLocks noChangeArrowheads="1"/>
                  </p:cNvSpPr>
                  <p:nvPr/>
                </p:nvSpPr>
                <p:spPr bwMode="auto">
                  <a:xfrm>
                    <a:off x="227" y="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800">
                        <a:ea typeface="楷体_GB2312" pitchFamily="49" charset="-122"/>
                      </a:rPr>
                      <a:t>d</a:t>
                    </a:r>
                  </a:p>
                </p:txBody>
              </p:sp>
              <p:sp>
                <p:nvSpPr>
                  <p:cNvPr id="86" name="Oval 16"/>
                  <p:cNvSpPr>
                    <a:spLocks noChangeArrowheads="1"/>
                  </p:cNvSpPr>
                  <p:nvPr/>
                </p:nvSpPr>
                <p:spPr bwMode="auto">
                  <a:xfrm>
                    <a:off x="0" y="432"/>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800">
                        <a:ea typeface="楷体_GB2312" pitchFamily="49" charset="-122"/>
                      </a:rPr>
                      <a:t>h</a:t>
                    </a:r>
                  </a:p>
                </p:txBody>
              </p:sp>
              <p:sp>
                <p:nvSpPr>
                  <p:cNvPr id="87" name="Oval 17"/>
                  <p:cNvSpPr>
                    <a:spLocks noChangeArrowheads="1"/>
                  </p:cNvSpPr>
                  <p:nvPr/>
                </p:nvSpPr>
                <p:spPr bwMode="auto">
                  <a:xfrm>
                    <a:off x="371" y="432"/>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800">
                        <a:ea typeface="楷体_GB2312" pitchFamily="49" charset="-122"/>
                      </a:rPr>
                      <a:t>i</a:t>
                    </a:r>
                  </a:p>
                </p:txBody>
              </p:sp>
              <p:sp>
                <p:nvSpPr>
                  <p:cNvPr id="88" name="Line 18"/>
                  <p:cNvSpPr>
                    <a:spLocks noChangeShapeType="1"/>
                  </p:cNvSpPr>
                  <p:nvPr/>
                </p:nvSpPr>
                <p:spPr bwMode="auto">
                  <a:xfrm flipH="1">
                    <a:off x="139" y="216"/>
                    <a:ext cx="136" cy="227"/>
                  </a:xfrm>
                  <a:prstGeom prst="line">
                    <a:avLst/>
                  </a:prstGeom>
                  <a:noFill/>
                  <a:ln w="9525">
                    <a:solidFill>
                      <a:schemeClr val="tx1"/>
                    </a:solidFill>
                    <a:round/>
                    <a:headEnd/>
                    <a:tailEnd/>
                  </a:ln>
                  <a:effectLst/>
                </p:spPr>
                <p:txBody>
                  <a:bodyPr wrap="none"/>
                  <a:lstStyle/>
                  <a:p>
                    <a:endParaRPr lang="zh-CN" altLang="en-US"/>
                  </a:p>
                </p:txBody>
              </p:sp>
              <p:sp>
                <p:nvSpPr>
                  <p:cNvPr id="89" name="Line 19"/>
                  <p:cNvSpPr>
                    <a:spLocks noChangeShapeType="1"/>
                  </p:cNvSpPr>
                  <p:nvPr/>
                </p:nvSpPr>
                <p:spPr bwMode="auto">
                  <a:xfrm>
                    <a:off x="395" y="208"/>
                    <a:ext cx="113" cy="227"/>
                  </a:xfrm>
                  <a:prstGeom prst="line">
                    <a:avLst/>
                  </a:prstGeom>
                  <a:noFill/>
                  <a:ln w="9525">
                    <a:solidFill>
                      <a:schemeClr val="tx1"/>
                    </a:solidFill>
                    <a:round/>
                    <a:headEnd/>
                    <a:tailEnd/>
                  </a:ln>
                  <a:effectLst/>
                </p:spPr>
                <p:txBody>
                  <a:bodyPr wrap="none"/>
                  <a:lstStyle/>
                  <a:p>
                    <a:endParaRPr lang="zh-CN" altLang="en-US"/>
                  </a:p>
                </p:txBody>
              </p:sp>
            </p:grpSp>
            <p:grpSp>
              <p:nvGrpSpPr>
                <p:cNvPr id="75" name="Group 20"/>
                <p:cNvGrpSpPr>
                  <a:grpSpLocks/>
                </p:cNvGrpSpPr>
                <p:nvPr/>
              </p:nvGrpSpPr>
              <p:grpSpPr bwMode="auto">
                <a:xfrm>
                  <a:off x="720" y="872"/>
                  <a:ext cx="598" cy="659"/>
                  <a:chOff x="0" y="0"/>
                  <a:chExt cx="598" cy="659"/>
                </a:xfrm>
              </p:grpSpPr>
              <p:sp>
                <p:nvSpPr>
                  <p:cNvPr id="80" name="Oval 21"/>
                  <p:cNvSpPr>
                    <a:spLocks noChangeArrowheads="1"/>
                  </p:cNvSpPr>
                  <p:nvPr/>
                </p:nvSpPr>
                <p:spPr bwMode="auto">
                  <a:xfrm>
                    <a:off x="227" y="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800">
                        <a:ea typeface="楷体_GB2312" pitchFamily="49" charset="-122"/>
                      </a:rPr>
                      <a:t>e</a:t>
                    </a:r>
                  </a:p>
                </p:txBody>
              </p:sp>
              <p:sp>
                <p:nvSpPr>
                  <p:cNvPr id="81" name="Oval 22"/>
                  <p:cNvSpPr>
                    <a:spLocks noChangeArrowheads="1"/>
                  </p:cNvSpPr>
                  <p:nvPr/>
                </p:nvSpPr>
                <p:spPr bwMode="auto">
                  <a:xfrm>
                    <a:off x="0" y="432"/>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j</a:t>
                    </a:r>
                  </a:p>
                </p:txBody>
              </p:sp>
              <p:sp>
                <p:nvSpPr>
                  <p:cNvPr id="82" name="Oval 23"/>
                  <p:cNvSpPr>
                    <a:spLocks noChangeArrowheads="1"/>
                  </p:cNvSpPr>
                  <p:nvPr/>
                </p:nvSpPr>
                <p:spPr bwMode="auto">
                  <a:xfrm>
                    <a:off x="371" y="432"/>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k</a:t>
                    </a:r>
                  </a:p>
                </p:txBody>
              </p:sp>
              <p:sp>
                <p:nvSpPr>
                  <p:cNvPr id="83" name="Line 24"/>
                  <p:cNvSpPr>
                    <a:spLocks noChangeShapeType="1"/>
                  </p:cNvSpPr>
                  <p:nvPr/>
                </p:nvSpPr>
                <p:spPr bwMode="auto">
                  <a:xfrm flipH="1">
                    <a:off x="139" y="216"/>
                    <a:ext cx="136" cy="227"/>
                  </a:xfrm>
                  <a:prstGeom prst="line">
                    <a:avLst/>
                  </a:prstGeom>
                  <a:noFill/>
                  <a:ln w="9525">
                    <a:solidFill>
                      <a:schemeClr val="tx1"/>
                    </a:solidFill>
                    <a:round/>
                    <a:headEnd/>
                    <a:tailEnd/>
                  </a:ln>
                  <a:effectLst/>
                </p:spPr>
                <p:txBody>
                  <a:bodyPr wrap="none"/>
                  <a:lstStyle/>
                  <a:p>
                    <a:endParaRPr lang="zh-CN" altLang="en-US"/>
                  </a:p>
                </p:txBody>
              </p:sp>
              <p:sp>
                <p:nvSpPr>
                  <p:cNvPr id="84" name="Line 25"/>
                  <p:cNvSpPr>
                    <a:spLocks noChangeShapeType="1"/>
                  </p:cNvSpPr>
                  <p:nvPr/>
                </p:nvSpPr>
                <p:spPr bwMode="auto">
                  <a:xfrm>
                    <a:off x="395" y="208"/>
                    <a:ext cx="113" cy="227"/>
                  </a:xfrm>
                  <a:prstGeom prst="line">
                    <a:avLst/>
                  </a:prstGeom>
                  <a:noFill/>
                  <a:ln w="9525">
                    <a:solidFill>
                      <a:schemeClr val="tx1"/>
                    </a:solidFill>
                    <a:round/>
                    <a:headEnd/>
                    <a:tailEnd/>
                  </a:ln>
                  <a:effectLst/>
                </p:spPr>
                <p:txBody>
                  <a:bodyPr wrap="none"/>
                  <a:lstStyle/>
                  <a:p>
                    <a:endParaRPr lang="zh-CN" altLang="en-US"/>
                  </a:p>
                </p:txBody>
              </p:sp>
            </p:grpSp>
            <p:sp>
              <p:nvSpPr>
                <p:cNvPr id="76" name="Oval 26"/>
                <p:cNvSpPr>
                  <a:spLocks noChangeArrowheads="1"/>
                </p:cNvSpPr>
                <p:nvPr/>
              </p:nvSpPr>
              <p:spPr bwMode="auto">
                <a:xfrm>
                  <a:off x="1392" y="1336"/>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l</a:t>
                  </a:r>
                </a:p>
              </p:txBody>
            </p:sp>
            <p:sp>
              <p:nvSpPr>
                <p:cNvPr id="77" name="Oval 27"/>
                <p:cNvSpPr>
                  <a:spLocks noChangeArrowheads="1"/>
                </p:cNvSpPr>
                <p:nvPr/>
              </p:nvSpPr>
              <p:spPr bwMode="auto">
                <a:xfrm>
                  <a:off x="1584" y="896"/>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f</a:t>
                  </a:r>
                </a:p>
              </p:txBody>
            </p:sp>
            <p:sp>
              <p:nvSpPr>
                <p:cNvPr id="78" name="Oval 28"/>
                <p:cNvSpPr>
                  <a:spLocks noChangeArrowheads="1"/>
                </p:cNvSpPr>
                <p:nvPr/>
              </p:nvSpPr>
              <p:spPr bwMode="auto">
                <a:xfrm>
                  <a:off x="2080" y="888"/>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g</a:t>
                  </a:r>
                </a:p>
              </p:txBody>
            </p:sp>
            <p:sp>
              <p:nvSpPr>
                <p:cNvPr id="79" name="Line 29"/>
                <p:cNvSpPr>
                  <a:spLocks noChangeShapeType="1"/>
                </p:cNvSpPr>
                <p:nvPr/>
              </p:nvSpPr>
              <p:spPr bwMode="auto">
                <a:xfrm flipH="1">
                  <a:off x="1496" y="1096"/>
                  <a:ext cx="144" cy="240"/>
                </a:xfrm>
                <a:prstGeom prst="line">
                  <a:avLst/>
                </a:prstGeom>
                <a:noFill/>
                <a:ln w="9525">
                  <a:solidFill>
                    <a:schemeClr val="tx1"/>
                  </a:solidFill>
                  <a:round/>
                  <a:headEnd/>
                  <a:tailEnd/>
                </a:ln>
                <a:effectLst/>
              </p:spPr>
              <p:txBody>
                <a:bodyPr wrap="none"/>
                <a:lstStyle/>
                <a:p>
                  <a:endParaRPr lang="zh-CN" altLang="en-US"/>
                </a:p>
              </p:txBody>
            </p:sp>
          </p:grpSp>
          <p:sp>
            <p:nvSpPr>
              <p:cNvPr id="39" name="Rectangle 30"/>
              <p:cNvSpPr>
                <a:spLocks noChangeArrowheads="1"/>
              </p:cNvSpPr>
              <p:nvPr/>
            </p:nvSpPr>
            <p:spPr bwMode="auto">
              <a:xfrm>
                <a:off x="339" y="1597"/>
                <a:ext cx="1134" cy="227"/>
              </a:xfrm>
              <a:prstGeom prst="rect">
                <a:avLst/>
              </a:prstGeom>
              <a:noFill/>
              <a:ln w="9525">
                <a:noFill/>
                <a:miter lim="800000"/>
                <a:headEnd/>
                <a:tailEnd/>
              </a:ln>
              <a:effectLst/>
            </p:spPr>
            <p:txBody>
              <a:bodyPr wrap="none" anchor="ctr"/>
              <a:lstStyle/>
              <a:p>
                <a:r>
                  <a:rPr lang="en-US" sz="2000" b="1"/>
                  <a:t>(a)  </a:t>
                </a:r>
                <a:r>
                  <a:rPr lang="zh-CN" altLang="en-US" sz="2000" b="1"/>
                  <a:t>完全二叉树</a:t>
                </a:r>
              </a:p>
            </p:txBody>
          </p:sp>
          <p:sp>
            <p:nvSpPr>
              <p:cNvPr id="40" name="Rectangle 31"/>
              <p:cNvSpPr>
                <a:spLocks noChangeArrowheads="1"/>
              </p:cNvSpPr>
              <p:nvPr/>
            </p:nvSpPr>
            <p:spPr bwMode="auto">
              <a:xfrm>
                <a:off x="3056" y="1597"/>
                <a:ext cx="1315" cy="227"/>
              </a:xfrm>
              <a:prstGeom prst="rect">
                <a:avLst/>
              </a:prstGeom>
              <a:noFill/>
              <a:ln w="9525">
                <a:noFill/>
                <a:miter lim="800000"/>
                <a:headEnd/>
                <a:tailEnd/>
              </a:ln>
              <a:effectLst/>
            </p:spPr>
            <p:txBody>
              <a:bodyPr wrap="none" anchor="ctr"/>
              <a:lstStyle/>
              <a:p>
                <a:r>
                  <a:rPr lang="en-US" sz="2000" b="1"/>
                  <a:t>(b)  </a:t>
                </a:r>
                <a:r>
                  <a:rPr lang="zh-CN" altLang="en-US" sz="2000" b="1"/>
                  <a:t>非完全二叉树</a:t>
                </a:r>
              </a:p>
            </p:txBody>
          </p:sp>
          <p:grpSp>
            <p:nvGrpSpPr>
              <p:cNvPr id="41" name="Group 32"/>
              <p:cNvGrpSpPr>
                <a:grpSpLocks/>
              </p:cNvGrpSpPr>
              <p:nvPr/>
            </p:nvGrpSpPr>
            <p:grpSpPr bwMode="auto">
              <a:xfrm>
                <a:off x="2475" y="5"/>
                <a:ext cx="2328" cy="1531"/>
                <a:chOff x="0" y="0"/>
                <a:chExt cx="2328" cy="1531"/>
              </a:xfrm>
            </p:grpSpPr>
            <p:grpSp>
              <p:nvGrpSpPr>
                <p:cNvPr id="42" name="Group 33"/>
                <p:cNvGrpSpPr>
                  <a:grpSpLocks/>
                </p:cNvGrpSpPr>
                <p:nvPr/>
              </p:nvGrpSpPr>
              <p:grpSpPr bwMode="auto">
                <a:xfrm>
                  <a:off x="248" y="0"/>
                  <a:ext cx="2080" cy="1531"/>
                  <a:chOff x="0" y="0"/>
                  <a:chExt cx="2080" cy="1531"/>
                </a:xfrm>
              </p:grpSpPr>
              <p:sp>
                <p:nvSpPr>
                  <p:cNvPr id="49" name="Oval 34"/>
                  <p:cNvSpPr>
                    <a:spLocks noChangeArrowheads="1"/>
                  </p:cNvSpPr>
                  <p:nvPr/>
                </p:nvSpPr>
                <p:spPr bwMode="auto">
                  <a:xfrm>
                    <a:off x="949" y="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a</a:t>
                    </a:r>
                  </a:p>
                </p:txBody>
              </p:sp>
              <p:sp>
                <p:nvSpPr>
                  <p:cNvPr id="50" name="Oval 35"/>
                  <p:cNvSpPr>
                    <a:spLocks noChangeArrowheads="1"/>
                  </p:cNvSpPr>
                  <p:nvPr/>
                </p:nvSpPr>
                <p:spPr bwMode="auto">
                  <a:xfrm>
                    <a:off x="381" y="456"/>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b</a:t>
                    </a:r>
                  </a:p>
                </p:txBody>
              </p:sp>
              <p:sp>
                <p:nvSpPr>
                  <p:cNvPr id="51" name="Oval 36"/>
                  <p:cNvSpPr>
                    <a:spLocks noChangeArrowheads="1"/>
                  </p:cNvSpPr>
                  <p:nvPr/>
                </p:nvSpPr>
                <p:spPr bwMode="auto">
                  <a:xfrm>
                    <a:off x="1501" y="44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c</a:t>
                    </a:r>
                  </a:p>
                </p:txBody>
              </p:sp>
              <p:sp>
                <p:nvSpPr>
                  <p:cNvPr id="52" name="Line 37"/>
                  <p:cNvSpPr>
                    <a:spLocks noChangeShapeType="1"/>
                  </p:cNvSpPr>
                  <p:nvPr/>
                </p:nvSpPr>
                <p:spPr bwMode="auto">
                  <a:xfrm flipH="1">
                    <a:off x="557" y="192"/>
                    <a:ext cx="408" cy="272"/>
                  </a:xfrm>
                  <a:prstGeom prst="line">
                    <a:avLst/>
                  </a:prstGeom>
                  <a:noFill/>
                  <a:ln w="9525">
                    <a:solidFill>
                      <a:schemeClr val="tx1"/>
                    </a:solidFill>
                    <a:round/>
                    <a:headEnd/>
                    <a:tailEnd/>
                  </a:ln>
                  <a:effectLst/>
                </p:spPr>
                <p:txBody>
                  <a:bodyPr wrap="none"/>
                  <a:lstStyle/>
                  <a:p>
                    <a:endParaRPr lang="zh-CN" altLang="en-US"/>
                  </a:p>
                </p:txBody>
              </p:sp>
              <p:sp>
                <p:nvSpPr>
                  <p:cNvPr id="53" name="Line 38"/>
                  <p:cNvSpPr>
                    <a:spLocks noChangeShapeType="1"/>
                  </p:cNvSpPr>
                  <p:nvPr/>
                </p:nvSpPr>
                <p:spPr bwMode="auto">
                  <a:xfrm>
                    <a:off x="1149" y="176"/>
                    <a:ext cx="408" cy="272"/>
                  </a:xfrm>
                  <a:prstGeom prst="line">
                    <a:avLst/>
                  </a:prstGeom>
                  <a:noFill/>
                  <a:ln w="9525">
                    <a:solidFill>
                      <a:schemeClr val="tx1"/>
                    </a:solidFill>
                    <a:round/>
                    <a:headEnd/>
                    <a:tailEnd/>
                  </a:ln>
                  <a:effectLst/>
                </p:spPr>
                <p:txBody>
                  <a:bodyPr wrap="none"/>
                  <a:lstStyle/>
                  <a:p>
                    <a:endParaRPr lang="zh-CN" altLang="en-US"/>
                  </a:p>
                </p:txBody>
              </p:sp>
              <p:sp>
                <p:nvSpPr>
                  <p:cNvPr id="54" name="Line 39"/>
                  <p:cNvSpPr>
                    <a:spLocks noChangeShapeType="1"/>
                  </p:cNvSpPr>
                  <p:nvPr/>
                </p:nvSpPr>
                <p:spPr bwMode="auto">
                  <a:xfrm flipH="1">
                    <a:off x="125" y="632"/>
                    <a:ext cx="272" cy="227"/>
                  </a:xfrm>
                  <a:prstGeom prst="line">
                    <a:avLst/>
                  </a:prstGeom>
                  <a:noFill/>
                  <a:ln w="9525">
                    <a:solidFill>
                      <a:schemeClr val="tx1"/>
                    </a:solidFill>
                    <a:round/>
                    <a:headEnd/>
                    <a:tailEnd/>
                  </a:ln>
                  <a:effectLst/>
                </p:spPr>
                <p:txBody>
                  <a:bodyPr wrap="none"/>
                  <a:lstStyle/>
                  <a:p>
                    <a:endParaRPr lang="zh-CN" altLang="en-US"/>
                  </a:p>
                </p:txBody>
              </p:sp>
              <p:sp>
                <p:nvSpPr>
                  <p:cNvPr id="55" name="Line 40"/>
                  <p:cNvSpPr>
                    <a:spLocks noChangeShapeType="1"/>
                  </p:cNvSpPr>
                  <p:nvPr/>
                </p:nvSpPr>
                <p:spPr bwMode="auto">
                  <a:xfrm>
                    <a:off x="568" y="648"/>
                    <a:ext cx="227" cy="227"/>
                  </a:xfrm>
                  <a:prstGeom prst="line">
                    <a:avLst/>
                  </a:prstGeom>
                  <a:noFill/>
                  <a:ln w="9525">
                    <a:solidFill>
                      <a:schemeClr val="tx1"/>
                    </a:solidFill>
                    <a:round/>
                    <a:headEnd/>
                    <a:tailEnd/>
                  </a:ln>
                  <a:effectLst/>
                </p:spPr>
                <p:txBody>
                  <a:bodyPr wrap="none"/>
                  <a:lstStyle/>
                  <a:p>
                    <a:endParaRPr lang="zh-CN" altLang="en-US"/>
                  </a:p>
                </p:txBody>
              </p:sp>
              <p:sp>
                <p:nvSpPr>
                  <p:cNvPr id="56" name="Line 41"/>
                  <p:cNvSpPr>
                    <a:spLocks noChangeShapeType="1"/>
                  </p:cNvSpPr>
                  <p:nvPr/>
                </p:nvSpPr>
                <p:spPr bwMode="auto">
                  <a:xfrm>
                    <a:off x="1701" y="640"/>
                    <a:ext cx="240" cy="240"/>
                  </a:xfrm>
                  <a:prstGeom prst="line">
                    <a:avLst/>
                  </a:prstGeom>
                  <a:noFill/>
                  <a:ln w="9525">
                    <a:solidFill>
                      <a:schemeClr val="tx1"/>
                    </a:solidFill>
                    <a:round/>
                    <a:headEnd/>
                    <a:tailEnd/>
                  </a:ln>
                  <a:effectLst/>
                </p:spPr>
                <p:txBody>
                  <a:bodyPr wrap="none"/>
                  <a:lstStyle/>
                  <a:p>
                    <a:endParaRPr lang="zh-CN" altLang="en-US"/>
                  </a:p>
                </p:txBody>
              </p:sp>
              <p:sp>
                <p:nvSpPr>
                  <p:cNvPr id="57" name="Oval 42"/>
                  <p:cNvSpPr>
                    <a:spLocks noChangeArrowheads="1"/>
                  </p:cNvSpPr>
                  <p:nvPr/>
                </p:nvSpPr>
                <p:spPr bwMode="auto">
                  <a:xfrm>
                    <a:off x="0" y="861"/>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800">
                        <a:ea typeface="楷体_GB2312" pitchFamily="49" charset="-122"/>
                      </a:rPr>
                      <a:t>d</a:t>
                    </a:r>
                  </a:p>
                </p:txBody>
              </p:sp>
              <p:grpSp>
                <p:nvGrpSpPr>
                  <p:cNvPr id="58" name="Group 43"/>
                  <p:cNvGrpSpPr>
                    <a:grpSpLocks/>
                  </p:cNvGrpSpPr>
                  <p:nvPr/>
                </p:nvGrpSpPr>
                <p:grpSpPr bwMode="auto">
                  <a:xfrm>
                    <a:off x="493" y="872"/>
                    <a:ext cx="598" cy="659"/>
                    <a:chOff x="0" y="0"/>
                    <a:chExt cx="598" cy="659"/>
                  </a:xfrm>
                </p:grpSpPr>
                <p:sp>
                  <p:nvSpPr>
                    <p:cNvPr id="60" name="Oval 44"/>
                    <p:cNvSpPr>
                      <a:spLocks noChangeArrowheads="1"/>
                    </p:cNvSpPr>
                    <p:nvPr/>
                  </p:nvSpPr>
                  <p:spPr bwMode="auto">
                    <a:xfrm>
                      <a:off x="227" y="0"/>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800">
                          <a:ea typeface="楷体_GB2312" pitchFamily="49" charset="-122"/>
                        </a:rPr>
                        <a:t>e</a:t>
                      </a:r>
                    </a:p>
                  </p:txBody>
                </p:sp>
                <p:sp>
                  <p:nvSpPr>
                    <p:cNvPr id="61" name="Oval 45"/>
                    <p:cNvSpPr>
                      <a:spLocks noChangeArrowheads="1"/>
                    </p:cNvSpPr>
                    <p:nvPr/>
                  </p:nvSpPr>
                  <p:spPr bwMode="auto">
                    <a:xfrm>
                      <a:off x="0" y="432"/>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f</a:t>
                      </a:r>
                    </a:p>
                  </p:txBody>
                </p:sp>
                <p:sp>
                  <p:nvSpPr>
                    <p:cNvPr id="62" name="Oval 46"/>
                    <p:cNvSpPr>
                      <a:spLocks noChangeArrowheads="1"/>
                    </p:cNvSpPr>
                    <p:nvPr/>
                  </p:nvSpPr>
                  <p:spPr bwMode="auto">
                    <a:xfrm>
                      <a:off x="371" y="432"/>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g</a:t>
                      </a:r>
                    </a:p>
                  </p:txBody>
                </p:sp>
                <p:sp>
                  <p:nvSpPr>
                    <p:cNvPr id="63" name="Line 47"/>
                    <p:cNvSpPr>
                      <a:spLocks noChangeShapeType="1"/>
                    </p:cNvSpPr>
                    <p:nvPr/>
                  </p:nvSpPr>
                  <p:spPr bwMode="auto">
                    <a:xfrm flipH="1">
                      <a:off x="139" y="216"/>
                      <a:ext cx="136" cy="227"/>
                    </a:xfrm>
                    <a:prstGeom prst="line">
                      <a:avLst/>
                    </a:prstGeom>
                    <a:noFill/>
                    <a:ln w="9525">
                      <a:solidFill>
                        <a:schemeClr val="tx1"/>
                      </a:solidFill>
                      <a:round/>
                      <a:headEnd/>
                      <a:tailEnd/>
                    </a:ln>
                    <a:effectLst/>
                  </p:spPr>
                  <p:txBody>
                    <a:bodyPr wrap="none"/>
                    <a:lstStyle/>
                    <a:p>
                      <a:endParaRPr lang="zh-CN" altLang="en-US"/>
                    </a:p>
                  </p:txBody>
                </p:sp>
                <p:sp>
                  <p:nvSpPr>
                    <p:cNvPr id="64" name="Line 48"/>
                    <p:cNvSpPr>
                      <a:spLocks noChangeShapeType="1"/>
                    </p:cNvSpPr>
                    <p:nvPr/>
                  </p:nvSpPr>
                  <p:spPr bwMode="auto">
                    <a:xfrm>
                      <a:off x="395" y="208"/>
                      <a:ext cx="113" cy="227"/>
                    </a:xfrm>
                    <a:prstGeom prst="line">
                      <a:avLst/>
                    </a:prstGeom>
                    <a:noFill/>
                    <a:ln w="9525">
                      <a:solidFill>
                        <a:schemeClr val="tx1"/>
                      </a:solidFill>
                      <a:round/>
                      <a:headEnd/>
                      <a:tailEnd/>
                    </a:ln>
                    <a:effectLst/>
                  </p:spPr>
                  <p:txBody>
                    <a:bodyPr wrap="none"/>
                    <a:lstStyle/>
                    <a:p>
                      <a:endParaRPr lang="zh-CN" altLang="en-US"/>
                    </a:p>
                  </p:txBody>
                </p:sp>
              </p:grpSp>
              <p:sp>
                <p:nvSpPr>
                  <p:cNvPr id="59" name="Oval 49"/>
                  <p:cNvSpPr>
                    <a:spLocks noChangeArrowheads="1"/>
                  </p:cNvSpPr>
                  <p:nvPr/>
                </p:nvSpPr>
                <p:spPr bwMode="auto">
                  <a:xfrm>
                    <a:off x="1853" y="888"/>
                    <a:ext cx="227" cy="227"/>
                  </a:xfrm>
                  <a:prstGeom prst="ellipse">
                    <a:avLst/>
                  </a:prstGeom>
                  <a:noFill/>
                  <a:ln w="9525">
                    <a:solidFill>
                      <a:schemeClr val="tx1"/>
                    </a:solidFill>
                    <a:round/>
                    <a:headEnd/>
                    <a:tailEnd/>
                  </a:ln>
                  <a:effectLst/>
                </p:spPr>
                <p:txBody>
                  <a:bodyPr wrap="none" anchor="ctr"/>
                  <a:lstStyle/>
                  <a:p>
                    <a:pPr algn="ctr">
                      <a:spcBef>
                        <a:spcPct val="20000"/>
                      </a:spcBef>
                    </a:pPr>
                    <a:r>
                      <a:rPr lang="en-US" sz="2400">
                        <a:ea typeface="楷体_GB2312" pitchFamily="49" charset="-122"/>
                      </a:rPr>
                      <a:t>h</a:t>
                    </a:r>
                  </a:p>
                </p:txBody>
              </p:sp>
            </p:grpSp>
            <p:sp>
              <p:nvSpPr>
                <p:cNvPr id="43" name="Oval 50"/>
                <p:cNvSpPr>
                  <a:spLocks noChangeArrowheads="1"/>
                </p:cNvSpPr>
                <p:nvPr/>
              </p:nvSpPr>
              <p:spPr bwMode="auto">
                <a:xfrm>
                  <a:off x="1535" y="883"/>
                  <a:ext cx="249" cy="227"/>
                </a:xfrm>
                <a:prstGeom prst="ellipse">
                  <a:avLst/>
                </a:prstGeom>
                <a:solidFill>
                  <a:schemeClr val="accent2"/>
                </a:solidFill>
                <a:ln w="9525">
                  <a:solidFill>
                    <a:schemeClr val="tx1"/>
                  </a:solidFill>
                  <a:round/>
                  <a:headEnd/>
                  <a:tailEnd/>
                </a:ln>
                <a:effectLst/>
              </p:spPr>
              <p:txBody>
                <a:bodyPr wrap="none" anchor="ctr"/>
                <a:lstStyle/>
                <a:p>
                  <a:r>
                    <a:rPr lang="en-US" sz="2400">
                      <a:cs typeface="Times New Roman" pitchFamily="18" charset="0"/>
                    </a:rPr>
                    <a:t>Ø</a:t>
                  </a:r>
                </a:p>
              </p:txBody>
            </p:sp>
            <p:sp>
              <p:nvSpPr>
                <p:cNvPr id="44" name="Line 51"/>
                <p:cNvSpPr>
                  <a:spLocks noChangeShapeType="1"/>
                </p:cNvSpPr>
                <p:nvPr/>
              </p:nvSpPr>
              <p:spPr bwMode="auto">
                <a:xfrm flipH="1">
                  <a:off x="1656" y="643"/>
                  <a:ext cx="144" cy="240"/>
                </a:xfrm>
                <a:prstGeom prst="line">
                  <a:avLst/>
                </a:prstGeom>
                <a:noFill/>
                <a:ln w="19050">
                  <a:solidFill>
                    <a:schemeClr val="accent2"/>
                  </a:solidFill>
                  <a:round/>
                  <a:headEnd/>
                  <a:tailEnd/>
                </a:ln>
                <a:effectLst/>
              </p:spPr>
              <p:txBody>
                <a:bodyPr wrap="none"/>
                <a:lstStyle/>
                <a:p>
                  <a:endParaRPr lang="zh-CN" altLang="en-US"/>
                </a:p>
              </p:txBody>
            </p:sp>
            <p:sp>
              <p:nvSpPr>
                <p:cNvPr id="45" name="Oval 52"/>
                <p:cNvSpPr>
                  <a:spLocks noChangeArrowheads="1"/>
                </p:cNvSpPr>
                <p:nvPr/>
              </p:nvSpPr>
              <p:spPr bwMode="auto">
                <a:xfrm>
                  <a:off x="0" y="1296"/>
                  <a:ext cx="249" cy="227"/>
                </a:xfrm>
                <a:prstGeom prst="ellipse">
                  <a:avLst/>
                </a:prstGeom>
                <a:solidFill>
                  <a:schemeClr val="accent2"/>
                </a:solidFill>
                <a:ln w="9525">
                  <a:solidFill>
                    <a:schemeClr val="tx1"/>
                  </a:solidFill>
                  <a:round/>
                  <a:headEnd/>
                  <a:tailEnd/>
                </a:ln>
                <a:effectLst/>
              </p:spPr>
              <p:txBody>
                <a:bodyPr wrap="none" anchor="ctr"/>
                <a:lstStyle/>
                <a:p>
                  <a:r>
                    <a:rPr lang="en-US" sz="2400">
                      <a:cs typeface="Times New Roman" pitchFamily="18" charset="0"/>
                    </a:rPr>
                    <a:t>Ø</a:t>
                  </a:r>
                  <a:endParaRPr lang="en-US" sz="2400"/>
                </a:p>
              </p:txBody>
            </p:sp>
            <p:sp>
              <p:nvSpPr>
                <p:cNvPr id="46" name="Line 53"/>
                <p:cNvSpPr>
                  <a:spLocks noChangeShapeType="1"/>
                </p:cNvSpPr>
                <p:nvPr/>
              </p:nvSpPr>
              <p:spPr bwMode="auto">
                <a:xfrm flipH="1">
                  <a:off x="137" y="1056"/>
                  <a:ext cx="144" cy="240"/>
                </a:xfrm>
                <a:prstGeom prst="line">
                  <a:avLst/>
                </a:prstGeom>
                <a:noFill/>
                <a:ln w="19050">
                  <a:solidFill>
                    <a:schemeClr val="accent2"/>
                  </a:solidFill>
                  <a:round/>
                  <a:headEnd/>
                  <a:tailEnd/>
                </a:ln>
                <a:effectLst/>
              </p:spPr>
              <p:txBody>
                <a:bodyPr wrap="none"/>
                <a:lstStyle/>
                <a:p>
                  <a:endParaRPr lang="zh-CN" altLang="en-US"/>
                </a:p>
              </p:txBody>
            </p:sp>
            <p:sp>
              <p:nvSpPr>
                <p:cNvPr id="47" name="Oval 54"/>
                <p:cNvSpPr>
                  <a:spLocks noChangeArrowheads="1"/>
                </p:cNvSpPr>
                <p:nvPr/>
              </p:nvSpPr>
              <p:spPr bwMode="auto">
                <a:xfrm>
                  <a:off x="351" y="1304"/>
                  <a:ext cx="249" cy="227"/>
                </a:xfrm>
                <a:prstGeom prst="ellipse">
                  <a:avLst/>
                </a:prstGeom>
                <a:solidFill>
                  <a:schemeClr val="accent2"/>
                </a:solidFill>
                <a:ln w="9525">
                  <a:solidFill>
                    <a:schemeClr val="tx1"/>
                  </a:solidFill>
                  <a:round/>
                  <a:headEnd/>
                  <a:tailEnd/>
                </a:ln>
                <a:effectLst/>
              </p:spPr>
              <p:txBody>
                <a:bodyPr wrap="none" anchor="ctr"/>
                <a:lstStyle/>
                <a:p>
                  <a:r>
                    <a:rPr lang="en-US" sz="2400">
                      <a:cs typeface="Times New Roman" pitchFamily="18" charset="0"/>
                    </a:rPr>
                    <a:t>Ø</a:t>
                  </a:r>
                </a:p>
              </p:txBody>
            </p:sp>
            <p:sp>
              <p:nvSpPr>
                <p:cNvPr id="48" name="Line 55"/>
                <p:cNvSpPr>
                  <a:spLocks noChangeShapeType="1"/>
                </p:cNvSpPr>
                <p:nvPr/>
              </p:nvSpPr>
              <p:spPr bwMode="auto">
                <a:xfrm>
                  <a:off x="424" y="1067"/>
                  <a:ext cx="48" cy="240"/>
                </a:xfrm>
                <a:prstGeom prst="line">
                  <a:avLst/>
                </a:prstGeom>
                <a:noFill/>
                <a:ln w="19050">
                  <a:solidFill>
                    <a:schemeClr val="accent2"/>
                  </a:solidFill>
                  <a:round/>
                  <a:headEnd/>
                  <a:tailEnd/>
                </a:ln>
                <a:effectLst/>
              </p:spPr>
              <p:txBody>
                <a:bodyPr wrap="none"/>
                <a:lstStyle/>
                <a:p>
                  <a:endParaRPr lang="zh-CN" altLang="en-US"/>
                </a:p>
              </p:txBody>
            </p:sp>
          </p:grpSp>
        </p:grpSp>
        <p:grpSp>
          <p:nvGrpSpPr>
            <p:cNvPr id="6" name="Group 56"/>
            <p:cNvGrpSpPr>
              <a:grpSpLocks/>
            </p:cNvGrpSpPr>
            <p:nvPr/>
          </p:nvGrpSpPr>
          <p:grpSpPr bwMode="auto">
            <a:xfrm>
              <a:off x="600" y="1967"/>
              <a:ext cx="3540" cy="1825"/>
              <a:chOff x="0" y="0"/>
              <a:chExt cx="3540" cy="1825"/>
            </a:xfrm>
          </p:grpSpPr>
          <p:grpSp>
            <p:nvGrpSpPr>
              <p:cNvPr id="7" name="Group 57"/>
              <p:cNvGrpSpPr>
                <a:grpSpLocks/>
              </p:cNvGrpSpPr>
              <p:nvPr/>
            </p:nvGrpSpPr>
            <p:grpSpPr bwMode="auto">
              <a:xfrm>
                <a:off x="0" y="0"/>
                <a:ext cx="3540" cy="899"/>
                <a:chOff x="0" y="0"/>
                <a:chExt cx="3540" cy="899"/>
              </a:xfrm>
            </p:grpSpPr>
            <p:grpSp>
              <p:nvGrpSpPr>
                <p:cNvPr id="23" name="Group 58"/>
                <p:cNvGrpSpPr>
                  <a:grpSpLocks/>
                </p:cNvGrpSpPr>
                <p:nvPr/>
              </p:nvGrpSpPr>
              <p:grpSpPr bwMode="auto">
                <a:xfrm>
                  <a:off x="0" y="0"/>
                  <a:ext cx="3540" cy="577"/>
                  <a:chOff x="0" y="0"/>
                  <a:chExt cx="3540" cy="577"/>
                </a:xfrm>
              </p:grpSpPr>
              <p:sp>
                <p:nvSpPr>
                  <p:cNvPr id="25" name="Rectangle 59"/>
                  <p:cNvSpPr>
                    <a:spLocks noChangeArrowheads="1"/>
                  </p:cNvSpPr>
                  <p:nvPr/>
                </p:nvSpPr>
                <p:spPr bwMode="auto">
                  <a:xfrm>
                    <a:off x="3" y="0"/>
                    <a:ext cx="3537" cy="249"/>
                  </a:xfrm>
                  <a:prstGeom prst="rect">
                    <a:avLst/>
                  </a:prstGeom>
                  <a:noFill/>
                  <a:ln w="9525">
                    <a:noFill/>
                    <a:miter lim="800000"/>
                    <a:headEnd/>
                    <a:tailEnd/>
                  </a:ln>
                  <a:effectLst/>
                </p:spPr>
                <p:txBody>
                  <a:bodyPr wrap="none" anchor="ctr"/>
                  <a:lstStyle/>
                  <a:p>
                    <a:r>
                      <a:rPr lang="en-US" sz="2800"/>
                      <a:t>1   2   3   4   5   6   7   8   9   10  11  12</a:t>
                    </a:r>
                    <a:r>
                      <a:rPr lang="en-US" sz="2400"/>
                      <a:t> </a:t>
                    </a:r>
                  </a:p>
                </p:txBody>
              </p:sp>
              <p:sp>
                <p:nvSpPr>
                  <p:cNvPr id="26" name="Rectangle 60"/>
                  <p:cNvSpPr>
                    <a:spLocks noChangeArrowheads="1"/>
                  </p:cNvSpPr>
                  <p:nvPr/>
                </p:nvSpPr>
                <p:spPr bwMode="auto">
                  <a:xfrm>
                    <a:off x="0" y="327"/>
                    <a:ext cx="3537" cy="249"/>
                  </a:xfrm>
                  <a:prstGeom prst="rect">
                    <a:avLst/>
                  </a:prstGeom>
                  <a:noFill/>
                  <a:ln w="9525">
                    <a:solidFill>
                      <a:schemeClr val="tx1"/>
                    </a:solidFill>
                    <a:miter lim="800000"/>
                    <a:headEnd/>
                    <a:tailEnd/>
                  </a:ln>
                  <a:effectLst/>
                </p:spPr>
                <p:txBody>
                  <a:bodyPr wrap="none" anchor="ctr"/>
                  <a:lstStyle/>
                  <a:p>
                    <a:r>
                      <a:rPr lang="en-US" sz="2800"/>
                      <a:t>a   b   c   d   e   f   g    h    i     j     k    l</a:t>
                    </a:r>
                    <a:r>
                      <a:rPr lang="en-US" sz="2400"/>
                      <a:t>  </a:t>
                    </a:r>
                  </a:p>
                </p:txBody>
              </p:sp>
              <p:sp>
                <p:nvSpPr>
                  <p:cNvPr id="27" name="Line 61"/>
                  <p:cNvSpPr>
                    <a:spLocks noChangeShapeType="1"/>
                  </p:cNvSpPr>
                  <p:nvPr/>
                </p:nvSpPr>
                <p:spPr bwMode="auto">
                  <a:xfrm>
                    <a:off x="219" y="328"/>
                    <a:ext cx="0" cy="249"/>
                  </a:xfrm>
                  <a:prstGeom prst="line">
                    <a:avLst/>
                  </a:prstGeom>
                  <a:noFill/>
                  <a:ln w="9525">
                    <a:solidFill>
                      <a:schemeClr val="tx1"/>
                    </a:solidFill>
                    <a:round/>
                    <a:headEnd/>
                    <a:tailEnd/>
                  </a:ln>
                  <a:effectLst/>
                </p:spPr>
                <p:txBody>
                  <a:bodyPr wrap="none"/>
                  <a:lstStyle/>
                  <a:p>
                    <a:endParaRPr lang="zh-CN" altLang="en-US"/>
                  </a:p>
                </p:txBody>
              </p:sp>
              <p:sp>
                <p:nvSpPr>
                  <p:cNvPr id="28" name="Line 62"/>
                  <p:cNvSpPr>
                    <a:spLocks noChangeShapeType="1"/>
                  </p:cNvSpPr>
                  <p:nvPr/>
                </p:nvSpPr>
                <p:spPr bwMode="auto">
                  <a:xfrm>
                    <a:off x="507" y="328"/>
                    <a:ext cx="0" cy="249"/>
                  </a:xfrm>
                  <a:prstGeom prst="line">
                    <a:avLst/>
                  </a:prstGeom>
                  <a:noFill/>
                  <a:ln w="9525">
                    <a:solidFill>
                      <a:schemeClr val="tx1"/>
                    </a:solidFill>
                    <a:round/>
                    <a:headEnd/>
                    <a:tailEnd/>
                  </a:ln>
                  <a:effectLst/>
                </p:spPr>
                <p:txBody>
                  <a:bodyPr wrap="none"/>
                  <a:lstStyle/>
                  <a:p>
                    <a:endParaRPr lang="zh-CN" altLang="en-US"/>
                  </a:p>
                </p:txBody>
              </p:sp>
              <p:sp>
                <p:nvSpPr>
                  <p:cNvPr id="29" name="Line 63"/>
                  <p:cNvSpPr>
                    <a:spLocks noChangeShapeType="1"/>
                  </p:cNvSpPr>
                  <p:nvPr/>
                </p:nvSpPr>
                <p:spPr bwMode="auto">
                  <a:xfrm>
                    <a:off x="771" y="328"/>
                    <a:ext cx="0" cy="249"/>
                  </a:xfrm>
                  <a:prstGeom prst="line">
                    <a:avLst/>
                  </a:prstGeom>
                  <a:noFill/>
                  <a:ln w="9525">
                    <a:solidFill>
                      <a:schemeClr val="tx1"/>
                    </a:solidFill>
                    <a:round/>
                    <a:headEnd/>
                    <a:tailEnd/>
                  </a:ln>
                  <a:effectLst/>
                </p:spPr>
                <p:txBody>
                  <a:bodyPr wrap="none"/>
                  <a:lstStyle/>
                  <a:p>
                    <a:endParaRPr lang="zh-CN" altLang="en-US"/>
                  </a:p>
                </p:txBody>
              </p:sp>
              <p:sp>
                <p:nvSpPr>
                  <p:cNvPr id="30" name="Line 64"/>
                  <p:cNvSpPr>
                    <a:spLocks noChangeShapeType="1"/>
                  </p:cNvSpPr>
                  <p:nvPr/>
                </p:nvSpPr>
                <p:spPr bwMode="auto">
                  <a:xfrm>
                    <a:off x="1067" y="328"/>
                    <a:ext cx="0" cy="249"/>
                  </a:xfrm>
                  <a:prstGeom prst="line">
                    <a:avLst/>
                  </a:prstGeom>
                  <a:noFill/>
                  <a:ln w="9525">
                    <a:solidFill>
                      <a:schemeClr val="tx1"/>
                    </a:solidFill>
                    <a:round/>
                    <a:headEnd/>
                    <a:tailEnd/>
                  </a:ln>
                  <a:effectLst/>
                </p:spPr>
                <p:txBody>
                  <a:bodyPr wrap="none"/>
                  <a:lstStyle/>
                  <a:p>
                    <a:endParaRPr lang="zh-CN" altLang="en-US"/>
                  </a:p>
                </p:txBody>
              </p:sp>
              <p:sp>
                <p:nvSpPr>
                  <p:cNvPr id="31" name="Line 65"/>
                  <p:cNvSpPr>
                    <a:spLocks noChangeShapeType="1"/>
                  </p:cNvSpPr>
                  <p:nvPr/>
                </p:nvSpPr>
                <p:spPr bwMode="auto">
                  <a:xfrm>
                    <a:off x="1323" y="328"/>
                    <a:ext cx="0" cy="249"/>
                  </a:xfrm>
                  <a:prstGeom prst="line">
                    <a:avLst/>
                  </a:prstGeom>
                  <a:noFill/>
                  <a:ln w="9525">
                    <a:solidFill>
                      <a:schemeClr val="tx1"/>
                    </a:solidFill>
                    <a:round/>
                    <a:headEnd/>
                    <a:tailEnd/>
                  </a:ln>
                  <a:effectLst/>
                </p:spPr>
                <p:txBody>
                  <a:bodyPr wrap="none"/>
                  <a:lstStyle/>
                  <a:p>
                    <a:endParaRPr lang="zh-CN" altLang="en-US"/>
                  </a:p>
                </p:txBody>
              </p:sp>
              <p:sp>
                <p:nvSpPr>
                  <p:cNvPr id="32" name="Line 66"/>
                  <p:cNvSpPr>
                    <a:spLocks noChangeShapeType="1"/>
                  </p:cNvSpPr>
                  <p:nvPr/>
                </p:nvSpPr>
                <p:spPr bwMode="auto">
                  <a:xfrm>
                    <a:off x="1579" y="328"/>
                    <a:ext cx="0" cy="249"/>
                  </a:xfrm>
                  <a:prstGeom prst="line">
                    <a:avLst/>
                  </a:prstGeom>
                  <a:noFill/>
                  <a:ln w="9525">
                    <a:solidFill>
                      <a:schemeClr val="tx1"/>
                    </a:solidFill>
                    <a:round/>
                    <a:headEnd/>
                    <a:tailEnd/>
                  </a:ln>
                  <a:effectLst/>
                </p:spPr>
                <p:txBody>
                  <a:bodyPr wrap="none"/>
                  <a:lstStyle/>
                  <a:p>
                    <a:endParaRPr lang="zh-CN" altLang="en-US"/>
                  </a:p>
                </p:txBody>
              </p:sp>
              <p:sp>
                <p:nvSpPr>
                  <p:cNvPr id="33" name="Line 67"/>
                  <p:cNvSpPr>
                    <a:spLocks noChangeShapeType="1"/>
                  </p:cNvSpPr>
                  <p:nvPr/>
                </p:nvSpPr>
                <p:spPr bwMode="auto">
                  <a:xfrm>
                    <a:off x="1883" y="328"/>
                    <a:ext cx="0" cy="249"/>
                  </a:xfrm>
                  <a:prstGeom prst="line">
                    <a:avLst/>
                  </a:prstGeom>
                  <a:noFill/>
                  <a:ln w="9525">
                    <a:solidFill>
                      <a:schemeClr val="tx1"/>
                    </a:solidFill>
                    <a:round/>
                    <a:headEnd/>
                    <a:tailEnd/>
                  </a:ln>
                  <a:effectLst/>
                </p:spPr>
                <p:txBody>
                  <a:bodyPr wrap="none"/>
                  <a:lstStyle/>
                  <a:p>
                    <a:endParaRPr lang="zh-CN" altLang="en-US"/>
                  </a:p>
                </p:txBody>
              </p:sp>
              <p:sp>
                <p:nvSpPr>
                  <p:cNvPr id="34" name="Line 68"/>
                  <p:cNvSpPr>
                    <a:spLocks noChangeShapeType="1"/>
                  </p:cNvSpPr>
                  <p:nvPr/>
                </p:nvSpPr>
                <p:spPr bwMode="auto">
                  <a:xfrm>
                    <a:off x="2195" y="328"/>
                    <a:ext cx="0" cy="249"/>
                  </a:xfrm>
                  <a:prstGeom prst="line">
                    <a:avLst/>
                  </a:prstGeom>
                  <a:noFill/>
                  <a:ln w="9525">
                    <a:solidFill>
                      <a:schemeClr val="tx1"/>
                    </a:solidFill>
                    <a:round/>
                    <a:headEnd/>
                    <a:tailEnd/>
                  </a:ln>
                  <a:effectLst/>
                </p:spPr>
                <p:txBody>
                  <a:bodyPr wrap="none"/>
                  <a:lstStyle/>
                  <a:p>
                    <a:endParaRPr lang="zh-CN" altLang="en-US"/>
                  </a:p>
                </p:txBody>
              </p:sp>
              <p:sp>
                <p:nvSpPr>
                  <p:cNvPr id="35" name="Line 69"/>
                  <p:cNvSpPr>
                    <a:spLocks noChangeShapeType="1"/>
                  </p:cNvSpPr>
                  <p:nvPr/>
                </p:nvSpPr>
                <p:spPr bwMode="auto">
                  <a:xfrm>
                    <a:off x="2491" y="328"/>
                    <a:ext cx="0" cy="249"/>
                  </a:xfrm>
                  <a:prstGeom prst="line">
                    <a:avLst/>
                  </a:prstGeom>
                  <a:noFill/>
                  <a:ln w="9525">
                    <a:solidFill>
                      <a:schemeClr val="tx1"/>
                    </a:solidFill>
                    <a:round/>
                    <a:headEnd/>
                    <a:tailEnd/>
                  </a:ln>
                  <a:effectLst/>
                </p:spPr>
                <p:txBody>
                  <a:bodyPr wrap="none"/>
                  <a:lstStyle/>
                  <a:p>
                    <a:endParaRPr lang="zh-CN" altLang="en-US"/>
                  </a:p>
                </p:txBody>
              </p:sp>
              <p:sp>
                <p:nvSpPr>
                  <p:cNvPr id="36" name="Line 70"/>
                  <p:cNvSpPr>
                    <a:spLocks noChangeShapeType="1"/>
                  </p:cNvSpPr>
                  <p:nvPr/>
                </p:nvSpPr>
                <p:spPr bwMode="auto">
                  <a:xfrm>
                    <a:off x="2843" y="328"/>
                    <a:ext cx="0" cy="249"/>
                  </a:xfrm>
                  <a:prstGeom prst="line">
                    <a:avLst/>
                  </a:prstGeom>
                  <a:noFill/>
                  <a:ln w="9525">
                    <a:solidFill>
                      <a:schemeClr val="tx1"/>
                    </a:solidFill>
                    <a:round/>
                    <a:headEnd/>
                    <a:tailEnd/>
                  </a:ln>
                  <a:effectLst/>
                </p:spPr>
                <p:txBody>
                  <a:bodyPr wrap="none"/>
                  <a:lstStyle/>
                  <a:p>
                    <a:endParaRPr lang="zh-CN" altLang="en-US"/>
                  </a:p>
                </p:txBody>
              </p:sp>
              <p:sp>
                <p:nvSpPr>
                  <p:cNvPr id="37" name="Line 71"/>
                  <p:cNvSpPr>
                    <a:spLocks noChangeShapeType="1"/>
                  </p:cNvSpPr>
                  <p:nvPr/>
                </p:nvSpPr>
                <p:spPr bwMode="auto">
                  <a:xfrm>
                    <a:off x="3243" y="328"/>
                    <a:ext cx="0" cy="249"/>
                  </a:xfrm>
                  <a:prstGeom prst="line">
                    <a:avLst/>
                  </a:prstGeom>
                  <a:noFill/>
                  <a:ln w="9525">
                    <a:solidFill>
                      <a:schemeClr val="tx1"/>
                    </a:solidFill>
                    <a:round/>
                    <a:headEnd/>
                    <a:tailEnd/>
                  </a:ln>
                  <a:effectLst/>
                </p:spPr>
                <p:txBody>
                  <a:bodyPr wrap="none"/>
                  <a:lstStyle/>
                  <a:p>
                    <a:endParaRPr lang="zh-CN" altLang="en-US"/>
                  </a:p>
                </p:txBody>
              </p:sp>
            </p:grpSp>
            <p:sp>
              <p:nvSpPr>
                <p:cNvPr id="24" name="Rectangle 72"/>
                <p:cNvSpPr>
                  <a:spLocks noChangeArrowheads="1"/>
                </p:cNvSpPr>
                <p:nvPr/>
              </p:nvSpPr>
              <p:spPr bwMode="auto">
                <a:xfrm>
                  <a:off x="651" y="672"/>
                  <a:ext cx="2267" cy="227"/>
                </a:xfrm>
                <a:prstGeom prst="rect">
                  <a:avLst/>
                </a:prstGeom>
                <a:noFill/>
                <a:ln w="9525">
                  <a:noFill/>
                  <a:miter lim="800000"/>
                  <a:headEnd/>
                  <a:tailEnd/>
                </a:ln>
                <a:effectLst/>
              </p:spPr>
              <p:txBody>
                <a:bodyPr wrap="none" anchor="ctr"/>
                <a:lstStyle/>
                <a:p>
                  <a:r>
                    <a:rPr lang="en-US" sz="2000" b="1"/>
                    <a:t>(c)  </a:t>
                  </a:r>
                  <a:r>
                    <a:rPr lang="zh-CN" altLang="en-US" sz="2000" b="1"/>
                    <a:t>完全二叉树的顺序存储形式</a:t>
                  </a:r>
                </a:p>
              </p:txBody>
            </p:sp>
          </p:grpSp>
          <p:grpSp>
            <p:nvGrpSpPr>
              <p:cNvPr id="8" name="Group 73"/>
              <p:cNvGrpSpPr>
                <a:grpSpLocks/>
              </p:cNvGrpSpPr>
              <p:nvPr/>
            </p:nvGrpSpPr>
            <p:grpSpPr bwMode="auto">
              <a:xfrm>
                <a:off x="75" y="960"/>
                <a:ext cx="3177" cy="865"/>
                <a:chOff x="0" y="0"/>
                <a:chExt cx="3177" cy="865"/>
              </a:xfrm>
            </p:grpSpPr>
            <p:grpSp>
              <p:nvGrpSpPr>
                <p:cNvPr id="9" name="Group 74"/>
                <p:cNvGrpSpPr>
                  <a:grpSpLocks/>
                </p:cNvGrpSpPr>
                <p:nvPr/>
              </p:nvGrpSpPr>
              <p:grpSpPr bwMode="auto">
                <a:xfrm>
                  <a:off x="0" y="0"/>
                  <a:ext cx="3177" cy="577"/>
                  <a:chOff x="0" y="0"/>
                  <a:chExt cx="3177" cy="577"/>
                </a:xfrm>
              </p:grpSpPr>
              <p:sp>
                <p:nvSpPr>
                  <p:cNvPr id="11" name="Rectangle 75"/>
                  <p:cNvSpPr>
                    <a:spLocks noChangeArrowheads="1"/>
                  </p:cNvSpPr>
                  <p:nvPr/>
                </p:nvSpPr>
                <p:spPr bwMode="auto">
                  <a:xfrm>
                    <a:off x="3" y="0"/>
                    <a:ext cx="3174" cy="249"/>
                  </a:xfrm>
                  <a:prstGeom prst="rect">
                    <a:avLst/>
                  </a:prstGeom>
                  <a:noFill/>
                  <a:ln w="9525">
                    <a:noFill/>
                    <a:miter lim="800000"/>
                    <a:headEnd/>
                    <a:tailEnd/>
                  </a:ln>
                  <a:effectLst/>
                </p:spPr>
                <p:txBody>
                  <a:bodyPr wrap="none" anchor="ctr"/>
                  <a:lstStyle/>
                  <a:p>
                    <a:r>
                      <a:rPr lang="en-US" sz="2800" dirty="0"/>
                      <a:t>1   2   3   4   5   6   7   8   9   10  11</a:t>
                    </a:r>
                    <a:endParaRPr lang="en-US" sz="2400" dirty="0"/>
                  </a:p>
                </p:txBody>
              </p:sp>
              <p:sp>
                <p:nvSpPr>
                  <p:cNvPr id="12" name="Rectangle 76"/>
                  <p:cNvSpPr>
                    <a:spLocks noChangeArrowheads="1"/>
                  </p:cNvSpPr>
                  <p:nvPr/>
                </p:nvSpPr>
                <p:spPr bwMode="auto">
                  <a:xfrm>
                    <a:off x="0" y="327"/>
                    <a:ext cx="3174" cy="249"/>
                  </a:xfrm>
                  <a:prstGeom prst="rect">
                    <a:avLst/>
                  </a:prstGeom>
                  <a:noFill/>
                  <a:ln w="9525">
                    <a:solidFill>
                      <a:schemeClr val="tx1"/>
                    </a:solidFill>
                    <a:miter lim="800000"/>
                    <a:headEnd/>
                    <a:tailEnd/>
                  </a:ln>
                  <a:effectLst/>
                </p:spPr>
                <p:txBody>
                  <a:bodyPr wrap="none" anchor="ctr"/>
                  <a:lstStyle/>
                  <a:p>
                    <a:r>
                      <a:rPr lang="en-US" sz="2800"/>
                      <a:t>a   b   c   d   e   </a:t>
                    </a:r>
                    <a:r>
                      <a:rPr lang="en-US" sz="2400">
                        <a:cs typeface="Times New Roman" pitchFamily="18" charset="0"/>
                      </a:rPr>
                      <a:t>Ø</a:t>
                    </a:r>
                    <a:r>
                      <a:rPr lang="en-US" sz="2800"/>
                      <a:t>   h   </a:t>
                    </a:r>
                    <a:r>
                      <a:rPr lang="en-US" sz="2400">
                        <a:cs typeface="Times New Roman" pitchFamily="18" charset="0"/>
                      </a:rPr>
                      <a:t>Ø  </a:t>
                    </a:r>
                    <a:r>
                      <a:rPr lang="en-US" sz="2800"/>
                      <a:t> </a:t>
                    </a:r>
                    <a:r>
                      <a:rPr lang="en-US" sz="2400">
                        <a:cs typeface="Times New Roman" pitchFamily="18" charset="0"/>
                      </a:rPr>
                      <a:t>Ø   </a:t>
                    </a:r>
                    <a:r>
                      <a:rPr lang="en-US" sz="2800"/>
                      <a:t> </a:t>
                    </a:r>
                    <a:r>
                      <a:rPr lang="en-US" sz="2800">
                        <a:ea typeface="Arial Unicode MS" pitchFamily="34" charset="-122"/>
                        <a:cs typeface="Arial Unicode MS" pitchFamily="34" charset="-122"/>
                      </a:rPr>
                      <a:t>f    </a:t>
                    </a:r>
                    <a:r>
                      <a:rPr lang="en-US" sz="2800"/>
                      <a:t> g</a:t>
                    </a:r>
                  </a:p>
                </p:txBody>
              </p:sp>
              <p:sp>
                <p:nvSpPr>
                  <p:cNvPr id="13" name="Line 77"/>
                  <p:cNvSpPr>
                    <a:spLocks noChangeShapeType="1"/>
                  </p:cNvSpPr>
                  <p:nvPr/>
                </p:nvSpPr>
                <p:spPr bwMode="auto">
                  <a:xfrm>
                    <a:off x="219" y="328"/>
                    <a:ext cx="0" cy="249"/>
                  </a:xfrm>
                  <a:prstGeom prst="line">
                    <a:avLst/>
                  </a:prstGeom>
                  <a:noFill/>
                  <a:ln w="9525">
                    <a:solidFill>
                      <a:schemeClr val="tx1"/>
                    </a:solidFill>
                    <a:round/>
                    <a:headEnd/>
                    <a:tailEnd/>
                  </a:ln>
                  <a:effectLst/>
                </p:spPr>
                <p:txBody>
                  <a:bodyPr wrap="none"/>
                  <a:lstStyle/>
                  <a:p>
                    <a:endParaRPr lang="zh-CN" altLang="en-US"/>
                  </a:p>
                </p:txBody>
              </p:sp>
              <p:sp>
                <p:nvSpPr>
                  <p:cNvPr id="14" name="Line 78"/>
                  <p:cNvSpPr>
                    <a:spLocks noChangeShapeType="1"/>
                  </p:cNvSpPr>
                  <p:nvPr/>
                </p:nvSpPr>
                <p:spPr bwMode="auto">
                  <a:xfrm>
                    <a:off x="507" y="328"/>
                    <a:ext cx="0" cy="249"/>
                  </a:xfrm>
                  <a:prstGeom prst="line">
                    <a:avLst/>
                  </a:prstGeom>
                  <a:noFill/>
                  <a:ln w="9525">
                    <a:solidFill>
                      <a:schemeClr val="tx1"/>
                    </a:solidFill>
                    <a:round/>
                    <a:headEnd/>
                    <a:tailEnd/>
                  </a:ln>
                  <a:effectLst/>
                </p:spPr>
                <p:txBody>
                  <a:bodyPr wrap="none"/>
                  <a:lstStyle/>
                  <a:p>
                    <a:endParaRPr lang="zh-CN" altLang="en-US"/>
                  </a:p>
                </p:txBody>
              </p:sp>
              <p:sp>
                <p:nvSpPr>
                  <p:cNvPr id="15" name="Line 79"/>
                  <p:cNvSpPr>
                    <a:spLocks noChangeShapeType="1"/>
                  </p:cNvSpPr>
                  <p:nvPr/>
                </p:nvSpPr>
                <p:spPr bwMode="auto">
                  <a:xfrm>
                    <a:off x="771" y="328"/>
                    <a:ext cx="0" cy="249"/>
                  </a:xfrm>
                  <a:prstGeom prst="line">
                    <a:avLst/>
                  </a:prstGeom>
                  <a:noFill/>
                  <a:ln w="9525">
                    <a:solidFill>
                      <a:schemeClr val="tx1"/>
                    </a:solidFill>
                    <a:round/>
                    <a:headEnd/>
                    <a:tailEnd/>
                  </a:ln>
                  <a:effectLst/>
                </p:spPr>
                <p:txBody>
                  <a:bodyPr wrap="none"/>
                  <a:lstStyle/>
                  <a:p>
                    <a:endParaRPr lang="zh-CN" altLang="en-US"/>
                  </a:p>
                </p:txBody>
              </p:sp>
              <p:sp>
                <p:nvSpPr>
                  <p:cNvPr id="16" name="Line 80"/>
                  <p:cNvSpPr>
                    <a:spLocks noChangeShapeType="1"/>
                  </p:cNvSpPr>
                  <p:nvPr/>
                </p:nvSpPr>
                <p:spPr bwMode="auto">
                  <a:xfrm>
                    <a:off x="1067" y="328"/>
                    <a:ext cx="0" cy="249"/>
                  </a:xfrm>
                  <a:prstGeom prst="line">
                    <a:avLst/>
                  </a:prstGeom>
                  <a:noFill/>
                  <a:ln w="9525">
                    <a:solidFill>
                      <a:schemeClr val="tx1"/>
                    </a:solidFill>
                    <a:round/>
                    <a:headEnd/>
                    <a:tailEnd/>
                  </a:ln>
                  <a:effectLst/>
                </p:spPr>
                <p:txBody>
                  <a:bodyPr wrap="none"/>
                  <a:lstStyle/>
                  <a:p>
                    <a:endParaRPr lang="zh-CN" altLang="en-US"/>
                  </a:p>
                </p:txBody>
              </p:sp>
              <p:sp>
                <p:nvSpPr>
                  <p:cNvPr id="17" name="Line 81"/>
                  <p:cNvSpPr>
                    <a:spLocks noChangeShapeType="1"/>
                  </p:cNvSpPr>
                  <p:nvPr/>
                </p:nvSpPr>
                <p:spPr bwMode="auto">
                  <a:xfrm>
                    <a:off x="1323" y="328"/>
                    <a:ext cx="0" cy="249"/>
                  </a:xfrm>
                  <a:prstGeom prst="line">
                    <a:avLst/>
                  </a:prstGeom>
                  <a:noFill/>
                  <a:ln w="9525">
                    <a:solidFill>
                      <a:schemeClr val="tx1"/>
                    </a:solidFill>
                    <a:round/>
                    <a:headEnd/>
                    <a:tailEnd/>
                  </a:ln>
                  <a:effectLst/>
                </p:spPr>
                <p:txBody>
                  <a:bodyPr wrap="none"/>
                  <a:lstStyle/>
                  <a:p>
                    <a:endParaRPr lang="zh-CN" altLang="en-US"/>
                  </a:p>
                </p:txBody>
              </p:sp>
              <p:sp>
                <p:nvSpPr>
                  <p:cNvPr id="18" name="Line 82"/>
                  <p:cNvSpPr>
                    <a:spLocks noChangeShapeType="1"/>
                  </p:cNvSpPr>
                  <p:nvPr/>
                </p:nvSpPr>
                <p:spPr bwMode="auto">
                  <a:xfrm>
                    <a:off x="1579" y="328"/>
                    <a:ext cx="0" cy="249"/>
                  </a:xfrm>
                  <a:prstGeom prst="line">
                    <a:avLst/>
                  </a:prstGeom>
                  <a:noFill/>
                  <a:ln w="9525">
                    <a:solidFill>
                      <a:schemeClr val="tx1"/>
                    </a:solidFill>
                    <a:round/>
                    <a:headEnd/>
                    <a:tailEnd/>
                  </a:ln>
                  <a:effectLst/>
                </p:spPr>
                <p:txBody>
                  <a:bodyPr wrap="none"/>
                  <a:lstStyle/>
                  <a:p>
                    <a:endParaRPr lang="zh-CN" altLang="en-US"/>
                  </a:p>
                </p:txBody>
              </p:sp>
              <p:sp>
                <p:nvSpPr>
                  <p:cNvPr id="19" name="Line 83"/>
                  <p:cNvSpPr>
                    <a:spLocks noChangeShapeType="1"/>
                  </p:cNvSpPr>
                  <p:nvPr/>
                </p:nvSpPr>
                <p:spPr bwMode="auto">
                  <a:xfrm>
                    <a:off x="1883" y="328"/>
                    <a:ext cx="0" cy="249"/>
                  </a:xfrm>
                  <a:prstGeom prst="line">
                    <a:avLst/>
                  </a:prstGeom>
                  <a:noFill/>
                  <a:ln w="9525">
                    <a:solidFill>
                      <a:schemeClr val="tx1"/>
                    </a:solidFill>
                    <a:round/>
                    <a:headEnd/>
                    <a:tailEnd/>
                  </a:ln>
                  <a:effectLst/>
                </p:spPr>
                <p:txBody>
                  <a:bodyPr wrap="none"/>
                  <a:lstStyle/>
                  <a:p>
                    <a:endParaRPr lang="zh-CN" altLang="en-US"/>
                  </a:p>
                </p:txBody>
              </p:sp>
              <p:sp>
                <p:nvSpPr>
                  <p:cNvPr id="20" name="Line 84"/>
                  <p:cNvSpPr>
                    <a:spLocks noChangeShapeType="1"/>
                  </p:cNvSpPr>
                  <p:nvPr/>
                </p:nvSpPr>
                <p:spPr bwMode="auto">
                  <a:xfrm>
                    <a:off x="2195" y="328"/>
                    <a:ext cx="0" cy="249"/>
                  </a:xfrm>
                  <a:prstGeom prst="line">
                    <a:avLst/>
                  </a:prstGeom>
                  <a:noFill/>
                  <a:ln w="9525">
                    <a:solidFill>
                      <a:schemeClr val="tx1"/>
                    </a:solidFill>
                    <a:round/>
                    <a:headEnd/>
                    <a:tailEnd/>
                  </a:ln>
                  <a:effectLst/>
                </p:spPr>
                <p:txBody>
                  <a:bodyPr wrap="none"/>
                  <a:lstStyle/>
                  <a:p>
                    <a:endParaRPr lang="zh-CN" altLang="en-US"/>
                  </a:p>
                </p:txBody>
              </p:sp>
              <p:sp>
                <p:nvSpPr>
                  <p:cNvPr id="21" name="Line 85"/>
                  <p:cNvSpPr>
                    <a:spLocks noChangeShapeType="1"/>
                  </p:cNvSpPr>
                  <p:nvPr/>
                </p:nvSpPr>
                <p:spPr bwMode="auto">
                  <a:xfrm>
                    <a:off x="2491" y="328"/>
                    <a:ext cx="0" cy="249"/>
                  </a:xfrm>
                  <a:prstGeom prst="line">
                    <a:avLst/>
                  </a:prstGeom>
                  <a:noFill/>
                  <a:ln w="9525">
                    <a:solidFill>
                      <a:schemeClr val="tx1"/>
                    </a:solidFill>
                    <a:round/>
                    <a:headEnd/>
                    <a:tailEnd/>
                  </a:ln>
                  <a:effectLst/>
                </p:spPr>
                <p:txBody>
                  <a:bodyPr wrap="none"/>
                  <a:lstStyle/>
                  <a:p>
                    <a:endParaRPr lang="zh-CN" altLang="en-US"/>
                  </a:p>
                </p:txBody>
              </p:sp>
              <p:sp>
                <p:nvSpPr>
                  <p:cNvPr id="22" name="Line 86"/>
                  <p:cNvSpPr>
                    <a:spLocks noChangeShapeType="1"/>
                  </p:cNvSpPr>
                  <p:nvPr/>
                </p:nvSpPr>
                <p:spPr bwMode="auto">
                  <a:xfrm>
                    <a:off x="2843" y="328"/>
                    <a:ext cx="0" cy="249"/>
                  </a:xfrm>
                  <a:prstGeom prst="line">
                    <a:avLst/>
                  </a:prstGeom>
                  <a:noFill/>
                  <a:ln w="9525">
                    <a:solidFill>
                      <a:schemeClr val="tx1"/>
                    </a:solidFill>
                    <a:round/>
                    <a:headEnd/>
                    <a:tailEnd/>
                  </a:ln>
                  <a:effectLst/>
                </p:spPr>
                <p:txBody>
                  <a:bodyPr wrap="none"/>
                  <a:lstStyle/>
                  <a:p>
                    <a:endParaRPr lang="zh-CN" altLang="en-US"/>
                  </a:p>
                </p:txBody>
              </p:sp>
            </p:grpSp>
            <p:sp>
              <p:nvSpPr>
                <p:cNvPr id="10" name="Rectangle 87"/>
                <p:cNvSpPr>
                  <a:spLocks noChangeArrowheads="1"/>
                </p:cNvSpPr>
                <p:nvPr/>
              </p:nvSpPr>
              <p:spPr bwMode="auto">
                <a:xfrm>
                  <a:off x="432" y="638"/>
                  <a:ext cx="2403" cy="227"/>
                </a:xfrm>
                <a:prstGeom prst="rect">
                  <a:avLst/>
                </a:prstGeom>
                <a:noFill/>
                <a:ln w="9525">
                  <a:noFill/>
                  <a:miter lim="800000"/>
                  <a:headEnd/>
                  <a:tailEnd/>
                </a:ln>
                <a:effectLst/>
              </p:spPr>
              <p:txBody>
                <a:bodyPr wrap="none" anchor="ctr"/>
                <a:lstStyle/>
                <a:p>
                  <a:r>
                    <a:rPr lang="en-US" sz="2000" b="1"/>
                    <a:t>(d)  </a:t>
                  </a:r>
                  <a:r>
                    <a:rPr lang="zh-CN" altLang="en-US" sz="2000" b="1"/>
                    <a:t>非完全二叉树的顺序存储形式</a:t>
                  </a:r>
                </a:p>
              </p:txBody>
            </p:sp>
          </p:gr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链式存储结构</a:t>
            </a:r>
            <a:endParaRPr lang="zh-CN" altLang="en-US" dirty="0"/>
          </a:p>
        </p:txBody>
      </p:sp>
      <p:sp>
        <p:nvSpPr>
          <p:cNvPr id="3" name="内容占位符 2"/>
          <p:cNvSpPr>
            <a:spLocks noGrp="1"/>
          </p:cNvSpPr>
          <p:nvPr>
            <p:ph idx="1"/>
          </p:nvPr>
        </p:nvSpPr>
        <p:spPr>
          <a:xfrm>
            <a:off x="457200" y="1600201"/>
            <a:ext cx="8229600" cy="2900369"/>
          </a:xfrm>
        </p:spPr>
        <p:txBody>
          <a:bodyPr>
            <a:normAutofit fontScale="92500" lnSpcReduction="10000"/>
          </a:bodyPr>
          <a:lstStyle/>
          <a:p>
            <a:pPr>
              <a:lnSpc>
                <a:spcPct val="110000"/>
              </a:lnSpc>
            </a:pPr>
            <a:r>
              <a:rPr lang="zh-CN" altLang="en-US" dirty="0" smtClean="0"/>
              <a:t>设计不同的结点结构可构成不同的链式存储结构。</a:t>
            </a:r>
            <a:endParaRPr lang="en-US" altLang="zh-CN" dirty="0" smtClean="0"/>
          </a:p>
          <a:p>
            <a:pPr lvl="1">
              <a:lnSpc>
                <a:spcPct val="110000"/>
              </a:lnSpc>
            </a:pPr>
            <a:r>
              <a:rPr lang="zh-CN" altLang="en-US" dirty="0" smtClean="0"/>
              <a:t>二叉链表结点。有三个域：一个数据域，两个分别指向左右子结点的指针域</a:t>
            </a:r>
            <a:endParaRPr lang="en-US" altLang="zh-CN" dirty="0" smtClean="0"/>
          </a:p>
          <a:p>
            <a:pPr lvl="1">
              <a:lnSpc>
                <a:spcPct val="110000"/>
              </a:lnSpc>
            </a:pPr>
            <a:r>
              <a:rPr lang="zh-CN" altLang="en-US" dirty="0" smtClean="0"/>
              <a:t>三叉链表结点。除二叉链表的三个域外，再增加一个指针域，用来指向结点的父结点</a:t>
            </a:r>
            <a:endParaRPr lang="zh-CN" altLang="en-US" dirty="0"/>
          </a:p>
        </p:txBody>
      </p:sp>
      <p:grpSp>
        <p:nvGrpSpPr>
          <p:cNvPr id="4" name="Group 3"/>
          <p:cNvGrpSpPr>
            <a:grpSpLocks/>
          </p:cNvGrpSpPr>
          <p:nvPr/>
        </p:nvGrpSpPr>
        <p:grpSpPr bwMode="auto">
          <a:xfrm>
            <a:off x="785786" y="4643446"/>
            <a:ext cx="7135813" cy="1371600"/>
            <a:chOff x="0" y="0"/>
            <a:chExt cx="4495" cy="864"/>
          </a:xfrm>
        </p:grpSpPr>
        <p:grpSp>
          <p:nvGrpSpPr>
            <p:cNvPr id="5" name="Group 4"/>
            <p:cNvGrpSpPr>
              <a:grpSpLocks/>
            </p:cNvGrpSpPr>
            <p:nvPr/>
          </p:nvGrpSpPr>
          <p:grpSpPr bwMode="auto">
            <a:xfrm>
              <a:off x="0" y="0"/>
              <a:ext cx="4495" cy="563"/>
              <a:chOff x="0" y="0"/>
              <a:chExt cx="4495" cy="563"/>
            </a:xfrm>
          </p:grpSpPr>
          <p:grpSp>
            <p:nvGrpSpPr>
              <p:cNvPr id="7" name="Group 5"/>
              <p:cNvGrpSpPr>
                <a:grpSpLocks/>
              </p:cNvGrpSpPr>
              <p:nvPr/>
            </p:nvGrpSpPr>
            <p:grpSpPr bwMode="auto">
              <a:xfrm>
                <a:off x="0" y="0"/>
                <a:ext cx="1723" cy="272"/>
                <a:chOff x="0" y="0"/>
                <a:chExt cx="1768" cy="272"/>
              </a:xfrm>
            </p:grpSpPr>
            <p:sp>
              <p:nvSpPr>
                <p:cNvPr id="15" name="Rectangle 6"/>
                <p:cNvSpPr>
                  <a:spLocks noChangeArrowheads="1"/>
                </p:cNvSpPr>
                <p:nvPr/>
              </p:nvSpPr>
              <p:spPr bwMode="auto">
                <a:xfrm>
                  <a:off x="0" y="0"/>
                  <a:ext cx="1768" cy="272"/>
                </a:xfrm>
                <a:prstGeom prst="rect">
                  <a:avLst/>
                </a:prstGeom>
                <a:noFill/>
                <a:ln w="9525">
                  <a:solidFill>
                    <a:schemeClr val="tx1"/>
                  </a:solidFill>
                  <a:miter lim="800000"/>
                  <a:headEnd/>
                  <a:tailEnd/>
                </a:ln>
                <a:effectLst/>
              </p:spPr>
              <p:txBody>
                <a:bodyPr wrap="none" anchor="ctr"/>
                <a:lstStyle/>
                <a:p>
                  <a:r>
                    <a:rPr lang="en-US" sz="2400" dirty="0" err="1"/>
                    <a:t>Lchild</a:t>
                  </a:r>
                  <a:r>
                    <a:rPr lang="en-US" sz="2400" dirty="0"/>
                    <a:t>   data   </a:t>
                  </a:r>
                  <a:r>
                    <a:rPr lang="en-US" sz="2400" dirty="0" err="1"/>
                    <a:t>Rchild</a:t>
                  </a:r>
                  <a:endParaRPr lang="en-US" sz="2400" dirty="0"/>
                </a:p>
              </p:txBody>
            </p:sp>
            <p:sp>
              <p:nvSpPr>
                <p:cNvPr id="16" name="Line 7"/>
                <p:cNvSpPr>
                  <a:spLocks noChangeShapeType="1"/>
                </p:cNvSpPr>
                <p:nvPr/>
              </p:nvSpPr>
              <p:spPr bwMode="auto">
                <a:xfrm>
                  <a:off x="624" y="0"/>
                  <a:ext cx="0" cy="272"/>
                </a:xfrm>
                <a:prstGeom prst="line">
                  <a:avLst/>
                </a:prstGeom>
                <a:noFill/>
                <a:ln w="9525">
                  <a:solidFill>
                    <a:schemeClr val="tx1"/>
                  </a:solidFill>
                  <a:round/>
                  <a:headEnd/>
                  <a:tailEnd/>
                </a:ln>
                <a:effectLst/>
              </p:spPr>
              <p:txBody>
                <a:bodyPr wrap="none"/>
                <a:lstStyle/>
                <a:p>
                  <a:endParaRPr lang="zh-CN" altLang="en-US"/>
                </a:p>
              </p:txBody>
            </p:sp>
            <p:sp>
              <p:nvSpPr>
                <p:cNvPr id="17" name="Line 8"/>
                <p:cNvSpPr>
                  <a:spLocks noChangeShapeType="1"/>
                </p:cNvSpPr>
                <p:nvPr/>
              </p:nvSpPr>
              <p:spPr bwMode="auto">
                <a:xfrm>
                  <a:off x="1104" y="0"/>
                  <a:ext cx="0" cy="272"/>
                </a:xfrm>
                <a:prstGeom prst="line">
                  <a:avLst/>
                </a:prstGeom>
                <a:noFill/>
                <a:ln w="9525">
                  <a:solidFill>
                    <a:schemeClr val="tx1"/>
                  </a:solidFill>
                  <a:round/>
                  <a:headEnd/>
                  <a:tailEnd/>
                </a:ln>
                <a:effectLst/>
              </p:spPr>
              <p:txBody>
                <a:bodyPr wrap="none"/>
                <a:lstStyle/>
                <a:p>
                  <a:endParaRPr lang="zh-CN" altLang="en-US"/>
                </a:p>
              </p:txBody>
            </p:sp>
          </p:grpSp>
          <p:grpSp>
            <p:nvGrpSpPr>
              <p:cNvPr id="8" name="Group 9"/>
              <p:cNvGrpSpPr>
                <a:grpSpLocks/>
              </p:cNvGrpSpPr>
              <p:nvPr/>
            </p:nvGrpSpPr>
            <p:grpSpPr bwMode="auto">
              <a:xfrm>
                <a:off x="2160" y="0"/>
                <a:ext cx="2335" cy="272"/>
                <a:chOff x="0" y="0"/>
                <a:chExt cx="2335" cy="272"/>
              </a:xfrm>
            </p:grpSpPr>
            <p:sp>
              <p:nvSpPr>
                <p:cNvPr id="11" name="Rectangle 10"/>
                <p:cNvSpPr>
                  <a:spLocks noChangeArrowheads="1"/>
                </p:cNvSpPr>
                <p:nvPr/>
              </p:nvSpPr>
              <p:spPr bwMode="auto">
                <a:xfrm>
                  <a:off x="0" y="0"/>
                  <a:ext cx="2335" cy="272"/>
                </a:xfrm>
                <a:prstGeom prst="rect">
                  <a:avLst/>
                </a:prstGeom>
                <a:noFill/>
                <a:ln w="9525">
                  <a:solidFill>
                    <a:schemeClr val="tx1"/>
                  </a:solidFill>
                  <a:miter lim="800000"/>
                  <a:headEnd/>
                  <a:tailEnd/>
                </a:ln>
                <a:effectLst/>
              </p:spPr>
              <p:txBody>
                <a:bodyPr wrap="none" anchor="ctr"/>
                <a:lstStyle/>
                <a:p>
                  <a:r>
                    <a:rPr lang="en-US" sz="2400" dirty="0" err="1"/>
                    <a:t>Lchild</a:t>
                  </a:r>
                  <a:r>
                    <a:rPr lang="en-US" sz="2400" dirty="0"/>
                    <a:t>   data   parent   </a:t>
                  </a:r>
                  <a:r>
                    <a:rPr lang="en-US" sz="2400" dirty="0" err="1"/>
                    <a:t>Rchild</a:t>
                  </a:r>
                  <a:endParaRPr lang="en-US" sz="2400" dirty="0"/>
                </a:p>
              </p:txBody>
            </p:sp>
            <p:sp>
              <p:nvSpPr>
                <p:cNvPr id="12" name="Line 11"/>
                <p:cNvSpPr>
                  <a:spLocks noChangeShapeType="1"/>
                </p:cNvSpPr>
                <p:nvPr/>
              </p:nvSpPr>
              <p:spPr bwMode="auto">
                <a:xfrm>
                  <a:off x="632" y="0"/>
                  <a:ext cx="0" cy="272"/>
                </a:xfrm>
                <a:prstGeom prst="line">
                  <a:avLst/>
                </a:prstGeom>
                <a:noFill/>
                <a:ln w="9525">
                  <a:solidFill>
                    <a:schemeClr val="tx1"/>
                  </a:solidFill>
                  <a:round/>
                  <a:headEnd/>
                  <a:tailEnd/>
                </a:ln>
                <a:effectLst/>
              </p:spPr>
              <p:txBody>
                <a:bodyPr wrap="none"/>
                <a:lstStyle/>
                <a:p>
                  <a:endParaRPr lang="zh-CN" altLang="en-US"/>
                </a:p>
              </p:txBody>
            </p:sp>
            <p:sp>
              <p:nvSpPr>
                <p:cNvPr id="13" name="Line 12"/>
                <p:cNvSpPr>
                  <a:spLocks noChangeShapeType="1"/>
                </p:cNvSpPr>
                <p:nvPr/>
              </p:nvSpPr>
              <p:spPr bwMode="auto">
                <a:xfrm>
                  <a:off x="1112" y="0"/>
                  <a:ext cx="0" cy="272"/>
                </a:xfrm>
                <a:prstGeom prst="line">
                  <a:avLst/>
                </a:prstGeom>
                <a:noFill/>
                <a:ln w="9525">
                  <a:solidFill>
                    <a:schemeClr val="tx1"/>
                  </a:solidFill>
                  <a:round/>
                  <a:headEnd/>
                  <a:tailEnd/>
                </a:ln>
                <a:effectLst/>
              </p:spPr>
              <p:txBody>
                <a:bodyPr wrap="none"/>
                <a:lstStyle/>
                <a:p>
                  <a:endParaRPr lang="zh-CN" altLang="en-US"/>
                </a:p>
              </p:txBody>
            </p:sp>
            <p:sp>
              <p:nvSpPr>
                <p:cNvPr id="14" name="Line 13"/>
                <p:cNvSpPr>
                  <a:spLocks noChangeShapeType="1"/>
                </p:cNvSpPr>
                <p:nvPr/>
              </p:nvSpPr>
              <p:spPr bwMode="auto">
                <a:xfrm>
                  <a:off x="1728" y="0"/>
                  <a:ext cx="0" cy="272"/>
                </a:xfrm>
                <a:prstGeom prst="line">
                  <a:avLst/>
                </a:prstGeom>
                <a:noFill/>
                <a:ln w="9525">
                  <a:solidFill>
                    <a:schemeClr val="tx1"/>
                  </a:solidFill>
                  <a:round/>
                  <a:headEnd/>
                  <a:tailEnd/>
                </a:ln>
                <a:effectLst/>
              </p:spPr>
              <p:txBody>
                <a:bodyPr wrap="none"/>
                <a:lstStyle/>
                <a:p>
                  <a:endParaRPr lang="zh-CN" altLang="en-US"/>
                </a:p>
              </p:txBody>
            </p:sp>
          </p:grpSp>
          <p:sp>
            <p:nvSpPr>
              <p:cNvPr id="9" name="Rectangle 14"/>
              <p:cNvSpPr>
                <a:spLocks noChangeArrowheads="1"/>
              </p:cNvSpPr>
              <p:nvPr/>
            </p:nvSpPr>
            <p:spPr bwMode="auto">
              <a:xfrm>
                <a:off x="192" y="336"/>
                <a:ext cx="1338" cy="227"/>
              </a:xfrm>
              <a:prstGeom prst="rect">
                <a:avLst/>
              </a:prstGeom>
              <a:noFill/>
              <a:ln w="9525">
                <a:noFill/>
                <a:miter lim="800000"/>
                <a:headEnd/>
                <a:tailEnd/>
              </a:ln>
              <a:effectLst/>
            </p:spPr>
            <p:txBody>
              <a:bodyPr wrap="none" anchor="ctr"/>
              <a:lstStyle/>
              <a:p>
                <a:r>
                  <a:rPr lang="en-US" sz="2000" b="1" dirty="0"/>
                  <a:t>(a)  </a:t>
                </a:r>
                <a:r>
                  <a:rPr lang="zh-CN" altLang="en-US" sz="2000" b="1" dirty="0">
                    <a:latin typeface="宋体" pitchFamily="2" charset="-122"/>
                  </a:rPr>
                  <a:t>二叉链表结点</a:t>
                </a:r>
              </a:p>
            </p:txBody>
          </p:sp>
          <p:sp>
            <p:nvSpPr>
              <p:cNvPr id="10" name="Rectangle 15"/>
              <p:cNvSpPr>
                <a:spLocks noChangeArrowheads="1"/>
              </p:cNvSpPr>
              <p:nvPr/>
            </p:nvSpPr>
            <p:spPr bwMode="auto">
              <a:xfrm>
                <a:off x="2502" y="336"/>
                <a:ext cx="1338" cy="227"/>
              </a:xfrm>
              <a:prstGeom prst="rect">
                <a:avLst/>
              </a:prstGeom>
              <a:noFill/>
              <a:ln w="9525">
                <a:noFill/>
                <a:miter lim="800000"/>
                <a:headEnd/>
                <a:tailEnd/>
              </a:ln>
              <a:effectLst/>
            </p:spPr>
            <p:txBody>
              <a:bodyPr wrap="none" anchor="ctr"/>
              <a:lstStyle/>
              <a:p>
                <a:r>
                  <a:rPr lang="en-US" sz="2000" b="1"/>
                  <a:t>(b)  </a:t>
                </a:r>
                <a:r>
                  <a:rPr lang="zh-CN" altLang="en-US" sz="2000" b="1"/>
                  <a:t>三</a:t>
                </a:r>
                <a:r>
                  <a:rPr lang="zh-CN" altLang="en-US" sz="2000" b="1">
                    <a:latin typeface="宋体" pitchFamily="2" charset="-122"/>
                  </a:rPr>
                  <a:t>叉链表结点</a:t>
                </a:r>
              </a:p>
            </p:txBody>
          </p:sp>
        </p:grpSp>
        <p:sp>
          <p:nvSpPr>
            <p:cNvPr id="6" name="Rectangle 16"/>
            <p:cNvSpPr>
              <a:spLocks noChangeArrowheads="1"/>
            </p:cNvSpPr>
            <p:nvPr/>
          </p:nvSpPr>
          <p:spPr bwMode="auto">
            <a:xfrm>
              <a:off x="1008" y="624"/>
              <a:ext cx="2112" cy="240"/>
            </a:xfrm>
            <a:prstGeom prst="rect">
              <a:avLst/>
            </a:prstGeom>
            <a:noFill/>
            <a:ln w="9525">
              <a:noFill/>
              <a:miter lim="800000"/>
              <a:headEnd/>
              <a:tailEnd/>
            </a:ln>
            <a:effectLst/>
          </p:spPr>
          <p:txBody>
            <a:bodyPr lIns="92075" tIns="46038" rIns="92075" bIns="46038" anchor="ctr"/>
            <a:lstStyle/>
            <a:p>
              <a:pPr algn="ctr" eaLnBrk="0" hangingPunct="0"/>
              <a:r>
                <a:rPr lang="zh-CN" altLang="en-US" sz="2000" b="1" dirty="0" smtClean="0">
                  <a:latin typeface="宋体" pitchFamily="2" charset="-122"/>
                </a:rPr>
                <a:t>链表</a:t>
              </a:r>
              <a:r>
                <a:rPr lang="zh-CN" altLang="en-US" sz="2000" b="1" dirty="0">
                  <a:latin typeface="宋体" pitchFamily="2" charset="-122"/>
                </a:rPr>
                <a:t>结点结构</a:t>
              </a:r>
              <a:r>
                <a:rPr lang="zh-CN" altLang="en-US" sz="2000" b="1" dirty="0"/>
                <a:t>形式</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二叉树的链式存储形式</a:t>
            </a:r>
            <a:endParaRPr lang="zh-CN" altLang="en-US" dirty="0"/>
          </a:p>
        </p:txBody>
      </p:sp>
      <p:sp>
        <p:nvSpPr>
          <p:cNvPr id="3" name="内容占位符 2"/>
          <p:cNvSpPr>
            <a:spLocks noGrp="1"/>
          </p:cNvSpPr>
          <p:nvPr>
            <p:ph idx="1"/>
          </p:nvPr>
        </p:nvSpPr>
        <p:spPr>
          <a:xfrm>
            <a:off x="457200" y="1600201"/>
            <a:ext cx="8229600" cy="828667"/>
          </a:xfrm>
        </p:spPr>
        <p:txBody>
          <a:bodyPr>
            <a:normAutofit fontScale="92500" lnSpcReduction="20000"/>
          </a:bodyPr>
          <a:lstStyle/>
          <a:p>
            <a:r>
              <a:rPr lang="zh-CN" altLang="en-US" dirty="0" smtClean="0"/>
              <a:t>有一棵一般的二叉树，以二叉链表和三叉链表方式存储的结构图</a:t>
            </a:r>
            <a:endParaRPr lang="zh-CN" altLang="en-US" dirty="0"/>
          </a:p>
        </p:txBody>
      </p:sp>
      <p:grpSp>
        <p:nvGrpSpPr>
          <p:cNvPr id="4" name="Group 3"/>
          <p:cNvGrpSpPr>
            <a:grpSpLocks/>
          </p:cNvGrpSpPr>
          <p:nvPr/>
        </p:nvGrpSpPr>
        <p:grpSpPr bwMode="auto">
          <a:xfrm>
            <a:off x="304800" y="2571744"/>
            <a:ext cx="8686800" cy="3810006"/>
            <a:chOff x="0" y="0"/>
            <a:chExt cx="5472" cy="2556"/>
          </a:xfrm>
        </p:grpSpPr>
        <p:sp>
          <p:nvSpPr>
            <p:cNvPr id="5" name="Rectangle 4"/>
            <p:cNvSpPr>
              <a:spLocks noChangeArrowheads="1"/>
            </p:cNvSpPr>
            <p:nvPr/>
          </p:nvSpPr>
          <p:spPr bwMode="auto">
            <a:xfrm>
              <a:off x="1200" y="2316"/>
              <a:ext cx="2448" cy="240"/>
            </a:xfrm>
            <a:prstGeom prst="rect">
              <a:avLst/>
            </a:prstGeom>
            <a:noFill/>
            <a:ln w="9525">
              <a:noFill/>
              <a:miter lim="800000"/>
              <a:headEnd/>
              <a:tailEnd/>
            </a:ln>
            <a:effectLst/>
          </p:spPr>
          <p:txBody>
            <a:bodyPr lIns="92075" tIns="46038" rIns="92075" bIns="46038" anchor="ctr"/>
            <a:lstStyle/>
            <a:p>
              <a:pPr algn="ctr" eaLnBrk="0" hangingPunct="0"/>
              <a:r>
                <a:rPr lang="zh-CN" altLang="en-US" sz="2000" b="1" dirty="0" smtClean="0"/>
                <a:t>二叉树</a:t>
              </a:r>
              <a:r>
                <a:rPr lang="zh-CN" altLang="en-US" sz="2000" b="1" dirty="0"/>
                <a:t>及其</a:t>
              </a:r>
              <a:r>
                <a:rPr lang="zh-CN" altLang="en-US" sz="2000" b="1" dirty="0">
                  <a:latin typeface="宋体" pitchFamily="2" charset="-122"/>
                </a:rPr>
                <a:t>链式存储结构</a:t>
              </a:r>
              <a:endParaRPr lang="zh-CN" altLang="en-US" sz="2000" b="1" dirty="0"/>
            </a:p>
          </p:txBody>
        </p:sp>
        <p:grpSp>
          <p:nvGrpSpPr>
            <p:cNvPr id="6" name="Group 5"/>
            <p:cNvGrpSpPr>
              <a:grpSpLocks/>
            </p:cNvGrpSpPr>
            <p:nvPr/>
          </p:nvGrpSpPr>
          <p:grpSpPr bwMode="auto">
            <a:xfrm>
              <a:off x="0" y="60"/>
              <a:ext cx="912" cy="2256"/>
              <a:chOff x="0" y="0"/>
              <a:chExt cx="912" cy="2256"/>
            </a:xfrm>
          </p:grpSpPr>
          <p:sp>
            <p:nvSpPr>
              <p:cNvPr id="104" name="Rectangle 6"/>
              <p:cNvSpPr>
                <a:spLocks noChangeArrowheads="1"/>
              </p:cNvSpPr>
              <p:nvPr/>
            </p:nvSpPr>
            <p:spPr bwMode="auto">
              <a:xfrm>
                <a:off x="48" y="2029"/>
                <a:ext cx="864" cy="227"/>
              </a:xfrm>
              <a:prstGeom prst="rect">
                <a:avLst/>
              </a:prstGeom>
              <a:noFill/>
              <a:ln w="9525">
                <a:noFill/>
                <a:miter lim="800000"/>
                <a:headEnd/>
                <a:tailEnd/>
              </a:ln>
              <a:effectLst/>
            </p:spPr>
            <p:txBody>
              <a:bodyPr wrap="none" anchor="ctr"/>
              <a:lstStyle/>
              <a:p>
                <a:r>
                  <a:rPr lang="en-US" sz="2000" b="1"/>
                  <a:t>(a)  </a:t>
                </a:r>
                <a:r>
                  <a:rPr lang="zh-CN" altLang="en-US" sz="2000" b="1">
                    <a:latin typeface="宋体" pitchFamily="2" charset="-122"/>
                  </a:rPr>
                  <a:t>二叉树</a:t>
                </a:r>
              </a:p>
            </p:txBody>
          </p:sp>
          <p:grpSp>
            <p:nvGrpSpPr>
              <p:cNvPr id="105" name="Group 7"/>
              <p:cNvGrpSpPr>
                <a:grpSpLocks/>
              </p:cNvGrpSpPr>
              <p:nvPr/>
            </p:nvGrpSpPr>
            <p:grpSpPr bwMode="auto">
              <a:xfrm>
                <a:off x="0" y="0"/>
                <a:ext cx="865" cy="1995"/>
                <a:chOff x="0" y="0"/>
                <a:chExt cx="865" cy="1995"/>
              </a:xfrm>
            </p:grpSpPr>
            <p:sp>
              <p:nvSpPr>
                <p:cNvPr id="106" name="Oval 8"/>
                <p:cNvSpPr>
                  <a:spLocks noChangeArrowheads="1"/>
                </p:cNvSpPr>
                <p:nvPr/>
              </p:nvSpPr>
              <p:spPr bwMode="auto">
                <a:xfrm>
                  <a:off x="384" y="0"/>
                  <a:ext cx="249" cy="227"/>
                </a:xfrm>
                <a:prstGeom prst="ellipse">
                  <a:avLst/>
                </a:prstGeom>
                <a:noFill/>
                <a:ln w="9525">
                  <a:solidFill>
                    <a:schemeClr val="tx1"/>
                  </a:solidFill>
                  <a:round/>
                  <a:headEnd/>
                  <a:tailEnd/>
                </a:ln>
                <a:effectLst/>
              </p:spPr>
              <p:txBody>
                <a:bodyPr wrap="none" anchor="ctr"/>
                <a:lstStyle/>
                <a:p>
                  <a:r>
                    <a:rPr lang="en-US" sz="2400"/>
                    <a:t>a</a:t>
                  </a:r>
                </a:p>
              </p:txBody>
            </p:sp>
            <p:sp>
              <p:nvSpPr>
                <p:cNvPr id="107" name="Oval 9"/>
                <p:cNvSpPr>
                  <a:spLocks noChangeArrowheads="1"/>
                </p:cNvSpPr>
                <p:nvPr/>
              </p:nvSpPr>
              <p:spPr bwMode="auto">
                <a:xfrm>
                  <a:off x="616" y="1320"/>
                  <a:ext cx="249" cy="227"/>
                </a:xfrm>
                <a:prstGeom prst="ellipse">
                  <a:avLst/>
                </a:prstGeom>
                <a:noFill/>
                <a:ln w="9525">
                  <a:solidFill>
                    <a:schemeClr val="tx1"/>
                  </a:solidFill>
                  <a:round/>
                  <a:headEnd/>
                  <a:tailEnd/>
                </a:ln>
                <a:effectLst/>
              </p:spPr>
              <p:txBody>
                <a:bodyPr wrap="none" anchor="ctr"/>
                <a:lstStyle/>
                <a:p>
                  <a:r>
                    <a:rPr lang="en-US" sz="2400"/>
                    <a:t>f</a:t>
                  </a:r>
                </a:p>
              </p:txBody>
            </p:sp>
            <p:sp>
              <p:nvSpPr>
                <p:cNvPr id="108" name="Oval 10"/>
                <p:cNvSpPr>
                  <a:spLocks noChangeArrowheads="1"/>
                </p:cNvSpPr>
                <p:nvPr/>
              </p:nvSpPr>
              <p:spPr bwMode="auto">
                <a:xfrm>
                  <a:off x="216" y="1328"/>
                  <a:ext cx="249" cy="227"/>
                </a:xfrm>
                <a:prstGeom prst="ellipse">
                  <a:avLst/>
                </a:prstGeom>
                <a:noFill/>
                <a:ln w="9525">
                  <a:solidFill>
                    <a:schemeClr val="tx1"/>
                  </a:solidFill>
                  <a:round/>
                  <a:headEnd/>
                  <a:tailEnd/>
                </a:ln>
                <a:effectLst/>
              </p:spPr>
              <p:txBody>
                <a:bodyPr wrap="none" anchor="ctr"/>
                <a:lstStyle/>
                <a:p>
                  <a:r>
                    <a:rPr lang="en-US" sz="2400"/>
                    <a:t>e</a:t>
                  </a:r>
                </a:p>
              </p:txBody>
            </p:sp>
            <p:sp>
              <p:nvSpPr>
                <p:cNvPr id="109" name="Oval 11"/>
                <p:cNvSpPr>
                  <a:spLocks noChangeArrowheads="1"/>
                </p:cNvSpPr>
                <p:nvPr/>
              </p:nvSpPr>
              <p:spPr bwMode="auto">
                <a:xfrm>
                  <a:off x="416" y="880"/>
                  <a:ext cx="249" cy="227"/>
                </a:xfrm>
                <a:prstGeom prst="ellipse">
                  <a:avLst/>
                </a:prstGeom>
                <a:noFill/>
                <a:ln w="9525">
                  <a:solidFill>
                    <a:schemeClr val="tx1"/>
                  </a:solidFill>
                  <a:round/>
                  <a:headEnd/>
                  <a:tailEnd/>
                </a:ln>
                <a:effectLst/>
              </p:spPr>
              <p:txBody>
                <a:bodyPr wrap="none" anchor="ctr"/>
                <a:lstStyle/>
                <a:p>
                  <a:r>
                    <a:rPr lang="en-US" sz="2400"/>
                    <a:t>d</a:t>
                  </a:r>
                </a:p>
              </p:txBody>
            </p:sp>
            <p:sp>
              <p:nvSpPr>
                <p:cNvPr id="110" name="Oval 12"/>
                <p:cNvSpPr>
                  <a:spLocks noChangeArrowheads="1"/>
                </p:cNvSpPr>
                <p:nvPr/>
              </p:nvSpPr>
              <p:spPr bwMode="auto">
                <a:xfrm>
                  <a:off x="0" y="880"/>
                  <a:ext cx="249" cy="227"/>
                </a:xfrm>
                <a:prstGeom prst="ellipse">
                  <a:avLst/>
                </a:prstGeom>
                <a:noFill/>
                <a:ln w="9525">
                  <a:solidFill>
                    <a:schemeClr val="tx1"/>
                  </a:solidFill>
                  <a:round/>
                  <a:headEnd/>
                  <a:tailEnd/>
                </a:ln>
                <a:effectLst/>
              </p:spPr>
              <p:txBody>
                <a:bodyPr wrap="none" anchor="ctr"/>
                <a:lstStyle/>
                <a:p>
                  <a:r>
                    <a:rPr lang="en-US" sz="2400"/>
                    <a:t>c</a:t>
                  </a:r>
                </a:p>
              </p:txBody>
            </p:sp>
            <p:sp>
              <p:nvSpPr>
                <p:cNvPr id="111" name="Oval 13"/>
                <p:cNvSpPr>
                  <a:spLocks noChangeArrowheads="1"/>
                </p:cNvSpPr>
                <p:nvPr/>
              </p:nvSpPr>
              <p:spPr bwMode="auto">
                <a:xfrm>
                  <a:off x="192" y="440"/>
                  <a:ext cx="249" cy="227"/>
                </a:xfrm>
                <a:prstGeom prst="ellipse">
                  <a:avLst/>
                </a:prstGeom>
                <a:noFill/>
                <a:ln w="9525">
                  <a:solidFill>
                    <a:schemeClr val="tx1"/>
                  </a:solidFill>
                  <a:round/>
                  <a:headEnd/>
                  <a:tailEnd/>
                </a:ln>
                <a:effectLst/>
              </p:spPr>
              <p:txBody>
                <a:bodyPr wrap="none" anchor="ctr"/>
                <a:lstStyle/>
                <a:p>
                  <a:r>
                    <a:rPr lang="en-US" sz="2400"/>
                    <a:t>b</a:t>
                  </a:r>
                </a:p>
              </p:txBody>
            </p:sp>
            <p:sp>
              <p:nvSpPr>
                <p:cNvPr id="112" name="Oval 14"/>
                <p:cNvSpPr>
                  <a:spLocks noChangeArrowheads="1"/>
                </p:cNvSpPr>
                <p:nvPr/>
              </p:nvSpPr>
              <p:spPr bwMode="auto">
                <a:xfrm>
                  <a:off x="440" y="1768"/>
                  <a:ext cx="249" cy="227"/>
                </a:xfrm>
                <a:prstGeom prst="ellipse">
                  <a:avLst/>
                </a:prstGeom>
                <a:noFill/>
                <a:ln w="9525">
                  <a:solidFill>
                    <a:schemeClr val="tx1"/>
                  </a:solidFill>
                  <a:round/>
                  <a:headEnd/>
                  <a:tailEnd/>
                </a:ln>
                <a:effectLst/>
              </p:spPr>
              <p:txBody>
                <a:bodyPr wrap="none" anchor="ctr"/>
                <a:lstStyle/>
                <a:p>
                  <a:r>
                    <a:rPr lang="en-US" sz="2400"/>
                    <a:t>g</a:t>
                  </a:r>
                </a:p>
              </p:txBody>
            </p:sp>
            <p:sp>
              <p:nvSpPr>
                <p:cNvPr id="113" name="Line 15"/>
                <p:cNvSpPr>
                  <a:spLocks noChangeShapeType="1"/>
                </p:cNvSpPr>
                <p:nvPr/>
              </p:nvSpPr>
              <p:spPr bwMode="auto">
                <a:xfrm flipH="1">
                  <a:off x="336" y="216"/>
                  <a:ext cx="136" cy="227"/>
                </a:xfrm>
                <a:prstGeom prst="line">
                  <a:avLst/>
                </a:prstGeom>
                <a:noFill/>
                <a:ln w="9525">
                  <a:solidFill>
                    <a:schemeClr val="tx1"/>
                  </a:solidFill>
                  <a:round/>
                  <a:headEnd/>
                  <a:tailEnd/>
                </a:ln>
                <a:effectLst/>
              </p:spPr>
              <p:txBody>
                <a:bodyPr wrap="none"/>
                <a:lstStyle/>
                <a:p>
                  <a:endParaRPr lang="zh-CN" altLang="en-US"/>
                </a:p>
              </p:txBody>
            </p:sp>
            <p:sp>
              <p:nvSpPr>
                <p:cNvPr id="114" name="Line 16"/>
                <p:cNvSpPr>
                  <a:spLocks noChangeShapeType="1"/>
                </p:cNvSpPr>
                <p:nvPr/>
              </p:nvSpPr>
              <p:spPr bwMode="auto">
                <a:xfrm flipH="1">
                  <a:off x="128" y="656"/>
                  <a:ext cx="136" cy="227"/>
                </a:xfrm>
                <a:prstGeom prst="line">
                  <a:avLst/>
                </a:prstGeom>
                <a:noFill/>
                <a:ln w="9525">
                  <a:solidFill>
                    <a:schemeClr val="tx1"/>
                  </a:solidFill>
                  <a:round/>
                  <a:headEnd/>
                  <a:tailEnd/>
                </a:ln>
                <a:effectLst/>
              </p:spPr>
              <p:txBody>
                <a:bodyPr wrap="none"/>
                <a:lstStyle/>
                <a:p>
                  <a:endParaRPr lang="zh-CN" altLang="en-US"/>
                </a:p>
              </p:txBody>
            </p:sp>
            <p:sp>
              <p:nvSpPr>
                <p:cNvPr id="115" name="Line 17"/>
                <p:cNvSpPr>
                  <a:spLocks noChangeShapeType="1"/>
                </p:cNvSpPr>
                <p:nvPr/>
              </p:nvSpPr>
              <p:spPr bwMode="auto">
                <a:xfrm>
                  <a:off x="392" y="648"/>
                  <a:ext cx="136" cy="227"/>
                </a:xfrm>
                <a:prstGeom prst="line">
                  <a:avLst/>
                </a:prstGeom>
                <a:noFill/>
                <a:ln w="9525">
                  <a:solidFill>
                    <a:schemeClr val="tx1"/>
                  </a:solidFill>
                  <a:round/>
                  <a:headEnd/>
                  <a:tailEnd/>
                </a:ln>
                <a:effectLst/>
              </p:spPr>
              <p:txBody>
                <a:bodyPr wrap="none"/>
                <a:lstStyle/>
                <a:p>
                  <a:endParaRPr lang="zh-CN" altLang="en-US"/>
                </a:p>
              </p:txBody>
            </p:sp>
            <p:sp>
              <p:nvSpPr>
                <p:cNvPr id="116" name="Line 18"/>
                <p:cNvSpPr>
                  <a:spLocks noChangeShapeType="1"/>
                </p:cNvSpPr>
                <p:nvPr/>
              </p:nvSpPr>
              <p:spPr bwMode="auto">
                <a:xfrm flipH="1">
                  <a:off x="344" y="1093"/>
                  <a:ext cx="136" cy="227"/>
                </a:xfrm>
                <a:prstGeom prst="line">
                  <a:avLst/>
                </a:prstGeom>
                <a:noFill/>
                <a:ln w="9525">
                  <a:solidFill>
                    <a:schemeClr val="tx1"/>
                  </a:solidFill>
                  <a:round/>
                  <a:headEnd/>
                  <a:tailEnd/>
                </a:ln>
                <a:effectLst/>
              </p:spPr>
              <p:txBody>
                <a:bodyPr wrap="none"/>
                <a:lstStyle/>
                <a:p>
                  <a:endParaRPr lang="zh-CN" altLang="en-US"/>
                </a:p>
              </p:txBody>
            </p:sp>
            <p:sp>
              <p:nvSpPr>
                <p:cNvPr id="117" name="Line 19"/>
                <p:cNvSpPr>
                  <a:spLocks noChangeShapeType="1"/>
                </p:cNvSpPr>
                <p:nvPr/>
              </p:nvSpPr>
              <p:spPr bwMode="auto">
                <a:xfrm>
                  <a:off x="608" y="1085"/>
                  <a:ext cx="136" cy="227"/>
                </a:xfrm>
                <a:prstGeom prst="line">
                  <a:avLst/>
                </a:prstGeom>
                <a:noFill/>
                <a:ln w="9525">
                  <a:solidFill>
                    <a:schemeClr val="tx1"/>
                  </a:solidFill>
                  <a:round/>
                  <a:headEnd/>
                  <a:tailEnd/>
                </a:ln>
                <a:effectLst/>
              </p:spPr>
              <p:txBody>
                <a:bodyPr wrap="none"/>
                <a:lstStyle/>
                <a:p>
                  <a:endParaRPr lang="zh-CN" altLang="en-US"/>
                </a:p>
              </p:txBody>
            </p:sp>
            <p:sp>
              <p:nvSpPr>
                <p:cNvPr id="118" name="Line 20"/>
                <p:cNvSpPr>
                  <a:spLocks noChangeShapeType="1"/>
                </p:cNvSpPr>
                <p:nvPr/>
              </p:nvSpPr>
              <p:spPr bwMode="auto">
                <a:xfrm>
                  <a:off x="416" y="1533"/>
                  <a:ext cx="136" cy="227"/>
                </a:xfrm>
                <a:prstGeom prst="line">
                  <a:avLst/>
                </a:prstGeom>
                <a:noFill/>
                <a:ln w="9525">
                  <a:solidFill>
                    <a:schemeClr val="tx1"/>
                  </a:solidFill>
                  <a:round/>
                  <a:headEnd/>
                  <a:tailEnd/>
                </a:ln>
                <a:effectLst/>
              </p:spPr>
              <p:txBody>
                <a:bodyPr wrap="none"/>
                <a:lstStyle/>
                <a:p>
                  <a:endParaRPr lang="zh-CN" altLang="en-US"/>
                </a:p>
              </p:txBody>
            </p:sp>
          </p:grpSp>
        </p:grpSp>
        <p:grpSp>
          <p:nvGrpSpPr>
            <p:cNvPr id="7" name="Group 21"/>
            <p:cNvGrpSpPr>
              <a:grpSpLocks/>
            </p:cNvGrpSpPr>
            <p:nvPr/>
          </p:nvGrpSpPr>
          <p:grpSpPr bwMode="auto">
            <a:xfrm>
              <a:off x="2928" y="144"/>
              <a:ext cx="2544" cy="2207"/>
              <a:chOff x="0" y="0"/>
              <a:chExt cx="2544" cy="2207"/>
            </a:xfrm>
          </p:grpSpPr>
          <p:sp>
            <p:nvSpPr>
              <p:cNvPr id="50" name="Rectangle 22"/>
              <p:cNvSpPr>
                <a:spLocks noChangeArrowheads="1"/>
              </p:cNvSpPr>
              <p:nvPr/>
            </p:nvSpPr>
            <p:spPr bwMode="auto">
              <a:xfrm>
                <a:off x="1014" y="1980"/>
                <a:ext cx="1002" cy="227"/>
              </a:xfrm>
              <a:prstGeom prst="rect">
                <a:avLst/>
              </a:prstGeom>
              <a:noFill/>
              <a:ln w="9525">
                <a:noFill/>
                <a:miter lim="800000"/>
                <a:headEnd/>
                <a:tailEnd/>
              </a:ln>
              <a:effectLst/>
            </p:spPr>
            <p:txBody>
              <a:bodyPr wrap="none" anchor="ctr"/>
              <a:lstStyle/>
              <a:p>
                <a:r>
                  <a:rPr lang="en-US" sz="2000" b="1"/>
                  <a:t>(c)  </a:t>
                </a:r>
                <a:r>
                  <a:rPr lang="zh-CN" altLang="en-US" sz="2000" b="1"/>
                  <a:t>三</a:t>
                </a:r>
                <a:r>
                  <a:rPr lang="zh-CN" altLang="en-US" sz="2000" b="1">
                    <a:latin typeface="宋体" pitchFamily="2" charset="-122"/>
                  </a:rPr>
                  <a:t>叉链表</a:t>
                </a:r>
              </a:p>
            </p:txBody>
          </p:sp>
          <p:grpSp>
            <p:nvGrpSpPr>
              <p:cNvPr id="51" name="Group 23"/>
              <p:cNvGrpSpPr>
                <a:grpSpLocks/>
              </p:cNvGrpSpPr>
              <p:nvPr/>
            </p:nvGrpSpPr>
            <p:grpSpPr bwMode="auto">
              <a:xfrm>
                <a:off x="0" y="0"/>
                <a:ext cx="2544" cy="1916"/>
                <a:chOff x="0" y="0"/>
                <a:chExt cx="2544" cy="1916"/>
              </a:xfrm>
            </p:grpSpPr>
            <p:grpSp>
              <p:nvGrpSpPr>
                <p:cNvPr id="52" name="Group 24"/>
                <p:cNvGrpSpPr>
                  <a:grpSpLocks/>
                </p:cNvGrpSpPr>
                <p:nvPr/>
              </p:nvGrpSpPr>
              <p:grpSpPr bwMode="auto">
                <a:xfrm>
                  <a:off x="917" y="156"/>
                  <a:ext cx="907" cy="227"/>
                  <a:chOff x="0" y="0"/>
                  <a:chExt cx="907" cy="227"/>
                </a:xfrm>
              </p:grpSpPr>
              <p:sp>
                <p:nvSpPr>
                  <p:cNvPr id="100" name="Rectangle 25"/>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dirty="0"/>
                      <a:t> </a:t>
                    </a:r>
                    <a:r>
                      <a:rPr lang="en-US" altLang="zh-CN" sz="2400" dirty="0" smtClean="0"/>
                      <a:t> </a:t>
                    </a:r>
                    <a:r>
                      <a:rPr lang="zh-CN" altLang="en-US" sz="2400" dirty="0" smtClean="0"/>
                      <a:t> </a:t>
                    </a:r>
                    <a:r>
                      <a:rPr lang="en-US" sz="2400" dirty="0"/>
                      <a:t>a   </a:t>
                    </a:r>
                    <a:r>
                      <a:rPr lang="en-US" sz="2400" dirty="0">
                        <a:ea typeface="Arial Unicode MS" pitchFamily="34" charset="-122"/>
                        <a:cs typeface="Arial Unicode MS" pitchFamily="34" charset="-122"/>
                      </a:rPr>
                      <a:t>⋀  </a:t>
                    </a:r>
                    <a:r>
                      <a:rPr lang="en-US" sz="2400" dirty="0"/>
                      <a:t> </a:t>
                    </a:r>
                    <a:r>
                      <a:rPr lang="en-US" sz="2400" dirty="0">
                        <a:ea typeface="Arial Unicode MS" pitchFamily="34" charset="-122"/>
                        <a:cs typeface="Arial Unicode MS" pitchFamily="34" charset="-122"/>
                      </a:rPr>
                      <a:t>⋀</a:t>
                    </a:r>
                  </a:p>
                </p:txBody>
              </p:sp>
              <p:sp>
                <p:nvSpPr>
                  <p:cNvPr id="101" name="Line 26"/>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102" name="Line 27"/>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103" name="Line 28"/>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53" name="Group 29"/>
                <p:cNvGrpSpPr>
                  <a:grpSpLocks/>
                </p:cNvGrpSpPr>
                <p:nvPr/>
              </p:nvGrpSpPr>
              <p:grpSpPr bwMode="auto">
                <a:xfrm>
                  <a:off x="437" y="540"/>
                  <a:ext cx="907" cy="227"/>
                  <a:chOff x="0" y="0"/>
                  <a:chExt cx="907" cy="227"/>
                </a:xfrm>
              </p:grpSpPr>
              <p:sp>
                <p:nvSpPr>
                  <p:cNvPr id="96" name="Rectangle 30"/>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dirty="0"/>
                      <a:t>  </a:t>
                    </a:r>
                    <a:r>
                      <a:rPr lang="zh-CN" altLang="en-US" sz="2400" dirty="0" smtClean="0"/>
                      <a:t> </a:t>
                    </a:r>
                    <a:r>
                      <a:rPr lang="en-US" sz="2400" dirty="0"/>
                      <a:t>b</a:t>
                    </a:r>
                    <a:endParaRPr lang="en-US" sz="2400" dirty="0">
                      <a:ea typeface="Arial Unicode MS" pitchFamily="34" charset="-122"/>
                      <a:cs typeface="Arial Unicode MS" pitchFamily="34" charset="-122"/>
                    </a:endParaRPr>
                  </a:p>
                </p:txBody>
              </p:sp>
              <p:sp>
                <p:nvSpPr>
                  <p:cNvPr id="97" name="Line 31"/>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98" name="Line 32"/>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99" name="Line 33"/>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sp>
              <p:nvSpPr>
                <p:cNvPr id="54" name="Line 34"/>
                <p:cNvSpPr>
                  <a:spLocks noChangeShapeType="1"/>
                </p:cNvSpPr>
                <p:nvPr/>
              </p:nvSpPr>
              <p:spPr bwMode="auto">
                <a:xfrm flipH="1">
                  <a:off x="821" y="316"/>
                  <a:ext cx="181" cy="227"/>
                </a:xfrm>
                <a:prstGeom prst="line">
                  <a:avLst/>
                </a:prstGeom>
                <a:noFill/>
                <a:ln w="19050">
                  <a:solidFill>
                    <a:schemeClr val="folHlink"/>
                  </a:solidFill>
                  <a:round/>
                  <a:headEnd/>
                  <a:tailEnd type="triangle" w="med" len="med"/>
                </a:ln>
                <a:effectLst/>
              </p:spPr>
              <p:txBody>
                <a:bodyPr wrap="none"/>
                <a:lstStyle/>
                <a:p>
                  <a:endParaRPr lang="zh-CN" altLang="en-US"/>
                </a:p>
              </p:txBody>
            </p:sp>
            <p:grpSp>
              <p:nvGrpSpPr>
                <p:cNvPr id="55" name="Group 35"/>
                <p:cNvGrpSpPr>
                  <a:grpSpLocks/>
                </p:cNvGrpSpPr>
                <p:nvPr/>
              </p:nvGrpSpPr>
              <p:grpSpPr bwMode="auto">
                <a:xfrm>
                  <a:off x="0" y="924"/>
                  <a:ext cx="907" cy="227"/>
                  <a:chOff x="0" y="0"/>
                  <a:chExt cx="907" cy="227"/>
                </a:xfrm>
              </p:grpSpPr>
              <p:sp>
                <p:nvSpPr>
                  <p:cNvPr id="92" name="Rectangle 36"/>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a:t>
                    </a:r>
                    <a:r>
                      <a:rPr lang="zh-CN" altLang="en-US" sz="2400"/>
                      <a:t>  </a:t>
                    </a:r>
                    <a:r>
                      <a:rPr lang="en-US" sz="2400"/>
                      <a:t>c        </a:t>
                    </a:r>
                    <a:r>
                      <a:rPr lang="en-US" sz="2400">
                        <a:ea typeface="Arial Unicode MS" pitchFamily="34" charset="-122"/>
                        <a:cs typeface="Arial Unicode MS" pitchFamily="34" charset="-122"/>
                      </a:rPr>
                      <a:t>⋀</a:t>
                    </a:r>
                  </a:p>
                </p:txBody>
              </p:sp>
              <p:sp>
                <p:nvSpPr>
                  <p:cNvPr id="93" name="Line 37"/>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94" name="Line 38"/>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95" name="Line 39"/>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sp>
              <p:nvSpPr>
                <p:cNvPr id="56" name="Line 40"/>
                <p:cNvSpPr>
                  <a:spLocks noChangeShapeType="1"/>
                </p:cNvSpPr>
                <p:nvPr/>
              </p:nvSpPr>
              <p:spPr bwMode="auto">
                <a:xfrm flipH="1">
                  <a:off x="384" y="697"/>
                  <a:ext cx="181" cy="227"/>
                </a:xfrm>
                <a:prstGeom prst="line">
                  <a:avLst/>
                </a:prstGeom>
                <a:noFill/>
                <a:ln w="19050">
                  <a:solidFill>
                    <a:schemeClr val="folHlink"/>
                  </a:solidFill>
                  <a:round/>
                  <a:headEnd/>
                  <a:tailEnd type="triangle" w="med" len="med"/>
                </a:ln>
                <a:effectLst/>
              </p:spPr>
              <p:txBody>
                <a:bodyPr wrap="none"/>
                <a:lstStyle/>
                <a:p>
                  <a:endParaRPr lang="zh-CN" altLang="en-US"/>
                </a:p>
              </p:txBody>
            </p:sp>
            <p:sp>
              <p:nvSpPr>
                <p:cNvPr id="57" name="Line 41"/>
                <p:cNvSpPr>
                  <a:spLocks noChangeShapeType="1"/>
                </p:cNvSpPr>
                <p:nvPr/>
              </p:nvSpPr>
              <p:spPr bwMode="auto">
                <a:xfrm flipV="1">
                  <a:off x="1016" y="380"/>
                  <a:ext cx="159" cy="227"/>
                </a:xfrm>
                <a:prstGeom prst="line">
                  <a:avLst/>
                </a:prstGeom>
                <a:noFill/>
                <a:ln w="19050">
                  <a:solidFill>
                    <a:schemeClr val="tx2"/>
                  </a:solidFill>
                  <a:round/>
                  <a:headEnd/>
                  <a:tailEnd type="triangle" w="med" len="med"/>
                </a:ln>
                <a:effectLst/>
              </p:spPr>
              <p:txBody>
                <a:bodyPr wrap="none"/>
                <a:lstStyle/>
                <a:p>
                  <a:endParaRPr lang="zh-CN" altLang="en-US"/>
                </a:p>
              </p:txBody>
            </p:sp>
            <p:sp>
              <p:nvSpPr>
                <p:cNvPr id="58" name="Line 42"/>
                <p:cNvSpPr>
                  <a:spLocks noChangeShapeType="1"/>
                </p:cNvSpPr>
                <p:nvPr/>
              </p:nvSpPr>
              <p:spPr bwMode="auto">
                <a:xfrm flipV="1">
                  <a:off x="561" y="761"/>
                  <a:ext cx="159" cy="227"/>
                </a:xfrm>
                <a:prstGeom prst="line">
                  <a:avLst/>
                </a:prstGeom>
                <a:noFill/>
                <a:ln w="19050">
                  <a:solidFill>
                    <a:schemeClr val="tx2"/>
                  </a:solidFill>
                  <a:round/>
                  <a:headEnd/>
                  <a:tailEnd type="triangle" w="med" len="med"/>
                </a:ln>
                <a:effectLst/>
              </p:spPr>
              <p:txBody>
                <a:bodyPr wrap="none"/>
                <a:lstStyle/>
                <a:p>
                  <a:endParaRPr lang="zh-CN" altLang="en-US"/>
                </a:p>
              </p:txBody>
            </p:sp>
            <p:grpSp>
              <p:nvGrpSpPr>
                <p:cNvPr id="59" name="Group 43"/>
                <p:cNvGrpSpPr>
                  <a:grpSpLocks/>
                </p:cNvGrpSpPr>
                <p:nvPr/>
              </p:nvGrpSpPr>
              <p:grpSpPr bwMode="auto">
                <a:xfrm>
                  <a:off x="1061" y="921"/>
                  <a:ext cx="907" cy="227"/>
                  <a:chOff x="0" y="0"/>
                  <a:chExt cx="907" cy="227"/>
                </a:xfrm>
              </p:grpSpPr>
              <p:sp>
                <p:nvSpPr>
                  <p:cNvPr id="88" name="Rectangle 44"/>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a:t>    </a:t>
                    </a:r>
                    <a:r>
                      <a:rPr lang="en-US" sz="2400"/>
                      <a:t>d</a:t>
                    </a:r>
                    <a:endParaRPr lang="en-US" sz="2400">
                      <a:ea typeface="Arial Unicode MS" pitchFamily="34" charset="-122"/>
                      <a:cs typeface="Arial Unicode MS" pitchFamily="34" charset="-122"/>
                    </a:endParaRPr>
                  </a:p>
                </p:txBody>
              </p:sp>
              <p:sp>
                <p:nvSpPr>
                  <p:cNvPr id="89" name="Line 45"/>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90" name="Line 46"/>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91" name="Line 47"/>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sp>
              <p:nvSpPr>
                <p:cNvPr id="60" name="Line 48"/>
                <p:cNvSpPr>
                  <a:spLocks noChangeShapeType="1"/>
                </p:cNvSpPr>
                <p:nvPr/>
              </p:nvSpPr>
              <p:spPr bwMode="auto">
                <a:xfrm>
                  <a:off x="1208" y="692"/>
                  <a:ext cx="159" cy="227"/>
                </a:xfrm>
                <a:prstGeom prst="line">
                  <a:avLst/>
                </a:prstGeom>
                <a:noFill/>
                <a:ln w="19050">
                  <a:solidFill>
                    <a:schemeClr val="accent1"/>
                  </a:solidFill>
                  <a:round/>
                  <a:headEnd/>
                  <a:tailEnd type="triangle" w="med" len="med"/>
                </a:ln>
                <a:effectLst/>
              </p:spPr>
              <p:txBody>
                <a:bodyPr wrap="none"/>
                <a:lstStyle/>
                <a:p>
                  <a:endParaRPr lang="zh-CN" altLang="en-US"/>
                </a:p>
              </p:txBody>
            </p:sp>
            <p:grpSp>
              <p:nvGrpSpPr>
                <p:cNvPr id="61" name="Group 49"/>
                <p:cNvGrpSpPr>
                  <a:grpSpLocks/>
                </p:cNvGrpSpPr>
                <p:nvPr/>
              </p:nvGrpSpPr>
              <p:grpSpPr bwMode="auto">
                <a:xfrm>
                  <a:off x="576" y="1300"/>
                  <a:ext cx="907" cy="227"/>
                  <a:chOff x="0" y="0"/>
                  <a:chExt cx="907" cy="227"/>
                </a:xfrm>
              </p:grpSpPr>
              <p:sp>
                <p:nvSpPr>
                  <p:cNvPr id="84" name="Rectangle 50"/>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a:t>
                    </a:r>
                    <a:r>
                      <a:rPr lang="zh-CN" altLang="en-US" sz="2400"/>
                      <a:t>  </a:t>
                    </a:r>
                    <a:r>
                      <a:rPr lang="en-US" sz="2400"/>
                      <a:t>e</a:t>
                    </a:r>
                    <a:endParaRPr lang="en-US" sz="2400">
                      <a:ea typeface="Arial Unicode MS" pitchFamily="34" charset="-122"/>
                      <a:cs typeface="Arial Unicode MS" pitchFamily="34" charset="-122"/>
                    </a:endParaRPr>
                  </a:p>
                </p:txBody>
              </p:sp>
              <p:sp>
                <p:nvSpPr>
                  <p:cNvPr id="85" name="Line 51"/>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86" name="Line 52"/>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87" name="Line 53"/>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sp>
              <p:nvSpPr>
                <p:cNvPr id="62" name="Line 54"/>
                <p:cNvSpPr>
                  <a:spLocks noChangeShapeType="1"/>
                </p:cNvSpPr>
                <p:nvPr/>
              </p:nvSpPr>
              <p:spPr bwMode="auto">
                <a:xfrm flipH="1">
                  <a:off x="960" y="1073"/>
                  <a:ext cx="181" cy="227"/>
                </a:xfrm>
                <a:prstGeom prst="line">
                  <a:avLst/>
                </a:prstGeom>
                <a:noFill/>
                <a:ln w="19050">
                  <a:solidFill>
                    <a:schemeClr val="folHlink"/>
                  </a:solidFill>
                  <a:round/>
                  <a:headEnd/>
                  <a:tailEnd type="triangle" w="med" len="med"/>
                </a:ln>
                <a:effectLst/>
              </p:spPr>
              <p:txBody>
                <a:bodyPr wrap="none"/>
                <a:lstStyle/>
                <a:p>
                  <a:endParaRPr lang="zh-CN" altLang="en-US"/>
                </a:p>
              </p:txBody>
            </p:sp>
            <p:grpSp>
              <p:nvGrpSpPr>
                <p:cNvPr id="63" name="Group 55"/>
                <p:cNvGrpSpPr>
                  <a:grpSpLocks/>
                </p:cNvGrpSpPr>
                <p:nvPr/>
              </p:nvGrpSpPr>
              <p:grpSpPr bwMode="auto">
                <a:xfrm>
                  <a:off x="1637" y="1297"/>
                  <a:ext cx="907" cy="227"/>
                  <a:chOff x="0" y="0"/>
                  <a:chExt cx="907" cy="227"/>
                </a:xfrm>
              </p:grpSpPr>
              <p:sp>
                <p:nvSpPr>
                  <p:cNvPr id="80" name="Rectangle 56"/>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zh-CN" altLang="en-US" sz="2400"/>
                      <a:t> </a:t>
                    </a:r>
                    <a:r>
                      <a:rPr lang="en-US" sz="2400"/>
                      <a:t>f        </a:t>
                    </a:r>
                    <a:r>
                      <a:rPr lang="en-US" sz="2400">
                        <a:ea typeface="Arial Unicode MS" pitchFamily="34" charset="-122"/>
                        <a:cs typeface="Arial Unicode MS" pitchFamily="34" charset="-122"/>
                      </a:rPr>
                      <a:t>⋀</a:t>
                    </a:r>
                  </a:p>
                </p:txBody>
              </p:sp>
              <p:sp>
                <p:nvSpPr>
                  <p:cNvPr id="81" name="Line 57"/>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82" name="Line 58"/>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83" name="Line 59"/>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sp>
              <p:nvSpPr>
                <p:cNvPr id="64" name="Line 60"/>
                <p:cNvSpPr>
                  <a:spLocks noChangeShapeType="1"/>
                </p:cNvSpPr>
                <p:nvPr/>
              </p:nvSpPr>
              <p:spPr bwMode="auto">
                <a:xfrm>
                  <a:off x="1792" y="1068"/>
                  <a:ext cx="159" cy="227"/>
                </a:xfrm>
                <a:prstGeom prst="line">
                  <a:avLst/>
                </a:prstGeom>
                <a:noFill/>
                <a:ln w="19050">
                  <a:solidFill>
                    <a:schemeClr val="accent1"/>
                  </a:solidFill>
                  <a:round/>
                  <a:headEnd/>
                  <a:tailEnd type="triangle" w="med" len="med"/>
                </a:ln>
                <a:effectLst/>
              </p:spPr>
              <p:txBody>
                <a:bodyPr wrap="none"/>
                <a:lstStyle/>
                <a:p>
                  <a:endParaRPr lang="zh-CN" altLang="en-US"/>
                </a:p>
              </p:txBody>
            </p:sp>
            <p:grpSp>
              <p:nvGrpSpPr>
                <p:cNvPr id="65" name="Group 61"/>
                <p:cNvGrpSpPr>
                  <a:grpSpLocks/>
                </p:cNvGrpSpPr>
                <p:nvPr/>
              </p:nvGrpSpPr>
              <p:grpSpPr bwMode="auto">
                <a:xfrm>
                  <a:off x="1205" y="1689"/>
                  <a:ext cx="907" cy="227"/>
                  <a:chOff x="0" y="0"/>
                  <a:chExt cx="907" cy="227"/>
                </a:xfrm>
              </p:grpSpPr>
              <p:sp>
                <p:nvSpPr>
                  <p:cNvPr id="76" name="Rectangle 62"/>
                  <p:cNvSpPr>
                    <a:spLocks noChangeArrowheads="1"/>
                  </p:cNvSpPr>
                  <p:nvPr/>
                </p:nvSpPr>
                <p:spPr bwMode="auto">
                  <a:xfrm>
                    <a:off x="0" y="0"/>
                    <a:ext cx="907"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zh-CN" altLang="en-US" sz="2400"/>
                      <a:t> </a:t>
                    </a:r>
                    <a:r>
                      <a:rPr lang="en-US" sz="2400"/>
                      <a:t>g       </a:t>
                    </a:r>
                    <a:r>
                      <a:rPr lang="en-US" sz="2400">
                        <a:ea typeface="Arial Unicode MS" pitchFamily="34" charset="-122"/>
                        <a:cs typeface="Arial Unicode MS" pitchFamily="34" charset="-122"/>
                      </a:rPr>
                      <a:t>⋀</a:t>
                    </a:r>
                  </a:p>
                </p:txBody>
              </p:sp>
              <p:sp>
                <p:nvSpPr>
                  <p:cNvPr id="77" name="Line 63"/>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78" name="Line 64"/>
                  <p:cNvSpPr>
                    <a:spLocks noChangeShapeType="1"/>
                  </p:cNvSpPr>
                  <p:nvPr/>
                </p:nvSpPr>
                <p:spPr bwMode="auto">
                  <a:xfrm>
                    <a:off x="432" y="0"/>
                    <a:ext cx="0" cy="227"/>
                  </a:xfrm>
                  <a:prstGeom prst="line">
                    <a:avLst/>
                  </a:prstGeom>
                  <a:noFill/>
                  <a:ln w="9525">
                    <a:solidFill>
                      <a:schemeClr val="tx1"/>
                    </a:solidFill>
                    <a:round/>
                    <a:headEnd/>
                    <a:tailEnd/>
                  </a:ln>
                  <a:effectLst/>
                </p:spPr>
                <p:txBody>
                  <a:bodyPr wrap="none"/>
                  <a:lstStyle/>
                  <a:p>
                    <a:endParaRPr lang="zh-CN" altLang="en-US"/>
                  </a:p>
                </p:txBody>
              </p:sp>
              <p:sp>
                <p:nvSpPr>
                  <p:cNvPr id="79" name="Line 65"/>
                  <p:cNvSpPr>
                    <a:spLocks noChangeShapeType="1"/>
                  </p:cNvSpPr>
                  <p:nvPr/>
                </p:nvSpPr>
                <p:spPr bwMode="auto">
                  <a:xfrm>
                    <a:off x="672" y="0"/>
                    <a:ext cx="0" cy="227"/>
                  </a:xfrm>
                  <a:prstGeom prst="line">
                    <a:avLst/>
                  </a:prstGeom>
                  <a:noFill/>
                  <a:ln w="9525">
                    <a:solidFill>
                      <a:schemeClr val="tx1"/>
                    </a:solidFill>
                    <a:round/>
                    <a:headEnd/>
                    <a:tailEnd/>
                  </a:ln>
                  <a:effectLst/>
                </p:spPr>
                <p:txBody>
                  <a:bodyPr wrap="none"/>
                  <a:lstStyle/>
                  <a:p>
                    <a:endParaRPr lang="zh-CN" altLang="en-US"/>
                  </a:p>
                </p:txBody>
              </p:sp>
            </p:grpSp>
            <p:sp>
              <p:nvSpPr>
                <p:cNvPr id="66" name="Line 66"/>
                <p:cNvSpPr>
                  <a:spLocks noChangeShapeType="1"/>
                </p:cNvSpPr>
                <p:nvPr/>
              </p:nvSpPr>
              <p:spPr bwMode="auto">
                <a:xfrm>
                  <a:off x="1336" y="1460"/>
                  <a:ext cx="159" cy="227"/>
                </a:xfrm>
                <a:prstGeom prst="line">
                  <a:avLst/>
                </a:prstGeom>
                <a:noFill/>
                <a:ln w="19050">
                  <a:solidFill>
                    <a:schemeClr val="accent1"/>
                  </a:solidFill>
                  <a:round/>
                  <a:headEnd/>
                  <a:tailEnd type="triangle" w="med" len="med"/>
                </a:ln>
                <a:effectLst/>
              </p:spPr>
              <p:txBody>
                <a:bodyPr wrap="none"/>
                <a:lstStyle/>
                <a:p>
                  <a:endParaRPr lang="zh-CN" altLang="en-US"/>
                </a:p>
              </p:txBody>
            </p:sp>
            <p:sp>
              <p:nvSpPr>
                <p:cNvPr id="67" name="Line 67"/>
                <p:cNvSpPr>
                  <a:spLocks noChangeShapeType="1"/>
                </p:cNvSpPr>
                <p:nvPr/>
              </p:nvSpPr>
              <p:spPr bwMode="auto">
                <a:xfrm flipV="1">
                  <a:off x="1169" y="1145"/>
                  <a:ext cx="159" cy="227"/>
                </a:xfrm>
                <a:prstGeom prst="line">
                  <a:avLst/>
                </a:prstGeom>
                <a:noFill/>
                <a:ln w="19050">
                  <a:solidFill>
                    <a:schemeClr val="tx2"/>
                  </a:solidFill>
                  <a:round/>
                  <a:headEnd/>
                  <a:tailEnd type="triangle" w="med" len="med"/>
                </a:ln>
                <a:effectLst/>
              </p:spPr>
              <p:txBody>
                <a:bodyPr wrap="none"/>
                <a:lstStyle/>
                <a:p>
                  <a:endParaRPr lang="zh-CN" altLang="en-US"/>
                </a:p>
              </p:txBody>
            </p:sp>
            <p:sp>
              <p:nvSpPr>
                <p:cNvPr id="68" name="Line 68"/>
                <p:cNvSpPr>
                  <a:spLocks noChangeShapeType="1"/>
                </p:cNvSpPr>
                <p:nvPr/>
              </p:nvSpPr>
              <p:spPr bwMode="auto">
                <a:xfrm flipH="1" flipV="1">
                  <a:off x="1488" y="1500"/>
                  <a:ext cx="249" cy="249"/>
                </a:xfrm>
                <a:prstGeom prst="line">
                  <a:avLst/>
                </a:prstGeom>
                <a:noFill/>
                <a:ln w="19050">
                  <a:solidFill>
                    <a:schemeClr val="tx2"/>
                  </a:solidFill>
                  <a:round/>
                  <a:headEnd/>
                  <a:tailEnd type="triangle" w="med" len="med"/>
                </a:ln>
                <a:effectLst/>
              </p:spPr>
              <p:txBody>
                <a:bodyPr wrap="none"/>
                <a:lstStyle/>
                <a:p>
                  <a:endParaRPr lang="zh-CN" altLang="en-US"/>
                </a:p>
              </p:txBody>
            </p:sp>
            <p:sp>
              <p:nvSpPr>
                <p:cNvPr id="69" name="Line 69"/>
                <p:cNvSpPr>
                  <a:spLocks noChangeShapeType="1"/>
                </p:cNvSpPr>
                <p:nvPr/>
              </p:nvSpPr>
              <p:spPr bwMode="auto">
                <a:xfrm flipH="1" flipV="1">
                  <a:off x="1968" y="1116"/>
                  <a:ext cx="249" cy="249"/>
                </a:xfrm>
                <a:prstGeom prst="line">
                  <a:avLst/>
                </a:prstGeom>
                <a:noFill/>
                <a:ln w="19050">
                  <a:solidFill>
                    <a:schemeClr val="tx2"/>
                  </a:solidFill>
                  <a:round/>
                  <a:headEnd/>
                  <a:tailEnd type="triangle" w="med" len="med"/>
                </a:ln>
                <a:effectLst/>
              </p:spPr>
              <p:txBody>
                <a:bodyPr wrap="none"/>
                <a:lstStyle/>
                <a:p>
                  <a:endParaRPr lang="zh-CN" altLang="en-US"/>
                </a:p>
              </p:txBody>
            </p:sp>
            <p:sp>
              <p:nvSpPr>
                <p:cNvPr id="70" name="Line 70"/>
                <p:cNvSpPr>
                  <a:spLocks noChangeShapeType="1"/>
                </p:cNvSpPr>
                <p:nvPr/>
              </p:nvSpPr>
              <p:spPr bwMode="auto">
                <a:xfrm flipH="1" flipV="1">
                  <a:off x="1344" y="723"/>
                  <a:ext cx="249" cy="249"/>
                </a:xfrm>
                <a:prstGeom prst="line">
                  <a:avLst/>
                </a:prstGeom>
                <a:noFill/>
                <a:ln w="19050">
                  <a:solidFill>
                    <a:schemeClr val="tx2"/>
                  </a:solidFill>
                  <a:round/>
                  <a:headEnd/>
                  <a:tailEnd type="triangle" w="med" len="med"/>
                </a:ln>
                <a:effectLst/>
              </p:spPr>
              <p:txBody>
                <a:bodyPr wrap="none"/>
                <a:lstStyle/>
                <a:p>
                  <a:endParaRPr lang="zh-CN" altLang="en-US"/>
                </a:p>
              </p:txBody>
            </p:sp>
            <p:sp>
              <p:nvSpPr>
                <p:cNvPr id="71" name="Rectangle 71"/>
                <p:cNvSpPr>
                  <a:spLocks noChangeArrowheads="1"/>
                </p:cNvSpPr>
                <p:nvPr/>
              </p:nvSpPr>
              <p:spPr bwMode="auto">
                <a:xfrm>
                  <a:off x="205" y="0"/>
                  <a:ext cx="227" cy="204"/>
                </a:xfrm>
                <a:prstGeom prst="rect">
                  <a:avLst/>
                </a:prstGeom>
                <a:noFill/>
                <a:ln w="9525">
                  <a:noFill/>
                  <a:miter lim="800000"/>
                  <a:headEnd/>
                  <a:tailEnd/>
                </a:ln>
                <a:effectLst/>
              </p:spPr>
              <p:txBody>
                <a:bodyPr wrap="none" anchor="ctr"/>
                <a:lstStyle/>
                <a:p>
                  <a:r>
                    <a:rPr lang="en-US" sz="2400"/>
                    <a:t>T</a:t>
                  </a:r>
                </a:p>
              </p:txBody>
            </p:sp>
            <p:grpSp>
              <p:nvGrpSpPr>
                <p:cNvPr id="72" name="Group 72"/>
                <p:cNvGrpSpPr>
                  <a:grpSpLocks/>
                </p:cNvGrpSpPr>
                <p:nvPr/>
              </p:nvGrpSpPr>
              <p:grpSpPr bwMode="auto">
                <a:xfrm>
                  <a:off x="440" y="100"/>
                  <a:ext cx="480" cy="144"/>
                  <a:chOff x="0" y="0"/>
                  <a:chExt cx="480" cy="144"/>
                </a:xfrm>
              </p:grpSpPr>
              <p:sp>
                <p:nvSpPr>
                  <p:cNvPr id="73" name="Line 73"/>
                  <p:cNvSpPr>
                    <a:spLocks noChangeShapeType="1"/>
                  </p:cNvSpPr>
                  <p:nvPr/>
                </p:nvSpPr>
                <p:spPr bwMode="auto">
                  <a:xfrm>
                    <a:off x="0" y="0"/>
                    <a:ext cx="192" cy="0"/>
                  </a:xfrm>
                  <a:prstGeom prst="line">
                    <a:avLst/>
                  </a:prstGeom>
                  <a:noFill/>
                  <a:ln w="19050">
                    <a:solidFill>
                      <a:schemeClr val="hlink"/>
                    </a:solidFill>
                    <a:round/>
                    <a:headEnd/>
                    <a:tailEnd/>
                  </a:ln>
                  <a:effectLst/>
                </p:spPr>
                <p:txBody>
                  <a:bodyPr wrap="none"/>
                  <a:lstStyle/>
                  <a:p>
                    <a:endParaRPr lang="zh-CN" altLang="en-US"/>
                  </a:p>
                </p:txBody>
              </p:sp>
              <p:sp>
                <p:nvSpPr>
                  <p:cNvPr id="74" name="Line 74"/>
                  <p:cNvSpPr>
                    <a:spLocks noChangeShapeType="1"/>
                  </p:cNvSpPr>
                  <p:nvPr/>
                </p:nvSpPr>
                <p:spPr bwMode="auto">
                  <a:xfrm>
                    <a:off x="192" y="0"/>
                    <a:ext cx="0" cy="144"/>
                  </a:xfrm>
                  <a:prstGeom prst="line">
                    <a:avLst/>
                  </a:prstGeom>
                  <a:noFill/>
                  <a:ln w="19050">
                    <a:solidFill>
                      <a:schemeClr val="hlink"/>
                    </a:solidFill>
                    <a:round/>
                    <a:headEnd/>
                    <a:tailEnd/>
                  </a:ln>
                  <a:effectLst/>
                </p:spPr>
                <p:txBody>
                  <a:bodyPr wrap="none"/>
                  <a:lstStyle/>
                  <a:p>
                    <a:endParaRPr lang="zh-CN" altLang="en-US"/>
                  </a:p>
                </p:txBody>
              </p:sp>
              <p:sp>
                <p:nvSpPr>
                  <p:cNvPr id="75" name="Line 75"/>
                  <p:cNvSpPr>
                    <a:spLocks noChangeShapeType="1"/>
                  </p:cNvSpPr>
                  <p:nvPr/>
                </p:nvSpPr>
                <p:spPr bwMode="auto">
                  <a:xfrm>
                    <a:off x="192" y="144"/>
                    <a:ext cx="288" cy="0"/>
                  </a:xfrm>
                  <a:prstGeom prst="line">
                    <a:avLst/>
                  </a:prstGeom>
                  <a:noFill/>
                  <a:ln w="19050">
                    <a:solidFill>
                      <a:schemeClr val="hlink"/>
                    </a:solidFill>
                    <a:round/>
                    <a:headEnd/>
                    <a:tailEnd type="triangle" w="med" len="med"/>
                  </a:ln>
                  <a:effectLst/>
                </p:spPr>
                <p:txBody>
                  <a:bodyPr wrap="none"/>
                  <a:lstStyle/>
                  <a:p>
                    <a:endParaRPr lang="zh-CN" altLang="en-US"/>
                  </a:p>
                </p:txBody>
              </p:sp>
            </p:grpSp>
          </p:grpSp>
        </p:grpSp>
        <p:grpSp>
          <p:nvGrpSpPr>
            <p:cNvPr id="8" name="Group 76"/>
            <p:cNvGrpSpPr>
              <a:grpSpLocks/>
            </p:cNvGrpSpPr>
            <p:nvPr/>
          </p:nvGrpSpPr>
          <p:grpSpPr bwMode="auto">
            <a:xfrm>
              <a:off x="1056" y="0"/>
              <a:ext cx="1741" cy="2255"/>
              <a:chOff x="0" y="0"/>
              <a:chExt cx="1741" cy="2255"/>
            </a:xfrm>
          </p:grpSpPr>
          <p:grpSp>
            <p:nvGrpSpPr>
              <p:cNvPr id="9" name="Group 77"/>
              <p:cNvGrpSpPr>
                <a:grpSpLocks/>
              </p:cNvGrpSpPr>
              <p:nvPr/>
            </p:nvGrpSpPr>
            <p:grpSpPr bwMode="auto">
              <a:xfrm>
                <a:off x="48" y="156"/>
                <a:ext cx="1693" cy="2099"/>
                <a:chOff x="0" y="0"/>
                <a:chExt cx="1693" cy="2099"/>
              </a:xfrm>
            </p:grpSpPr>
            <p:sp>
              <p:nvSpPr>
                <p:cNvPr id="15" name="Rectangle 78"/>
                <p:cNvSpPr>
                  <a:spLocks noChangeArrowheads="1"/>
                </p:cNvSpPr>
                <p:nvPr/>
              </p:nvSpPr>
              <p:spPr bwMode="auto">
                <a:xfrm>
                  <a:off x="624" y="1872"/>
                  <a:ext cx="1002" cy="227"/>
                </a:xfrm>
                <a:prstGeom prst="rect">
                  <a:avLst/>
                </a:prstGeom>
                <a:noFill/>
                <a:ln w="9525">
                  <a:noFill/>
                  <a:miter lim="800000"/>
                  <a:headEnd/>
                  <a:tailEnd/>
                </a:ln>
                <a:effectLst/>
              </p:spPr>
              <p:txBody>
                <a:bodyPr wrap="none" anchor="ctr"/>
                <a:lstStyle/>
                <a:p>
                  <a:r>
                    <a:rPr lang="en-US" sz="2000" b="1"/>
                    <a:t>(b)  </a:t>
                  </a:r>
                  <a:r>
                    <a:rPr lang="zh-CN" altLang="en-US" sz="2000" b="1"/>
                    <a:t>二</a:t>
                  </a:r>
                  <a:r>
                    <a:rPr lang="zh-CN" altLang="en-US" sz="2000" b="1">
                      <a:latin typeface="宋体" pitchFamily="2" charset="-122"/>
                    </a:rPr>
                    <a:t>叉链表</a:t>
                  </a:r>
                </a:p>
              </p:txBody>
            </p:sp>
            <p:grpSp>
              <p:nvGrpSpPr>
                <p:cNvPr id="16" name="Group 79"/>
                <p:cNvGrpSpPr>
                  <a:grpSpLocks/>
                </p:cNvGrpSpPr>
                <p:nvPr/>
              </p:nvGrpSpPr>
              <p:grpSpPr bwMode="auto">
                <a:xfrm>
                  <a:off x="611" y="0"/>
                  <a:ext cx="589" cy="227"/>
                  <a:chOff x="0" y="0"/>
                  <a:chExt cx="589" cy="227"/>
                </a:xfrm>
              </p:grpSpPr>
              <p:sp>
                <p:nvSpPr>
                  <p:cNvPr id="47" name="Rectangle 80"/>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en-US" sz="2400"/>
                      <a:t>a  </a:t>
                    </a:r>
                    <a:r>
                      <a:rPr lang="en-US" sz="2400">
                        <a:ea typeface="Arial Unicode MS" pitchFamily="34" charset="-122"/>
                        <a:cs typeface="Arial Unicode MS" pitchFamily="34" charset="-122"/>
                      </a:rPr>
                      <a:t>⋀</a:t>
                    </a:r>
                  </a:p>
                </p:txBody>
              </p:sp>
              <p:sp>
                <p:nvSpPr>
                  <p:cNvPr id="48" name="Line 81"/>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49" name="Line 82"/>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17" name="Group 83"/>
                <p:cNvGrpSpPr>
                  <a:grpSpLocks/>
                </p:cNvGrpSpPr>
                <p:nvPr/>
              </p:nvGrpSpPr>
              <p:grpSpPr bwMode="auto">
                <a:xfrm>
                  <a:off x="288" y="392"/>
                  <a:ext cx="589" cy="227"/>
                  <a:chOff x="0" y="0"/>
                  <a:chExt cx="589" cy="227"/>
                </a:xfrm>
              </p:grpSpPr>
              <p:sp>
                <p:nvSpPr>
                  <p:cNvPr id="44" name="Rectangle 84"/>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en-US" sz="2400"/>
                      <a:t>b</a:t>
                    </a:r>
                    <a:endParaRPr lang="en-US" sz="2400">
                      <a:ea typeface="Arial Unicode MS" pitchFamily="34" charset="-122"/>
                      <a:cs typeface="Arial Unicode MS" pitchFamily="34" charset="-122"/>
                    </a:endParaRPr>
                  </a:p>
                </p:txBody>
              </p:sp>
              <p:sp>
                <p:nvSpPr>
                  <p:cNvPr id="45" name="Line 85"/>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46" name="Line 86"/>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18" name="Group 87"/>
                <p:cNvGrpSpPr>
                  <a:grpSpLocks/>
                </p:cNvGrpSpPr>
                <p:nvPr/>
              </p:nvGrpSpPr>
              <p:grpSpPr bwMode="auto">
                <a:xfrm>
                  <a:off x="0" y="784"/>
                  <a:ext cx="589" cy="227"/>
                  <a:chOff x="0" y="0"/>
                  <a:chExt cx="589" cy="227"/>
                </a:xfrm>
              </p:grpSpPr>
              <p:sp>
                <p:nvSpPr>
                  <p:cNvPr id="41" name="Rectangle 88"/>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en-US" sz="2400"/>
                      <a:t>c  </a:t>
                    </a:r>
                    <a:r>
                      <a:rPr lang="en-US" sz="2400">
                        <a:ea typeface="Arial Unicode MS" pitchFamily="34" charset="-122"/>
                        <a:cs typeface="Arial Unicode MS" pitchFamily="34" charset="-122"/>
                      </a:rPr>
                      <a:t>⋀</a:t>
                    </a:r>
                  </a:p>
                </p:txBody>
              </p:sp>
              <p:sp>
                <p:nvSpPr>
                  <p:cNvPr id="42" name="Line 89"/>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43" name="Line 90"/>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19" name="Group 91"/>
                <p:cNvGrpSpPr>
                  <a:grpSpLocks/>
                </p:cNvGrpSpPr>
                <p:nvPr/>
              </p:nvGrpSpPr>
              <p:grpSpPr bwMode="auto">
                <a:xfrm>
                  <a:off x="720" y="792"/>
                  <a:ext cx="589" cy="227"/>
                  <a:chOff x="0" y="0"/>
                  <a:chExt cx="589" cy="227"/>
                </a:xfrm>
              </p:grpSpPr>
              <p:sp>
                <p:nvSpPr>
                  <p:cNvPr id="38" name="Rectangle 92"/>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en-US" sz="2400"/>
                      <a:t>d</a:t>
                    </a:r>
                    <a:endParaRPr lang="en-US" sz="2400">
                      <a:ea typeface="Arial Unicode MS" pitchFamily="34" charset="-122"/>
                      <a:cs typeface="Arial Unicode MS" pitchFamily="34" charset="-122"/>
                    </a:endParaRPr>
                  </a:p>
                </p:txBody>
              </p:sp>
              <p:sp>
                <p:nvSpPr>
                  <p:cNvPr id="39" name="Line 93"/>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40" name="Line 94"/>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20" name="Group 95"/>
                <p:cNvGrpSpPr>
                  <a:grpSpLocks/>
                </p:cNvGrpSpPr>
                <p:nvPr/>
              </p:nvGrpSpPr>
              <p:grpSpPr bwMode="auto">
                <a:xfrm>
                  <a:off x="384" y="1200"/>
                  <a:ext cx="589" cy="227"/>
                  <a:chOff x="0" y="0"/>
                  <a:chExt cx="589" cy="227"/>
                </a:xfrm>
              </p:grpSpPr>
              <p:sp>
                <p:nvSpPr>
                  <p:cNvPr id="35" name="Rectangle 96"/>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en-US" sz="2400"/>
                      <a:t>e</a:t>
                    </a:r>
                  </a:p>
                </p:txBody>
              </p:sp>
              <p:sp>
                <p:nvSpPr>
                  <p:cNvPr id="36" name="Line 97"/>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37" name="Line 98"/>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21" name="Group 99"/>
                <p:cNvGrpSpPr>
                  <a:grpSpLocks/>
                </p:cNvGrpSpPr>
                <p:nvPr/>
              </p:nvGrpSpPr>
              <p:grpSpPr bwMode="auto">
                <a:xfrm>
                  <a:off x="768" y="1584"/>
                  <a:ext cx="589" cy="227"/>
                  <a:chOff x="0" y="0"/>
                  <a:chExt cx="589" cy="227"/>
                </a:xfrm>
              </p:grpSpPr>
              <p:sp>
                <p:nvSpPr>
                  <p:cNvPr id="32" name="Rectangle 100"/>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a:ea typeface="Arial Unicode MS" pitchFamily="34" charset="-122"/>
                        <a:cs typeface="Arial Unicode MS" pitchFamily="34" charset="-122"/>
                      </a:rPr>
                      <a:t>⋀ </a:t>
                    </a:r>
                    <a:r>
                      <a:rPr lang="en-US" sz="2400"/>
                      <a:t>g  </a:t>
                    </a:r>
                    <a:r>
                      <a:rPr lang="en-US" sz="2400">
                        <a:ea typeface="Arial Unicode MS" pitchFamily="34" charset="-122"/>
                        <a:cs typeface="Arial Unicode MS" pitchFamily="34" charset="-122"/>
                      </a:rPr>
                      <a:t>⋀</a:t>
                    </a:r>
                  </a:p>
                </p:txBody>
              </p:sp>
              <p:sp>
                <p:nvSpPr>
                  <p:cNvPr id="33" name="Line 101"/>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34" name="Line 102"/>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grpSp>
              <p:nvGrpSpPr>
                <p:cNvPr id="22" name="Group 103"/>
                <p:cNvGrpSpPr>
                  <a:grpSpLocks/>
                </p:cNvGrpSpPr>
                <p:nvPr/>
              </p:nvGrpSpPr>
              <p:grpSpPr bwMode="auto">
                <a:xfrm>
                  <a:off x="1104" y="1197"/>
                  <a:ext cx="589" cy="227"/>
                  <a:chOff x="0" y="0"/>
                  <a:chExt cx="589" cy="227"/>
                </a:xfrm>
              </p:grpSpPr>
              <p:sp>
                <p:nvSpPr>
                  <p:cNvPr id="29" name="Rectangle 104"/>
                  <p:cNvSpPr>
                    <a:spLocks noChangeArrowheads="1"/>
                  </p:cNvSpPr>
                  <p:nvPr/>
                </p:nvSpPr>
                <p:spPr bwMode="auto">
                  <a:xfrm>
                    <a:off x="0" y="0"/>
                    <a:ext cx="589" cy="227"/>
                  </a:xfrm>
                  <a:prstGeom prst="rect">
                    <a:avLst/>
                  </a:prstGeom>
                  <a:noFill/>
                  <a:ln w="9525">
                    <a:solidFill>
                      <a:schemeClr val="tx1"/>
                    </a:solidFill>
                    <a:miter lim="800000"/>
                    <a:headEnd/>
                    <a:tailEnd/>
                  </a:ln>
                  <a:effectLst/>
                </p:spPr>
                <p:txBody>
                  <a:bodyPr wrap="none" anchor="ctr"/>
                  <a:lstStyle/>
                  <a:p>
                    <a:r>
                      <a:rPr lang="zh-CN" altLang="en-US" sz="2400" dirty="0">
                        <a:ea typeface="Arial Unicode MS" pitchFamily="34" charset="-122"/>
                        <a:cs typeface="Arial Unicode MS" pitchFamily="34" charset="-122"/>
                      </a:rPr>
                      <a:t>⋀ </a:t>
                    </a:r>
                    <a:r>
                      <a:rPr lang="en-US" sz="2400" dirty="0"/>
                      <a:t>f  </a:t>
                    </a:r>
                    <a:r>
                      <a:rPr lang="en-US" sz="2400" dirty="0">
                        <a:ea typeface="Arial Unicode MS" pitchFamily="34" charset="-122"/>
                        <a:cs typeface="Arial Unicode MS" pitchFamily="34" charset="-122"/>
                      </a:rPr>
                      <a:t>⋀</a:t>
                    </a:r>
                  </a:p>
                </p:txBody>
              </p:sp>
              <p:sp>
                <p:nvSpPr>
                  <p:cNvPr id="30" name="Line 105"/>
                  <p:cNvSpPr>
                    <a:spLocks noChangeShapeType="1"/>
                  </p:cNvSpPr>
                  <p:nvPr/>
                </p:nvSpPr>
                <p:spPr bwMode="auto">
                  <a:xfrm>
                    <a:off x="192" y="0"/>
                    <a:ext cx="0" cy="227"/>
                  </a:xfrm>
                  <a:prstGeom prst="line">
                    <a:avLst/>
                  </a:prstGeom>
                  <a:noFill/>
                  <a:ln w="9525">
                    <a:solidFill>
                      <a:schemeClr val="tx1"/>
                    </a:solidFill>
                    <a:round/>
                    <a:headEnd/>
                    <a:tailEnd/>
                  </a:ln>
                  <a:effectLst/>
                </p:spPr>
                <p:txBody>
                  <a:bodyPr wrap="none"/>
                  <a:lstStyle/>
                  <a:p>
                    <a:endParaRPr lang="zh-CN" altLang="en-US"/>
                  </a:p>
                </p:txBody>
              </p:sp>
              <p:sp>
                <p:nvSpPr>
                  <p:cNvPr id="31" name="Line 106"/>
                  <p:cNvSpPr>
                    <a:spLocks noChangeShapeType="1"/>
                  </p:cNvSpPr>
                  <p:nvPr/>
                </p:nvSpPr>
                <p:spPr bwMode="auto">
                  <a:xfrm>
                    <a:off x="384" y="0"/>
                    <a:ext cx="0" cy="227"/>
                  </a:xfrm>
                  <a:prstGeom prst="line">
                    <a:avLst/>
                  </a:prstGeom>
                  <a:noFill/>
                  <a:ln w="9525">
                    <a:solidFill>
                      <a:schemeClr val="tx1"/>
                    </a:solidFill>
                    <a:round/>
                    <a:headEnd/>
                    <a:tailEnd/>
                  </a:ln>
                  <a:effectLst/>
                </p:spPr>
                <p:txBody>
                  <a:bodyPr wrap="none"/>
                  <a:lstStyle/>
                  <a:p>
                    <a:endParaRPr lang="zh-CN" altLang="en-US"/>
                  </a:p>
                </p:txBody>
              </p:sp>
            </p:grpSp>
            <p:sp>
              <p:nvSpPr>
                <p:cNvPr id="23" name="Line 107"/>
                <p:cNvSpPr>
                  <a:spLocks noChangeShapeType="1"/>
                </p:cNvSpPr>
                <p:nvPr/>
              </p:nvSpPr>
              <p:spPr bwMode="auto">
                <a:xfrm flipH="1">
                  <a:off x="576" y="136"/>
                  <a:ext cx="136" cy="249"/>
                </a:xfrm>
                <a:prstGeom prst="line">
                  <a:avLst/>
                </a:prstGeom>
                <a:noFill/>
                <a:ln w="19050">
                  <a:solidFill>
                    <a:schemeClr val="tx1"/>
                  </a:solidFill>
                  <a:round/>
                  <a:headEnd/>
                  <a:tailEnd type="triangle" w="med" len="med"/>
                </a:ln>
                <a:effectLst/>
              </p:spPr>
              <p:txBody>
                <a:bodyPr wrap="none"/>
                <a:lstStyle/>
                <a:p>
                  <a:endParaRPr lang="zh-CN" altLang="en-US"/>
                </a:p>
              </p:txBody>
            </p:sp>
            <p:sp>
              <p:nvSpPr>
                <p:cNvPr id="24" name="Line 108"/>
                <p:cNvSpPr>
                  <a:spLocks noChangeShapeType="1"/>
                </p:cNvSpPr>
                <p:nvPr/>
              </p:nvSpPr>
              <p:spPr bwMode="auto">
                <a:xfrm flipH="1">
                  <a:off x="288" y="535"/>
                  <a:ext cx="136" cy="249"/>
                </a:xfrm>
                <a:prstGeom prst="line">
                  <a:avLst/>
                </a:prstGeom>
                <a:noFill/>
                <a:ln w="19050">
                  <a:solidFill>
                    <a:schemeClr val="tx1"/>
                  </a:solidFill>
                  <a:round/>
                  <a:headEnd/>
                  <a:tailEnd type="triangle" w="med" len="med"/>
                </a:ln>
                <a:effectLst/>
              </p:spPr>
              <p:txBody>
                <a:bodyPr wrap="none"/>
                <a:lstStyle/>
                <a:p>
                  <a:endParaRPr lang="zh-CN" altLang="en-US"/>
                </a:p>
              </p:txBody>
            </p:sp>
            <p:sp>
              <p:nvSpPr>
                <p:cNvPr id="25" name="Line 109"/>
                <p:cNvSpPr>
                  <a:spLocks noChangeShapeType="1"/>
                </p:cNvSpPr>
                <p:nvPr/>
              </p:nvSpPr>
              <p:spPr bwMode="auto">
                <a:xfrm>
                  <a:off x="776" y="544"/>
                  <a:ext cx="181" cy="249"/>
                </a:xfrm>
                <a:prstGeom prst="line">
                  <a:avLst/>
                </a:prstGeom>
                <a:noFill/>
                <a:ln w="19050">
                  <a:solidFill>
                    <a:schemeClr val="tx1"/>
                  </a:solidFill>
                  <a:round/>
                  <a:headEnd/>
                  <a:tailEnd type="triangle" w="med" len="med"/>
                </a:ln>
                <a:effectLst/>
              </p:spPr>
              <p:txBody>
                <a:bodyPr wrap="none"/>
                <a:lstStyle/>
                <a:p>
                  <a:endParaRPr lang="zh-CN" altLang="en-US"/>
                </a:p>
              </p:txBody>
            </p:sp>
            <p:sp>
              <p:nvSpPr>
                <p:cNvPr id="26" name="Line 110"/>
                <p:cNvSpPr>
                  <a:spLocks noChangeShapeType="1"/>
                </p:cNvSpPr>
                <p:nvPr/>
              </p:nvSpPr>
              <p:spPr bwMode="auto">
                <a:xfrm flipH="1">
                  <a:off x="683" y="943"/>
                  <a:ext cx="136" cy="249"/>
                </a:xfrm>
                <a:prstGeom prst="line">
                  <a:avLst/>
                </a:prstGeom>
                <a:noFill/>
                <a:ln w="19050">
                  <a:solidFill>
                    <a:schemeClr val="tx1"/>
                  </a:solidFill>
                  <a:round/>
                  <a:headEnd/>
                  <a:tailEnd type="triangle" w="med" len="med"/>
                </a:ln>
                <a:effectLst/>
              </p:spPr>
              <p:txBody>
                <a:bodyPr wrap="none"/>
                <a:lstStyle/>
                <a:p>
                  <a:endParaRPr lang="zh-CN" altLang="en-US"/>
                </a:p>
              </p:txBody>
            </p:sp>
            <p:sp>
              <p:nvSpPr>
                <p:cNvPr id="27" name="Line 111"/>
                <p:cNvSpPr>
                  <a:spLocks noChangeShapeType="1"/>
                </p:cNvSpPr>
                <p:nvPr/>
              </p:nvSpPr>
              <p:spPr bwMode="auto">
                <a:xfrm>
                  <a:off x="1163" y="952"/>
                  <a:ext cx="181" cy="249"/>
                </a:xfrm>
                <a:prstGeom prst="line">
                  <a:avLst/>
                </a:prstGeom>
                <a:noFill/>
                <a:ln w="19050">
                  <a:solidFill>
                    <a:schemeClr val="tx1"/>
                  </a:solidFill>
                  <a:round/>
                  <a:headEnd/>
                  <a:tailEnd type="triangle" w="med" len="med"/>
                </a:ln>
                <a:effectLst/>
              </p:spPr>
              <p:txBody>
                <a:bodyPr wrap="none"/>
                <a:lstStyle/>
                <a:p>
                  <a:endParaRPr lang="zh-CN" altLang="en-US"/>
                </a:p>
              </p:txBody>
            </p:sp>
            <p:sp>
              <p:nvSpPr>
                <p:cNvPr id="28" name="Line 112"/>
                <p:cNvSpPr>
                  <a:spLocks noChangeShapeType="1"/>
                </p:cNvSpPr>
                <p:nvPr/>
              </p:nvSpPr>
              <p:spPr bwMode="auto">
                <a:xfrm>
                  <a:off x="864" y="1335"/>
                  <a:ext cx="181" cy="249"/>
                </a:xfrm>
                <a:prstGeom prst="line">
                  <a:avLst/>
                </a:prstGeom>
                <a:noFill/>
                <a:ln w="19050">
                  <a:solidFill>
                    <a:schemeClr val="tx1"/>
                  </a:solidFill>
                  <a:round/>
                  <a:headEnd/>
                  <a:tailEnd type="triangle" w="med" len="med"/>
                </a:ln>
                <a:effectLst/>
              </p:spPr>
              <p:txBody>
                <a:bodyPr wrap="none"/>
                <a:lstStyle/>
                <a:p>
                  <a:endParaRPr lang="zh-CN" altLang="en-US"/>
                </a:p>
              </p:txBody>
            </p:sp>
          </p:grpSp>
          <p:sp>
            <p:nvSpPr>
              <p:cNvPr id="10" name="Rectangle 113"/>
              <p:cNvSpPr>
                <a:spLocks noChangeArrowheads="1"/>
              </p:cNvSpPr>
              <p:nvPr/>
            </p:nvSpPr>
            <p:spPr bwMode="auto">
              <a:xfrm>
                <a:off x="0" y="0"/>
                <a:ext cx="227" cy="204"/>
              </a:xfrm>
              <a:prstGeom prst="rect">
                <a:avLst/>
              </a:prstGeom>
              <a:noFill/>
              <a:ln w="9525">
                <a:noFill/>
                <a:miter lim="800000"/>
                <a:headEnd/>
                <a:tailEnd/>
              </a:ln>
              <a:effectLst/>
            </p:spPr>
            <p:txBody>
              <a:bodyPr wrap="none" anchor="ctr"/>
              <a:lstStyle/>
              <a:p>
                <a:r>
                  <a:rPr lang="en-US" sz="2400" dirty="0"/>
                  <a:t>T</a:t>
                </a:r>
              </a:p>
            </p:txBody>
          </p:sp>
          <p:grpSp>
            <p:nvGrpSpPr>
              <p:cNvPr id="11" name="Group 114"/>
              <p:cNvGrpSpPr>
                <a:grpSpLocks/>
              </p:cNvGrpSpPr>
              <p:nvPr/>
            </p:nvGrpSpPr>
            <p:grpSpPr bwMode="auto">
              <a:xfrm>
                <a:off x="171" y="108"/>
                <a:ext cx="480" cy="144"/>
                <a:chOff x="0" y="0"/>
                <a:chExt cx="480" cy="144"/>
              </a:xfrm>
            </p:grpSpPr>
            <p:sp>
              <p:nvSpPr>
                <p:cNvPr id="12" name="Line 115"/>
                <p:cNvSpPr>
                  <a:spLocks noChangeShapeType="1"/>
                </p:cNvSpPr>
                <p:nvPr/>
              </p:nvSpPr>
              <p:spPr bwMode="auto">
                <a:xfrm>
                  <a:off x="0" y="0"/>
                  <a:ext cx="192" cy="0"/>
                </a:xfrm>
                <a:prstGeom prst="line">
                  <a:avLst/>
                </a:prstGeom>
                <a:noFill/>
                <a:ln w="19050">
                  <a:solidFill>
                    <a:schemeClr val="tx1"/>
                  </a:solidFill>
                  <a:round/>
                  <a:headEnd/>
                  <a:tailEnd/>
                </a:ln>
                <a:effectLst/>
              </p:spPr>
              <p:txBody>
                <a:bodyPr wrap="none"/>
                <a:lstStyle/>
                <a:p>
                  <a:endParaRPr lang="zh-CN" altLang="en-US"/>
                </a:p>
              </p:txBody>
            </p:sp>
            <p:sp>
              <p:nvSpPr>
                <p:cNvPr id="13" name="Line 116"/>
                <p:cNvSpPr>
                  <a:spLocks noChangeShapeType="1"/>
                </p:cNvSpPr>
                <p:nvPr/>
              </p:nvSpPr>
              <p:spPr bwMode="auto">
                <a:xfrm>
                  <a:off x="192" y="0"/>
                  <a:ext cx="0" cy="144"/>
                </a:xfrm>
                <a:prstGeom prst="line">
                  <a:avLst/>
                </a:prstGeom>
                <a:noFill/>
                <a:ln w="19050">
                  <a:solidFill>
                    <a:schemeClr val="tx1"/>
                  </a:solidFill>
                  <a:round/>
                  <a:headEnd/>
                  <a:tailEnd/>
                </a:ln>
                <a:effectLst/>
              </p:spPr>
              <p:txBody>
                <a:bodyPr wrap="none"/>
                <a:lstStyle/>
                <a:p>
                  <a:endParaRPr lang="zh-CN" altLang="en-US"/>
                </a:p>
              </p:txBody>
            </p:sp>
            <p:sp>
              <p:nvSpPr>
                <p:cNvPr id="14" name="Line 117"/>
                <p:cNvSpPr>
                  <a:spLocks noChangeShapeType="1"/>
                </p:cNvSpPr>
                <p:nvPr/>
              </p:nvSpPr>
              <p:spPr bwMode="auto">
                <a:xfrm>
                  <a:off x="192" y="144"/>
                  <a:ext cx="288" cy="0"/>
                </a:xfrm>
                <a:prstGeom prst="line">
                  <a:avLst/>
                </a:prstGeom>
                <a:noFill/>
                <a:ln w="19050">
                  <a:solidFill>
                    <a:schemeClr val="tx1"/>
                  </a:solidFill>
                  <a:round/>
                  <a:headEnd/>
                  <a:tailEnd type="triangle" w="med" len="med"/>
                </a:ln>
                <a:effectLst/>
              </p:spPr>
              <p:txBody>
                <a:bodyPr wrap="none"/>
                <a:lstStyle/>
                <a:p>
                  <a:endParaRPr lang="zh-CN" altLang="en-US"/>
                </a:p>
              </p:txBody>
            </p:sp>
          </p:gr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遍历二叉树及其应用</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zh-CN" altLang="en-US" dirty="0" smtClean="0"/>
              <a:t>遍历二叉树</a:t>
            </a:r>
            <a:r>
              <a:rPr lang="en-US" dirty="0" smtClean="0"/>
              <a:t>(Traversing Binary Tree)</a:t>
            </a:r>
            <a:r>
              <a:rPr lang="zh-CN" altLang="en-US" dirty="0" smtClean="0"/>
              <a:t>是指按指定的规律对二叉树中的每个结点访问一次且仅访问一次。</a:t>
            </a:r>
          </a:p>
          <a:p>
            <a:pPr>
              <a:lnSpc>
                <a:spcPct val="120000"/>
              </a:lnSpc>
            </a:pPr>
            <a:r>
              <a:rPr lang="zh-CN" altLang="en-US" dirty="0" smtClean="0"/>
              <a:t>所谓访问是指对结点做某种处理。如：输出信息、修改结点的值等。</a:t>
            </a:r>
          </a:p>
          <a:p>
            <a:pPr>
              <a:lnSpc>
                <a:spcPct val="120000"/>
              </a:lnSpc>
            </a:pPr>
            <a:r>
              <a:rPr lang="zh-CN" altLang="en-US" dirty="0" smtClean="0"/>
              <a:t>二叉树是一种非线性结构，每个结点都可能有左、右两棵子树，因此，需要寻找一种规律，使二叉树上的结点能排列在一个线性队列上，从而便于遍历。</a:t>
            </a:r>
          </a:p>
          <a:p>
            <a:pPr>
              <a:lnSpc>
                <a:spcPct val="120000"/>
              </a:lnSpc>
            </a:pPr>
            <a:r>
              <a:rPr lang="zh-CN" altLang="en-US" dirty="0" smtClean="0"/>
              <a:t>二叉树的基本组成：根结点、左子树、右子树。若能依次遍历这三部分，就是遍历了二叉树。</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遍历二叉树</a:t>
            </a:r>
            <a:endParaRPr lang="zh-CN" altLang="en-US" dirty="0"/>
          </a:p>
        </p:txBody>
      </p:sp>
      <p:sp>
        <p:nvSpPr>
          <p:cNvPr id="3" name="内容占位符 2"/>
          <p:cNvSpPr>
            <a:spLocks noGrp="1"/>
          </p:cNvSpPr>
          <p:nvPr>
            <p:ph idx="1"/>
          </p:nvPr>
        </p:nvSpPr>
        <p:spPr>
          <a:xfrm>
            <a:off x="457200" y="1600201"/>
            <a:ext cx="8229600" cy="3989039"/>
          </a:xfrm>
        </p:spPr>
        <p:txBody>
          <a:bodyPr>
            <a:normAutofit fontScale="92500" lnSpcReduction="20000"/>
          </a:bodyPr>
          <a:lstStyle/>
          <a:p>
            <a:pPr>
              <a:lnSpc>
                <a:spcPct val="120000"/>
              </a:lnSpc>
            </a:pPr>
            <a:r>
              <a:rPr lang="zh-CN" altLang="en-US" dirty="0" smtClean="0"/>
              <a:t>若以</a:t>
            </a:r>
            <a:r>
              <a:rPr lang="en-US" dirty="0" smtClean="0"/>
              <a:t>L</a:t>
            </a:r>
            <a:r>
              <a:rPr lang="zh-CN" altLang="en-US" dirty="0" smtClean="0"/>
              <a:t>、</a:t>
            </a:r>
            <a:r>
              <a:rPr lang="en-US" dirty="0" smtClean="0"/>
              <a:t>D</a:t>
            </a:r>
            <a:r>
              <a:rPr lang="zh-CN" altLang="en-US" dirty="0" smtClean="0"/>
              <a:t>、</a:t>
            </a:r>
            <a:r>
              <a:rPr lang="en-US" dirty="0" smtClean="0"/>
              <a:t>R</a:t>
            </a:r>
            <a:r>
              <a:rPr lang="zh-CN" altLang="en-US" dirty="0" smtClean="0"/>
              <a:t>分别表示遍历左子树、遍历根结点和遍历右子树，则有六种遍历方案：</a:t>
            </a:r>
            <a:r>
              <a:rPr lang="en-US" dirty="0" smtClean="0"/>
              <a:t>DLR</a:t>
            </a:r>
            <a:r>
              <a:rPr lang="zh-CN" altLang="en-US" dirty="0" smtClean="0"/>
              <a:t>、</a:t>
            </a:r>
            <a:r>
              <a:rPr lang="en-US" dirty="0" smtClean="0"/>
              <a:t>LDR</a:t>
            </a:r>
            <a:r>
              <a:rPr lang="zh-CN" altLang="en-US" dirty="0" smtClean="0"/>
              <a:t>、</a:t>
            </a:r>
            <a:r>
              <a:rPr lang="en-US" dirty="0" smtClean="0"/>
              <a:t>LRD</a:t>
            </a:r>
            <a:r>
              <a:rPr lang="zh-CN" altLang="en-US" dirty="0" smtClean="0"/>
              <a:t>、</a:t>
            </a:r>
            <a:r>
              <a:rPr lang="en-US" dirty="0" smtClean="0"/>
              <a:t>DRL</a:t>
            </a:r>
            <a:r>
              <a:rPr lang="zh-CN" altLang="en-US" dirty="0" smtClean="0"/>
              <a:t>、</a:t>
            </a:r>
            <a:r>
              <a:rPr lang="en-US" dirty="0" smtClean="0"/>
              <a:t>RDL</a:t>
            </a:r>
            <a:r>
              <a:rPr lang="zh-CN" altLang="en-US" dirty="0" smtClean="0"/>
              <a:t>、</a:t>
            </a:r>
            <a:r>
              <a:rPr lang="en-US" dirty="0" smtClean="0"/>
              <a:t>RLD</a:t>
            </a:r>
            <a:r>
              <a:rPr lang="zh-CN" altLang="en-US" dirty="0" smtClean="0"/>
              <a:t>。若规定先左后右，则只有前三种情况三种情况，分别是：</a:t>
            </a:r>
          </a:p>
          <a:p>
            <a:pPr lvl="1">
              <a:lnSpc>
                <a:spcPct val="120000"/>
              </a:lnSpc>
            </a:pPr>
            <a:r>
              <a:rPr lang="en-US" dirty="0" smtClean="0"/>
              <a:t>DLR——</a:t>
            </a:r>
            <a:r>
              <a:rPr lang="zh-CN" altLang="en-US" dirty="0" smtClean="0"/>
              <a:t>先</a:t>
            </a:r>
            <a:r>
              <a:rPr lang="en-US" dirty="0" smtClean="0"/>
              <a:t>(</a:t>
            </a:r>
            <a:r>
              <a:rPr lang="zh-CN" altLang="en-US" dirty="0" smtClean="0"/>
              <a:t>根</a:t>
            </a:r>
            <a:r>
              <a:rPr lang="en-US" dirty="0" smtClean="0"/>
              <a:t>)</a:t>
            </a:r>
            <a:r>
              <a:rPr lang="zh-CN" altLang="en-US" dirty="0" smtClean="0"/>
              <a:t>序遍历。</a:t>
            </a:r>
          </a:p>
          <a:p>
            <a:pPr lvl="1">
              <a:lnSpc>
                <a:spcPct val="120000"/>
              </a:lnSpc>
            </a:pPr>
            <a:r>
              <a:rPr lang="en-US" dirty="0" smtClean="0"/>
              <a:t>LDR——</a:t>
            </a:r>
            <a:r>
              <a:rPr lang="zh-CN" altLang="en-US" dirty="0" smtClean="0"/>
              <a:t>中</a:t>
            </a:r>
            <a:r>
              <a:rPr lang="en-US" dirty="0" smtClean="0"/>
              <a:t>(</a:t>
            </a:r>
            <a:r>
              <a:rPr lang="zh-CN" altLang="en-US" dirty="0" smtClean="0"/>
              <a:t>根</a:t>
            </a:r>
            <a:r>
              <a:rPr lang="en-US" dirty="0" smtClean="0"/>
              <a:t>)</a:t>
            </a:r>
            <a:r>
              <a:rPr lang="zh-CN" altLang="en-US" dirty="0" smtClean="0"/>
              <a:t>序遍历。</a:t>
            </a:r>
          </a:p>
          <a:p>
            <a:pPr lvl="1">
              <a:lnSpc>
                <a:spcPct val="120000"/>
              </a:lnSpc>
            </a:pPr>
            <a:r>
              <a:rPr lang="en-US" dirty="0" smtClean="0"/>
              <a:t>LRD——</a:t>
            </a:r>
            <a:r>
              <a:rPr lang="zh-CN" altLang="en-US" dirty="0" smtClean="0"/>
              <a:t>后</a:t>
            </a:r>
            <a:r>
              <a:rPr lang="en-US" dirty="0" smtClean="0"/>
              <a:t>(</a:t>
            </a:r>
            <a:r>
              <a:rPr lang="zh-CN" altLang="en-US" dirty="0" smtClean="0"/>
              <a:t>根</a:t>
            </a:r>
            <a:r>
              <a:rPr lang="en-US" dirty="0" smtClean="0"/>
              <a:t>)</a:t>
            </a:r>
            <a:r>
              <a:rPr lang="zh-CN" altLang="en-US" dirty="0" smtClean="0"/>
              <a:t>序遍历</a:t>
            </a:r>
            <a:r>
              <a:rPr lang="zh-CN" altLang="en-US" dirty="0" smtClean="0"/>
              <a:t>。</a:t>
            </a:r>
            <a:endParaRPr lang="en-US" altLang="zh-CN" dirty="0" smtClean="0"/>
          </a:p>
          <a:p>
            <a:pPr lvl="1">
              <a:lnSpc>
                <a:spcPct val="120000"/>
              </a:lnSpc>
            </a:pPr>
            <a:r>
              <a:rPr lang="zh-CN" altLang="en-US" dirty="0" smtClean="0"/>
              <a:t>层序遍历</a:t>
            </a:r>
            <a:endParaRPr lang="zh-CN" alt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构建二叉搜索树</a:t>
            </a:r>
            <a:endParaRPr lang="zh-CN" altLang="en-US" dirty="0"/>
          </a:p>
        </p:txBody>
      </p:sp>
      <p:sp>
        <p:nvSpPr>
          <p:cNvPr id="3" name="内容占位符 2"/>
          <p:cNvSpPr>
            <a:spLocks noGrp="1"/>
          </p:cNvSpPr>
          <p:nvPr>
            <p:ph idx="1"/>
          </p:nvPr>
        </p:nvSpPr>
        <p:spPr/>
        <p:txBody>
          <a:bodyPr/>
          <a:lstStyle/>
          <a:p>
            <a:r>
              <a:rPr lang="zh-CN" altLang="en-US" dirty="0" smtClean="0"/>
              <a:t>又名二叉排序树</a:t>
            </a:r>
            <a:endParaRPr lang="en-US" altLang="zh-CN" dirty="0" smtClean="0"/>
          </a:p>
          <a:p>
            <a:r>
              <a:rPr lang="zh-CN" altLang="en-US" dirty="0" smtClean="0"/>
              <a:t>用递归的方法构建树</a:t>
            </a:r>
            <a:endParaRPr lang="en-US" altLang="zh-CN" dirty="0" smtClean="0"/>
          </a:p>
          <a:p>
            <a:r>
              <a:rPr lang="zh-CN" altLang="en-US" dirty="0" smtClean="0"/>
              <a:t>实现对树的增删改查功能</a:t>
            </a:r>
            <a:endParaRPr lang="en-US" altLang="zh-CN" dirty="0" smtClean="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算法</a:t>
            </a:r>
            <a:endParaRPr lang="zh-CN" altLang="en-US" dirty="0"/>
          </a:p>
        </p:txBody>
      </p:sp>
      <p:sp>
        <p:nvSpPr>
          <p:cNvPr id="7" name="文本占位符 6"/>
          <p:cNvSpPr>
            <a:spLocks noGrp="1"/>
          </p:cNvSpPr>
          <p:nvPr>
            <p:ph type="body" idx="1"/>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查找算法</a:t>
            </a:r>
            <a:endParaRPr lang="zh-CN" altLang="en-US" dirty="0"/>
          </a:p>
        </p:txBody>
      </p:sp>
      <p:sp>
        <p:nvSpPr>
          <p:cNvPr id="5" name="内容占位符 4"/>
          <p:cNvSpPr>
            <a:spLocks noGrp="1"/>
          </p:cNvSpPr>
          <p:nvPr>
            <p:ph idx="1"/>
          </p:nvPr>
        </p:nvSpPr>
        <p:spPr/>
        <p:txBody>
          <a:bodyPr>
            <a:normAutofit fontScale="92500" lnSpcReduction="10000"/>
          </a:bodyPr>
          <a:lstStyle/>
          <a:p>
            <a:r>
              <a:rPr lang="zh-CN" altLang="en-US" dirty="0" smtClean="0"/>
              <a:t>顺序查找</a:t>
            </a:r>
            <a:endParaRPr lang="en-US" altLang="zh-CN" dirty="0" smtClean="0"/>
          </a:p>
          <a:p>
            <a:pPr lvl="1"/>
            <a:r>
              <a:rPr lang="zh-CN" altLang="en-US" dirty="0" smtClean="0"/>
              <a:t>从表中的第一个元素开始，将给定的值与表中逐个元素的关键字进行比较，直到两者相符，查到所要找的元素为止。否则就是表中没有要找的元素，查找不成功。</a:t>
            </a:r>
          </a:p>
          <a:p>
            <a:pPr lvl="1"/>
            <a:r>
              <a:rPr lang="zh-CN" altLang="en-US" dirty="0" smtClean="0"/>
              <a:t>平均要与表中一半以上元素进行比较，最坏情况下需要比较</a:t>
            </a:r>
            <a:r>
              <a:rPr lang="en-US" altLang="zh-CN" dirty="0" smtClean="0"/>
              <a:t>n</a:t>
            </a:r>
            <a:r>
              <a:rPr lang="zh-CN" altLang="en-US" dirty="0" smtClean="0"/>
              <a:t>次。</a:t>
            </a:r>
            <a:endParaRPr lang="en-US" altLang="zh-CN" dirty="0" smtClean="0"/>
          </a:p>
          <a:p>
            <a:pPr lvl="1"/>
            <a:r>
              <a:rPr lang="zh-CN" altLang="en-US" dirty="0" smtClean="0"/>
              <a:t>如果线性表为无序表，则不管是顺序存储结构还是链式存储结构，都只能用顺序查找。</a:t>
            </a:r>
            <a:endParaRPr lang="en-US" altLang="zh-CN" dirty="0" smtClean="0"/>
          </a:p>
          <a:p>
            <a:pPr lvl="1"/>
            <a:r>
              <a:rPr lang="zh-CN" altLang="en-US" dirty="0" smtClean="0"/>
              <a:t>即使是有序线性表，如果采用链式存储结构，也只能用顺序查找。</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逻辑结构和物理结构</a:t>
            </a:r>
            <a:endParaRPr lang="zh-CN" altLang="en-US" dirty="0"/>
          </a:p>
        </p:txBody>
      </p:sp>
      <p:grpSp>
        <p:nvGrpSpPr>
          <p:cNvPr id="75" name="Group 2"/>
          <p:cNvGrpSpPr>
            <a:grpSpLocks/>
          </p:cNvGrpSpPr>
          <p:nvPr/>
        </p:nvGrpSpPr>
        <p:grpSpPr bwMode="auto">
          <a:xfrm>
            <a:off x="179388" y="1357298"/>
            <a:ext cx="8726487" cy="5238765"/>
            <a:chOff x="0" y="0"/>
            <a:chExt cx="5497" cy="4003"/>
          </a:xfrm>
        </p:grpSpPr>
        <p:grpSp>
          <p:nvGrpSpPr>
            <p:cNvPr id="76" name="Group 3"/>
            <p:cNvGrpSpPr>
              <a:grpSpLocks/>
            </p:cNvGrpSpPr>
            <p:nvPr/>
          </p:nvGrpSpPr>
          <p:grpSpPr bwMode="auto">
            <a:xfrm>
              <a:off x="0" y="2099"/>
              <a:ext cx="5497" cy="1904"/>
              <a:chOff x="0" y="0"/>
              <a:chExt cx="5497" cy="1904"/>
            </a:xfrm>
          </p:grpSpPr>
          <p:grpSp>
            <p:nvGrpSpPr>
              <p:cNvPr id="93" name="Group 4"/>
              <p:cNvGrpSpPr>
                <a:grpSpLocks/>
              </p:cNvGrpSpPr>
              <p:nvPr/>
            </p:nvGrpSpPr>
            <p:grpSpPr bwMode="auto">
              <a:xfrm>
                <a:off x="0" y="0"/>
                <a:ext cx="5497" cy="1539"/>
                <a:chOff x="0" y="0"/>
                <a:chExt cx="5497" cy="1539"/>
              </a:xfrm>
            </p:grpSpPr>
            <p:sp>
              <p:nvSpPr>
                <p:cNvPr id="95" name="Rectangle 4"/>
                <p:cNvSpPr>
                  <a:spLocks noChangeArrowheads="1"/>
                </p:cNvSpPr>
                <p:nvPr/>
              </p:nvSpPr>
              <p:spPr bwMode="auto">
                <a:xfrm>
                  <a:off x="1705" y="0"/>
                  <a:ext cx="1020" cy="227"/>
                </a:xfrm>
                <a:prstGeom prst="rect">
                  <a:avLst/>
                </a:prstGeom>
                <a:noFill/>
                <a:ln w="9525">
                  <a:solidFill>
                    <a:schemeClr val="tx1"/>
                  </a:solidFill>
                  <a:miter lim="800000"/>
                  <a:headEnd/>
                  <a:tailEnd/>
                </a:ln>
              </p:spPr>
              <p:txBody>
                <a:bodyPr wrap="none" anchor="ctr"/>
                <a:lstStyle/>
                <a:p>
                  <a:pPr algn="ctr"/>
                  <a:r>
                    <a:rPr lang="zh-CN" altLang="en-US" b="1"/>
                    <a:t>数据的逻辑结构</a:t>
                  </a:r>
                </a:p>
              </p:txBody>
            </p:sp>
            <p:grpSp>
              <p:nvGrpSpPr>
                <p:cNvPr id="96" name="Group 6"/>
                <p:cNvGrpSpPr>
                  <a:grpSpLocks/>
                </p:cNvGrpSpPr>
                <p:nvPr/>
              </p:nvGrpSpPr>
              <p:grpSpPr bwMode="auto">
                <a:xfrm>
                  <a:off x="2516" y="405"/>
                  <a:ext cx="2981" cy="1134"/>
                  <a:chOff x="0" y="0"/>
                  <a:chExt cx="2981" cy="1134"/>
                </a:xfrm>
              </p:grpSpPr>
              <p:sp>
                <p:nvSpPr>
                  <p:cNvPr id="120" name="Rectangle 6"/>
                  <p:cNvSpPr>
                    <a:spLocks noChangeArrowheads="1"/>
                  </p:cNvSpPr>
                  <p:nvPr/>
                </p:nvSpPr>
                <p:spPr bwMode="auto">
                  <a:xfrm>
                    <a:off x="708" y="0"/>
                    <a:ext cx="816" cy="227"/>
                  </a:xfrm>
                  <a:prstGeom prst="rect">
                    <a:avLst/>
                  </a:prstGeom>
                  <a:noFill/>
                  <a:ln w="9525">
                    <a:solidFill>
                      <a:schemeClr val="tx1"/>
                    </a:solidFill>
                    <a:miter lim="800000"/>
                    <a:headEnd/>
                    <a:tailEnd/>
                  </a:ln>
                </p:spPr>
                <p:txBody>
                  <a:bodyPr wrap="none" anchor="ctr"/>
                  <a:lstStyle/>
                  <a:p>
                    <a:pPr algn="ctr"/>
                    <a:r>
                      <a:rPr lang="zh-CN" altLang="en-US" b="1"/>
                      <a:t>非线性结构</a:t>
                    </a:r>
                  </a:p>
                </p:txBody>
              </p:sp>
              <p:sp>
                <p:nvSpPr>
                  <p:cNvPr id="121" name="Rectangle 10"/>
                  <p:cNvSpPr>
                    <a:spLocks noChangeArrowheads="1"/>
                  </p:cNvSpPr>
                  <p:nvPr/>
                </p:nvSpPr>
                <p:spPr bwMode="auto">
                  <a:xfrm>
                    <a:off x="0" y="472"/>
                    <a:ext cx="340" cy="227"/>
                  </a:xfrm>
                  <a:prstGeom prst="rect">
                    <a:avLst/>
                  </a:prstGeom>
                  <a:noFill/>
                  <a:ln w="9525">
                    <a:solidFill>
                      <a:schemeClr val="tx1"/>
                    </a:solidFill>
                    <a:miter lim="800000"/>
                    <a:headEnd/>
                    <a:tailEnd/>
                  </a:ln>
                </p:spPr>
                <p:txBody>
                  <a:bodyPr wrap="none" anchor="ctr"/>
                  <a:lstStyle/>
                  <a:p>
                    <a:pPr algn="ctr"/>
                    <a:r>
                      <a:rPr lang="zh-CN" altLang="en-US"/>
                      <a:t>集合</a:t>
                    </a:r>
                  </a:p>
                </p:txBody>
              </p:sp>
              <p:grpSp>
                <p:nvGrpSpPr>
                  <p:cNvPr id="122" name="Group 9"/>
                  <p:cNvGrpSpPr>
                    <a:grpSpLocks/>
                  </p:cNvGrpSpPr>
                  <p:nvPr/>
                </p:nvGrpSpPr>
                <p:grpSpPr bwMode="auto">
                  <a:xfrm>
                    <a:off x="1868" y="475"/>
                    <a:ext cx="1113" cy="659"/>
                    <a:chOff x="0" y="0"/>
                    <a:chExt cx="1113" cy="659"/>
                  </a:xfrm>
                </p:grpSpPr>
                <p:sp>
                  <p:nvSpPr>
                    <p:cNvPr id="135" name="Rectangle 9"/>
                    <p:cNvSpPr>
                      <a:spLocks noChangeArrowheads="1"/>
                    </p:cNvSpPr>
                    <p:nvPr/>
                  </p:nvSpPr>
                  <p:spPr bwMode="auto">
                    <a:xfrm>
                      <a:off x="224" y="0"/>
                      <a:ext cx="680" cy="227"/>
                    </a:xfrm>
                    <a:prstGeom prst="rect">
                      <a:avLst/>
                    </a:prstGeom>
                    <a:noFill/>
                    <a:ln w="9525">
                      <a:solidFill>
                        <a:schemeClr val="tx1"/>
                      </a:solidFill>
                      <a:miter lim="800000"/>
                      <a:headEnd/>
                      <a:tailEnd/>
                    </a:ln>
                  </p:spPr>
                  <p:txBody>
                    <a:bodyPr wrap="none" anchor="ctr"/>
                    <a:lstStyle/>
                    <a:p>
                      <a:pPr algn="ctr"/>
                      <a:r>
                        <a:rPr lang="zh-CN" altLang="en-US"/>
                        <a:t>图状结构</a:t>
                      </a:r>
                    </a:p>
                  </p:txBody>
                </p:sp>
                <p:sp>
                  <p:nvSpPr>
                    <p:cNvPr id="136" name="Rectangle 14"/>
                    <p:cNvSpPr>
                      <a:spLocks noChangeArrowheads="1"/>
                    </p:cNvSpPr>
                    <p:nvPr/>
                  </p:nvSpPr>
                  <p:spPr bwMode="auto">
                    <a:xfrm>
                      <a:off x="0" y="432"/>
                      <a:ext cx="521" cy="227"/>
                    </a:xfrm>
                    <a:prstGeom prst="rect">
                      <a:avLst/>
                    </a:prstGeom>
                    <a:noFill/>
                    <a:ln w="9525">
                      <a:solidFill>
                        <a:schemeClr val="tx1"/>
                      </a:solidFill>
                      <a:miter lim="800000"/>
                      <a:headEnd/>
                      <a:tailEnd/>
                    </a:ln>
                  </p:spPr>
                  <p:txBody>
                    <a:bodyPr wrap="none" anchor="ctr"/>
                    <a:lstStyle/>
                    <a:p>
                      <a:pPr algn="ctr"/>
                      <a:r>
                        <a:rPr lang="zh-CN" altLang="en-US"/>
                        <a:t>有向图</a:t>
                      </a:r>
                    </a:p>
                  </p:txBody>
                </p:sp>
                <p:sp>
                  <p:nvSpPr>
                    <p:cNvPr id="137" name="Rectangle 17"/>
                    <p:cNvSpPr>
                      <a:spLocks noChangeArrowheads="1"/>
                    </p:cNvSpPr>
                    <p:nvPr/>
                  </p:nvSpPr>
                  <p:spPr bwMode="auto">
                    <a:xfrm>
                      <a:off x="592" y="432"/>
                      <a:ext cx="521" cy="227"/>
                    </a:xfrm>
                    <a:prstGeom prst="rect">
                      <a:avLst/>
                    </a:prstGeom>
                    <a:noFill/>
                    <a:ln w="9525">
                      <a:solidFill>
                        <a:schemeClr val="tx1"/>
                      </a:solidFill>
                      <a:miter lim="800000"/>
                      <a:headEnd/>
                      <a:tailEnd/>
                    </a:ln>
                  </p:spPr>
                  <p:txBody>
                    <a:bodyPr wrap="none" anchor="ctr"/>
                    <a:lstStyle/>
                    <a:p>
                      <a:pPr algn="ctr"/>
                      <a:r>
                        <a:rPr lang="zh-CN" altLang="en-US"/>
                        <a:t>无向图</a:t>
                      </a:r>
                    </a:p>
                  </p:txBody>
                </p:sp>
                <p:sp>
                  <p:nvSpPr>
                    <p:cNvPr id="138" name="Line 18"/>
                    <p:cNvSpPr>
                      <a:spLocks noChangeShapeType="1"/>
                    </p:cNvSpPr>
                    <p:nvPr/>
                  </p:nvSpPr>
                  <p:spPr bwMode="auto">
                    <a:xfrm>
                      <a:off x="280" y="328"/>
                      <a:ext cx="576" cy="0"/>
                    </a:xfrm>
                    <a:prstGeom prst="line">
                      <a:avLst/>
                    </a:prstGeom>
                    <a:noFill/>
                    <a:ln w="9525">
                      <a:solidFill>
                        <a:schemeClr val="tx1"/>
                      </a:solidFill>
                      <a:round/>
                      <a:headEnd/>
                      <a:tailEnd/>
                    </a:ln>
                  </p:spPr>
                  <p:txBody>
                    <a:bodyPr wrap="none"/>
                    <a:lstStyle/>
                    <a:p>
                      <a:endParaRPr lang="zh-CN" altLang="en-US"/>
                    </a:p>
                  </p:txBody>
                </p:sp>
                <p:sp>
                  <p:nvSpPr>
                    <p:cNvPr id="139" name="Line 19"/>
                    <p:cNvSpPr>
                      <a:spLocks noChangeShapeType="1"/>
                    </p:cNvSpPr>
                    <p:nvPr/>
                  </p:nvSpPr>
                  <p:spPr bwMode="auto">
                    <a:xfrm>
                      <a:off x="280" y="328"/>
                      <a:ext cx="0" cy="96"/>
                    </a:xfrm>
                    <a:prstGeom prst="line">
                      <a:avLst/>
                    </a:prstGeom>
                    <a:noFill/>
                    <a:ln w="9525">
                      <a:solidFill>
                        <a:schemeClr val="tx1"/>
                      </a:solidFill>
                      <a:round/>
                      <a:headEnd/>
                      <a:tailEnd/>
                    </a:ln>
                  </p:spPr>
                  <p:txBody>
                    <a:bodyPr wrap="none"/>
                    <a:lstStyle/>
                    <a:p>
                      <a:endParaRPr lang="zh-CN" altLang="en-US"/>
                    </a:p>
                  </p:txBody>
                </p:sp>
                <p:sp>
                  <p:nvSpPr>
                    <p:cNvPr id="140" name="Line 20"/>
                    <p:cNvSpPr>
                      <a:spLocks noChangeShapeType="1"/>
                    </p:cNvSpPr>
                    <p:nvPr/>
                  </p:nvSpPr>
                  <p:spPr bwMode="auto">
                    <a:xfrm>
                      <a:off x="856" y="328"/>
                      <a:ext cx="0" cy="96"/>
                    </a:xfrm>
                    <a:prstGeom prst="line">
                      <a:avLst/>
                    </a:prstGeom>
                    <a:noFill/>
                    <a:ln w="9525">
                      <a:solidFill>
                        <a:schemeClr val="tx1"/>
                      </a:solidFill>
                      <a:round/>
                      <a:headEnd/>
                      <a:tailEnd/>
                    </a:ln>
                  </p:spPr>
                  <p:txBody>
                    <a:bodyPr wrap="none"/>
                    <a:lstStyle/>
                    <a:p>
                      <a:endParaRPr lang="zh-CN" altLang="en-US"/>
                    </a:p>
                  </p:txBody>
                </p:sp>
                <p:sp>
                  <p:nvSpPr>
                    <p:cNvPr id="141" name="Line 21"/>
                    <p:cNvSpPr>
                      <a:spLocks noChangeShapeType="1"/>
                    </p:cNvSpPr>
                    <p:nvPr/>
                  </p:nvSpPr>
                  <p:spPr bwMode="auto">
                    <a:xfrm>
                      <a:off x="568" y="232"/>
                      <a:ext cx="0" cy="96"/>
                    </a:xfrm>
                    <a:prstGeom prst="line">
                      <a:avLst/>
                    </a:prstGeom>
                    <a:noFill/>
                    <a:ln w="9525">
                      <a:solidFill>
                        <a:schemeClr val="tx1"/>
                      </a:solidFill>
                      <a:round/>
                      <a:headEnd/>
                      <a:tailEnd/>
                    </a:ln>
                  </p:spPr>
                  <p:txBody>
                    <a:bodyPr wrap="none"/>
                    <a:lstStyle/>
                    <a:p>
                      <a:endParaRPr lang="zh-CN" altLang="en-US"/>
                    </a:p>
                  </p:txBody>
                </p:sp>
              </p:grpSp>
              <p:grpSp>
                <p:nvGrpSpPr>
                  <p:cNvPr id="123" name="Group 17"/>
                  <p:cNvGrpSpPr>
                    <a:grpSpLocks/>
                  </p:cNvGrpSpPr>
                  <p:nvPr/>
                </p:nvGrpSpPr>
                <p:grpSpPr bwMode="auto">
                  <a:xfrm>
                    <a:off x="540" y="467"/>
                    <a:ext cx="1185" cy="659"/>
                    <a:chOff x="0" y="0"/>
                    <a:chExt cx="1185" cy="659"/>
                  </a:xfrm>
                </p:grpSpPr>
                <p:sp>
                  <p:nvSpPr>
                    <p:cNvPr id="128" name="Rectangle 8"/>
                    <p:cNvSpPr>
                      <a:spLocks noChangeArrowheads="1"/>
                    </p:cNvSpPr>
                    <p:nvPr/>
                  </p:nvSpPr>
                  <p:spPr bwMode="auto">
                    <a:xfrm>
                      <a:off x="256" y="0"/>
                      <a:ext cx="680" cy="227"/>
                    </a:xfrm>
                    <a:prstGeom prst="rect">
                      <a:avLst/>
                    </a:prstGeom>
                    <a:noFill/>
                    <a:ln w="9525">
                      <a:solidFill>
                        <a:schemeClr val="tx1"/>
                      </a:solidFill>
                      <a:miter lim="800000"/>
                      <a:headEnd/>
                      <a:tailEnd/>
                    </a:ln>
                  </p:spPr>
                  <p:txBody>
                    <a:bodyPr wrap="none" anchor="ctr"/>
                    <a:lstStyle/>
                    <a:p>
                      <a:pPr algn="ctr"/>
                      <a:r>
                        <a:rPr lang="zh-CN" altLang="en-US"/>
                        <a:t>树形结构</a:t>
                      </a:r>
                    </a:p>
                  </p:txBody>
                </p:sp>
                <p:sp>
                  <p:nvSpPr>
                    <p:cNvPr id="129" name="Rectangle 15"/>
                    <p:cNvSpPr>
                      <a:spLocks noChangeArrowheads="1"/>
                    </p:cNvSpPr>
                    <p:nvPr/>
                  </p:nvSpPr>
                  <p:spPr bwMode="auto">
                    <a:xfrm>
                      <a:off x="0" y="432"/>
                      <a:ext cx="521" cy="227"/>
                    </a:xfrm>
                    <a:prstGeom prst="rect">
                      <a:avLst/>
                    </a:prstGeom>
                    <a:noFill/>
                    <a:ln w="9525">
                      <a:solidFill>
                        <a:schemeClr val="tx1"/>
                      </a:solidFill>
                      <a:miter lim="800000"/>
                      <a:headEnd/>
                      <a:tailEnd/>
                    </a:ln>
                  </p:spPr>
                  <p:txBody>
                    <a:bodyPr wrap="none" anchor="ctr"/>
                    <a:lstStyle/>
                    <a:p>
                      <a:pPr algn="ctr"/>
                      <a:r>
                        <a:rPr lang="zh-CN" altLang="en-US"/>
                        <a:t>一般树</a:t>
                      </a:r>
                    </a:p>
                  </p:txBody>
                </p:sp>
                <p:sp>
                  <p:nvSpPr>
                    <p:cNvPr id="130" name="Rectangle 16"/>
                    <p:cNvSpPr>
                      <a:spLocks noChangeArrowheads="1"/>
                    </p:cNvSpPr>
                    <p:nvPr/>
                  </p:nvSpPr>
                  <p:spPr bwMode="auto">
                    <a:xfrm>
                      <a:off x="664" y="432"/>
                      <a:ext cx="521" cy="227"/>
                    </a:xfrm>
                    <a:prstGeom prst="rect">
                      <a:avLst/>
                    </a:prstGeom>
                    <a:noFill/>
                    <a:ln w="9525">
                      <a:solidFill>
                        <a:schemeClr val="tx1"/>
                      </a:solidFill>
                      <a:miter lim="800000"/>
                      <a:headEnd/>
                      <a:tailEnd/>
                    </a:ln>
                  </p:spPr>
                  <p:txBody>
                    <a:bodyPr wrap="none" anchor="ctr"/>
                    <a:lstStyle/>
                    <a:p>
                      <a:pPr algn="ctr"/>
                      <a:r>
                        <a:rPr lang="zh-CN" altLang="en-US"/>
                        <a:t>二叉树</a:t>
                      </a:r>
                    </a:p>
                  </p:txBody>
                </p:sp>
                <p:sp>
                  <p:nvSpPr>
                    <p:cNvPr id="131" name="Line 23"/>
                    <p:cNvSpPr>
                      <a:spLocks noChangeShapeType="1"/>
                    </p:cNvSpPr>
                    <p:nvPr/>
                  </p:nvSpPr>
                  <p:spPr bwMode="auto">
                    <a:xfrm>
                      <a:off x="264" y="336"/>
                      <a:ext cx="0" cy="96"/>
                    </a:xfrm>
                    <a:prstGeom prst="line">
                      <a:avLst/>
                    </a:prstGeom>
                    <a:noFill/>
                    <a:ln w="9525">
                      <a:solidFill>
                        <a:schemeClr val="tx1"/>
                      </a:solidFill>
                      <a:round/>
                      <a:headEnd/>
                      <a:tailEnd/>
                    </a:ln>
                  </p:spPr>
                  <p:txBody>
                    <a:bodyPr wrap="none"/>
                    <a:lstStyle/>
                    <a:p>
                      <a:endParaRPr lang="zh-CN" altLang="en-US"/>
                    </a:p>
                  </p:txBody>
                </p:sp>
                <p:sp>
                  <p:nvSpPr>
                    <p:cNvPr id="132" name="Line 24"/>
                    <p:cNvSpPr>
                      <a:spLocks noChangeShapeType="1"/>
                    </p:cNvSpPr>
                    <p:nvPr/>
                  </p:nvSpPr>
                  <p:spPr bwMode="auto">
                    <a:xfrm>
                      <a:off x="928" y="336"/>
                      <a:ext cx="0" cy="96"/>
                    </a:xfrm>
                    <a:prstGeom prst="line">
                      <a:avLst/>
                    </a:prstGeom>
                    <a:noFill/>
                    <a:ln w="9525">
                      <a:solidFill>
                        <a:schemeClr val="tx1"/>
                      </a:solidFill>
                      <a:round/>
                      <a:headEnd/>
                      <a:tailEnd/>
                    </a:ln>
                  </p:spPr>
                  <p:txBody>
                    <a:bodyPr wrap="none"/>
                    <a:lstStyle/>
                    <a:p>
                      <a:endParaRPr lang="zh-CN" altLang="en-US"/>
                    </a:p>
                  </p:txBody>
                </p:sp>
                <p:sp>
                  <p:nvSpPr>
                    <p:cNvPr id="133" name="Line 25"/>
                    <p:cNvSpPr>
                      <a:spLocks noChangeShapeType="1"/>
                    </p:cNvSpPr>
                    <p:nvPr/>
                  </p:nvSpPr>
                  <p:spPr bwMode="auto">
                    <a:xfrm>
                      <a:off x="600" y="232"/>
                      <a:ext cx="0" cy="96"/>
                    </a:xfrm>
                    <a:prstGeom prst="line">
                      <a:avLst/>
                    </a:prstGeom>
                    <a:noFill/>
                    <a:ln w="9525">
                      <a:solidFill>
                        <a:schemeClr val="tx1"/>
                      </a:solidFill>
                      <a:round/>
                      <a:headEnd/>
                      <a:tailEnd/>
                    </a:ln>
                  </p:spPr>
                  <p:txBody>
                    <a:bodyPr wrap="none"/>
                    <a:lstStyle/>
                    <a:p>
                      <a:endParaRPr lang="zh-CN" altLang="en-US"/>
                    </a:p>
                  </p:txBody>
                </p:sp>
                <p:sp>
                  <p:nvSpPr>
                    <p:cNvPr id="134" name="Line 26"/>
                    <p:cNvSpPr>
                      <a:spLocks noChangeShapeType="1"/>
                    </p:cNvSpPr>
                    <p:nvPr/>
                  </p:nvSpPr>
                  <p:spPr bwMode="auto">
                    <a:xfrm>
                      <a:off x="264" y="336"/>
                      <a:ext cx="657" cy="0"/>
                    </a:xfrm>
                    <a:prstGeom prst="line">
                      <a:avLst/>
                    </a:prstGeom>
                    <a:noFill/>
                    <a:ln w="9525">
                      <a:solidFill>
                        <a:schemeClr val="tx1"/>
                      </a:solidFill>
                      <a:round/>
                      <a:headEnd/>
                      <a:tailEnd/>
                    </a:ln>
                  </p:spPr>
                  <p:txBody>
                    <a:bodyPr wrap="none"/>
                    <a:lstStyle/>
                    <a:p>
                      <a:endParaRPr lang="zh-CN" altLang="en-US"/>
                    </a:p>
                  </p:txBody>
                </p:sp>
              </p:grpSp>
              <p:sp>
                <p:nvSpPr>
                  <p:cNvPr id="124" name="Line 28"/>
                  <p:cNvSpPr>
                    <a:spLocks noChangeShapeType="1"/>
                  </p:cNvSpPr>
                  <p:nvPr/>
                </p:nvSpPr>
                <p:spPr bwMode="auto">
                  <a:xfrm>
                    <a:off x="172" y="379"/>
                    <a:ext cx="0" cy="96"/>
                  </a:xfrm>
                  <a:prstGeom prst="line">
                    <a:avLst/>
                  </a:prstGeom>
                  <a:noFill/>
                  <a:ln w="9525">
                    <a:solidFill>
                      <a:schemeClr val="tx1"/>
                    </a:solidFill>
                    <a:round/>
                    <a:headEnd/>
                    <a:tailEnd/>
                  </a:ln>
                </p:spPr>
                <p:txBody>
                  <a:bodyPr wrap="none"/>
                  <a:lstStyle/>
                  <a:p>
                    <a:endParaRPr lang="zh-CN" altLang="en-US"/>
                  </a:p>
                </p:txBody>
              </p:sp>
              <p:sp>
                <p:nvSpPr>
                  <p:cNvPr id="125" name="Line 30"/>
                  <p:cNvSpPr>
                    <a:spLocks noChangeShapeType="1"/>
                  </p:cNvSpPr>
                  <p:nvPr/>
                </p:nvSpPr>
                <p:spPr bwMode="auto">
                  <a:xfrm>
                    <a:off x="2428" y="379"/>
                    <a:ext cx="0" cy="96"/>
                  </a:xfrm>
                  <a:prstGeom prst="line">
                    <a:avLst/>
                  </a:prstGeom>
                  <a:noFill/>
                  <a:ln w="9525">
                    <a:solidFill>
                      <a:schemeClr val="tx1"/>
                    </a:solidFill>
                    <a:round/>
                    <a:headEnd/>
                    <a:tailEnd/>
                  </a:ln>
                </p:spPr>
                <p:txBody>
                  <a:bodyPr wrap="none"/>
                  <a:lstStyle/>
                  <a:p>
                    <a:endParaRPr lang="zh-CN" altLang="en-US"/>
                  </a:p>
                </p:txBody>
              </p:sp>
              <p:sp>
                <p:nvSpPr>
                  <p:cNvPr id="126" name="Line 32"/>
                  <p:cNvSpPr>
                    <a:spLocks noChangeShapeType="1"/>
                  </p:cNvSpPr>
                  <p:nvPr/>
                </p:nvSpPr>
                <p:spPr bwMode="auto">
                  <a:xfrm>
                    <a:off x="172" y="371"/>
                    <a:ext cx="2256" cy="0"/>
                  </a:xfrm>
                  <a:prstGeom prst="line">
                    <a:avLst/>
                  </a:prstGeom>
                  <a:noFill/>
                  <a:ln w="9525">
                    <a:solidFill>
                      <a:schemeClr val="tx1"/>
                    </a:solidFill>
                    <a:round/>
                    <a:headEnd/>
                    <a:tailEnd/>
                  </a:ln>
                </p:spPr>
                <p:txBody>
                  <a:bodyPr wrap="none"/>
                  <a:lstStyle/>
                  <a:p>
                    <a:endParaRPr lang="zh-CN" altLang="en-US"/>
                  </a:p>
                </p:txBody>
              </p:sp>
              <p:sp>
                <p:nvSpPr>
                  <p:cNvPr id="127" name="Line 33"/>
                  <p:cNvSpPr>
                    <a:spLocks noChangeShapeType="1"/>
                  </p:cNvSpPr>
                  <p:nvPr/>
                </p:nvSpPr>
                <p:spPr bwMode="auto">
                  <a:xfrm>
                    <a:off x="1140" y="227"/>
                    <a:ext cx="0" cy="240"/>
                  </a:xfrm>
                  <a:prstGeom prst="line">
                    <a:avLst/>
                  </a:prstGeom>
                  <a:noFill/>
                  <a:ln w="9525">
                    <a:solidFill>
                      <a:schemeClr val="tx1"/>
                    </a:solidFill>
                    <a:round/>
                    <a:headEnd/>
                    <a:tailEnd/>
                  </a:ln>
                </p:spPr>
                <p:txBody>
                  <a:bodyPr wrap="none"/>
                  <a:lstStyle/>
                  <a:p>
                    <a:endParaRPr lang="zh-CN" altLang="en-US"/>
                  </a:p>
                </p:txBody>
              </p:sp>
            </p:grpSp>
            <p:grpSp>
              <p:nvGrpSpPr>
                <p:cNvPr id="97" name="Group 29"/>
                <p:cNvGrpSpPr>
                  <a:grpSpLocks/>
                </p:cNvGrpSpPr>
                <p:nvPr/>
              </p:nvGrpSpPr>
              <p:grpSpPr bwMode="auto">
                <a:xfrm>
                  <a:off x="0" y="405"/>
                  <a:ext cx="2841" cy="1123"/>
                  <a:chOff x="0" y="0"/>
                  <a:chExt cx="2841" cy="1123"/>
                </a:xfrm>
              </p:grpSpPr>
              <p:sp>
                <p:nvSpPr>
                  <p:cNvPr id="102" name="Rectangle 5"/>
                  <p:cNvSpPr>
                    <a:spLocks noChangeArrowheads="1"/>
                  </p:cNvSpPr>
                  <p:nvPr/>
                </p:nvSpPr>
                <p:spPr bwMode="auto">
                  <a:xfrm>
                    <a:off x="697" y="0"/>
                    <a:ext cx="680" cy="227"/>
                  </a:xfrm>
                  <a:prstGeom prst="rect">
                    <a:avLst/>
                  </a:prstGeom>
                  <a:noFill/>
                  <a:ln w="9525">
                    <a:solidFill>
                      <a:schemeClr val="tx1"/>
                    </a:solidFill>
                    <a:miter lim="800000"/>
                    <a:headEnd/>
                    <a:tailEnd/>
                  </a:ln>
                </p:spPr>
                <p:txBody>
                  <a:bodyPr wrap="none" anchor="ctr"/>
                  <a:lstStyle/>
                  <a:p>
                    <a:pPr algn="ctr"/>
                    <a:r>
                      <a:rPr lang="zh-CN" altLang="en-US" b="1"/>
                      <a:t>线性结构</a:t>
                    </a:r>
                  </a:p>
                </p:txBody>
              </p:sp>
              <p:sp>
                <p:nvSpPr>
                  <p:cNvPr id="103" name="Rectangle 11"/>
                  <p:cNvSpPr>
                    <a:spLocks noChangeArrowheads="1"/>
                  </p:cNvSpPr>
                  <p:nvPr/>
                </p:nvSpPr>
                <p:spPr bwMode="auto">
                  <a:xfrm>
                    <a:off x="0" y="896"/>
                    <a:ext cx="793" cy="227"/>
                  </a:xfrm>
                  <a:prstGeom prst="rect">
                    <a:avLst/>
                  </a:prstGeom>
                  <a:noFill/>
                  <a:ln w="9525">
                    <a:solidFill>
                      <a:schemeClr val="tx1"/>
                    </a:solidFill>
                    <a:miter lim="800000"/>
                    <a:headEnd/>
                    <a:tailEnd/>
                  </a:ln>
                </p:spPr>
                <p:txBody>
                  <a:bodyPr wrap="none" anchor="ctr"/>
                  <a:lstStyle/>
                  <a:p>
                    <a:pPr algn="ctr"/>
                    <a:r>
                      <a:rPr lang="zh-CN" altLang="en-US"/>
                      <a:t>一般线性表</a:t>
                    </a:r>
                  </a:p>
                </p:txBody>
              </p:sp>
              <p:grpSp>
                <p:nvGrpSpPr>
                  <p:cNvPr id="104" name="Group 32"/>
                  <p:cNvGrpSpPr>
                    <a:grpSpLocks/>
                  </p:cNvGrpSpPr>
                  <p:nvPr/>
                </p:nvGrpSpPr>
                <p:grpSpPr bwMode="auto">
                  <a:xfrm>
                    <a:off x="1606" y="467"/>
                    <a:ext cx="1235" cy="651"/>
                    <a:chOff x="0" y="0"/>
                    <a:chExt cx="1235" cy="651"/>
                  </a:xfrm>
                </p:grpSpPr>
                <p:sp>
                  <p:nvSpPr>
                    <p:cNvPr id="115" name="Rectangle 13"/>
                    <p:cNvSpPr>
                      <a:spLocks noChangeArrowheads="1"/>
                    </p:cNvSpPr>
                    <p:nvPr/>
                  </p:nvSpPr>
                  <p:spPr bwMode="auto">
                    <a:xfrm>
                      <a:off x="0" y="0"/>
                      <a:ext cx="771" cy="227"/>
                    </a:xfrm>
                    <a:prstGeom prst="rect">
                      <a:avLst/>
                    </a:prstGeom>
                    <a:noFill/>
                    <a:ln w="9525">
                      <a:solidFill>
                        <a:schemeClr val="tx1"/>
                      </a:solidFill>
                      <a:miter lim="800000"/>
                      <a:headEnd/>
                      <a:tailEnd/>
                    </a:ln>
                  </p:spPr>
                  <p:txBody>
                    <a:bodyPr wrap="none" anchor="ctr"/>
                    <a:lstStyle/>
                    <a:p>
                      <a:pPr algn="ctr"/>
                      <a:r>
                        <a:rPr lang="zh-CN" altLang="en-US"/>
                        <a:t>线性表推广</a:t>
                      </a:r>
                    </a:p>
                  </p:txBody>
                </p:sp>
                <p:sp>
                  <p:nvSpPr>
                    <p:cNvPr id="116" name="Rectangle 35"/>
                    <p:cNvSpPr>
                      <a:spLocks noChangeArrowheads="1"/>
                    </p:cNvSpPr>
                    <p:nvPr/>
                  </p:nvSpPr>
                  <p:spPr bwMode="auto">
                    <a:xfrm>
                      <a:off x="736" y="424"/>
                      <a:ext cx="499" cy="227"/>
                    </a:xfrm>
                    <a:prstGeom prst="rect">
                      <a:avLst/>
                    </a:prstGeom>
                    <a:noFill/>
                    <a:ln w="9525">
                      <a:solidFill>
                        <a:schemeClr val="tx1"/>
                      </a:solidFill>
                      <a:miter lim="800000"/>
                      <a:headEnd/>
                      <a:tailEnd/>
                    </a:ln>
                  </p:spPr>
                  <p:txBody>
                    <a:bodyPr wrap="none" anchor="ctr"/>
                    <a:lstStyle/>
                    <a:p>
                      <a:pPr algn="ctr"/>
                      <a:r>
                        <a:rPr lang="zh-CN" altLang="en-US"/>
                        <a:t>广义表</a:t>
                      </a:r>
                    </a:p>
                  </p:txBody>
                </p:sp>
                <p:sp>
                  <p:nvSpPr>
                    <p:cNvPr id="117" name="Rectangle 36"/>
                    <p:cNvSpPr>
                      <a:spLocks noChangeArrowheads="1"/>
                    </p:cNvSpPr>
                    <p:nvPr/>
                  </p:nvSpPr>
                  <p:spPr bwMode="auto">
                    <a:xfrm>
                      <a:off x="256" y="424"/>
                      <a:ext cx="363" cy="227"/>
                    </a:xfrm>
                    <a:prstGeom prst="rect">
                      <a:avLst/>
                    </a:prstGeom>
                    <a:noFill/>
                    <a:ln w="9525">
                      <a:solidFill>
                        <a:schemeClr val="tx1"/>
                      </a:solidFill>
                      <a:miter lim="800000"/>
                      <a:headEnd/>
                      <a:tailEnd/>
                    </a:ln>
                  </p:spPr>
                  <p:txBody>
                    <a:bodyPr wrap="none" anchor="ctr"/>
                    <a:lstStyle/>
                    <a:p>
                      <a:pPr algn="ctr"/>
                      <a:r>
                        <a:rPr lang="zh-CN" altLang="en-US"/>
                        <a:t>数组</a:t>
                      </a:r>
                    </a:p>
                  </p:txBody>
                </p:sp>
                <p:sp>
                  <p:nvSpPr>
                    <p:cNvPr id="118" name="Line 37"/>
                    <p:cNvSpPr>
                      <a:spLocks noChangeShapeType="1"/>
                    </p:cNvSpPr>
                    <p:nvPr/>
                  </p:nvSpPr>
                  <p:spPr bwMode="auto">
                    <a:xfrm>
                      <a:off x="427" y="224"/>
                      <a:ext cx="0" cy="192"/>
                    </a:xfrm>
                    <a:prstGeom prst="line">
                      <a:avLst/>
                    </a:prstGeom>
                    <a:noFill/>
                    <a:ln w="9525">
                      <a:solidFill>
                        <a:schemeClr val="tx1"/>
                      </a:solidFill>
                      <a:round/>
                      <a:headEnd/>
                      <a:tailEnd/>
                    </a:ln>
                  </p:spPr>
                  <p:txBody>
                    <a:bodyPr wrap="none"/>
                    <a:lstStyle/>
                    <a:p>
                      <a:endParaRPr lang="zh-CN" altLang="en-US"/>
                    </a:p>
                  </p:txBody>
                </p:sp>
                <p:sp>
                  <p:nvSpPr>
                    <p:cNvPr id="119" name="Line 38"/>
                    <p:cNvSpPr>
                      <a:spLocks noChangeShapeType="1"/>
                    </p:cNvSpPr>
                    <p:nvPr/>
                  </p:nvSpPr>
                  <p:spPr bwMode="auto">
                    <a:xfrm>
                      <a:off x="619" y="224"/>
                      <a:ext cx="384" cy="192"/>
                    </a:xfrm>
                    <a:prstGeom prst="line">
                      <a:avLst/>
                    </a:prstGeom>
                    <a:noFill/>
                    <a:ln w="9525">
                      <a:solidFill>
                        <a:schemeClr val="tx1"/>
                      </a:solidFill>
                      <a:round/>
                      <a:headEnd/>
                      <a:tailEnd/>
                    </a:ln>
                  </p:spPr>
                  <p:txBody>
                    <a:bodyPr wrap="none"/>
                    <a:lstStyle/>
                    <a:p>
                      <a:endParaRPr lang="zh-CN" altLang="en-US"/>
                    </a:p>
                  </p:txBody>
                </p:sp>
              </p:grpSp>
              <p:grpSp>
                <p:nvGrpSpPr>
                  <p:cNvPr id="105" name="Group 38"/>
                  <p:cNvGrpSpPr>
                    <a:grpSpLocks/>
                  </p:cNvGrpSpPr>
                  <p:nvPr/>
                </p:nvGrpSpPr>
                <p:grpSpPr bwMode="auto">
                  <a:xfrm>
                    <a:off x="637" y="467"/>
                    <a:ext cx="1137" cy="651"/>
                    <a:chOff x="0" y="0"/>
                    <a:chExt cx="1137" cy="651"/>
                  </a:xfrm>
                </p:grpSpPr>
                <p:sp>
                  <p:nvSpPr>
                    <p:cNvPr id="110" name="Rectangle 7"/>
                    <p:cNvSpPr>
                      <a:spLocks noChangeArrowheads="1"/>
                    </p:cNvSpPr>
                    <p:nvPr/>
                  </p:nvSpPr>
                  <p:spPr bwMode="auto">
                    <a:xfrm>
                      <a:off x="956" y="424"/>
                      <a:ext cx="181" cy="227"/>
                    </a:xfrm>
                    <a:prstGeom prst="rect">
                      <a:avLst/>
                    </a:prstGeom>
                    <a:noFill/>
                    <a:ln w="9525">
                      <a:solidFill>
                        <a:schemeClr val="tx1"/>
                      </a:solidFill>
                      <a:miter lim="800000"/>
                      <a:headEnd/>
                      <a:tailEnd/>
                    </a:ln>
                  </p:spPr>
                  <p:txBody>
                    <a:bodyPr wrap="none" anchor="ctr"/>
                    <a:lstStyle/>
                    <a:p>
                      <a:pPr algn="ctr"/>
                      <a:r>
                        <a:rPr lang="zh-CN" altLang="en-US"/>
                        <a:t>串</a:t>
                      </a:r>
                    </a:p>
                  </p:txBody>
                </p:sp>
                <p:sp>
                  <p:nvSpPr>
                    <p:cNvPr id="111" name="Rectangle 12"/>
                    <p:cNvSpPr>
                      <a:spLocks noChangeArrowheads="1"/>
                    </p:cNvSpPr>
                    <p:nvPr/>
                  </p:nvSpPr>
                  <p:spPr bwMode="auto">
                    <a:xfrm>
                      <a:off x="0" y="0"/>
                      <a:ext cx="793" cy="227"/>
                    </a:xfrm>
                    <a:prstGeom prst="rect">
                      <a:avLst/>
                    </a:prstGeom>
                    <a:noFill/>
                    <a:ln w="9525">
                      <a:solidFill>
                        <a:schemeClr val="tx1"/>
                      </a:solidFill>
                      <a:miter lim="800000"/>
                      <a:headEnd/>
                      <a:tailEnd/>
                    </a:ln>
                  </p:spPr>
                  <p:txBody>
                    <a:bodyPr wrap="none" anchor="ctr"/>
                    <a:lstStyle/>
                    <a:p>
                      <a:pPr algn="ctr"/>
                      <a:r>
                        <a:rPr lang="zh-CN" altLang="en-US"/>
                        <a:t>受限线性表</a:t>
                      </a:r>
                    </a:p>
                  </p:txBody>
                </p:sp>
                <p:sp>
                  <p:nvSpPr>
                    <p:cNvPr id="112" name="Rectangle 39"/>
                    <p:cNvSpPr>
                      <a:spLocks noChangeArrowheads="1"/>
                    </p:cNvSpPr>
                    <p:nvPr/>
                  </p:nvSpPr>
                  <p:spPr bwMode="auto">
                    <a:xfrm>
                      <a:off x="252" y="424"/>
                      <a:ext cx="612" cy="227"/>
                    </a:xfrm>
                    <a:prstGeom prst="rect">
                      <a:avLst/>
                    </a:prstGeom>
                    <a:noFill/>
                    <a:ln w="9525">
                      <a:solidFill>
                        <a:schemeClr val="tx1"/>
                      </a:solidFill>
                      <a:miter lim="800000"/>
                      <a:headEnd/>
                      <a:tailEnd/>
                    </a:ln>
                  </p:spPr>
                  <p:txBody>
                    <a:bodyPr wrap="none" anchor="ctr"/>
                    <a:lstStyle/>
                    <a:p>
                      <a:pPr algn="ctr"/>
                      <a:r>
                        <a:rPr lang="zh-CN" altLang="en-US"/>
                        <a:t>栈和队列</a:t>
                      </a:r>
                    </a:p>
                  </p:txBody>
                </p:sp>
                <p:sp>
                  <p:nvSpPr>
                    <p:cNvPr id="113" name="Line 41"/>
                    <p:cNvSpPr>
                      <a:spLocks noChangeShapeType="1"/>
                    </p:cNvSpPr>
                    <p:nvPr/>
                  </p:nvSpPr>
                  <p:spPr bwMode="auto">
                    <a:xfrm>
                      <a:off x="452" y="232"/>
                      <a:ext cx="0" cy="192"/>
                    </a:xfrm>
                    <a:prstGeom prst="line">
                      <a:avLst/>
                    </a:prstGeom>
                    <a:noFill/>
                    <a:ln w="9525">
                      <a:solidFill>
                        <a:schemeClr val="tx1"/>
                      </a:solidFill>
                      <a:round/>
                      <a:headEnd/>
                      <a:tailEnd/>
                    </a:ln>
                  </p:spPr>
                  <p:txBody>
                    <a:bodyPr wrap="none"/>
                    <a:lstStyle/>
                    <a:p>
                      <a:endParaRPr lang="zh-CN" altLang="en-US"/>
                    </a:p>
                  </p:txBody>
                </p:sp>
                <p:sp>
                  <p:nvSpPr>
                    <p:cNvPr id="114" name="Line 42"/>
                    <p:cNvSpPr>
                      <a:spLocks noChangeShapeType="1"/>
                    </p:cNvSpPr>
                    <p:nvPr/>
                  </p:nvSpPr>
                  <p:spPr bwMode="auto">
                    <a:xfrm>
                      <a:off x="628" y="232"/>
                      <a:ext cx="432" cy="192"/>
                    </a:xfrm>
                    <a:prstGeom prst="line">
                      <a:avLst/>
                    </a:prstGeom>
                    <a:noFill/>
                    <a:ln w="9525">
                      <a:solidFill>
                        <a:schemeClr val="tx1"/>
                      </a:solidFill>
                      <a:round/>
                      <a:headEnd/>
                      <a:tailEnd/>
                    </a:ln>
                  </p:spPr>
                  <p:txBody>
                    <a:bodyPr wrap="none"/>
                    <a:lstStyle/>
                    <a:p>
                      <a:endParaRPr lang="zh-CN" altLang="en-US"/>
                    </a:p>
                  </p:txBody>
                </p:sp>
              </p:grpSp>
              <p:sp>
                <p:nvSpPr>
                  <p:cNvPr id="106" name="Line 44"/>
                  <p:cNvSpPr>
                    <a:spLocks noChangeShapeType="1"/>
                  </p:cNvSpPr>
                  <p:nvPr/>
                </p:nvSpPr>
                <p:spPr bwMode="auto">
                  <a:xfrm>
                    <a:off x="401" y="371"/>
                    <a:ext cx="0" cy="528"/>
                  </a:xfrm>
                  <a:prstGeom prst="line">
                    <a:avLst/>
                  </a:prstGeom>
                  <a:noFill/>
                  <a:ln w="9525">
                    <a:solidFill>
                      <a:schemeClr val="tx1"/>
                    </a:solidFill>
                    <a:round/>
                    <a:headEnd/>
                    <a:tailEnd/>
                  </a:ln>
                </p:spPr>
                <p:txBody>
                  <a:bodyPr wrap="none"/>
                  <a:lstStyle/>
                  <a:p>
                    <a:endParaRPr lang="zh-CN" altLang="en-US"/>
                  </a:p>
                </p:txBody>
              </p:sp>
              <p:sp>
                <p:nvSpPr>
                  <p:cNvPr id="107" name="Line 45"/>
                  <p:cNvSpPr>
                    <a:spLocks noChangeShapeType="1"/>
                  </p:cNvSpPr>
                  <p:nvPr/>
                </p:nvSpPr>
                <p:spPr bwMode="auto">
                  <a:xfrm>
                    <a:off x="1993" y="371"/>
                    <a:ext cx="0" cy="96"/>
                  </a:xfrm>
                  <a:prstGeom prst="line">
                    <a:avLst/>
                  </a:prstGeom>
                  <a:noFill/>
                  <a:ln w="9525">
                    <a:solidFill>
                      <a:schemeClr val="tx1"/>
                    </a:solidFill>
                    <a:round/>
                    <a:headEnd/>
                    <a:tailEnd/>
                  </a:ln>
                </p:spPr>
                <p:txBody>
                  <a:bodyPr wrap="none"/>
                  <a:lstStyle/>
                  <a:p>
                    <a:endParaRPr lang="zh-CN" altLang="en-US"/>
                  </a:p>
                </p:txBody>
              </p:sp>
              <p:sp>
                <p:nvSpPr>
                  <p:cNvPr id="108" name="Line 46"/>
                  <p:cNvSpPr>
                    <a:spLocks noChangeShapeType="1"/>
                  </p:cNvSpPr>
                  <p:nvPr/>
                </p:nvSpPr>
                <p:spPr bwMode="auto">
                  <a:xfrm>
                    <a:off x="409" y="371"/>
                    <a:ext cx="1584" cy="0"/>
                  </a:xfrm>
                  <a:prstGeom prst="line">
                    <a:avLst/>
                  </a:prstGeom>
                  <a:noFill/>
                  <a:ln w="9525">
                    <a:solidFill>
                      <a:schemeClr val="tx1"/>
                    </a:solidFill>
                    <a:round/>
                    <a:headEnd/>
                    <a:tailEnd/>
                  </a:ln>
                </p:spPr>
                <p:txBody>
                  <a:bodyPr wrap="none"/>
                  <a:lstStyle/>
                  <a:p>
                    <a:endParaRPr lang="zh-CN" altLang="en-US"/>
                  </a:p>
                </p:txBody>
              </p:sp>
              <p:sp>
                <p:nvSpPr>
                  <p:cNvPr id="109" name="Line 47"/>
                  <p:cNvSpPr>
                    <a:spLocks noChangeShapeType="1"/>
                  </p:cNvSpPr>
                  <p:nvPr/>
                </p:nvSpPr>
                <p:spPr bwMode="auto">
                  <a:xfrm>
                    <a:off x="1041" y="227"/>
                    <a:ext cx="0" cy="240"/>
                  </a:xfrm>
                  <a:prstGeom prst="line">
                    <a:avLst/>
                  </a:prstGeom>
                  <a:noFill/>
                  <a:ln w="9525">
                    <a:solidFill>
                      <a:schemeClr val="tx1"/>
                    </a:solidFill>
                    <a:round/>
                    <a:headEnd/>
                    <a:tailEnd/>
                  </a:ln>
                </p:spPr>
                <p:txBody>
                  <a:bodyPr wrap="none"/>
                  <a:lstStyle/>
                  <a:p>
                    <a:endParaRPr lang="zh-CN" altLang="en-US"/>
                  </a:p>
                </p:txBody>
              </p:sp>
            </p:grpSp>
            <p:sp>
              <p:nvSpPr>
                <p:cNvPr id="98" name="Line 49"/>
                <p:cNvSpPr>
                  <a:spLocks noChangeShapeType="1"/>
                </p:cNvSpPr>
                <p:nvPr/>
              </p:nvSpPr>
              <p:spPr bwMode="auto">
                <a:xfrm>
                  <a:off x="1017" y="320"/>
                  <a:ext cx="0" cy="91"/>
                </a:xfrm>
                <a:prstGeom prst="line">
                  <a:avLst/>
                </a:prstGeom>
                <a:noFill/>
                <a:ln w="9525">
                  <a:solidFill>
                    <a:schemeClr val="tx1"/>
                  </a:solidFill>
                  <a:round/>
                  <a:headEnd/>
                  <a:tailEnd/>
                </a:ln>
              </p:spPr>
              <p:txBody>
                <a:bodyPr wrap="none"/>
                <a:lstStyle/>
                <a:p>
                  <a:endParaRPr lang="zh-CN" altLang="en-US"/>
                </a:p>
              </p:txBody>
            </p:sp>
            <p:sp>
              <p:nvSpPr>
                <p:cNvPr id="99" name="Line 50"/>
                <p:cNvSpPr>
                  <a:spLocks noChangeShapeType="1"/>
                </p:cNvSpPr>
                <p:nvPr/>
              </p:nvSpPr>
              <p:spPr bwMode="auto">
                <a:xfrm>
                  <a:off x="3649" y="320"/>
                  <a:ext cx="0" cy="91"/>
                </a:xfrm>
                <a:prstGeom prst="line">
                  <a:avLst/>
                </a:prstGeom>
                <a:noFill/>
                <a:ln w="9525">
                  <a:solidFill>
                    <a:schemeClr val="tx1"/>
                  </a:solidFill>
                  <a:round/>
                  <a:headEnd/>
                  <a:tailEnd/>
                </a:ln>
              </p:spPr>
              <p:txBody>
                <a:bodyPr wrap="none"/>
                <a:lstStyle/>
                <a:p>
                  <a:endParaRPr lang="zh-CN" altLang="en-US"/>
                </a:p>
              </p:txBody>
            </p:sp>
            <p:sp>
              <p:nvSpPr>
                <p:cNvPr id="100" name="Line 51"/>
                <p:cNvSpPr>
                  <a:spLocks noChangeShapeType="1"/>
                </p:cNvSpPr>
                <p:nvPr/>
              </p:nvSpPr>
              <p:spPr bwMode="auto">
                <a:xfrm>
                  <a:off x="1017" y="320"/>
                  <a:ext cx="2630" cy="0"/>
                </a:xfrm>
                <a:prstGeom prst="line">
                  <a:avLst/>
                </a:prstGeom>
                <a:noFill/>
                <a:ln w="9525">
                  <a:solidFill>
                    <a:schemeClr val="tx1"/>
                  </a:solidFill>
                  <a:round/>
                  <a:headEnd/>
                  <a:tailEnd/>
                </a:ln>
              </p:spPr>
              <p:txBody>
                <a:bodyPr wrap="none"/>
                <a:lstStyle/>
                <a:p>
                  <a:endParaRPr lang="zh-CN" altLang="en-US"/>
                </a:p>
              </p:txBody>
            </p:sp>
            <p:sp>
              <p:nvSpPr>
                <p:cNvPr id="101" name="Line 52"/>
                <p:cNvSpPr>
                  <a:spLocks noChangeShapeType="1"/>
                </p:cNvSpPr>
                <p:nvPr/>
              </p:nvSpPr>
              <p:spPr bwMode="auto">
                <a:xfrm>
                  <a:off x="2217" y="232"/>
                  <a:ext cx="0" cy="91"/>
                </a:xfrm>
                <a:prstGeom prst="line">
                  <a:avLst/>
                </a:prstGeom>
                <a:noFill/>
                <a:ln w="9525">
                  <a:solidFill>
                    <a:schemeClr val="tx1"/>
                  </a:solidFill>
                  <a:round/>
                  <a:headEnd/>
                  <a:tailEnd/>
                </a:ln>
              </p:spPr>
              <p:txBody>
                <a:bodyPr wrap="none"/>
                <a:lstStyle/>
                <a:p>
                  <a:endParaRPr lang="zh-CN" altLang="en-US"/>
                </a:p>
              </p:txBody>
            </p:sp>
          </p:grpSp>
          <p:sp>
            <p:nvSpPr>
              <p:cNvPr id="94" name="Rectangle 54"/>
              <p:cNvSpPr>
                <a:spLocks noChangeArrowheads="1"/>
              </p:cNvSpPr>
              <p:nvPr/>
            </p:nvSpPr>
            <p:spPr bwMode="auto">
              <a:xfrm>
                <a:off x="1209" y="1616"/>
                <a:ext cx="2656" cy="288"/>
              </a:xfrm>
              <a:prstGeom prst="rect">
                <a:avLst/>
              </a:prstGeom>
              <a:noFill/>
              <a:ln w="9525">
                <a:noFill/>
                <a:miter lim="800000"/>
                <a:headEnd/>
                <a:tailEnd/>
              </a:ln>
            </p:spPr>
            <p:txBody>
              <a:bodyPr lIns="92075" tIns="46038" rIns="92075" bIns="46038" anchor="ctr"/>
              <a:lstStyle/>
              <a:p>
                <a:pPr algn="ctr"/>
                <a:r>
                  <a:rPr lang="zh-CN" altLang="en-US" sz="2000" b="1" dirty="0" smtClean="0">
                    <a:latin typeface="楷体_GB2312" pitchFamily="49" charset="-122"/>
                    <a:ea typeface="楷体_GB2312" pitchFamily="49" charset="-122"/>
                  </a:rPr>
                  <a:t>数据</a:t>
                </a:r>
                <a:r>
                  <a:rPr lang="zh-CN" altLang="en-US" sz="2000" b="1" dirty="0">
                    <a:latin typeface="楷体_GB2312" pitchFamily="49" charset="-122"/>
                    <a:ea typeface="楷体_GB2312" pitchFamily="49" charset="-122"/>
                  </a:rPr>
                  <a:t>逻辑结构层次关系图</a:t>
                </a:r>
              </a:p>
            </p:txBody>
          </p:sp>
        </p:grpSp>
        <p:grpSp>
          <p:nvGrpSpPr>
            <p:cNvPr id="77" name="Group 53"/>
            <p:cNvGrpSpPr>
              <a:grpSpLocks/>
            </p:cNvGrpSpPr>
            <p:nvPr/>
          </p:nvGrpSpPr>
          <p:grpSpPr bwMode="auto">
            <a:xfrm>
              <a:off x="799" y="0"/>
              <a:ext cx="3436" cy="1872"/>
              <a:chOff x="0" y="0"/>
              <a:chExt cx="3436" cy="1872"/>
            </a:xfrm>
          </p:grpSpPr>
          <p:sp>
            <p:nvSpPr>
              <p:cNvPr id="78" name="Rectangle 58"/>
              <p:cNvSpPr>
                <a:spLocks noChangeArrowheads="1"/>
              </p:cNvSpPr>
              <p:nvPr/>
            </p:nvSpPr>
            <p:spPr bwMode="auto">
              <a:xfrm>
                <a:off x="416" y="1632"/>
                <a:ext cx="2880" cy="240"/>
              </a:xfrm>
              <a:prstGeom prst="rect">
                <a:avLst/>
              </a:prstGeom>
              <a:noFill/>
              <a:ln w="9525">
                <a:noFill/>
                <a:miter lim="800000"/>
                <a:headEnd/>
                <a:tailEnd/>
              </a:ln>
            </p:spPr>
            <p:txBody>
              <a:bodyPr lIns="92075" tIns="46038" rIns="92075" bIns="46038" anchor="ctr"/>
              <a:lstStyle/>
              <a:p>
                <a:pPr algn="ctr"/>
                <a:r>
                  <a:rPr lang="zh-CN" altLang="en-US" sz="2000" b="1">
                    <a:latin typeface="楷体_GB2312" pitchFamily="49" charset="-122"/>
                    <a:ea typeface="楷体_GB2312" pitchFamily="49" charset="-122"/>
                  </a:rPr>
                  <a:t>图</a:t>
                </a:r>
                <a:r>
                  <a:rPr lang="en-US" sz="2000" b="1">
                    <a:ea typeface="楷体_GB2312" pitchFamily="49" charset="-122"/>
                  </a:rPr>
                  <a:t>1-4</a:t>
                </a:r>
                <a:r>
                  <a:rPr lang="en-US"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逻辑结构与所采用的存储结构</a:t>
                </a:r>
              </a:p>
            </p:txBody>
          </p:sp>
          <p:grpSp>
            <p:nvGrpSpPr>
              <p:cNvPr id="79" name="Group 55"/>
              <p:cNvGrpSpPr>
                <a:grpSpLocks/>
              </p:cNvGrpSpPr>
              <p:nvPr/>
            </p:nvGrpSpPr>
            <p:grpSpPr bwMode="auto">
              <a:xfrm>
                <a:off x="0" y="0"/>
                <a:ext cx="3436" cy="1509"/>
                <a:chOff x="0" y="0"/>
                <a:chExt cx="3436" cy="1509"/>
              </a:xfrm>
            </p:grpSpPr>
            <p:sp>
              <p:nvSpPr>
                <p:cNvPr id="80" name="Rectangle 60"/>
                <p:cNvSpPr>
                  <a:spLocks noChangeArrowheads="1"/>
                </p:cNvSpPr>
                <p:nvPr/>
              </p:nvSpPr>
              <p:spPr bwMode="auto">
                <a:xfrm>
                  <a:off x="76" y="400"/>
                  <a:ext cx="768" cy="240"/>
                </a:xfrm>
                <a:prstGeom prst="rect">
                  <a:avLst/>
                </a:prstGeom>
                <a:noFill/>
                <a:ln w="9525">
                  <a:noFill/>
                  <a:miter lim="800000"/>
                  <a:headEnd/>
                  <a:tailEnd/>
                </a:ln>
              </p:spPr>
              <p:txBody>
                <a:bodyPr wrap="none" anchor="ctr"/>
                <a:lstStyle/>
                <a:p>
                  <a:pPr algn="ctr"/>
                  <a:r>
                    <a:rPr lang="zh-CN" altLang="en-US" sz="2400" b="1"/>
                    <a:t>线性表</a:t>
                  </a:r>
                </a:p>
              </p:txBody>
            </p:sp>
            <p:sp>
              <p:nvSpPr>
                <p:cNvPr id="81" name="Rectangle 61"/>
                <p:cNvSpPr>
                  <a:spLocks noChangeArrowheads="1"/>
                </p:cNvSpPr>
                <p:nvPr/>
              </p:nvSpPr>
              <p:spPr bwMode="auto">
                <a:xfrm>
                  <a:off x="172" y="861"/>
                  <a:ext cx="480" cy="240"/>
                </a:xfrm>
                <a:prstGeom prst="rect">
                  <a:avLst/>
                </a:prstGeom>
                <a:noFill/>
                <a:ln w="9525">
                  <a:noFill/>
                  <a:miter lim="800000"/>
                  <a:headEnd/>
                  <a:tailEnd/>
                </a:ln>
              </p:spPr>
              <p:txBody>
                <a:bodyPr wrap="none" anchor="ctr"/>
                <a:lstStyle/>
                <a:p>
                  <a:pPr algn="ctr"/>
                  <a:r>
                    <a:rPr lang="zh-CN" altLang="en-US" sz="2400" b="1" dirty="0"/>
                    <a:t>树</a:t>
                  </a:r>
                </a:p>
              </p:txBody>
            </p:sp>
            <p:sp>
              <p:nvSpPr>
                <p:cNvPr id="82" name="Rectangle 62"/>
                <p:cNvSpPr>
                  <a:spLocks noChangeArrowheads="1"/>
                </p:cNvSpPr>
                <p:nvPr/>
              </p:nvSpPr>
              <p:spPr bwMode="auto">
                <a:xfrm>
                  <a:off x="220" y="1221"/>
                  <a:ext cx="432" cy="240"/>
                </a:xfrm>
                <a:prstGeom prst="rect">
                  <a:avLst/>
                </a:prstGeom>
                <a:noFill/>
                <a:ln w="9525">
                  <a:noFill/>
                  <a:miter lim="800000"/>
                  <a:headEnd/>
                  <a:tailEnd/>
                </a:ln>
              </p:spPr>
              <p:txBody>
                <a:bodyPr wrap="none" anchor="ctr"/>
                <a:lstStyle/>
                <a:p>
                  <a:pPr algn="ctr"/>
                  <a:r>
                    <a:rPr lang="zh-CN" altLang="en-US" sz="2400" b="1"/>
                    <a:t>图</a:t>
                  </a:r>
                </a:p>
              </p:txBody>
            </p:sp>
            <p:sp>
              <p:nvSpPr>
                <p:cNvPr id="83" name="Rectangle 63"/>
                <p:cNvSpPr>
                  <a:spLocks noChangeArrowheads="1"/>
                </p:cNvSpPr>
                <p:nvPr/>
              </p:nvSpPr>
              <p:spPr bwMode="auto">
                <a:xfrm>
                  <a:off x="2256" y="424"/>
                  <a:ext cx="1152" cy="288"/>
                </a:xfrm>
                <a:prstGeom prst="rect">
                  <a:avLst/>
                </a:prstGeom>
                <a:noFill/>
                <a:ln w="9525">
                  <a:noFill/>
                  <a:miter lim="800000"/>
                  <a:headEnd/>
                  <a:tailEnd/>
                </a:ln>
              </p:spPr>
              <p:txBody>
                <a:bodyPr wrap="none" anchor="ctr"/>
                <a:lstStyle/>
                <a:p>
                  <a:pPr algn="ctr"/>
                  <a:r>
                    <a:rPr lang="zh-CN" altLang="en-US" sz="2400" b="1" dirty="0"/>
                    <a:t>顺序存储结构</a:t>
                  </a:r>
                </a:p>
              </p:txBody>
            </p:sp>
            <p:sp>
              <p:nvSpPr>
                <p:cNvPr id="84" name="Rectangle 64"/>
                <p:cNvSpPr>
                  <a:spLocks noChangeArrowheads="1"/>
                </p:cNvSpPr>
                <p:nvPr/>
              </p:nvSpPr>
              <p:spPr bwMode="auto">
                <a:xfrm>
                  <a:off x="2256" y="842"/>
                  <a:ext cx="1152" cy="288"/>
                </a:xfrm>
                <a:prstGeom prst="rect">
                  <a:avLst/>
                </a:prstGeom>
                <a:noFill/>
                <a:ln w="9525">
                  <a:noFill/>
                  <a:miter lim="800000"/>
                  <a:headEnd/>
                  <a:tailEnd/>
                </a:ln>
              </p:spPr>
              <p:txBody>
                <a:bodyPr wrap="none" anchor="ctr"/>
                <a:lstStyle/>
                <a:p>
                  <a:pPr algn="ctr"/>
                  <a:r>
                    <a:rPr lang="zh-CN" altLang="en-US" sz="2400" b="1" dirty="0"/>
                    <a:t>链式存储结构</a:t>
                  </a:r>
                </a:p>
              </p:txBody>
            </p:sp>
            <p:sp>
              <p:nvSpPr>
                <p:cNvPr id="85" name="Rectangle 65"/>
                <p:cNvSpPr>
                  <a:spLocks noChangeArrowheads="1"/>
                </p:cNvSpPr>
                <p:nvPr/>
              </p:nvSpPr>
              <p:spPr bwMode="auto">
                <a:xfrm>
                  <a:off x="2284" y="1221"/>
                  <a:ext cx="1152" cy="288"/>
                </a:xfrm>
                <a:prstGeom prst="rect">
                  <a:avLst/>
                </a:prstGeom>
                <a:noFill/>
                <a:ln w="9525">
                  <a:noFill/>
                  <a:miter lim="800000"/>
                  <a:headEnd/>
                  <a:tailEnd/>
                </a:ln>
              </p:spPr>
              <p:txBody>
                <a:bodyPr wrap="none" anchor="ctr"/>
                <a:lstStyle/>
                <a:p>
                  <a:pPr algn="ctr"/>
                  <a:r>
                    <a:rPr lang="zh-CN" altLang="en-US" sz="2400" b="1"/>
                    <a:t>复合存储结构</a:t>
                  </a:r>
                </a:p>
              </p:txBody>
            </p:sp>
            <p:sp>
              <p:nvSpPr>
                <p:cNvPr id="86" name="Rectangle 66"/>
                <p:cNvSpPr>
                  <a:spLocks noChangeArrowheads="1"/>
                </p:cNvSpPr>
                <p:nvPr/>
              </p:nvSpPr>
              <p:spPr bwMode="auto">
                <a:xfrm>
                  <a:off x="0" y="0"/>
                  <a:ext cx="960" cy="288"/>
                </a:xfrm>
                <a:prstGeom prst="rect">
                  <a:avLst/>
                </a:prstGeom>
                <a:noFill/>
                <a:ln w="9525">
                  <a:noFill/>
                  <a:miter lim="800000"/>
                  <a:headEnd/>
                  <a:tailEnd/>
                </a:ln>
              </p:spPr>
              <p:txBody>
                <a:bodyPr wrap="none" anchor="ctr"/>
                <a:lstStyle/>
                <a:p>
                  <a:pPr algn="ctr"/>
                  <a:r>
                    <a:rPr lang="zh-CN" altLang="en-US" sz="2800" b="1">
                      <a:solidFill>
                        <a:schemeClr val="folHlink"/>
                      </a:solidFill>
                    </a:rPr>
                    <a:t>逻辑结构</a:t>
                  </a:r>
                </a:p>
              </p:txBody>
            </p:sp>
            <p:sp>
              <p:nvSpPr>
                <p:cNvPr id="87" name="Rectangle 67"/>
                <p:cNvSpPr>
                  <a:spLocks noChangeArrowheads="1"/>
                </p:cNvSpPr>
                <p:nvPr/>
              </p:nvSpPr>
              <p:spPr bwMode="auto">
                <a:xfrm>
                  <a:off x="2352" y="12"/>
                  <a:ext cx="912" cy="288"/>
                </a:xfrm>
                <a:prstGeom prst="rect">
                  <a:avLst/>
                </a:prstGeom>
                <a:noFill/>
                <a:ln w="9525">
                  <a:noFill/>
                  <a:miter lim="800000"/>
                  <a:headEnd/>
                  <a:tailEnd/>
                </a:ln>
              </p:spPr>
              <p:txBody>
                <a:bodyPr wrap="none" anchor="ctr"/>
                <a:lstStyle/>
                <a:p>
                  <a:pPr algn="ctr"/>
                  <a:r>
                    <a:rPr lang="zh-CN" altLang="en-US" sz="2800" b="1">
                      <a:solidFill>
                        <a:schemeClr val="folHlink"/>
                      </a:solidFill>
                    </a:rPr>
                    <a:t>物理结构</a:t>
                  </a:r>
                </a:p>
              </p:txBody>
            </p:sp>
            <p:sp>
              <p:nvSpPr>
                <p:cNvPr id="88" name="Line 68"/>
                <p:cNvSpPr>
                  <a:spLocks noChangeShapeType="1"/>
                </p:cNvSpPr>
                <p:nvPr/>
              </p:nvSpPr>
              <p:spPr bwMode="auto">
                <a:xfrm>
                  <a:off x="796" y="544"/>
                  <a:ext cx="1440" cy="0"/>
                </a:xfrm>
                <a:prstGeom prst="line">
                  <a:avLst/>
                </a:prstGeom>
                <a:noFill/>
                <a:ln w="28575">
                  <a:solidFill>
                    <a:schemeClr val="accent1"/>
                  </a:solidFill>
                  <a:round/>
                  <a:headEnd/>
                  <a:tailEnd type="arrow" w="med" len="med"/>
                </a:ln>
              </p:spPr>
              <p:txBody>
                <a:bodyPr wrap="none"/>
                <a:lstStyle/>
                <a:p>
                  <a:endParaRPr lang="zh-CN" altLang="en-US"/>
                </a:p>
              </p:txBody>
            </p:sp>
            <p:sp>
              <p:nvSpPr>
                <p:cNvPr id="89" name="Line 69"/>
                <p:cNvSpPr>
                  <a:spLocks noChangeShapeType="1"/>
                </p:cNvSpPr>
                <p:nvPr/>
              </p:nvSpPr>
              <p:spPr bwMode="auto">
                <a:xfrm>
                  <a:off x="771" y="603"/>
                  <a:ext cx="1465" cy="341"/>
                </a:xfrm>
                <a:prstGeom prst="line">
                  <a:avLst/>
                </a:prstGeom>
                <a:noFill/>
                <a:ln w="28575">
                  <a:solidFill>
                    <a:schemeClr val="accent1"/>
                  </a:solidFill>
                  <a:round/>
                  <a:headEnd/>
                  <a:tailEnd type="arrow" w="med" len="med"/>
                </a:ln>
              </p:spPr>
              <p:txBody>
                <a:bodyPr wrap="none"/>
                <a:lstStyle/>
                <a:p>
                  <a:endParaRPr lang="zh-CN" altLang="en-US"/>
                </a:p>
              </p:txBody>
            </p:sp>
            <p:sp>
              <p:nvSpPr>
                <p:cNvPr id="90" name="Line 70"/>
                <p:cNvSpPr>
                  <a:spLocks noChangeShapeType="1"/>
                </p:cNvSpPr>
                <p:nvPr/>
              </p:nvSpPr>
              <p:spPr bwMode="auto">
                <a:xfrm flipV="1">
                  <a:off x="652" y="624"/>
                  <a:ext cx="1584" cy="288"/>
                </a:xfrm>
                <a:prstGeom prst="line">
                  <a:avLst/>
                </a:prstGeom>
                <a:noFill/>
                <a:ln w="28575">
                  <a:solidFill>
                    <a:schemeClr val="folHlink"/>
                  </a:solidFill>
                  <a:round/>
                  <a:headEnd/>
                  <a:tailEnd type="arrow" w="med" len="med"/>
                </a:ln>
              </p:spPr>
              <p:txBody>
                <a:bodyPr wrap="none"/>
                <a:lstStyle/>
                <a:p>
                  <a:endParaRPr lang="zh-CN" altLang="en-US"/>
                </a:p>
              </p:txBody>
            </p:sp>
            <p:sp>
              <p:nvSpPr>
                <p:cNvPr id="91" name="Line 71"/>
                <p:cNvSpPr>
                  <a:spLocks noChangeShapeType="1"/>
                </p:cNvSpPr>
                <p:nvPr/>
              </p:nvSpPr>
              <p:spPr bwMode="auto">
                <a:xfrm>
                  <a:off x="556" y="1365"/>
                  <a:ext cx="1680" cy="0"/>
                </a:xfrm>
                <a:prstGeom prst="line">
                  <a:avLst/>
                </a:prstGeom>
                <a:noFill/>
                <a:ln w="28575">
                  <a:solidFill>
                    <a:schemeClr val="tx1"/>
                  </a:solidFill>
                  <a:round/>
                  <a:headEnd/>
                  <a:tailEnd type="arrow" w="med" len="med"/>
                </a:ln>
              </p:spPr>
              <p:txBody>
                <a:bodyPr wrap="none"/>
                <a:lstStyle/>
                <a:p>
                  <a:endParaRPr lang="zh-CN" altLang="en-US"/>
                </a:p>
              </p:txBody>
            </p:sp>
            <p:sp>
              <p:nvSpPr>
                <p:cNvPr id="92" name="Line 72"/>
                <p:cNvSpPr>
                  <a:spLocks noChangeShapeType="1"/>
                </p:cNvSpPr>
                <p:nvPr/>
              </p:nvSpPr>
              <p:spPr bwMode="auto">
                <a:xfrm>
                  <a:off x="563" y="1013"/>
                  <a:ext cx="1680" cy="0"/>
                </a:xfrm>
                <a:prstGeom prst="line">
                  <a:avLst/>
                </a:prstGeom>
                <a:noFill/>
                <a:ln w="28575">
                  <a:solidFill>
                    <a:schemeClr val="folHlink"/>
                  </a:solidFill>
                  <a:round/>
                  <a:headEnd/>
                  <a:tailEnd type="arrow" w="med" len="med"/>
                </a:ln>
              </p:spPr>
              <p:txBody>
                <a:bodyPr wrap="none"/>
                <a:lstStyle/>
                <a:p>
                  <a:endParaRPr lang="zh-CN" altLang="en-US"/>
                </a:p>
              </p:txBody>
            </p:sp>
          </p:gr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查找算法</a:t>
            </a:r>
            <a:endParaRPr lang="zh-CN" altLang="en-US" dirty="0"/>
          </a:p>
        </p:txBody>
      </p:sp>
      <p:sp>
        <p:nvSpPr>
          <p:cNvPr id="3" name="内容占位符 2"/>
          <p:cNvSpPr>
            <a:spLocks noGrp="1"/>
          </p:cNvSpPr>
          <p:nvPr>
            <p:ph idx="1"/>
          </p:nvPr>
        </p:nvSpPr>
        <p:spPr>
          <a:xfrm>
            <a:off x="457200" y="1600201"/>
            <a:ext cx="8229600" cy="3686187"/>
          </a:xfrm>
        </p:spPr>
        <p:txBody>
          <a:bodyPr/>
          <a:lstStyle/>
          <a:p>
            <a:r>
              <a:rPr lang="zh-CN" altLang="en-US" dirty="0" smtClean="0"/>
              <a:t>二分法查找</a:t>
            </a:r>
            <a:endParaRPr lang="en-US" altLang="zh-CN" dirty="0" smtClean="0"/>
          </a:p>
          <a:p>
            <a:pPr lvl="1"/>
            <a:r>
              <a:rPr lang="zh-CN" altLang="en-US" dirty="0" smtClean="0"/>
              <a:t>先确定待查找记录所在的范围，然后逐步缩小范围，直到找到或确认找不到该记录为止。</a:t>
            </a:r>
          </a:p>
          <a:p>
            <a:pPr lvl="1"/>
            <a:r>
              <a:rPr lang="zh-CN" altLang="en-US" dirty="0" smtClean="0"/>
              <a:t>前提：必须在具有顺序存储结构的有序表中进行。</a:t>
            </a:r>
          </a:p>
          <a:p>
            <a:pPr lvl="1"/>
            <a:r>
              <a:rPr lang="zh-CN" altLang="en-US" dirty="0" smtClean="0"/>
              <a:t>特点：比顺序查找方法效率高。最坏的情况下，需要比较  </a:t>
            </a:r>
            <a:r>
              <a:rPr lang="en-US" altLang="zh-CN" dirty="0" smtClean="0"/>
              <a:t>log2n</a:t>
            </a:r>
            <a:r>
              <a:rPr lang="zh-CN" altLang="en-US" dirty="0" smtClean="0"/>
              <a:t>次。</a:t>
            </a:r>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查找算法</a:t>
            </a:r>
            <a:endParaRPr lang="zh-CN" altLang="en-US" dirty="0"/>
          </a:p>
        </p:txBody>
      </p:sp>
      <p:sp>
        <p:nvSpPr>
          <p:cNvPr id="3" name="内容占位符 2"/>
          <p:cNvSpPr>
            <a:spLocks noGrp="1"/>
          </p:cNvSpPr>
          <p:nvPr>
            <p:ph idx="1"/>
          </p:nvPr>
        </p:nvSpPr>
        <p:spPr/>
        <p:txBody>
          <a:bodyPr/>
          <a:lstStyle/>
          <a:p>
            <a:r>
              <a:rPr lang="zh-CN" altLang="en-US" smtClean="0"/>
              <a:t>二分法查找</a:t>
            </a:r>
            <a:endParaRPr lang="en-US" altLang="zh-CN" smtClean="0"/>
          </a:p>
          <a:p>
            <a:endParaRPr lang="zh-CN" altLang="en-US" dirty="0"/>
          </a:p>
        </p:txBody>
      </p:sp>
      <p:graphicFrame>
        <p:nvGraphicFramePr>
          <p:cNvPr id="1026" name="Object 6"/>
          <p:cNvGraphicFramePr>
            <a:graphicFrameLocks noChangeAspect="1"/>
          </p:cNvGraphicFramePr>
          <p:nvPr/>
        </p:nvGraphicFramePr>
        <p:xfrm>
          <a:off x="1258888" y="2133600"/>
          <a:ext cx="6632575" cy="4248150"/>
        </p:xfrm>
        <a:graphic>
          <a:graphicData uri="http://schemas.openxmlformats.org/presentationml/2006/ole">
            <mc:AlternateContent xmlns:mc="http://schemas.openxmlformats.org/markup-compatibility/2006">
              <mc:Choice xmlns:v="urn:schemas-microsoft-com:vml" Requires="v">
                <p:oleObj spid="_x0000_s1029" name="Visio" r:id="rId3" imgW="3336305" imgH="2260540" progId="Visio.Drawing.11">
                  <p:embed/>
                </p:oleObj>
              </mc:Choice>
              <mc:Fallback>
                <p:oleObj name="Visio" r:id="rId3" imgW="3336305" imgH="22605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6632575"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排序算法</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10000"/>
              </a:lnSpc>
            </a:pPr>
            <a:r>
              <a:rPr lang="zh-CN" altLang="en-US" dirty="0" smtClean="0"/>
              <a:t>排序是将一批</a:t>
            </a:r>
            <a:r>
              <a:rPr lang="en-US" dirty="0" smtClean="0"/>
              <a:t>(</a:t>
            </a:r>
            <a:r>
              <a:rPr lang="zh-CN" altLang="en-US" dirty="0" smtClean="0"/>
              <a:t>组</a:t>
            </a:r>
            <a:r>
              <a:rPr lang="en-US" dirty="0" smtClean="0"/>
              <a:t>)</a:t>
            </a:r>
            <a:r>
              <a:rPr lang="zh-CN" altLang="en-US" dirty="0" smtClean="0"/>
              <a:t>任意次序的记录重新排列成按关键字有序的记录序列的过程，其定义为：</a:t>
            </a:r>
          </a:p>
          <a:p>
            <a:pPr lvl="1">
              <a:lnSpc>
                <a:spcPct val="110000"/>
              </a:lnSpc>
            </a:pPr>
            <a:r>
              <a:rPr lang="zh-CN" altLang="en-US" dirty="0" smtClean="0"/>
              <a:t>给定一组记录序列：</a:t>
            </a:r>
            <a:r>
              <a:rPr lang="en-US" dirty="0" smtClean="0"/>
              <a:t>{R1 , R2 ,…, </a:t>
            </a:r>
            <a:r>
              <a:rPr lang="en-US" dirty="0" err="1" smtClean="0"/>
              <a:t>Rn</a:t>
            </a:r>
            <a:r>
              <a:rPr lang="en-US" dirty="0" smtClean="0"/>
              <a:t>}</a:t>
            </a:r>
            <a:r>
              <a:rPr lang="zh-CN" altLang="en-US" dirty="0" smtClean="0"/>
              <a:t>，其相应的关键字序列是</a:t>
            </a:r>
            <a:r>
              <a:rPr lang="en-US" dirty="0" smtClean="0"/>
              <a:t>{K1 , K2 ,…, </a:t>
            </a:r>
            <a:r>
              <a:rPr lang="en-US" dirty="0" err="1" smtClean="0"/>
              <a:t>Kn</a:t>
            </a:r>
            <a:r>
              <a:rPr lang="en-US" dirty="0" smtClean="0"/>
              <a:t>} </a:t>
            </a:r>
            <a:r>
              <a:rPr lang="zh-CN" altLang="en-US" dirty="0" smtClean="0"/>
              <a:t>。确定</a:t>
            </a:r>
            <a:r>
              <a:rPr lang="en-US" dirty="0" smtClean="0"/>
              <a:t>1, 2, … n</a:t>
            </a:r>
            <a:r>
              <a:rPr lang="zh-CN" altLang="en-US" dirty="0" smtClean="0"/>
              <a:t>的一个排列</a:t>
            </a:r>
            <a:r>
              <a:rPr lang="en-US" dirty="0" smtClean="0"/>
              <a:t>p1 , p2 ,…, </a:t>
            </a:r>
            <a:r>
              <a:rPr lang="en-US" dirty="0" err="1" smtClean="0"/>
              <a:t>pn</a:t>
            </a:r>
            <a:r>
              <a:rPr lang="zh-CN" altLang="en-US" dirty="0" smtClean="0"/>
              <a:t>，使其相应的关键字满足如下非递减</a:t>
            </a:r>
            <a:r>
              <a:rPr lang="en-US" dirty="0" smtClean="0"/>
              <a:t>(</a:t>
            </a:r>
            <a:r>
              <a:rPr lang="zh-CN" altLang="en-US" dirty="0" smtClean="0"/>
              <a:t>或非递增</a:t>
            </a:r>
            <a:r>
              <a:rPr lang="en-US" dirty="0" smtClean="0"/>
              <a:t>)</a:t>
            </a:r>
            <a:r>
              <a:rPr lang="zh-CN" altLang="en-US" dirty="0" smtClean="0"/>
              <a:t>关系： </a:t>
            </a:r>
            <a:r>
              <a:rPr lang="en-US" dirty="0" smtClean="0"/>
              <a:t>Kp1≤Kp2 ≤…≤</a:t>
            </a:r>
            <a:r>
              <a:rPr lang="en-US" dirty="0" err="1" smtClean="0"/>
              <a:t>Kpn</a:t>
            </a:r>
            <a:r>
              <a:rPr lang="zh-CN" altLang="en-US" dirty="0" smtClean="0"/>
              <a:t>的序列</a:t>
            </a:r>
            <a:r>
              <a:rPr lang="en-US" dirty="0" smtClean="0"/>
              <a:t>{Kp1 ,Kp2 , …,</a:t>
            </a:r>
            <a:r>
              <a:rPr lang="en-US" dirty="0" err="1" smtClean="0"/>
              <a:t>Kpn</a:t>
            </a:r>
            <a:r>
              <a:rPr lang="en-US" dirty="0" smtClean="0"/>
              <a:t>} </a:t>
            </a:r>
            <a:r>
              <a:rPr lang="zh-CN" altLang="en-US" dirty="0" smtClean="0"/>
              <a:t>，这种操作称为排序。</a:t>
            </a:r>
          </a:p>
          <a:p>
            <a:pPr lvl="1">
              <a:lnSpc>
                <a:spcPct val="110000"/>
              </a:lnSpc>
            </a:pPr>
            <a:r>
              <a:rPr lang="zh-CN" altLang="en-US" dirty="0" smtClean="0"/>
              <a:t>关键字</a:t>
            </a:r>
            <a:r>
              <a:rPr lang="en-US" dirty="0" err="1" smtClean="0"/>
              <a:t>Ki</a:t>
            </a:r>
            <a:r>
              <a:rPr lang="zh-CN" altLang="en-US" dirty="0" smtClean="0"/>
              <a:t>可以是记录</a:t>
            </a:r>
            <a:r>
              <a:rPr lang="en-US" dirty="0" err="1" smtClean="0"/>
              <a:t>Ri</a:t>
            </a:r>
            <a:r>
              <a:rPr lang="zh-CN" altLang="en-US" dirty="0" smtClean="0"/>
              <a:t>的主关键字，也可以是次关键字或若干数据项的组合。</a:t>
            </a:r>
            <a:endParaRPr lang="en-US" altLang="zh-CN" dirty="0" smtClean="0"/>
          </a:p>
          <a:p>
            <a:pPr lvl="2">
              <a:lnSpc>
                <a:spcPct val="110000"/>
              </a:lnSpc>
            </a:pPr>
            <a:r>
              <a:rPr lang="en-US" dirty="0" err="1" smtClean="0"/>
              <a:t>Ki</a:t>
            </a:r>
            <a:r>
              <a:rPr lang="zh-CN" altLang="en-US" dirty="0" smtClean="0"/>
              <a:t>是主关键字：排序后得到的结果是唯一的；</a:t>
            </a:r>
          </a:p>
          <a:p>
            <a:pPr lvl="2">
              <a:lnSpc>
                <a:spcPct val="110000"/>
              </a:lnSpc>
            </a:pPr>
            <a:r>
              <a:rPr lang="en-US" dirty="0" err="1" smtClean="0"/>
              <a:t>Ki</a:t>
            </a:r>
            <a:r>
              <a:rPr lang="zh-CN" altLang="en-US" dirty="0" smtClean="0"/>
              <a:t>是次关键字：排序后得到的结果是不唯一的。</a:t>
            </a:r>
          </a:p>
          <a:p>
            <a:endParaRPr lang="zh-CN" altLang="en-US" dirty="0" smtClean="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排序算法</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若记录序列中有两个或两个以上关键字相等的记录： </a:t>
            </a:r>
            <a:r>
              <a:rPr lang="en-US" dirty="0" err="1" smtClean="0"/>
              <a:t>Ki</a:t>
            </a:r>
            <a:r>
              <a:rPr lang="en-US" dirty="0" smtClean="0"/>
              <a:t> =</a:t>
            </a:r>
            <a:r>
              <a:rPr lang="en-US" dirty="0" err="1" smtClean="0"/>
              <a:t>Kj</a:t>
            </a:r>
            <a:r>
              <a:rPr lang="en-US" dirty="0" smtClean="0"/>
              <a:t>(</a:t>
            </a:r>
            <a:r>
              <a:rPr lang="en-US" dirty="0" err="1" smtClean="0"/>
              <a:t>i≠j</a:t>
            </a:r>
            <a:r>
              <a:rPr lang="zh-CN" altLang="en-US" dirty="0" smtClean="0"/>
              <a:t>，</a:t>
            </a:r>
            <a:r>
              <a:rPr lang="en-US" dirty="0" err="1" smtClean="0"/>
              <a:t>i</a:t>
            </a:r>
            <a:r>
              <a:rPr lang="en-US" dirty="0" smtClean="0"/>
              <a:t>, j=1, 2, … n)</a:t>
            </a:r>
            <a:r>
              <a:rPr lang="zh-CN" altLang="en-US" dirty="0" smtClean="0"/>
              <a:t>，且在排序前</a:t>
            </a:r>
            <a:r>
              <a:rPr lang="en-US" dirty="0" err="1" smtClean="0"/>
              <a:t>Ri</a:t>
            </a:r>
            <a:r>
              <a:rPr lang="zh-CN" altLang="en-US" dirty="0" smtClean="0"/>
              <a:t>先于</a:t>
            </a:r>
            <a:r>
              <a:rPr lang="en-US" dirty="0" err="1" smtClean="0"/>
              <a:t>Rj</a:t>
            </a:r>
            <a:r>
              <a:rPr lang="en-US" dirty="0" smtClean="0"/>
              <a:t>(</a:t>
            </a:r>
            <a:r>
              <a:rPr lang="en-US" dirty="0" err="1" smtClean="0"/>
              <a:t>i</a:t>
            </a:r>
            <a:r>
              <a:rPr lang="en-US" dirty="0" smtClean="0"/>
              <a:t>&lt;j)</a:t>
            </a:r>
            <a:r>
              <a:rPr lang="zh-CN" altLang="en-US" dirty="0" smtClean="0"/>
              <a:t>，排序后的记录序列仍然是</a:t>
            </a:r>
            <a:r>
              <a:rPr lang="en-US" dirty="0" err="1" smtClean="0"/>
              <a:t>Ri</a:t>
            </a:r>
            <a:r>
              <a:rPr lang="zh-CN" altLang="en-US" dirty="0" smtClean="0"/>
              <a:t>先于</a:t>
            </a:r>
            <a:r>
              <a:rPr lang="en-US" dirty="0" err="1" smtClean="0"/>
              <a:t>Rj</a:t>
            </a:r>
            <a:r>
              <a:rPr lang="zh-CN" altLang="en-US" dirty="0" smtClean="0"/>
              <a:t>，称排序方法是稳定的，否则是不稳定的。</a:t>
            </a:r>
          </a:p>
          <a:p>
            <a:pPr>
              <a:lnSpc>
                <a:spcPct val="120000"/>
              </a:lnSpc>
            </a:pPr>
            <a:r>
              <a:rPr lang="zh-CN" altLang="en-US" dirty="0" smtClean="0"/>
              <a:t>排序算法有许多，但就全面性能而言，还没有一种公认为最好的。每种算法都有其优点和缺点，分别适合不同的数据量和硬件配置。</a:t>
            </a:r>
          </a:p>
          <a:p>
            <a:pPr>
              <a:lnSpc>
                <a:spcPct val="120000"/>
              </a:lnSpc>
            </a:pPr>
            <a:r>
              <a:rPr lang="zh-CN" altLang="en-US" dirty="0" smtClean="0"/>
              <a:t>评价排序算法的标准有：执行时间和所需的辅助空间，其次是算法的稳定性。</a:t>
            </a:r>
            <a:endParaRPr lang="en-US" altLang="zh-CN" dirty="0" smtClean="0"/>
          </a:p>
          <a:p>
            <a:pPr>
              <a:lnSpc>
                <a:spcPct val="120000"/>
              </a:lnSpc>
            </a:pPr>
            <a:r>
              <a:rPr lang="zh-CN" altLang="en-US" dirty="0" smtClean="0"/>
              <a:t>若排序算法所需的辅助空间不依赖问题的规模</a:t>
            </a:r>
            <a:r>
              <a:rPr lang="en-US" dirty="0" smtClean="0"/>
              <a:t>n</a:t>
            </a:r>
            <a:r>
              <a:rPr lang="zh-CN" altLang="en-US" dirty="0" smtClean="0"/>
              <a:t>，即空间复杂度是</a:t>
            </a:r>
            <a:r>
              <a:rPr lang="en-US" dirty="0" smtClean="0"/>
              <a:t>O(1) </a:t>
            </a:r>
            <a:r>
              <a:rPr lang="zh-CN" altLang="en-US" dirty="0" smtClean="0"/>
              <a:t>，则称排序方法是就地排序，否则是非就地排序。</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排序的分类</a:t>
            </a:r>
            <a:endParaRPr lang="zh-CN" altLang="en-US" dirty="0"/>
          </a:p>
        </p:txBody>
      </p:sp>
      <p:sp>
        <p:nvSpPr>
          <p:cNvPr id="3" name="内容占位符 2"/>
          <p:cNvSpPr>
            <a:spLocks noGrp="1"/>
          </p:cNvSpPr>
          <p:nvPr>
            <p:ph idx="1"/>
          </p:nvPr>
        </p:nvSpPr>
        <p:spPr>
          <a:xfrm>
            <a:off x="457200" y="1600201"/>
            <a:ext cx="8229600" cy="4114815"/>
          </a:xfrm>
        </p:spPr>
        <p:txBody>
          <a:bodyPr>
            <a:normAutofit fontScale="92500" lnSpcReduction="20000"/>
          </a:bodyPr>
          <a:lstStyle/>
          <a:p>
            <a:pPr>
              <a:lnSpc>
                <a:spcPct val="150000"/>
              </a:lnSpc>
            </a:pPr>
            <a:r>
              <a:rPr lang="zh-CN" altLang="en-US" dirty="0" smtClean="0"/>
              <a:t>待排序的记录数量不同，排序过程中涉及的存储器的不同，有不同的排序分类。</a:t>
            </a:r>
          </a:p>
          <a:p>
            <a:pPr lvl="1">
              <a:lnSpc>
                <a:spcPct val="150000"/>
              </a:lnSpc>
            </a:pPr>
            <a:r>
              <a:rPr lang="zh-CN" altLang="en-US" dirty="0" smtClean="0"/>
              <a:t>待排序的记录数不太多，所有的记录都能存放在内存中进行排序，称为内部排序；</a:t>
            </a:r>
          </a:p>
          <a:p>
            <a:pPr lvl="1">
              <a:lnSpc>
                <a:spcPct val="150000"/>
              </a:lnSpc>
            </a:pPr>
            <a:r>
              <a:rPr lang="zh-CN" altLang="en-US" dirty="0" smtClean="0"/>
              <a:t>待排序的记录数太多，所有的记录不可能存放在内存中， 排序过程中必须在内、外存之间进行数据交换，这样的排序称为外部排序。</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内部排序的基本操作</a:t>
            </a:r>
            <a:endParaRPr lang="zh-CN" altLang="en-US" dirty="0"/>
          </a:p>
        </p:txBody>
      </p:sp>
      <p:sp>
        <p:nvSpPr>
          <p:cNvPr id="3" name="内容占位符 2"/>
          <p:cNvSpPr>
            <a:spLocks noGrp="1"/>
          </p:cNvSpPr>
          <p:nvPr>
            <p:ph idx="1"/>
          </p:nvPr>
        </p:nvSpPr>
        <p:spPr>
          <a:xfrm>
            <a:off x="457200" y="1600201"/>
            <a:ext cx="8229600" cy="5043509"/>
          </a:xfrm>
        </p:spPr>
        <p:txBody>
          <a:bodyPr>
            <a:normAutofit fontScale="70000" lnSpcReduction="20000"/>
          </a:bodyPr>
          <a:lstStyle/>
          <a:p>
            <a:pPr>
              <a:lnSpc>
                <a:spcPct val="120000"/>
              </a:lnSpc>
            </a:pPr>
            <a:r>
              <a:rPr lang="zh-CN" altLang="en-US" dirty="0" smtClean="0"/>
              <a:t>对内部排序地而言，其基本操作有两种：</a:t>
            </a:r>
          </a:p>
          <a:p>
            <a:pPr lvl="1">
              <a:lnSpc>
                <a:spcPct val="120000"/>
              </a:lnSpc>
            </a:pPr>
            <a:r>
              <a:rPr lang="zh-CN" altLang="en-US" dirty="0" smtClean="0"/>
              <a:t>比较两个关键字的大小；</a:t>
            </a:r>
          </a:p>
          <a:p>
            <a:pPr lvl="1">
              <a:lnSpc>
                <a:spcPct val="120000"/>
              </a:lnSpc>
            </a:pPr>
            <a:r>
              <a:rPr lang="zh-CN" altLang="en-US" dirty="0" smtClean="0"/>
              <a:t>存储位置的移动，从一个位置移到另一个位置。</a:t>
            </a:r>
          </a:p>
          <a:p>
            <a:pPr>
              <a:lnSpc>
                <a:spcPct val="120000"/>
              </a:lnSpc>
            </a:pPr>
            <a:r>
              <a:rPr lang="zh-CN" altLang="en-US" dirty="0" smtClean="0"/>
              <a:t>第一种操作是必不可少的；而第二种操作却不是必须的，取决于记录的存储方式，具体情况是：</a:t>
            </a:r>
          </a:p>
          <a:p>
            <a:pPr lvl="1">
              <a:lnSpc>
                <a:spcPct val="120000"/>
              </a:lnSpc>
            </a:pPr>
            <a:r>
              <a:rPr lang="zh-CN" altLang="en-US" dirty="0" smtClean="0"/>
              <a:t>记录存储在一组连续地址的存储空间：记录之间的逻辑顺序关系是通过其物理存储位置的相邻来体现，记录的移动是必不可少的；</a:t>
            </a:r>
          </a:p>
          <a:p>
            <a:pPr lvl="1">
              <a:lnSpc>
                <a:spcPct val="120000"/>
              </a:lnSpc>
            </a:pPr>
            <a:r>
              <a:rPr lang="zh-CN" altLang="en-US" dirty="0" smtClean="0"/>
              <a:t> 记录采用链式存储方式：记录之间的逻辑顺序关系是通过结点中的指针来体现，排序过程仅需修改结点的指针，而不需要移动记录；</a:t>
            </a:r>
          </a:p>
          <a:p>
            <a:pPr lvl="1">
              <a:lnSpc>
                <a:spcPct val="120000"/>
              </a:lnSpc>
            </a:pPr>
            <a:r>
              <a:rPr lang="zh-CN" altLang="en-US" dirty="0" smtClean="0"/>
              <a:t>记录存储在一组连续地址的存储空间：构造另一个辅助表来保存各个记录的存放地址</a:t>
            </a:r>
            <a:r>
              <a:rPr lang="en-US" dirty="0" smtClean="0"/>
              <a:t>(</a:t>
            </a:r>
            <a:r>
              <a:rPr lang="zh-CN" altLang="en-US" dirty="0" smtClean="0"/>
              <a:t>指针</a:t>
            </a:r>
            <a:r>
              <a:rPr lang="en-US" dirty="0" smtClean="0"/>
              <a:t>) </a:t>
            </a:r>
            <a:r>
              <a:rPr lang="zh-CN" altLang="en-US" dirty="0" smtClean="0"/>
              <a:t>：排序过程不需要移动记录，而仅需修改辅助表中的指针，排序后视具体情况决定是否调整记录的存储位置。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冒泡排序</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依次比较相邻的两个数，将小数放在前面，大数放在后面。即在第一趟：首先比较第</a:t>
            </a:r>
            <a:r>
              <a:rPr lang="en-US" altLang="zh-CN" dirty="0" smtClean="0"/>
              <a:t>1</a:t>
            </a:r>
            <a:r>
              <a:rPr lang="zh-CN" altLang="en-US" dirty="0" smtClean="0"/>
              <a:t>个和第</a:t>
            </a:r>
            <a:r>
              <a:rPr lang="en-US" altLang="zh-CN" dirty="0" smtClean="0"/>
              <a:t>2</a:t>
            </a:r>
            <a:r>
              <a:rPr lang="zh-CN" altLang="en-US" dirty="0" smtClean="0"/>
              <a:t>个数，将小数放前，大数放后。然后比较第</a:t>
            </a:r>
            <a:r>
              <a:rPr lang="en-US" altLang="zh-CN" dirty="0" smtClean="0"/>
              <a:t>2</a:t>
            </a:r>
            <a:r>
              <a:rPr lang="zh-CN" altLang="en-US" dirty="0" smtClean="0"/>
              <a:t>个数和第</a:t>
            </a:r>
            <a:r>
              <a:rPr lang="en-US" altLang="zh-CN" dirty="0" smtClean="0"/>
              <a:t>3</a:t>
            </a:r>
            <a:r>
              <a:rPr lang="zh-CN" altLang="en-US" dirty="0" smtClean="0"/>
              <a:t>个数，将小数放前，大数放后，如此继续，直至比较最后两个数，将小数放前，大数放后。至此第一趟结束，将最大的数放到了最后。在第二趟：仍从第一对数开始比较（因为可能由于第</a:t>
            </a:r>
            <a:r>
              <a:rPr lang="en-US" altLang="zh-CN" dirty="0" smtClean="0"/>
              <a:t>2</a:t>
            </a:r>
            <a:r>
              <a:rPr lang="zh-CN" altLang="en-US" dirty="0" smtClean="0"/>
              <a:t>个数和第</a:t>
            </a:r>
            <a:r>
              <a:rPr lang="en-US" altLang="zh-CN" dirty="0" smtClean="0"/>
              <a:t>3</a:t>
            </a:r>
            <a:r>
              <a:rPr lang="zh-CN" altLang="en-US" dirty="0" smtClean="0"/>
              <a:t>个数的交换，使得第</a:t>
            </a:r>
            <a:r>
              <a:rPr lang="en-US" altLang="zh-CN" dirty="0" smtClean="0"/>
              <a:t>1</a:t>
            </a:r>
            <a:r>
              <a:rPr lang="zh-CN" altLang="en-US" dirty="0" smtClean="0"/>
              <a:t>个数不再小于第</a:t>
            </a:r>
            <a:r>
              <a:rPr lang="en-US" altLang="zh-CN" dirty="0" smtClean="0"/>
              <a:t>2</a:t>
            </a:r>
            <a:r>
              <a:rPr lang="zh-CN" altLang="en-US" dirty="0" smtClean="0"/>
              <a:t>个数），将小数放前，大数放后，一直比较到倒数第二个数（倒数第一的位置上已经是最大的），第二趟结束，在倒数第二的位置上得到一个新的最大数（其实在整个数列中是第二大的数）。如此下去，重复以上过程，直至最终完成排序。 </a:t>
            </a:r>
          </a:p>
          <a:p>
            <a:pPr>
              <a:lnSpc>
                <a:spcPct val="120000"/>
              </a:lnSpc>
            </a:pPr>
            <a:r>
              <a:rPr lang="zh-CN" altLang="en-US" dirty="0" smtClean="0"/>
              <a:t>由于在排序过程中总是小数往前放，大数往后放，相当于气泡往上升，所以称作冒泡排序。</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插入排序</a:t>
            </a:r>
            <a:endParaRPr lang="zh-CN" altLang="en-US" dirty="0"/>
          </a:p>
        </p:txBody>
      </p:sp>
      <p:sp>
        <p:nvSpPr>
          <p:cNvPr id="3" name="内容占位符 2"/>
          <p:cNvSpPr>
            <a:spLocks noGrp="1"/>
          </p:cNvSpPr>
          <p:nvPr>
            <p:ph idx="1"/>
          </p:nvPr>
        </p:nvSpPr>
        <p:spPr/>
        <p:txBody>
          <a:bodyPr/>
          <a:lstStyle/>
          <a:p>
            <a:r>
              <a:rPr lang="zh-CN" altLang="en-US" dirty="0" smtClean="0"/>
              <a:t>采用的是以 “玩桥牌者”的方法为基础的。即在考察记录</a:t>
            </a:r>
            <a:r>
              <a:rPr lang="en-US" dirty="0" err="1" smtClean="0"/>
              <a:t>Ri</a:t>
            </a:r>
            <a:r>
              <a:rPr lang="zh-CN" altLang="en-US" dirty="0" smtClean="0"/>
              <a:t>之前，设以前的所有记录</a:t>
            </a:r>
            <a:r>
              <a:rPr lang="en-US" dirty="0" smtClean="0"/>
              <a:t>R1, R2 ,…., Ri-1</a:t>
            </a:r>
            <a:r>
              <a:rPr lang="zh-CN" altLang="en-US" dirty="0" smtClean="0"/>
              <a:t>已排好序，然后将</a:t>
            </a:r>
            <a:r>
              <a:rPr lang="en-US" dirty="0" err="1" smtClean="0"/>
              <a:t>Ri</a:t>
            </a:r>
            <a:r>
              <a:rPr lang="zh-CN" altLang="en-US" dirty="0" smtClean="0"/>
              <a:t>插入到已排好序的诸记录的适当位置。</a:t>
            </a:r>
          </a:p>
          <a:p>
            <a:r>
              <a:rPr lang="zh-CN" altLang="en-US" dirty="0" smtClean="0"/>
              <a:t>最基本的插入排序是直接插入排序</a:t>
            </a:r>
            <a:r>
              <a:rPr lang="en-US" dirty="0" smtClean="0"/>
              <a:t>(Straight Insertion Sort) </a:t>
            </a:r>
            <a:r>
              <a:rPr lang="zh-CN" altLang="en-US" dirty="0" smtClean="0"/>
              <a:t>。</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直接插入排序</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将待排序的记录</a:t>
            </a:r>
            <a:r>
              <a:rPr lang="en-US" dirty="0" err="1" smtClean="0"/>
              <a:t>Ri</a:t>
            </a:r>
            <a:r>
              <a:rPr lang="zh-CN" altLang="en-US" dirty="0" smtClean="0"/>
              <a:t>，插入到已排好序的记录表</a:t>
            </a:r>
            <a:r>
              <a:rPr lang="en-US" dirty="0" smtClean="0"/>
              <a:t>R1, R2 ,…., Ri-1</a:t>
            </a:r>
            <a:r>
              <a:rPr lang="zh-CN" altLang="en-US" dirty="0" smtClean="0"/>
              <a:t>中，得到一个新的、记录数增加</a:t>
            </a:r>
            <a:r>
              <a:rPr lang="en-US" dirty="0" smtClean="0"/>
              <a:t>1</a:t>
            </a:r>
            <a:r>
              <a:rPr lang="zh-CN" altLang="en-US" dirty="0" smtClean="0"/>
              <a:t>的有序表。 直到所有的记录都插入完为止。</a:t>
            </a:r>
          </a:p>
          <a:p>
            <a:r>
              <a:rPr lang="zh-CN" altLang="en-US" dirty="0" smtClean="0"/>
              <a:t>设待排序的记录顺序存放在数组</a:t>
            </a:r>
            <a:r>
              <a:rPr lang="en-US" dirty="0" smtClean="0"/>
              <a:t>R[1…n]</a:t>
            </a:r>
            <a:r>
              <a:rPr lang="zh-CN" altLang="en-US" dirty="0" smtClean="0"/>
              <a:t>中，在排序的某一时刻，将记录序列分成两部分：</a:t>
            </a:r>
          </a:p>
          <a:p>
            <a:pPr lvl="1"/>
            <a:r>
              <a:rPr lang="en-US" dirty="0" smtClean="0"/>
              <a:t>R[1…i-1]</a:t>
            </a:r>
            <a:r>
              <a:rPr lang="zh-CN" altLang="en-US" dirty="0" smtClean="0"/>
              <a:t>：已排好序的有序部分；</a:t>
            </a:r>
          </a:p>
          <a:p>
            <a:pPr lvl="1"/>
            <a:r>
              <a:rPr lang="en-US" dirty="0" smtClean="0"/>
              <a:t>R[</a:t>
            </a:r>
            <a:r>
              <a:rPr lang="en-US" dirty="0" err="1" smtClean="0"/>
              <a:t>i</a:t>
            </a:r>
            <a:r>
              <a:rPr lang="en-US" dirty="0" smtClean="0"/>
              <a:t>…n]</a:t>
            </a:r>
            <a:r>
              <a:rPr lang="zh-CN" altLang="en-US" dirty="0" smtClean="0"/>
              <a:t>：未排好序的无序部分。</a:t>
            </a:r>
          </a:p>
          <a:p>
            <a:r>
              <a:rPr lang="zh-CN" altLang="en-US" dirty="0" smtClean="0"/>
              <a:t>显然，在刚开始排序时，</a:t>
            </a:r>
            <a:r>
              <a:rPr lang="en-US" dirty="0" smtClean="0"/>
              <a:t>R[1]</a:t>
            </a:r>
            <a:r>
              <a:rPr lang="zh-CN" altLang="en-US" dirty="0" smtClean="0"/>
              <a:t>是已经排好序的。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ctrTitle"/>
          </p:nvPr>
        </p:nvSpPr>
        <p:spPr/>
        <p:txBody>
          <a:bodyPr/>
          <a:lstStyle/>
          <a:p>
            <a:r>
              <a:rPr lang="zh-CN" altLang="en-US" dirty="0" smtClean="0"/>
              <a:t>直接插入排序示例</a:t>
            </a:r>
            <a:endParaRPr lang="zh-CN" altLang="en-US" dirty="0"/>
          </a:p>
        </p:txBody>
      </p:sp>
      <p:sp>
        <p:nvSpPr>
          <p:cNvPr id="3" name="内容占位符 2"/>
          <p:cNvSpPr>
            <a:spLocks noGrp="1"/>
          </p:cNvSpPr>
          <p:nvPr>
            <p:ph idx="1"/>
          </p:nvPr>
        </p:nvSpPr>
        <p:spPr>
          <a:xfrm>
            <a:off x="457200" y="1600201"/>
            <a:ext cx="8229600" cy="828667"/>
          </a:xfrm>
        </p:spPr>
        <p:txBody>
          <a:bodyPr>
            <a:normAutofit fontScale="70000" lnSpcReduction="20000"/>
          </a:bodyPr>
          <a:lstStyle/>
          <a:p>
            <a:pPr>
              <a:lnSpc>
                <a:spcPct val="120000"/>
              </a:lnSpc>
            </a:pPr>
            <a:r>
              <a:rPr lang="zh-CN" altLang="en-US" dirty="0" smtClean="0"/>
              <a:t>设有关键字序列为：</a:t>
            </a:r>
            <a:r>
              <a:rPr lang="en-US" dirty="0" smtClean="0"/>
              <a:t>7, 4, -2, 19, 13, 6</a:t>
            </a:r>
            <a:r>
              <a:rPr lang="zh-CN" altLang="en-US" dirty="0" smtClean="0"/>
              <a:t>，直接插入排序的过程如图</a:t>
            </a:r>
            <a:endParaRPr lang="zh-CN" altLang="en-US" dirty="0"/>
          </a:p>
        </p:txBody>
      </p:sp>
      <p:grpSp>
        <p:nvGrpSpPr>
          <p:cNvPr id="5" name="Group 4"/>
          <p:cNvGrpSpPr>
            <a:grpSpLocks/>
          </p:cNvGrpSpPr>
          <p:nvPr/>
        </p:nvGrpSpPr>
        <p:grpSpPr bwMode="auto">
          <a:xfrm>
            <a:off x="857224" y="2428869"/>
            <a:ext cx="6388100" cy="3495669"/>
            <a:chOff x="0" y="0"/>
            <a:chExt cx="4024" cy="2337"/>
          </a:xfrm>
        </p:grpSpPr>
        <p:sp>
          <p:nvSpPr>
            <p:cNvPr id="7" name="Rectangle 5"/>
            <p:cNvSpPr>
              <a:spLocks noChangeArrowheads="1"/>
            </p:cNvSpPr>
            <p:nvPr/>
          </p:nvSpPr>
          <p:spPr bwMode="auto">
            <a:xfrm>
              <a:off x="0" y="0"/>
              <a:ext cx="3888" cy="249"/>
            </a:xfrm>
            <a:prstGeom prst="rect">
              <a:avLst/>
            </a:prstGeom>
            <a:noFill/>
            <a:ln w="9525">
              <a:noFill/>
              <a:miter lim="800000"/>
              <a:headEnd/>
              <a:tailEnd/>
            </a:ln>
            <a:effectLst/>
          </p:spPr>
          <p:txBody>
            <a:bodyPr wrap="none" anchor="ctr"/>
            <a:lstStyle/>
            <a:p>
              <a:r>
                <a:rPr lang="zh-CN" altLang="en-US" sz="2400" b="1"/>
                <a:t>初始记录的关键字： </a:t>
              </a:r>
              <a:r>
                <a:rPr lang="en-US" sz="2400" b="1"/>
                <a:t>[7]     4    -2    19    13    6</a:t>
              </a:r>
            </a:p>
          </p:txBody>
        </p:sp>
        <p:sp>
          <p:nvSpPr>
            <p:cNvPr id="8" name="Rectangle 6"/>
            <p:cNvSpPr>
              <a:spLocks noChangeArrowheads="1"/>
            </p:cNvSpPr>
            <p:nvPr/>
          </p:nvSpPr>
          <p:spPr bwMode="auto">
            <a:xfrm>
              <a:off x="571" y="432"/>
              <a:ext cx="3269" cy="249"/>
            </a:xfrm>
            <a:prstGeom prst="rect">
              <a:avLst/>
            </a:prstGeom>
            <a:noFill/>
            <a:ln w="9525">
              <a:noFill/>
              <a:miter lim="800000"/>
              <a:headEnd/>
              <a:tailEnd/>
            </a:ln>
            <a:effectLst/>
          </p:spPr>
          <p:txBody>
            <a:bodyPr wrap="none" anchor="ctr"/>
            <a:lstStyle/>
            <a:p>
              <a:r>
                <a:rPr lang="zh-CN" altLang="en-US" sz="2400" b="1"/>
                <a:t>第一趟排序： </a:t>
              </a:r>
              <a:r>
                <a:rPr lang="en-US" sz="2400" b="1"/>
                <a:t>[4    7]    -2    19    13     6</a:t>
              </a:r>
            </a:p>
          </p:txBody>
        </p:sp>
        <p:grpSp>
          <p:nvGrpSpPr>
            <p:cNvPr id="9" name="Group 7"/>
            <p:cNvGrpSpPr>
              <a:grpSpLocks/>
            </p:cNvGrpSpPr>
            <p:nvPr/>
          </p:nvGrpSpPr>
          <p:grpSpPr bwMode="auto">
            <a:xfrm>
              <a:off x="1968" y="200"/>
              <a:ext cx="408" cy="273"/>
              <a:chOff x="0" y="0"/>
              <a:chExt cx="408" cy="325"/>
            </a:xfrm>
          </p:grpSpPr>
          <p:sp>
            <p:nvSpPr>
              <p:cNvPr id="27" name="Line 8"/>
              <p:cNvSpPr>
                <a:spLocks noChangeShapeType="1"/>
              </p:cNvSpPr>
              <p:nvPr/>
            </p:nvSpPr>
            <p:spPr bwMode="auto">
              <a:xfrm>
                <a:off x="408" y="0"/>
                <a:ext cx="0" cy="144"/>
              </a:xfrm>
              <a:prstGeom prst="line">
                <a:avLst/>
              </a:prstGeom>
              <a:noFill/>
              <a:ln w="28575">
                <a:solidFill>
                  <a:schemeClr val="hlink"/>
                </a:solidFill>
                <a:round/>
                <a:headEnd/>
                <a:tailEnd/>
              </a:ln>
              <a:effectLst/>
            </p:spPr>
            <p:txBody>
              <a:bodyPr wrap="none"/>
              <a:lstStyle/>
              <a:p>
                <a:endParaRPr lang="zh-CN" altLang="en-US"/>
              </a:p>
            </p:txBody>
          </p:sp>
          <p:sp>
            <p:nvSpPr>
              <p:cNvPr id="28" name="Line 9"/>
              <p:cNvSpPr>
                <a:spLocks noChangeShapeType="1"/>
              </p:cNvSpPr>
              <p:nvPr/>
            </p:nvSpPr>
            <p:spPr bwMode="auto">
              <a:xfrm>
                <a:off x="0" y="144"/>
                <a:ext cx="408" cy="0"/>
              </a:xfrm>
              <a:prstGeom prst="line">
                <a:avLst/>
              </a:prstGeom>
              <a:noFill/>
              <a:ln w="28575">
                <a:solidFill>
                  <a:schemeClr val="hlink"/>
                </a:solidFill>
                <a:round/>
                <a:headEnd/>
                <a:tailEnd/>
              </a:ln>
              <a:effectLst/>
            </p:spPr>
            <p:txBody>
              <a:bodyPr wrap="none"/>
              <a:lstStyle/>
              <a:p>
                <a:endParaRPr lang="zh-CN" altLang="en-US"/>
              </a:p>
            </p:txBody>
          </p:sp>
          <p:sp>
            <p:nvSpPr>
              <p:cNvPr id="29" name="Line 10"/>
              <p:cNvSpPr>
                <a:spLocks noChangeShapeType="1"/>
              </p:cNvSpPr>
              <p:nvPr/>
            </p:nvSpPr>
            <p:spPr bwMode="auto">
              <a:xfrm>
                <a:off x="0" y="144"/>
                <a:ext cx="0" cy="181"/>
              </a:xfrm>
              <a:prstGeom prst="line">
                <a:avLst/>
              </a:prstGeom>
              <a:noFill/>
              <a:ln w="28575">
                <a:solidFill>
                  <a:schemeClr val="hlink"/>
                </a:solidFill>
                <a:round/>
                <a:headEnd/>
                <a:tailEnd type="triangle" w="med" len="med"/>
              </a:ln>
              <a:effectLst/>
            </p:spPr>
            <p:txBody>
              <a:bodyPr wrap="none"/>
              <a:lstStyle/>
              <a:p>
                <a:endParaRPr lang="zh-CN" altLang="en-US"/>
              </a:p>
            </p:txBody>
          </p:sp>
        </p:grpSp>
        <p:sp>
          <p:nvSpPr>
            <p:cNvPr id="10" name="Rectangle 11"/>
            <p:cNvSpPr>
              <a:spLocks noChangeArrowheads="1"/>
            </p:cNvSpPr>
            <p:nvPr/>
          </p:nvSpPr>
          <p:spPr bwMode="auto">
            <a:xfrm>
              <a:off x="576" y="864"/>
              <a:ext cx="3312" cy="249"/>
            </a:xfrm>
            <a:prstGeom prst="rect">
              <a:avLst/>
            </a:prstGeom>
            <a:noFill/>
            <a:ln w="9525">
              <a:noFill/>
              <a:miter lim="800000"/>
              <a:headEnd/>
              <a:tailEnd/>
            </a:ln>
            <a:effectLst/>
          </p:spPr>
          <p:txBody>
            <a:bodyPr wrap="none" anchor="ctr"/>
            <a:lstStyle/>
            <a:p>
              <a:r>
                <a:rPr lang="zh-CN" altLang="en-US" sz="2400" b="1" dirty="0"/>
                <a:t>第二趟排序： </a:t>
              </a:r>
              <a:r>
                <a:rPr lang="en-US" sz="2400" b="1" dirty="0"/>
                <a:t>[-2    4    7]     19    13    6</a:t>
              </a:r>
            </a:p>
          </p:txBody>
        </p:sp>
        <p:grpSp>
          <p:nvGrpSpPr>
            <p:cNvPr id="11" name="Group 12"/>
            <p:cNvGrpSpPr>
              <a:grpSpLocks/>
            </p:cNvGrpSpPr>
            <p:nvPr/>
          </p:nvGrpSpPr>
          <p:grpSpPr bwMode="auto">
            <a:xfrm>
              <a:off x="2016" y="635"/>
              <a:ext cx="635" cy="273"/>
              <a:chOff x="0" y="0"/>
              <a:chExt cx="635" cy="325"/>
            </a:xfrm>
          </p:grpSpPr>
          <p:sp>
            <p:nvSpPr>
              <p:cNvPr id="24" name="Line 13"/>
              <p:cNvSpPr>
                <a:spLocks noChangeShapeType="1"/>
              </p:cNvSpPr>
              <p:nvPr/>
            </p:nvSpPr>
            <p:spPr bwMode="auto">
              <a:xfrm>
                <a:off x="632" y="0"/>
                <a:ext cx="0" cy="144"/>
              </a:xfrm>
              <a:prstGeom prst="line">
                <a:avLst/>
              </a:prstGeom>
              <a:noFill/>
              <a:ln w="28575">
                <a:solidFill>
                  <a:schemeClr val="hlink"/>
                </a:solidFill>
                <a:round/>
                <a:headEnd/>
                <a:tailEnd/>
              </a:ln>
              <a:effectLst/>
            </p:spPr>
            <p:txBody>
              <a:bodyPr wrap="none"/>
              <a:lstStyle/>
              <a:p>
                <a:endParaRPr lang="zh-CN" altLang="en-US"/>
              </a:p>
            </p:txBody>
          </p:sp>
          <p:sp>
            <p:nvSpPr>
              <p:cNvPr id="25" name="Line 14"/>
              <p:cNvSpPr>
                <a:spLocks noChangeShapeType="1"/>
              </p:cNvSpPr>
              <p:nvPr/>
            </p:nvSpPr>
            <p:spPr bwMode="auto">
              <a:xfrm>
                <a:off x="0" y="144"/>
                <a:ext cx="635" cy="0"/>
              </a:xfrm>
              <a:prstGeom prst="line">
                <a:avLst/>
              </a:prstGeom>
              <a:noFill/>
              <a:ln w="28575">
                <a:solidFill>
                  <a:schemeClr val="hlink"/>
                </a:solidFill>
                <a:round/>
                <a:headEnd/>
                <a:tailEnd/>
              </a:ln>
              <a:effectLst/>
            </p:spPr>
            <p:txBody>
              <a:bodyPr wrap="none"/>
              <a:lstStyle/>
              <a:p>
                <a:endParaRPr lang="zh-CN" altLang="en-US"/>
              </a:p>
            </p:txBody>
          </p:sp>
          <p:sp>
            <p:nvSpPr>
              <p:cNvPr id="26" name="Line 15"/>
              <p:cNvSpPr>
                <a:spLocks noChangeShapeType="1"/>
              </p:cNvSpPr>
              <p:nvPr/>
            </p:nvSpPr>
            <p:spPr bwMode="auto">
              <a:xfrm>
                <a:off x="0" y="144"/>
                <a:ext cx="0" cy="181"/>
              </a:xfrm>
              <a:prstGeom prst="line">
                <a:avLst/>
              </a:prstGeom>
              <a:noFill/>
              <a:ln w="28575">
                <a:solidFill>
                  <a:schemeClr val="hlink"/>
                </a:solidFill>
                <a:round/>
                <a:headEnd/>
                <a:tailEnd type="triangle" w="med" len="med"/>
              </a:ln>
              <a:effectLst/>
            </p:spPr>
            <p:txBody>
              <a:bodyPr wrap="none"/>
              <a:lstStyle/>
              <a:p>
                <a:endParaRPr lang="zh-CN" altLang="en-US"/>
              </a:p>
            </p:txBody>
          </p:sp>
        </p:grpSp>
        <p:sp>
          <p:nvSpPr>
            <p:cNvPr id="12" name="Rectangle 16"/>
            <p:cNvSpPr>
              <a:spLocks noChangeArrowheads="1"/>
            </p:cNvSpPr>
            <p:nvPr/>
          </p:nvSpPr>
          <p:spPr bwMode="auto">
            <a:xfrm>
              <a:off x="568" y="1224"/>
              <a:ext cx="3312" cy="249"/>
            </a:xfrm>
            <a:prstGeom prst="rect">
              <a:avLst/>
            </a:prstGeom>
            <a:noFill/>
            <a:ln w="9525">
              <a:noFill/>
              <a:miter lim="800000"/>
              <a:headEnd/>
              <a:tailEnd/>
            </a:ln>
            <a:effectLst/>
          </p:spPr>
          <p:txBody>
            <a:bodyPr wrap="none" anchor="ctr"/>
            <a:lstStyle/>
            <a:p>
              <a:r>
                <a:rPr lang="zh-CN" altLang="en-US" sz="2400" b="1" dirty="0"/>
                <a:t>第三趟排序： </a:t>
              </a:r>
              <a:r>
                <a:rPr lang="en-US" sz="2400" b="1" dirty="0"/>
                <a:t>[-2    4     7     19]    13    6</a:t>
              </a:r>
            </a:p>
          </p:txBody>
        </p:sp>
        <p:grpSp>
          <p:nvGrpSpPr>
            <p:cNvPr id="13" name="Group 17"/>
            <p:cNvGrpSpPr>
              <a:grpSpLocks/>
            </p:cNvGrpSpPr>
            <p:nvPr/>
          </p:nvGrpSpPr>
          <p:grpSpPr bwMode="auto">
            <a:xfrm>
              <a:off x="2632" y="1872"/>
              <a:ext cx="1224" cy="272"/>
              <a:chOff x="0" y="0"/>
              <a:chExt cx="1224" cy="272"/>
            </a:xfrm>
          </p:grpSpPr>
          <p:sp>
            <p:nvSpPr>
              <p:cNvPr id="21" name="Line 18"/>
              <p:cNvSpPr>
                <a:spLocks noChangeShapeType="1"/>
              </p:cNvSpPr>
              <p:nvPr/>
            </p:nvSpPr>
            <p:spPr bwMode="auto">
              <a:xfrm>
                <a:off x="1213" y="0"/>
                <a:ext cx="0" cy="121"/>
              </a:xfrm>
              <a:prstGeom prst="line">
                <a:avLst/>
              </a:prstGeom>
              <a:noFill/>
              <a:ln w="28575">
                <a:solidFill>
                  <a:schemeClr val="hlink"/>
                </a:solidFill>
                <a:round/>
                <a:headEnd/>
                <a:tailEnd/>
              </a:ln>
              <a:effectLst/>
            </p:spPr>
            <p:txBody>
              <a:bodyPr wrap="none"/>
              <a:lstStyle/>
              <a:p>
                <a:endParaRPr lang="zh-CN" altLang="en-US"/>
              </a:p>
            </p:txBody>
          </p:sp>
          <p:sp>
            <p:nvSpPr>
              <p:cNvPr id="22" name="Line 19"/>
              <p:cNvSpPr>
                <a:spLocks noChangeShapeType="1"/>
              </p:cNvSpPr>
              <p:nvPr/>
            </p:nvSpPr>
            <p:spPr bwMode="auto">
              <a:xfrm>
                <a:off x="0" y="121"/>
                <a:ext cx="1224" cy="0"/>
              </a:xfrm>
              <a:prstGeom prst="line">
                <a:avLst/>
              </a:prstGeom>
              <a:noFill/>
              <a:ln w="28575">
                <a:solidFill>
                  <a:schemeClr val="hlink"/>
                </a:solidFill>
                <a:round/>
                <a:headEnd/>
                <a:tailEnd/>
              </a:ln>
              <a:effectLst/>
            </p:spPr>
            <p:txBody>
              <a:bodyPr wrap="none"/>
              <a:lstStyle/>
              <a:p>
                <a:endParaRPr lang="zh-CN" altLang="en-US"/>
              </a:p>
            </p:txBody>
          </p:sp>
          <p:sp>
            <p:nvSpPr>
              <p:cNvPr id="23" name="Line 20"/>
              <p:cNvSpPr>
                <a:spLocks noChangeShapeType="1"/>
              </p:cNvSpPr>
              <p:nvPr/>
            </p:nvSpPr>
            <p:spPr bwMode="auto">
              <a:xfrm>
                <a:off x="0" y="121"/>
                <a:ext cx="0" cy="151"/>
              </a:xfrm>
              <a:prstGeom prst="line">
                <a:avLst/>
              </a:prstGeom>
              <a:noFill/>
              <a:ln w="28575">
                <a:solidFill>
                  <a:schemeClr val="hlink"/>
                </a:solidFill>
                <a:round/>
                <a:headEnd/>
                <a:tailEnd type="triangle" w="med" len="med"/>
              </a:ln>
              <a:effectLst/>
            </p:spPr>
            <p:txBody>
              <a:bodyPr wrap="none"/>
              <a:lstStyle/>
              <a:p>
                <a:endParaRPr lang="zh-CN" altLang="en-US"/>
              </a:p>
            </p:txBody>
          </p:sp>
        </p:grpSp>
        <p:sp>
          <p:nvSpPr>
            <p:cNvPr id="14" name="Line 21"/>
            <p:cNvSpPr>
              <a:spLocks noChangeShapeType="1"/>
            </p:cNvSpPr>
            <p:nvPr/>
          </p:nvSpPr>
          <p:spPr bwMode="auto">
            <a:xfrm>
              <a:off x="3016" y="1080"/>
              <a:ext cx="0" cy="204"/>
            </a:xfrm>
            <a:prstGeom prst="line">
              <a:avLst/>
            </a:prstGeom>
            <a:noFill/>
            <a:ln w="28575">
              <a:solidFill>
                <a:schemeClr val="hlink"/>
              </a:solidFill>
              <a:round/>
              <a:headEnd/>
              <a:tailEnd type="triangle" w="med" len="med"/>
            </a:ln>
            <a:effectLst/>
          </p:spPr>
          <p:txBody>
            <a:bodyPr wrap="none"/>
            <a:lstStyle/>
            <a:p>
              <a:endParaRPr lang="zh-CN" altLang="en-US"/>
            </a:p>
          </p:txBody>
        </p:sp>
        <p:sp>
          <p:nvSpPr>
            <p:cNvPr id="15" name="Rectangle 22"/>
            <p:cNvSpPr>
              <a:spLocks noChangeArrowheads="1"/>
            </p:cNvSpPr>
            <p:nvPr/>
          </p:nvSpPr>
          <p:spPr bwMode="auto">
            <a:xfrm>
              <a:off x="597" y="1656"/>
              <a:ext cx="3331" cy="249"/>
            </a:xfrm>
            <a:prstGeom prst="rect">
              <a:avLst/>
            </a:prstGeom>
            <a:noFill/>
            <a:ln w="9525">
              <a:noFill/>
              <a:miter lim="800000"/>
              <a:headEnd/>
              <a:tailEnd/>
            </a:ln>
            <a:effectLst/>
          </p:spPr>
          <p:txBody>
            <a:bodyPr wrap="none" anchor="ctr"/>
            <a:lstStyle/>
            <a:p>
              <a:r>
                <a:rPr lang="zh-CN" altLang="en-US" sz="2400" b="1" dirty="0"/>
                <a:t>第四趟排序： </a:t>
              </a:r>
              <a:r>
                <a:rPr lang="en-US" sz="2400" b="1" dirty="0"/>
                <a:t>[-2    4    7     13     19]    6</a:t>
              </a:r>
            </a:p>
          </p:txBody>
        </p:sp>
        <p:grpSp>
          <p:nvGrpSpPr>
            <p:cNvPr id="16" name="Group 23"/>
            <p:cNvGrpSpPr>
              <a:grpSpLocks/>
            </p:cNvGrpSpPr>
            <p:nvPr/>
          </p:nvGrpSpPr>
          <p:grpSpPr bwMode="auto">
            <a:xfrm>
              <a:off x="3040" y="1424"/>
              <a:ext cx="408" cy="273"/>
              <a:chOff x="0" y="0"/>
              <a:chExt cx="408" cy="325"/>
            </a:xfrm>
          </p:grpSpPr>
          <p:sp>
            <p:nvSpPr>
              <p:cNvPr id="18" name="Line 24"/>
              <p:cNvSpPr>
                <a:spLocks noChangeShapeType="1"/>
              </p:cNvSpPr>
              <p:nvPr/>
            </p:nvSpPr>
            <p:spPr bwMode="auto">
              <a:xfrm>
                <a:off x="408" y="0"/>
                <a:ext cx="0" cy="144"/>
              </a:xfrm>
              <a:prstGeom prst="line">
                <a:avLst/>
              </a:prstGeom>
              <a:noFill/>
              <a:ln w="28575">
                <a:solidFill>
                  <a:schemeClr val="hlink"/>
                </a:solidFill>
                <a:round/>
                <a:headEnd/>
                <a:tailEnd/>
              </a:ln>
              <a:effectLst/>
            </p:spPr>
            <p:txBody>
              <a:bodyPr wrap="none"/>
              <a:lstStyle/>
              <a:p>
                <a:endParaRPr lang="zh-CN" altLang="en-US"/>
              </a:p>
            </p:txBody>
          </p:sp>
          <p:sp>
            <p:nvSpPr>
              <p:cNvPr id="19" name="Line 25"/>
              <p:cNvSpPr>
                <a:spLocks noChangeShapeType="1"/>
              </p:cNvSpPr>
              <p:nvPr/>
            </p:nvSpPr>
            <p:spPr bwMode="auto">
              <a:xfrm>
                <a:off x="0" y="144"/>
                <a:ext cx="408" cy="0"/>
              </a:xfrm>
              <a:prstGeom prst="line">
                <a:avLst/>
              </a:prstGeom>
              <a:noFill/>
              <a:ln w="28575">
                <a:solidFill>
                  <a:schemeClr val="hlink"/>
                </a:solidFill>
                <a:round/>
                <a:headEnd/>
                <a:tailEnd/>
              </a:ln>
              <a:effectLst/>
            </p:spPr>
            <p:txBody>
              <a:bodyPr wrap="none"/>
              <a:lstStyle/>
              <a:p>
                <a:endParaRPr lang="zh-CN" altLang="en-US"/>
              </a:p>
            </p:txBody>
          </p:sp>
          <p:sp>
            <p:nvSpPr>
              <p:cNvPr id="20" name="Line 26"/>
              <p:cNvSpPr>
                <a:spLocks noChangeShapeType="1"/>
              </p:cNvSpPr>
              <p:nvPr/>
            </p:nvSpPr>
            <p:spPr bwMode="auto">
              <a:xfrm>
                <a:off x="0" y="144"/>
                <a:ext cx="0" cy="181"/>
              </a:xfrm>
              <a:prstGeom prst="line">
                <a:avLst/>
              </a:prstGeom>
              <a:noFill/>
              <a:ln w="28575">
                <a:solidFill>
                  <a:schemeClr val="hlink"/>
                </a:solidFill>
                <a:round/>
                <a:headEnd/>
                <a:tailEnd type="triangle" w="med" len="med"/>
              </a:ln>
              <a:effectLst/>
            </p:spPr>
            <p:txBody>
              <a:bodyPr wrap="none"/>
              <a:lstStyle/>
              <a:p>
                <a:endParaRPr lang="zh-CN" altLang="en-US"/>
              </a:p>
            </p:txBody>
          </p:sp>
        </p:grpSp>
        <p:sp>
          <p:nvSpPr>
            <p:cNvPr id="17" name="Rectangle 27"/>
            <p:cNvSpPr>
              <a:spLocks noChangeArrowheads="1"/>
            </p:cNvSpPr>
            <p:nvPr/>
          </p:nvSpPr>
          <p:spPr bwMode="auto">
            <a:xfrm>
              <a:off x="616" y="2088"/>
              <a:ext cx="3408" cy="249"/>
            </a:xfrm>
            <a:prstGeom prst="rect">
              <a:avLst/>
            </a:prstGeom>
            <a:noFill/>
            <a:ln w="9525">
              <a:noFill/>
              <a:miter lim="800000"/>
              <a:headEnd/>
              <a:tailEnd/>
            </a:ln>
            <a:effectLst/>
          </p:spPr>
          <p:txBody>
            <a:bodyPr wrap="none" anchor="ctr"/>
            <a:lstStyle/>
            <a:p>
              <a:r>
                <a:rPr lang="zh-CN" altLang="en-US" sz="2400" b="1"/>
                <a:t>第五趟排序： </a:t>
              </a:r>
              <a:r>
                <a:rPr lang="en-US" sz="2400" b="1"/>
                <a:t>[-2    4    6     7     13     19]</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数据结构的运算</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10000"/>
              </a:lnSpc>
            </a:pPr>
            <a:r>
              <a:rPr lang="zh-CN" altLang="en-US" dirty="0" smtClean="0"/>
              <a:t>数据结构的主要运算包括：</a:t>
            </a:r>
          </a:p>
          <a:p>
            <a:pPr lvl="1">
              <a:lnSpc>
                <a:spcPct val="110000"/>
              </a:lnSpc>
            </a:pPr>
            <a:r>
              <a:rPr lang="zh-CN" altLang="en-US" dirty="0" smtClean="0"/>
              <a:t>⑴ 建立</a:t>
            </a:r>
            <a:r>
              <a:rPr lang="en-US" dirty="0" smtClean="0"/>
              <a:t>(Create)</a:t>
            </a:r>
            <a:r>
              <a:rPr lang="zh-CN" altLang="en-US" dirty="0" smtClean="0"/>
              <a:t>一个数据结构；</a:t>
            </a:r>
          </a:p>
          <a:p>
            <a:pPr lvl="1">
              <a:lnSpc>
                <a:spcPct val="110000"/>
              </a:lnSpc>
            </a:pPr>
            <a:r>
              <a:rPr lang="zh-CN" altLang="en-US" dirty="0" smtClean="0"/>
              <a:t>⑵ 消除</a:t>
            </a:r>
            <a:r>
              <a:rPr lang="en-US" dirty="0" smtClean="0"/>
              <a:t>(Destroy)</a:t>
            </a:r>
            <a:r>
              <a:rPr lang="zh-CN" altLang="en-US" dirty="0" smtClean="0"/>
              <a:t>一个数据结构；</a:t>
            </a:r>
          </a:p>
          <a:p>
            <a:pPr lvl="1">
              <a:lnSpc>
                <a:spcPct val="110000"/>
              </a:lnSpc>
            </a:pPr>
            <a:r>
              <a:rPr lang="zh-CN" altLang="en-US" dirty="0" smtClean="0"/>
              <a:t>⑶ 从一个数据结构中删除</a:t>
            </a:r>
            <a:r>
              <a:rPr lang="en-US" dirty="0" smtClean="0"/>
              <a:t>(Delete)</a:t>
            </a:r>
            <a:r>
              <a:rPr lang="zh-CN" altLang="en-US" dirty="0" smtClean="0"/>
              <a:t>一个数据元素；</a:t>
            </a:r>
          </a:p>
          <a:p>
            <a:pPr lvl="1">
              <a:lnSpc>
                <a:spcPct val="110000"/>
              </a:lnSpc>
            </a:pPr>
            <a:r>
              <a:rPr lang="zh-CN" altLang="en-US" dirty="0" smtClean="0"/>
              <a:t>⑷ 把一个数据元素插入</a:t>
            </a:r>
            <a:r>
              <a:rPr lang="en-US" dirty="0" smtClean="0"/>
              <a:t>(Insert)</a:t>
            </a:r>
            <a:r>
              <a:rPr lang="zh-CN" altLang="en-US" dirty="0" smtClean="0"/>
              <a:t>到一个数据结构中；</a:t>
            </a:r>
          </a:p>
          <a:p>
            <a:pPr lvl="1">
              <a:lnSpc>
                <a:spcPct val="110000"/>
              </a:lnSpc>
            </a:pPr>
            <a:r>
              <a:rPr lang="zh-CN" altLang="en-US" dirty="0" smtClean="0"/>
              <a:t>⑸ 对一个数据结构进行访问</a:t>
            </a:r>
            <a:r>
              <a:rPr lang="en-US" dirty="0" smtClean="0"/>
              <a:t>(Access)</a:t>
            </a:r>
            <a:r>
              <a:rPr lang="zh-CN" altLang="en-US" dirty="0" smtClean="0"/>
              <a:t>；</a:t>
            </a:r>
          </a:p>
          <a:p>
            <a:pPr lvl="1">
              <a:lnSpc>
                <a:spcPct val="110000"/>
              </a:lnSpc>
            </a:pPr>
            <a:r>
              <a:rPr lang="zh-CN" altLang="en-US" dirty="0" smtClean="0"/>
              <a:t>⑹ 对一个数据结构</a:t>
            </a:r>
            <a:r>
              <a:rPr lang="en-US" dirty="0" smtClean="0"/>
              <a:t>(</a:t>
            </a:r>
            <a:r>
              <a:rPr lang="zh-CN" altLang="en-US" dirty="0" smtClean="0"/>
              <a:t>中的数据元素</a:t>
            </a:r>
            <a:r>
              <a:rPr lang="en-US" dirty="0" smtClean="0"/>
              <a:t>)</a:t>
            </a:r>
            <a:r>
              <a:rPr lang="zh-CN" altLang="en-US" dirty="0" smtClean="0"/>
              <a:t>进行修改</a:t>
            </a:r>
            <a:r>
              <a:rPr lang="en-US" dirty="0" smtClean="0"/>
              <a:t>(Modify)</a:t>
            </a:r>
            <a:r>
              <a:rPr lang="zh-CN" altLang="en-US" dirty="0" smtClean="0"/>
              <a:t>；</a:t>
            </a:r>
          </a:p>
          <a:p>
            <a:pPr lvl="1">
              <a:lnSpc>
                <a:spcPct val="110000"/>
              </a:lnSpc>
            </a:pPr>
            <a:r>
              <a:rPr lang="zh-CN" altLang="en-US" dirty="0" smtClean="0"/>
              <a:t>⑺ 对一个数据结构进行排序</a:t>
            </a:r>
            <a:r>
              <a:rPr lang="en-US" dirty="0" smtClean="0"/>
              <a:t>(Sort)</a:t>
            </a:r>
            <a:r>
              <a:rPr lang="zh-CN" altLang="en-US" dirty="0" smtClean="0"/>
              <a:t>；</a:t>
            </a:r>
          </a:p>
          <a:p>
            <a:pPr lvl="1">
              <a:lnSpc>
                <a:spcPct val="110000"/>
              </a:lnSpc>
            </a:pPr>
            <a:r>
              <a:rPr lang="zh-CN" altLang="en-US" dirty="0" smtClean="0"/>
              <a:t>⑻ 对一个数据结构进行查找</a:t>
            </a:r>
            <a:r>
              <a:rPr lang="en-US" dirty="0" smtClean="0"/>
              <a:t>(Search)</a:t>
            </a:r>
            <a:r>
              <a:rPr lang="zh-CN" altLang="en-US" dirty="0" smtClean="0"/>
              <a:t>。</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选择排序</a:t>
            </a:r>
            <a:endParaRPr lang="zh-CN" altLang="en-US" dirty="0"/>
          </a:p>
        </p:txBody>
      </p:sp>
      <p:sp>
        <p:nvSpPr>
          <p:cNvPr id="3" name="内容占位符 2"/>
          <p:cNvSpPr>
            <a:spLocks noGrp="1"/>
          </p:cNvSpPr>
          <p:nvPr>
            <p:ph idx="1"/>
          </p:nvPr>
        </p:nvSpPr>
        <p:spPr>
          <a:xfrm>
            <a:off x="457200" y="1600201"/>
            <a:ext cx="8229600" cy="1185857"/>
          </a:xfrm>
        </p:spPr>
        <p:txBody>
          <a:bodyPr>
            <a:normAutofit fontScale="70000" lnSpcReduction="20000"/>
          </a:bodyPr>
          <a:lstStyle/>
          <a:p>
            <a:pPr>
              <a:lnSpc>
                <a:spcPct val="120000"/>
              </a:lnSpc>
            </a:pPr>
            <a:r>
              <a:rPr lang="zh-CN" altLang="en-US" dirty="0" smtClean="0"/>
              <a:t>每次从当前待排序的记录中选取关键字最小的记录表，然后与待排序的记录序列中的第一个记录进行交换，直到整个记录序列有序为止。</a:t>
            </a:r>
            <a:endParaRPr lang="zh-CN" altLang="en-US" dirty="0"/>
          </a:p>
        </p:txBody>
      </p:sp>
      <p:grpSp>
        <p:nvGrpSpPr>
          <p:cNvPr id="4" name="Group 2"/>
          <p:cNvGrpSpPr>
            <a:grpSpLocks/>
          </p:cNvGrpSpPr>
          <p:nvPr/>
        </p:nvGrpSpPr>
        <p:grpSpPr bwMode="auto">
          <a:xfrm>
            <a:off x="785786" y="2786058"/>
            <a:ext cx="6362700" cy="3786214"/>
            <a:chOff x="0" y="0"/>
            <a:chExt cx="4008" cy="2928"/>
          </a:xfrm>
        </p:grpSpPr>
        <p:sp>
          <p:nvSpPr>
            <p:cNvPr id="5" name="Rectangle 3"/>
            <p:cNvSpPr>
              <a:spLocks noChangeArrowheads="1"/>
            </p:cNvSpPr>
            <p:nvPr/>
          </p:nvSpPr>
          <p:spPr bwMode="auto">
            <a:xfrm>
              <a:off x="1296" y="2701"/>
              <a:ext cx="2112" cy="227"/>
            </a:xfrm>
            <a:prstGeom prst="rect">
              <a:avLst/>
            </a:prstGeom>
            <a:noFill/>
            <a:ln w="9525">
              <a:noFill/>
              <a:miter lim="800000"/>
              <a:headEnd/>
              <a:tailEnd/>
            </a:ln>
            <a:effectLst/>
          </p:spPr>
          <p:txBody>
            <a:bodyPr wrap="none" anchor="ctr"/>
            <a:lstStyle/>
            <a:p>
              <a:r>
                <a:rPr lang="zh-CN" altLang="en-US" sz="2000" b="1" dirty="0" smtClean="0"/>
                <a:t>直接</a:t>
              </a:r>
              <a:r>
                <a:rPr lang="zh-CN" altLang="en-US" sz="2000" b="1" dirty="0"/>
                <a:t>选择排序的过程</a:t>
              </a:r>
            </a:p>
          </p:txBody>
        </p:sp>
        <p:grpSp>
          <p:nvGrpSpPr>
            <p:cNvPr id="6" name="Group 4"/>
            <p:cNvGrpSpPr>
              <a:grpSpLocks/>
            </p:cNvGrpSpPr>
            <p:nvPr/>
          </p:nvGrpSpPr>
          <p:grpSpPr bwMode="auto">
            <a:xfrm>
              <a:off x="0" y="0"/>
              <a:ext cx="4008" cy="2624"/>
              <a:chOff x="0" y="0"/>
              <a:chExt cx="4008" cy="2624"/>
            </a:xfrm>
          </p:grpSpPr>
          <p:sp>
            <p:nvSpPr>
              <p:cNvPr id="7" name="Rectangle 5"/>
              <p:cNvSpPr>
                <a:spLocks noChangeArrowheads="1"/>
              </p:cNvSpPr>
              <p:nvPr/>
            </p:nvSpPr>
            <p:spPr bwMode="auto">
              <a:xfrm>
                <a:off x="0" y="0"/>
                <a:ext cx="3792" cy="249"/>
              </a:xfrm>
              <a:prstGeom prst="rect">
                <a:avLst/>
              </a:prstGeom>
              <a:noFill/>
              <a:ln w="9525">
                <a:noFill/>
                <a:miter lim="800000"/>
                <a:headEnd/>
                <a:tailEnd/>
              </a:ln>
              <a:effectLst/>
            </p:spPr>
            <p:txBody>
              <a:bodyPr wrap="none" anchor="ctr"/>
              <a:lstStyle/>
              <a:p>
                <a:r>
                  <a:rPr lang="zh-CN" altLang="en-US" sz="2400" b="1" dirty="0"/>
                  <a:t>初始记录的关键字：  </a:t>
                </a:r>
                <a:r>
                  <a:rPr lang="en-US" sz="2400" b="1" dirty="0"/>
                  <a:t>7     4    -2    19    13    6</a:t>
                </a:r>
              </a:p>
            </p:txBody>
          </p:sp>
          <p:sp>
            <p:nvSpPr>
              <p:cNvPr id="8" name="Rectangle 6"/>
              <p:cNvSpPr>
                <a:spLocks noChangeArrowheads="1"/>
              </p:cNvSpPr>
              <p:nvPr/>
            </p:nvSpPr>
            <p:spPr bwMode="auto">
              <a:xfrm>
                <a:off x="571" y="416"/>
                <a:ext cx="3221" cy="249"/>
              </a:xfrm>
              <a:prstGeom prst="rect">
                <a:avLst/>
              </a:prstGeom>
              <a:noFill/>
              <a:ln w="9525">
                <a:noFill/>
                <a:miter lim="800000"/>
                <a:headEnd/>
                <a:tailEnd/>
              </a:ln>
              <a:effectLst/>
            </p:spPr>
            <p:txBody>
              <a:bodyPr wrap="none" anchor="ctr"/>
              <a:lstStyle/>
              <a:p>
                <a:r>
                  <a:rPr lang="zh-CN" altLang="en-US" sz="2400" b="1" dirty="0"/>
                  <a:t>第一趟排序：</a:t>
                </a:r>
                <a:r>
                  <a:rPr lang="en-US" sz="2400" b="1" dirty="0">
                    <a:solidFill>
                      <a:schemeClr val="folHlink"/>
                    </a:solidFill>
                  </a:rPr>
                  <a:t>-2  </a:t>
                </a:r>
                <a:r>
                  <a:rPr lang="en-US" sz="2400" b="1" dirty="0"/>
                  <a:t>    4     7     19     13    6</a:t>
                </a:r>
              </a:p>
            </p:txBody>
          </p:sp>
          <p:sp>
            <p:nvSpPr>
              <p:cNvPr id="9" name="Rectangle 7"/>
              <p:cNvSpPr>
                <a:spLocks noChangeArrowheads="1"/>
              </p:cNvSpPr>
              <p:nvPr/>
            </p:nvSpPr>
            <p:spPr bwMode="auto">
              <a:xfrm>
                <a:off x="576" y="824"/>
                <a:ext cx="3312" cy="249"/>
              </a:xfrm>
              <a:prstGeom prst="rect">
                <a:avLst/>
              </a:prstGeom>
              <a:noFill/>
              <a:ln w="9525">
                <a:noFill/>
                <a:miter lim="800000"/>
                <a:headEnd/>
                <a:tailEnd/>
              </a:ln>
              <a:effectLst/>
            </p:spPr>
            <p:txBody>
              <a:bodyPr wrap="none" anchor="ctr"/>
              <a:lstStyle/>
              <a:p>
                <a:r>
                  <a:rPr lang="zh-CN" altLang="en-US" sz="2400" b="1" dirty="0"/>
                  <a:t>第二趟排序： </a:t>
                </a:r>
                <a:r>
                  <a:rPr lang="en-US" sz="2400" b="1" dirty="0">
                    <a:solidFill>
                      <a:schemeClr val="folHlink"/>
                    </a:solidFill>
                  </a:rPr>
                  <a:t>-2     4</a:t>
                </a:r>
                <a:r>
                  <a:rPr lang="en-US" sz="2400" b="1" dirty="0"/>
                  <a:t>     7     19    13    6</a:t>
                </a:r>
              </a:p>
            </p:txBody>
          </p:sp>
          <p:sp>
            <p:nvSpPr>
              <p:cNvPr id="10" name="Rectangle 8"/>
              <p:cNvSpPr>
                <a:spLocks noChangeArrowheads="1"/>
              </p:cNvSpPr>
              <p:nvPr/>
            </p:nvSpPr>
            <p:spPr bwMode="auto">
              <a:xfrm>
                <a:off x="568" y="1200"/>
                <a:ext cx="3312" cy="249"/>
              </a:xfrm>
              <a:prstGeom prst="rect">
                <a:avLst/>
              </a:prstGeom>
              <a:noFill/>
              <a:ln w="9525">
                <a:noFill/>
                <a:miter lim="800000"/>
                <a:headEnd/>
                <a:tailEnd/>
              </a:ln>
              <a:effectLst/>
            </p:spPr>
            <p:txBody>
              <a:bodyPr wrap="none" anchor="ctr"/>
              <a:lstStyle/>
              <a:p>
                <a:r>
                  <a:rPr lang="zh-CN" altLang="en-US" sz="2400" b="1"/>
                  <a:t>第三趟排序： </a:t>
                </a:r>
                <a:r>
                  <a:rPr lang="en-US" sz="2400" b="1">
                    <a:solidFill>
                      <a:schemeClr val="folHlink"/>
                    </a:solidFill>
                  </a:rPr>
                  <a:t>-2     4     6</a:t>
                </a:r>
                <a:r>
                  <a:rPr lang="en-US" sz="2400" b="1"/>
                  <a:t>     19    13    7</a:t>
                </a:r>
              </a:p>
            </p:txBody>
          </p:sp>
          <p:sp>
            <p:nvSpPr>
              <p:cNvPr id="11" name="Rectangle 9"/>
              <p:cNvSpPr>
                <a:spLocks noChangeArrowheads="1"/>
              </p:cNvSpPr>
              <p:nvPr/>
            </p:nvSpPr>
            <p:spPr bwMode="auto">
              <a:xfrm>
                <a:off x="597" y="1616"/>
                <a:ext cx="3331" cy="249"/>
              </a:xfrm>
              <a:prstGeom prst="rect">
                <a:avLst/>
              </a:prstGeom>
              <a:noFill/>
              <a:ln w="9525">
                <a:noFill/>
                <a:miter lim="800000"/>
                <a:headEnd/>
                <a:tailEnd/>
              </a:ln>
              <a:effectLst/>
            </p:spPr>
            <p:txBody>
              <a:bodyPr wrap="none" anchor="ctr"/>
              <a:lstStyle/>
              <a:p>
                <a:r>
                  <a:rPr lang="zh-CN" altLang="en-US" sz="2400" b="1"/>
                  <a:t>第四趟排序： </a:t>
                </a:r>
                <a:r>
                  <a:rPr lang="en-US" sz="2400" b="1">
                    <a:solidFill>
                      <a:schemeClr val="folHlink"/>
                    </a:solidFill>
                  </a:rPr>
                  <a:t>-2    4     6     7</a:t>
                </a:r>
                <a:r>
                  <a:rPr lang="en-US" sz="2400" b="1"/>
                  <a:t>     13     19</a:t>
                </a:r>
              </a:p>
            </p:txBody>
          </p:sp>
          <p:sp>
            <p:nvSpPr>
              <p:cNvPr id="12" name="Rectangle 10"/>
              <p:cNvSpPr>
                <a:spLocks noChangeArrowheads="1"/>
              </p:cNvSpPr>
              <p:nvPr/>
            </p:nvSpPr>
            <p:spPr bwMode="auto">
              <a:xfrm>
                <a:off x="600" y="2024"/>
                <a:ext cx="3408" cy="249"/>
              </a:xfrm>
              <a:prstGeom prst="rect">
                <a:avLst/>
              </a:prstGeom>
              <a:noFill/>
              <a:ln w="9525">
                <a:noFill/>
                <a:miter lim="800000"/>
                <a:headEnd/>
                <a:tailEnd/>
              </a:ln>
              <a:effectLst/>
            </p:spPr>
            <p:txBody>
              <a:bodyPr wrap="none" anchor="ctr"/>
              <a:lstStyle/>
              <a:p>
                <a:r>
                  <a:rPr lang="zh-CN" altLang="en-US" sz="2400" b="1" dirty="0"/>
                  <a:t>第五趟排序： </a:t>
                </a:r>
                <a:r>
                  <a:rPr lang="en-US" sz="2400" b="1" dirty="0">
                    <a:solidFill>
                      <a:schemeClr val="folHlink"/>
                    </a:solidFill>
                  </a:rPr>
                  <a:t>-2    4     6    7     13</a:t>
                </a:r>
                <a:r>
                  <a:rPr lang="en-US" sz="2400" b="1" dirty="0"/>
                  <a:t>     19</a:t>
                </a:r>
              </a:p>
            </p:txBody>
          </p:sp>
          <p:sp>
            <p:nvSpPr>
              <p:cNvPr id="13" name="Rectangle 11"/>
              <p:cNvSpPr>
                <a:spLocks noChangeArrowheads="1"/>
              </p:cNvSpPr>
              <p:nvPr/>
            </p:nvSpPr>
            <p:spPr bwMode="auto">
              <a:xfrm>
                <a:off x="600" y="2375"/>
                <a:ext cx="3408" cy="249"/>
              </a:xfrm>
              <a:prstGeom prst="rect">
                <a:avLst/>
              </a:prstGeom>
              <a:noFill/>
              <a:ln w="9525">
                <a:noFill/>
                <a:miter lim="800000"/>
                <a:headEnd/>
                <a:tailEnd/>
              </a:ln>
              <a:effectLst/>
            </p:spPr>
            <p:txBody>
              <a:bodyPr wrap="none" anchor="ctr"/>
              <a:lstStyle/>
              <a:p>
                <a:r>
                  <a:rPr lang="zh-CN" altLang="en-US" sz="2400" b="1" dirty="0"/>
                  <a:t>第六趟排序： </a:t>
                </a:r>
                <a:r>
                  <a:rPr lang="en-US" sz="2400" b="1" dirty="0">
                    <a:solidFill>
                      <a:schemeClr val="folHlink"/>
                    </a:solidFill>
                  </a:rPr>
                  <a:t>-2    4     6    7     13</a:t>
                </a:r>
                <a:r>
                  <a:rPr lang="en-US" sz="2400" b="1" dirty="0"/>
                  <a:t>     </a:t>
                </a:r>
                <a:r>
                  <a:rPr lang="en-US" sz="2400" b="1" dirty="0">
                    <a:solidFill>
                      <a:schemeClr val="folHlink"/>
                    </a:solidFill>
                  </a:rPr>
                  <a:t>19</a:t>
                </a: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快速排序</a:t>
            </a:r>
            <a:endParaRPr lang="zh-CN" altLang="en-US" dirty="0"/>
          </a:p>
        </p:txBody>
      </p:sp>
      <p:sp>
        <p:nvSpPr>
          <p:cNvPr id="3" name="内容占位符 2"/>
          <p:cNvSpPr>
            <a:spLocks noGrp="1"/>
          </p:cNvSpPr>
          <p:nvPr>
            <p:ph idx="1"/>
          </p:nvPr>
        </p:nvSpPr>
        <p:spPr/>
        <p:txBody>
          <a:bodyPr/>
          <a:lstStyle/>
          <a:p>
            <a:r>
              <a:rPr lang="zh-CN" altLang="en-US" dirty="0" smtClean="0"/>
              <a:t>是一类基于交换的排序，系统地交换反序的记录的偶对，直到不再有这样一来的偶对为止</a:t>
            </a:r>
            <a:endParaRPr lang="en-US" altLang="zh-CN" dirty="0" smtClean="0"/>
          </a:p>
          <a:p>
            <a:r>
              <a:rPr lang="zh-CN" altLang="en-US" dirty="0" smtClean="0"/>
              <a:t>通过一趟排序，将待排序记录分割成独立的两部分，其中一部分记录的关键字均比另一部分记录的关键字小，再分别对这两部分记录进行下一趟排序，以达到整个序列有序。</a:t>
            </a:r>
            <a:endParaRPr lang="en-US" altLang="zh-CN" dirty="0" smtClean="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排序过程</a:t>
            </a:r>
            <a:endParaRPr lang="zh-CN" altLang="en-US" dirty="0"/>
          </a:p>
        </p:txBody>
      </p:sp>
      <p:sp>
        <p:nvSpPr>
          <p:cNvPr id="3" name="内容占位符 2"/>
          <p:cNvSpPr>
            <a:spLocks noGrp="1"/>
          </p:cNvSpPr>
          <p:nvPr>
            <p:ph idx="1"/>
          </p:nvPr>
        </p:nvSpPr>
        <p:spPr/>
        <p:txBody>
          <a:bodyPr>
            <a:normAutofit fontScale="92500"/>
          </a:bodyPr>
          <a:lstStyle/>
          <a:p>
            <a:pPr>
              <a:lnSpc>
                <a:spcPct val="110000"/>
              </a:lnSpc>
            </a:pPr>
            <a:r>
              <a:rPr lang="zh-CN" altLang="en-US" dirty="0" smtClean="0"/>
              <a:t>设待排序的记录序列是</a:t>
            </a:r>
            <a:r>
              <a:rPr lang="en-US" dirty="0" smtClean="0"/>
              <a:t>R[s…t] </a:t>
            </a:r>
            <a:r>
              <a:rPr lang="zh-CN" altLang="en-US" dirty="0" smtClean="0"/>
              <a:t>，在记录序列中任取一个记录</a:t>
            </a:r>
            <a:r>
              <a:rPr lang="en-US" dirty="0" smtClean="0"/>
              <a:t>(</a:t>
            </a:r>
            <a:r>
              <a:rPr lang="zh-CN" altLang="en-US" dirty="0" smtClean="0"/>
              <a:t>一般取</a:t>
            </a:r>
            <a:r>
              <a:rPr lang="en-US" dirty="0" smtClean="0"/>
              <a:t>R[s])</a:t>
            </a:r>
            <a:r>
              <a:rPr lang="zh-CN" altLang="en-US" dirty="0" smtClean="0"/>
              <a:t>作为参照</a:t>
            </a:r>
            <a:r>
              <a:rPr lang="en-US" dirty="0" smtClean="0"/>
              <a:t>(</a:t>
            </a:r>
            <a:r>
              <a:rPr lang="zh-CN" altLang="en-US" dirty="0" smtClean="0"/>
              <a:t>又称为基准或枢轴</a:t>
            </a:r>
            <a:r>
              <a:rPr lang="en-US" dirty="0" smtClean="0"/>
              <a:t>)</a:t>
            </a:r>
            <a:r>
              <a:rPr lang="zh-CN" altLang="en-US" dirty="0" smtClean="0"/>
              <a:t>，以</a:t>
            </a:r>
            <a:r>
              <a:rPr lang="en-US" dirty="0" smtClean="0"/>
              <a:t>R[s].key</a:t>
            </a:r>
            <a:r>
              <a:rPr lang="zh-CN" altLang="en-US" dirty="0" smtClean="0"/>
              <a:t>为基准重新排列其余的所有记录，方法是：</a:t>
            </a:r>
            <a:endParaRPr lang="en-US" altLang="zh-CN" dirty="0" smtClean="0"/>
          </a:p>
          <a:p>
            <a:pPr lvl="1">
              <a:lnSpc>
                <a:spcPct val="110000"/>
              </a:lnSpc>
            </a:pPr>
            <a:r>
              <a:rPr lang="zh-CN" altLang="en-US" dirty="0" smtClean="0"/>
              <a:t>所有关键字比基准小的放</a:t>
            </a:r>
            <a:r>
              <a:rPr lang="en-US" dirty="0" smtClean="0"/>
              <a:t>R[s]</a:t>
            </a:r>
            <a:r>
              <a:rPr lang="zh-CN" altLang="en-US" dirty="0" smtClean="0"/>
              <a:t>之前；</a:t>
            </a:r>
            <a:endParaRPr lang="en-US" altLang="zh-CN" dirty="0" smtClean="0"/>
          </a:p>
          <a:p>
            <a:pPr lvl="1">
              <a:lnSpc>
                <a:spcPct val="110000"/>
              </a:lnSpc>
            </a:pPr>
            <a:r>
              <a:rPr lang="zh-CN" altLang="en-US" dirty="0" smtClean="0"/>
              <a:t>所有关键字比基准大的放</a:t>
            </a:r>
            <a:r>
              <a:rPr lang="en-US" dirty="0" smtClean="0"/>
              <a:t>R[s]</a:t>
            </a:r>
            <a:r>
              <a:rPr lang="zh-CN" altLang="en-US" dirty="0" smtClean="0"/>
              <a:t>之后。</a:t>
            </a:r>
          </a:p>
          <a:p>
            <a:pPr>
              <a:lnSpc>
                <a:spcPct val="110000"/>
              </a:lnSpc>
            </a:pPr>
            <a:r>
              <a:rPr lang="zh-CN" altLang="en-US" dirty="0" smtClean="0"/>
              <a:t>以</a:t>
            </a:r>
            <a:r>
              <a:rPr lang="en-US" dirty="0" smtClean="0"/>
              <a:t>R[s].key</a:t>
            </a:r>
            <a:r>
              <a:rPr lang="zh-CN" altLang="en-US" dirty="0" smtClean="0"/>
              <a:t>最后所在位置</a:t>
            </a:r>
            <a:r>
              <a:rPr lang="en-US" dirty="0" err="1" smtClean="0"/>
              <a:t>i</a:t>
            </a:r>
            <a:r>
              <a:rPr lang="zh-CN" altLang="en-US" dirty="0" smtClean="0"/>
              <a:t>作为分界，将序列</a:t>
            </a:r>
            <a:r>
              <a:rPr lang="en-US" dirty="0" smtClean="0"/>
              <a:t>R[s…t]</a:t>
            </a:r>
            <a:r>
              <a:rPr lang="zh-CN" altLang="en-US" dirty="0" smtClean="0"/>
              <a:t>分割成两个子序列，称为一趟快速排序。</a:t>
            </a:r>
          </a:p>
          <a:p>
            <a:pPr lvl="1"/>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算法分析</a:t>
            </a:r>
            <a:endParaRPr lang="zh-CN" altLang="en-US" dirty="0"/>
          </a:p>
        </p:txBody>
      </p:sp>
      <p:sp>
        <p:nvSpPr>
          <p:cNvPr id="3" name="内容占位符 2"/>
          <p:cNvSpPr>
            <a:spLocks noGrp="1"/>
          </p:cNvSpPr>
          <p:nvPr>
            <p:ph idx="1"/>
          </p:nvPr>
        </p:nvSpPr>
        <p:spPr/>
        <p:txBody>
          <a:bodyPr>
            <a:normAutofit fontScale="92500"/>
          </a:bodyPr>
          <a:lstStyle/>
          <a:p>
            <a:pPr>
              <a:lnSpc>
                <a:spcPct val="110000"/>
              </a:lnSpc>
            </a:pPr>
            <a:r>
              <a:rPr lang="zh-CN" altLang="en-US" dirty="0" smtClean="0"/>
              <a:t>快速排序的平均时间复杂度是：</a:t>
            </a:r>
            <a:r>
              <a:rPr lang="en-US" dirty="0" smtClean="0"/>
              <a:t>T(n)=O(n㏒2n) </a:t>
            </a:r>
          </a:p>
          <a:p>
            <a:pPr>
              <a:lnSpc>
                <a:spcPct val="110000"/>
              </a:lnSpc>
            </a:pPr>
            <a:r>
              <a:rPr lang="zh-CN" altLang="en-US" dirty="0" smtClean="0"/>
              <a:t>从所需要的附加空间来看，快速排序算法是递归调用，系统内用堆栈保存递归参数，当每次划分比较均匀时，栈的最大深度为</a:t>
            </a:r>
            <a:r>
              <a:rPr lang="en-US" dirty="0" smtClean="0"/>
              <a:t>[㏒2n]+1 </a:t>
            </a:r>
            <a:r>
              <a:rPr lang="zh-CN" altLang="en-US" dirty="0" smtClean="0"/>
              <a:t>。</a:t>
            </a:r>
          </a:p>
          <a:p>
            <a:pPr>
              <a:lnSpc>
                <a:spcPct val="110000"/>
              </a:lnSpc>
            </a:pPr>
            <a:r>
              <a:rPr lang="zh-CN" altLang="en-US" dirty="0" smtClean="0"/>
              <a:t>快速排序的空间复杂度是：</a:t>
            </a:r>
            <a:r>
              <a:rPr lang="en-US" dirty="0" smtClean="0"/>
              <a:t>S(n)=O(㏒2n)</a:t>
            </a:r>
          </a:p>
          <a:p>
            <a:pPr>
              <a:lnSpc>
                <a:spcPct val="110000"/>
              </a:lnSpc>
            </a:pPr>
            <a:r>
              <a:rPr lang="zh-CN" altLang="en-US" dirty="0" smtClean="0"/>
              <a:t>从排序的稳定性来看，快速排序是不稳定的。</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mtClean="0"/>
              <a:t>THE END</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线性表</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zh-CN" altLang="en-US" dirty="0" smtClean="0"/>
              <a:t>线性结构是最常用、最简单的一种数据结构。而线性表是一种典型的线性结构。其基本特点是线性表中的数据元素是有序且是有限的。在这种结构中：</a:t>
            </a:r>
          </a:p>
          <a:p>
            <a:pPr lvl="1">
              <a:lnSpc>
                <a:spcPct val="120000"/>
              </a:lnSpc>
            </a:pPr>
            <a:r>
              <a:rPr lang="zh-CN" altLang="en-US" dirty="0" smtClean="0"/>
              <a:t>① 存在一个唯一的被称为“第一个”的数据元素；</a:t>
            </a:r>
          </a:p>
          <a:p>
            <a:pPr lvl="1">
              <a:lnSpc>
                <a:spcPct val="120000"/>
              </a:lnSpc>
            </a:pPr>
            <a:r>
              <a:rPr lang="zh-CN" altLang="en-US" dirty="0" smtClean="0"/>
              <a:t>② 存在一个唯一的被称为“最后一个”的数据元素；</a:t>
            </a:r>
          </a:p>
          <a:p>
            <a:pPr lvl="1">
              <a:lnSpc>
                <a:spcPct val="120000"/>
              </a:lnSpc>
            </a:pPr>
            <a:r>
              <a:rPr lang="zh-CN" altLang="en-US" dirty="0" smtClean="0"/>
              <a:t>③ 除第一个元素外，每个元素均有唯一一个直接前驱；</a:t>
            </a:r>
          </a:p>
          <a:p>
            <a:pPr lvl="1">
              <a:lnSpc>
                <a:spcPct val="120000"/>
              </a:lnSpc>
            </a:pPr>
            <a:r>
              <a:rPr lang="zh-CN" altLang="en-US" dirty="0" smtClean="0"/>
              <a:t>④ 除最后一个元素外，每个元素均有唯一一个直接后继。</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线性表的顺序存储</a:t>
            </a:r>
            <a:endParaRPr lang="zh-CN" altLang="en-US" dirty="0"/>
          </a:p>
        </p:txBody>
      </p:sp>
      <p:sp>
        <p:nvSpPr>
          <p:cNvPr id="3" name="内容占位符 2"/>
          <p:cNvSpPr>
            <a:spLocks noGrp="1"/>
          </p:cNvSpPr>
          <p:nvPr>
            <p:ph idx="1"/>
          </p:nvPr>
        </p:nvSpPr>
        <p:spPr/>
        <p:txBody>
          <a:bodyPr/>
          <a:lstStyle/>
          <a:p>
            <a:r>
              <a:rPr lang="zh-CN" altLang="en-US" dirty="0" smtClean="0"/>
              <a:t>在高级语言</a:t>
            </a:r>
            <a:r>
              <a:rPr lang="en-US" dirty="0" smtClean="0"/>
              <a:t>(</a:t>
            </a:r>
            <a:r>
              <a:rPr lang="zh-CN" altLang="en-US" dirty="0" smtClean="0"/>
              <a:t>如</a:t>
            </a:r>
            <a:r>
              <a:rPr lang="en-US" dirty="0" smtClean="0"/>
              <a:t>C</a:t>
            </a:r>
            <a:r>
              <a:rPr lang="zh-CN" altLang="en-US" dirty="0" smtClean="0"/>
              <a:t>语言</a:t>
            </a:r>
            <a:r>
              <a:rPr lang="en-US" dirty="0" smtClean="0"/>
              <a:t>)</a:t>
            </a:r>
            <a:r>
              <a:rPr lang="zh-CN" altLang="en-US" dirty="0" smtClean="0"/>
              <a:t>环境下，数组具有随机存取的特性，因此，借助数组来描述顺序表。</a:t>
            </a:r>
            <a:endParaRPr lang="en-US" altLang="zh-CN" dirty="0" smtClean="0"/>
          </a:p>
          <a:p>
            <a:r>
              <a:rPr lang="zh-CN" altLang="en-US" dirty="0" smtClean="0"/>
              <a:t>顺序存储结构中，很容易实现线性表的一些操作：初始化、赋值、查找、修改、插入、删除、求长度等</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线性表的链式存储</a:t>
            </a:r>
            <a:endParaRPr lang="zh-CN" altLang="en-US" dirty="0"/>
          </a:p>
        </p:txBody>
      </p:sp>
      <p:sp>
        <p:nvSpPr>
          <p:cNvPr id="3" name="内容占位符 2"/>
          <p:cNvSpPr>
            <a:spLocks noGrp="1"/>
          </p:cNvSpPr>
          <p:nvPr>
            <p:ph idx="1"/>
          </p:nvPr>
        </p:nvSpPr>
        <p:spPr>
          <a:xfrm>
            <a:off x="457200" y="1600201"/>
            <a:ext cx="8229600" cy="4972071"/>
          </a:xfrm>
        </p:spPr>
        <p:txBody>
          <a:bodyPr>
            <a:normAutofit fontScale="70000" lnSpcReduction="20000"/>
          </a:bodyPr>
          <a:lstStyle/>
          <a:p>
            <a:pPr>
              <a:lnSpc>
                <a:spcPct val="120000"/>
              </a:lnSpc>
            </a:pPr>
            <a:r>
              <a:rPr lang="zh-CN" altLang="en-US" dirty="0" smtClean="0"/>
              <a:t>用一组任意的存储单元存储线性表中的数据元素。用这种方法存储的线性表简称线性链表。</a:t>
            </a:r>
            <a:endParaRPr lang="en-US" altLang="zh-CN" dirty="0" smtClean="0"/>
          </a:p>
          <a:p>
            <a:pPr>
              <a:lnSpc>
                <a:spcPct val="120000"/>
              </a:lnSpc>
            </a:pPr>
            <a:r>
              <a:rPr lang="zh-CN" altLang="en-US" dirty="0" smtClean="0"/>
              <a:t>存储链表中结点的一组任意的存储单元以是连续的或不连续的，甚至是零散分布在内存中的任意位置。</a:t>
            </a:r>
            <a:endParaRPr lang="en-US" altLang="zh-CN" dirty="0" smtClean="0"/>
          </a:p>
          <a:p>
            <a:pPr>
              <a:lnSpc>
                <a:spcPct val="120000"/>
              </a:lnSpc>
            </a:pPr>
            <a:r>
              <a:rPr lang="zh-CN" altLang="en-US" dirty="0" smtClean="0"/>
              <a:t>为了正确表示结点间的逻辑关系，在存储每个结点值的同时，还必须存储指示其直接后继结点的地址</a:t>
            </a:r>
            <a:r>
              <a:rPr lang="en-US" dirty="0" smtClean="0"/>
              <a:t>(</a:t>
            </a:r>
            <a:r>
              <a:rPr lang="zh-CN" altLang="en-US" dirty="0" smtClean="0"/>
              <a:t>或位置</a:t>
            </a:r>
            <a:r>
              <a:rPr lang="en-US" dirty="0" smtClean="0"/>
              <a:t>)</a:t>
            </a:r>
            <a:r>
              <a:rPr lang="zh-CN" altLang="en-US" dirty="0" smtClean="0"/>
              <a:t>，称为指针</a:t>
            </a:r>
            <a:r>
              <a:rPr lang="en-US" dirty="0" smtClean="0"/>
              <a:t>(pointer)</a:t>
            </a:r>
            <a:r>
              <a:rPr lang="zh-CN" altLang="en-US" dirty="0" smtClean="0"/>
              <a:t>或链</a:t>
            </a:r>
            <a:r>
              <a:rPr lang="en-US" dirty="0" smtClean="0"/>
              <a:t>(link)</a:t>
            </a:r>
            <a:r>
              <a:rPr lang="zh-CN" altLang="en-US" dirty="0" smtClean="0"/>
              <a:t>，这两部分组成了链表中的结点结构</a:t>
            </a:r>
            <a:endParaRPr lang="en-US" altLang="zh-CN" dirty="0" smtClean="0"/>
          </a:p>
          <a:p>
            <a:pPr>
              <a:lnSpc>
                <a:spcPct val="120000"/>
              </a:lnSpc>
            </a:pPr>
            <a:r>
              <a:rPr lang="zh-CN" altLang="en-US" dirty="0" smtClean="0"/>
              <a:t>链表是通过每个结点的指针域将线性表的</a:t>
            </a:r>
            <a:r>
              <a:rPr lang="en-US" dirty="0" smtClean="0"/>
              <a:t>n</a:t>
            </a:r>
            <a:r>
              <a:rPr lang="zh-CN" altLang="en-US" dirty="0" smtClean="0"/>
              <a:t>个结点按其逻辑次序链接在一起的。</a:t>
            </a:r>
          </a:p>
          <a:p>
            <a:pPr>
              <a:lnSpc>
                <a:spcPct val="120000"/>
              </a:lnSpc>
            </a:pPr>
            <a:r>
              <a:rPr lang="zh-CN" altLang="en-US" dirty="0" smtClean="0"/>
              <a:t>每一个结只包含一个指针域的链表，称为单链表。</a:t>
            </a:r>
          </a:p>
          <a:p>
            <a:pPr>
              <a:lnSpc>
                <a:spcPct val="120000"/>
              </a:lnSpc>
            </a:pPr>
            <a:r>
              <a:rPr lang="zh-CN" altLang="en-US" dirty="0" smtClean="0"/>
              <a:t>为操作方便，总是在链表的第一个结点之前附设一个头结点</a:t>
            </a:r>
            <a:r>
              <a:rPr lang="en-US" dirty="0" smtClean="0"/>
              <a:t>(</a:t>
            </a:r>
            <a:r>
              <a:rPr lang="zh-CN" altLang="en-US" dirty="0" smtClean="0"/>
              <a:t>头指针</a:t>
            </a:r>
            <a:r>
              <a:rPr lang="en-US" dirty="0" smtClean="0"/>
              <a:t>)head</a:t>
            </a:r>
            <a:r>
              <a:rPr lang="zh-CN" altLang="en-US" dirty="0" smtClean="0"/>
              <a:t>指向第一个结点。</a:t>
            </a:r>
          </a:p>
          <a:p>
            <a:endParaRPr lang="zh-CN" altLang="en-US"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双向链表</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dirty="0" smtClean="0"/>
              <a:t>双向链表</a:t>
            </a:r>
            <a:r>
              <a:rPr lang="en-US" dirty="0" smtClean="0"/>
              <a:t>(Double Linked List) </a:t>
            </a:r>
            <a:r>
              <a:rPr lang="zh-CN" altLang="en-US" dirty="0" smtClean="0"/>
              <a:t>指的是构成链表的每个结点中设立两个指针域，一个指向其直接前趋的指针域</a:t>
            </a:r>
            <a:r>
              <a:rPr lang="en-US" dirty="0" smtClean="0"/>
              <a:t>prior</a:t>
            </a:r>
            <a:r>
              <a:rPr lang="zh-CN" altLang="en-US" dirty="0" smtClean="0"/>
              <a:t>，一个指向其直接后继的指针域</a:t>
            </a:r>
            <a:r>
              <a:rPr lang="en-US" dirty="0" smtClean="0"/>
              <a:t>next</a:t>
            </a:r>
            <a:r>
              <a:rPr lang="zh-CN" altLang="en-US" dirty="0" smtClean="0"/>
              <a:t>。这样形成的链表中有两个方向不同的链，故称为双向链表。</a:t>
            </a:r>
          </a:p>
          <a:p>
            <a:pPr>
              <a:lnSpc>
                <a:spcPct val="120000"/>
              </a:lnSpc>
            </a:pPr>
            <a:r>
              <a:rPr lang="zh-CN" altLang="en-US" dirty="0" smtClean="0"/>
              <a:t>和单链表类似，双向链表一般增加头指针也能使双链表的某些运算变得方便。</a:t>
            </a:r>
          </a:p>
          <a:p>
            <a:pPr>
              <a:lnSpc>
                <a:spcPct val="120000"/>
              </a:lnSpc>
            </a:pPr>
            <a:r>
              <a:rPr lang="zh-CN" altLang="en-US" dirty="0" smtClean="0"/>
              <a:t>将头结点和尾结点链接起来也能构成循环链表，并称之为双向循环链表。</a:t>
            </a:r>
          </a:p>
          <a:p>
            <a:pPr>
              <a:lnSpc>
                <a:spcPct val="120000"/>
              </a:lnSpc>
            </a:pPr>
            <a:r>
              <a:rPr lang="zh-CN" altLang="en-US" dirty="0" smtClean="0"/>
              <a:t>双向链表是为了克服单链表的单向性的缺陷而引入的。</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达内模版2007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达内模版2007版</Template>
  <TotalTime>348</TotalTime>
  <Words>3099</Words>
  <Application>Microsoft Macintosh PowerPoint</Application>
  <PresentationFormat>全屏显示(4:3)</PresentationFormat>
  <Paragraphs>471</Paragraphs>
  <Slides>54</Slides>
  <Notes>0</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54</vt:i4>
      </vt:variant>
    </vt:vector>
  </HeadingPairs>
  <TitlesOfParts>
    <vt:vector size="56" baseType="lpstr">
      <vt:lpstr>达内模版2007版</vt:lpstr>
      <vt:lpstr>Visio</vt:lpstr>
      <vt:lpstr>数据结构与算法</vt:lpstr>
      <vt:lpstr>数据结构(Data Structure)</vt:lpstr>
      <vt:lpstr>数据结构的存储方式</vt:lpstr>
      <vt:lpstr>逻辑结构和物理结构</vt:lpstr>
      <vt:lpstr>数据结构的运算</vt:lpstr>
      <vt:lpstr>线性表</vt:lpstr>
      <vt:lpstr>线性表的顺序存储</vt:lpstr>
      <vt:lpstr>线性表的链式存储</vt:lpstr>
      <vt:lpstr>双向链表</vt:lpstr>
      <vt:lpstr>双向链表的结点及其类型定义</vt:lpstr>
      <vt:lpstr>栈和队列</vt:lpstr>
      <vt:lpstr>栈的基本概念</vt:lpstr>
      <vt:lpstr>栈的顺序存储表示</vt:lpstr>
      <vt:lpstr>栈的链式存储表示</vt:lpstr>
      <vt:lpstr>栈的应用</vt:lpstr>
      <vt:lpstr>队 列</vt:lpstr>
      <vt:lpstr>循环队列</vt:lpstr>
      <vt:lpstr>队列的链式表示和实现</vt:lpstr>
      <vt:lpstr>树与二叉树</vt:lpstr>
      <vt:lpstr>树和二叉树</vt:lpstr>
      <vt:lpstr>树的定义</vt:lpstr>
      <vt:lpstr>树的基本术语</vt:lpstr>
      <vt:lpstr>树的基本术语</vt:lpstr>
      <vt:lpstr>树的表示形式</vt:lpstr>
      <vt:lpstr>二叉树</vt:lpstr>
      <vt:lpstr>二叉树的基本形态</vt:lpstr>
      <vt:lpstr>二叉树的性质</vt:lpstr>
      <vt:lpstr>满二叉树</vt:lpstr>
      <vt:lpstr>完全二叉树</vt:lpstr>
      <vt:lpstr>PowerPoint 演示文稿</vt:lpstr>
      <vt:lpstr>二叉树的存储结构</vt:lpstr>
      <vt:lpstr>PowerPoint 演示文稿</vt:lpstr>
      <vt:lpstr>链式存储结构</vt:lpstr>
      <vt:lpstr>二叉树的链式存储形式</vt:lpstr>
      <vt:lpstr>遍历二叉树及其应用</vt:lpstr>
      <vt:lpstr>遍历二叉树</vt:lpstr>
      <vt:lpstr>构建二叉搜索树</vt:lpstr>
      <vt:lpstr>算法</vt:lpstr>
      <vt:lpstr>查找算法</vt:lpstr>
      <vt:lpstr>查找算法</vt:lpstr>
      <vt:lpstr>查找算法</vt:lpstr>
      <vt:lpstr>排序算法</vt:lpstr>
      <vt:lpstr>排序算法</vt:lpstr>
      <vt:lpstr>排序的分类</vt:lpstr>
      <vt:lpstr>内部排序的基本操作</vt:lpstr>
      <vt:lpstr>冒泡排序</vt:lpstr>
      <vt:lpstr>插入排序</vt:lpstr>
      <vt:lpstr>直接插入排序</vt:lpstr>
      <vt:lpstr>直接插入排序示例</vt:lpstr>
      <vt:lpstr>选择排序</vt:lpstr>
      <vt:lpstr>快速排序</vt:lpstr>
      <vt:lpstr>排序过程</vt:lpstr>
      <vt:lpstr>算法分析</vt:lpstr>
      <vt:lpstr>THE END</vt:lpstr>
    </vt:vector>
  </TitlesOfParts>
  <Company>Tarena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dc:title>
  <dc:creator>Daniel</dc:creator>
  <cp:lastModifiedBy>apple guo</cp:lastModifiedBy>
  <cp:revision>17</cp:revision>
  <dcterms:created xsi:type="dcterms:W3CDTF">2012-01-05T03:02:09Z</dcterms:created>
  <dcterms:modified xsi:type="dcterms:W3CDTF">2013-09-09T04:38:49Z</dcterms:modified>
</cp:coreProperties>
</file>