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977bf1f2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977bf1f2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2SLS models to address the endogeneity in the count model.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87045ae2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87045ae2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977bf1f2b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977bf1f2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977bf1f2b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977bf1f2b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98728fc9f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98728fc9f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977bf1f2b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977bf1f2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98728fc9f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98728fc9f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977bf1f2b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977bf1f2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977bf1f2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977bf1f2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977bf1f2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977bf1f2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87045ae2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87045ae2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977bf1f2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977bf1f2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98728fc9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98728fc9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98728fc9f_3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98728fc9f_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98728fc9f_3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98728fc9f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98728fc9f_3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98728fc9f_3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98728fc9f_3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98728fc9f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98728fc9f_3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98728fc9f_3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977bf1f2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977bf1f2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87045ae2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87045ae2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977bf1f2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977bf1f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977bf1f2b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977bf1f2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2"/>
                </a:solidFill>
              </a:rPr>
              <a:t>Coefficient of the interaction term is negative and significant, hence we look at the marginal effect to analyze the impact of training program on return values of salespeople. The impact of program decreased as salespeople took at least one training module in the year of 2012 &amp; 2013. </a:t>
            </a:r>
            <a:endParaRPr sz="18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977bf1f2b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977bf1f2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Coefficient of the interaction term is Positive and significant, hence we look at the marginal effect to analyze the impact of training program on return quantity of salespeople. The impact of program increased as salespeople took at least one training module in the year of 2012 &amp; 2013.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87045ae2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87045ae2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977bf1f2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977bf1f2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977bf1f2b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977bf1f2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6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r>
              <a:rPr lang="en"/>
              <a:t>SALESPERSON TRAINING IN RETAIL STORES </a:t>
            </a:r>
            <a:endParaRPr/>
          </a:p>
        </p:txBody>
      </p:sp>
      <p:sp>
        <p:nvSpPr>
          <p:cNvPr id="55" name="Google Shape;55;p13"/>
          <p:cNvSpPr txBox="1">
            <a:spLocks noGrp="1"/>
          </p:cNvSpPr>
          <p:nvPr>
            <p:ph type="subTitle" idx="1"/>
          </p:nvPr>
        </p:nvSpPr>
        <p:spPr>
          <a:xfrm>
            <a:off x="311700" y="2834125"/>
            <a:ext cx="8520600" cy="1558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Jonhason Ang</a:t>
            </a:r>
            <a:endParaRPr/>
          </a:p>
          <a:p>
            <a:pPr marL="0" lvl="0" indent="0" algn="r" rtl="0">
              <a:spcBef>
                <a:spcPts val="0"/>
              </a:spcBef>
              <a:spcAft>
                <a:spcPts val="0"/>
              </a:spcAft>
              <a:buNone/>
            </a:pPr>
            <a:r>
              <a:rPr lang="en"/>
              <a:t>Yiting Wang</a:t>
            </a:r>
            <a:endParaRPr/>
          </a:p>
          <a:p>
            <a:pPr marL="0" lvl="0" indent="0" algn="r" rtl="0">
              <a:spcBef>
                <a:spcPts val="0"/>
              </a:spcBef>
              <a:spcAft>
                <a:spcPts val="0"/>
              </a:spcAft>
              <a:buNone/>
            </a:pPr>
            <a:r>
              <a:rPr lang="en"/>
              <a:t>Chengzhuang Zheng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2"/>
                </a:solidFill>
              </a:rPr>
              <a:t>Impact of Taken At Least One Training Module on Sales Quantity </a:t>
            </a:r>
            <a:endParaRPr sz="1800" b="1">
              <a:solidFill>
                <a:srgbClr val="666666"/>
              </a:solidFill>
            </a:endParaRPr>
          </a:p>
          <a:p>
            <a:pPr marL="0" lvl="0" indent="0" algn="l" rtl="0">
              <a:spcBef>
                <a:spcPts val="0"/>
              </a:spcBef>
              <a:spcAft>
                <a:spcPts val="0"/>
              </a:spcAft>
              <a:buNone/>
            </a:pPr>
            <a:endParaRPr/>
          </a:p>
        </p:txBody>
      </p:sp>
      <p:sp>
        <p:nvSpPr>
          <p:cNvPr id="128" name="Google Shape;128;p22"/>
          <p:cNvSpPr txBox="1">
            <a:spLocks noGrp="1"/>
          </p:cNvSpPr>
          <p:nvPr>
            <p:ph type="body" idx="1"/>
          </p:nvPr>
        </p:nvSpPr>
        <p:spPr>
          <a:xfrm>
            <a:off x="2258850" y="3282326"/>
            <a:ext cx="4413600" cy="178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F</a:t>
            </a:r>
            <a:r>
              <a:rPr lang="en" sz="1400"/>
              <a:t>or salespeople, take at least one training module, will increase the sales quantity by 352%. For store managers, take at least one training module, will increase the sales quantity by 84.81%. We can conclude that taking at least one training module will increase the sales quantity. </a:t>
            </a:r>
            <a:endParaRPr sz="1400"/>
          </a:p>
        </p:txBody>
      </p:sp>
      <p:pic>
        <p:nvPicPr>
          <p:cNvPr id="129" name="Google Shape;129;p22"/>
          <p:cNvPicPr preferRelativeResize="0"/>
          <p:nvPr/>
        </p:nvPicPr>
        <p:blipFill>
          <a:blip r:embed="rId3">
            <a:alphaModFix/>
          </a:blip>
          <a:stretch>
            <a:fillRect/>
          </a:stretch>
        </p:blipFill>
        <p:spPr>
          <a:xfrm>
            <a:off x="311700" y="876100"/>
            <a:ext cx="3455200" cy="1314750"/>
          </a:xfrm>
          <a:prstGeom prst="rect">
            <a:avLst/>
          </a:prstGeom>
          <a:noFill/>
          <a:ln>
            <a:noFill/>
          </a:ln>
        </p:spPr>
      </p:pic>
      <p:pic>
        <p:nvPicPr>
          <p:cNvPr id="130" name="Google Shape;130;p22"/>
          <p:cNvPicPr preferRelativeResize="0"/>
          <p:nvPr/>
        </p:nvPicPr>
        <p:blipFill>
          <a:blip r:embed="rId4">
            <a:alphaModFix/>
          </a:blip>
          <a:stretch>
            <a:fillRect/>
          </a:stretch>
        </p:blipFill>
        <p:spPr>
          <a:xfrm>
            <a:off x="98950" y="3282325"/>
            <a:ext cx="2116150" cy="1735575"/>
          </a:xfrm>
          <a:prstGeom prst="rect">
            <a:avLst/>
          </a:prstGeom>
          <a:noFill/>
          <a:ln>
            <a:noFill/>
          </a:ln>
        </p:spPr>
      </p:pic>
      <p:pic>
        <p:nvPicPr>
          <p:cNvPr id="131" name="Google Shape;131;p22"/>
          <p:cNvPicPr preferRelativeResize="0"/>
          <p:nvPr/>
        </p:nvPicPr>
        <p:blipFill>
          <a:blip r:embed="rId5">
            <a:alphaModFix/>
          </a:blip>
          <a:stretch>
            <a:fillRect/>
          </a:stretch>
        </p:blipFill>
        <p:spPr>
          <a:xfrm>
            <a:off x="361774" y="2161125"/>
            <a:ext cx="3516444" cy="987400"/>
          </a:xfrm>
          <a:prstGeom prst="rect">
            <a:avLst/>
          </a:prstGeom>
          <a:noFill/>
          <a:ln>
            <a:noFill/>
          </a:ln>
        </p:spPr>
      </p:pic>
      <p:pic>
        <p:nvPicPr>
          <p:cNvPr id="132" name="Google Shape;132;p22"/>
          <p:cNvPicPr preferRelativeResize="0"/>
          <p:nvPr/>
        </p:nvPicPr>
        <p:blipFill>
          <a:blip r:embed="rId6">
            <a:alphaModFix/>
          </a:blip>
          <a:stretch>
            <a:fillRect/>
          </a:stretch>
        </p:blipFill>
        <p:spPr>
          <a:xfrm>
            <a:off x="4417025" y="876100"/>
            <a:ext cx="3516450" cy="1296200"/>
          </a:xfrm>
          <a:prstGeom prst="rect">
            <a:avLst/>
          </a:prstGeom>
          <a:noFill/>
          <a:ln>
            <a:noFill/>
          </a:ln>
        </p:spPr>
      </p:pic>
      <p:pic>
        <p:nvPicPr>
          <p:cNvPr id="133" name="Google Shape;133;p22"/>
          <p:cNvPicPr preferRelativeResize="0"/>
          <p:nvPr/>
        </p:nvPicPr>
        <p:blipFill>
          <a:blip r:embed="rId7">
            <a:alphaModFix/>
          </a:blip>
          <a:stretch>
            <a:fillRect/>
          </a:stretch>
        </p:blipFill>
        <p:spPr>
          <a:xfrm>
            <a:off x="4447651" y="2100088"/>
            <a:ext cx="3455200" cy="1095079"/>
          </a:xfrm>
          <a:prstGeom prst="rect">
            <a:avLst/>
          </a:prstGeom>
          <a:noFill/>
          <a:ln>
            <a:noFill/>
          </a:ln>
        </p:spPr>
      </p:pic>
      <p:pic>
        <p:nvPicPr>
          <p:cNvPr id="134" name="Google Shape;134;p22"/>
          <p:cNvPicPr preferRelativeResize="0"/>
          <p:nvPr/>
        </p:nvPicPr>
        <p:blipFill>
          <a:blip r:embed="rId8">
            <a:alphaModFix/>
          </a:blip>
          <a:stretch>
            <a:fillRect/>
          </a:stretch>
        </p:blipFill>
        <p:spPr>
          <a:xfrm>
            <a:off x="6716200" y="3282325"/>
            <a:ext cx="2269275" cy="1861175"/>
          </a:xfrm>
          <a:prstGeom prst="rect">
            <a:avLst/>
          </a:prstGeom>
          <a:noFill/>
          <a:ln>
            <a:noFill/>
          </a:ln>
        </p:spPr>
      </p:pic>
      <p:sp>
        <p:nvSpPr>
          <p:cNvPr id="135" name="Google Shape;135;p22"/>
          <p:cNvSpPr txBox="1"/>
          <p:nvPr/>
        </p:nvSpPr>
        <p:spPr>
          <a:xfrm>
            <a:off x="361775" y="1336400"/>
            <a:ext cx="12891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Salespeople</a:t>
            </a:r>
            <a:endParaRPr>
              <a:solidFill>
                <a:srgbClr val="3D85C6"/>
              </a:solidFill>
            </a:endParaRPr>
          </a:p>
        </p:txBody>
      </p:sp>
      <p:cxnSp>
        <p:nvCxnSpPr>
          <p:cNvPr id="136" name="Google Shape;136;p22"/>
          <p:cNvCxnSpPr/>
          <p:nvPr/>
        </p:nvCxnSpPr>
        <p:spPr>
          <a:xfrm>
            <a:off x="1902225" y="1914725"/>
            <a:ext cx="475500" cy="0"/>
          </a:xfrm>
          <a:prstGeom prst="straightConnector1">
            <a:avLst/>
          </a:prstGeom>
          <a:noFill/>
          <a:ln w="9525" cap="flat" cmpd="sng">
            <a:solidFill>
              <a:srgbClr val="FF0000"/>
            </a:solidFill>
            <a:prstDash val="solid"/>
            <a:round/>
            <a:headEnd type="none" w="med" len="med"/>
            <a:tailEnd type="triangle" w="med" len="med"/>
          </a:ln>
        </p:spPr>
      </p:cxnSp>
      <p:cxnSp>
        <p:nvCxnSpPr>
          <p:cNvPr id="137" name="Google Shape;137;p22"/>
          <p:cNvCxnSpPr/>
          <p:nvPr/>
        </p:nvCxnSpPr>
        <p:spPr>
          <a:xfrm rot="10800000" flipH="1">
            <a:off x="6032025" y="1877100"/>
            <a:ext cx="425400" cy="12600"/>
          </a:xfrm>
          <a:prstGeom prst="straightConnector1">
            <a:avLst/>
          </a:prstGeom>
          <a:noFill/>
          <a:ln w="9525" cap="flat" cmpd="sng">
            <a:solidFill>
              <a:srgbClr val="FF0000"/>
            </a:solidFill>
            <a:prstDash val="solid"/>
            <a:round/>
            <a:headEnd type="none" w="med" len="med"/>
            <a:tailEnd type="triangle" w="med" len="med"/>
          </a:ln>
        </p:spPr>
      </p:cxnSp>
      <p:sp>
        <p:nvSpPr>
          <p:cNvPr id="138" name="Google Shape;138;p22"/>
          <p:cNvSpPr txBox="1"/>
          <p:nvPr/>
        </p:nvSpPr>
        <p:spPr>
          <a:xfrm>
            <a:off x="4417025" y="1264650"/>
            <a:ext cx="15768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Store Managers</a:t>
            </a:r>
            <a:endParaRPr>
              <a:solidFill>
                <a:srgbClr val="3D85C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a:solidFill>
                  <a:schemeClr val="dk2"/>
                </a:solidFill>
              </a:rPr>
              <a:t>Impact of Taken At Least One Training Module on Return Value for Salespeople  </a:t>
            </a:r>
            <a:endParaRPr sz="1800" b="1">
              <a:solidFill>
                <a:srgbClr val="666666"/>
              </a:solidFill>
            </a:endParaRPr>
          </a:p>
          <a:p>
            <a:pPr marL="0" lvl="0" indent="0" algn="l" rtl="0">
              <a:spcBef>
                <a:spcPts val="0"/>
              </a:spcBef>
              <a:spcAft>
                <a:spcPts val="0"/>
              </a:spcAft>
              <a:buClr>
                <a:srgbClr val="000000"/>
              </a:buClr>
              <a:buSzPts val="1100"/>
              <a:buFont typeface="Arial"/>
              <a:buNone/>
            </a:pPr>
            <a:endParaRPr sz="1400">
              <a:solidFill>
                <a:srgbClr val="000000"/>
              </a:solidFill>
            </a:endParaRPr>
          </a:p>
          <a:p>
            <a:pPr marL="0" lvl="0" indent="0" algn="l" rtl="0">
              <a:spcBef>
                <a:spcPts val="0"/>
              </a:spcBef>
              <a:spcAft>
                <a:spcPts val="0"/>
              </a:spcAft>
              <a:buNone/>
            </a:pPr>
            <a:endParaRPr/>
          </a:p>
        </p:txBody>
      </p:sp>
      <p:sp>
        <p:nvSpPr>
          <p:cNvPr id="144" name="Google Shape;144;p23"/>
          <p:cNvSpPr txBox="1">
            <a:spLocks noGrp="1"/>
          </p:cNvSpPr>
          <p:nvPr>
            <p:ph type="body" idx="1"/>
          </p:nvPr>
        </p:nvSpPr>
        <p:spPr>
          <a:xfrm>
            <a:off x="311700" y="3996175"/>
            <a:ext cx="8520600" cy="98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For salespeople, take at least one training module, will increase the return value by 260.5%. This may due to overselling of the salespeople.   </a:t>
            </a:r>
            <a:endParaRPr/>
          </a:p>
        </p:txBody>
      </p:sp>
      <p:pic>
        <p:nvPicPr>
          <p:cNvPr id="145" name="Google Shape;145;p23"/>
          <p:cNvPicPr preferRelativeResize="0"/>
          <p:nvPr/>
        </p:nvPicPr>
        <p:blipFill>
          <a:blip r:embed="rId3">
            <a:alphaModFix/>
          </a:blip>
          <a:stretch>
            <a:fillRect/>
          </a:stretch>
        </p:blipFill>
        <p:spPr>
          <a:xfrm>
            <a:off x="5039273" y="938023"/>
            <a:ext cx="2894975" cy="2374350"/>
          </a:xfrm>
          <a:prstGeom prst="rect">
            <a:avLst/>
          </a:prstGeom>
          <a:noFill/>
          <a:ln>
            <a:noFill/>
          </a:ln>
        </p:spPr>
      </p:pic>
      <p:pic>
        <p:nvPicPr>
          <p:cNvPr id="146" name="Google Shape;146;p23"/>
          <p:cNvPicPr preferRelativeResize="0"/>
          <p:nvPr/>
        </p:nvPicPr>
        <p:blipFill>
          <a:blip r:embed="rId4">
            <a:alphaModFix/>
          </a:blip>
          <a:stretch>
            <a:fillRect/>
          </a:stretch>
        </p:blipFill>
        <p:spPr>
          <a:xfrm>
            <a:off x="390100" y="1158625"/>
            <a:ext cx="4039199" cy="1470150"/>
          </a:xfrm>
          <a:prstGeom prst="rect">
            <a:avLst/>
          </a:prstGeom>
          <a:noFill/>
          <a:ln>
            <a:noFill/>
          </a:ln>
        </p:spPr>
      </p:pic>
      <p:pic>
        <p:nvPicPr>
          <p:cNvPr id="147" name="Google Shape;147;p23"/>
          <p:cNvPicPr preferRelativeResize="0"/>
          <p:nvPr/>
        </p:nvPicPr>
        <p:blipFill>
          <a:blip r:embed="rId5">
            <a:alphaModFix/>
          </a:blip>
          <a:stretch>
            <a:fillRect/>
          </a:stretch>
        </p:blipFill>
        <p:spPr>
          <a:xfrm>
            <a:off x="390100" y="2628775"/>
            <a:ext cx="4039200" cy="1262704"/>
          </a:xfrm>
          <a:prstGeom prst="rect">
            <a:avLst/>
          </a:prstGeom>
          <a:noFill/>
          <a:ln>
            <a:noFill/>
          </a:ln>
        </p:spPr>
      </p:pic>
      <p:cxnSp>
        <p:nvCxnSpPr>
          <p:cNvPr id="148" name="Google Shape;148;p23"/>
          <p:cNvCxnSpPr/>
          <p:nvPr/>
        </p:nvCxnSpPr>
        <p:spPr>
          <a:xfrm>
            <a:off x="2290175" y="2340225"/>
            <a:ext cx="475500"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232275"/>
            <a:ext cx="8520600" cy="12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Question 3: What is the impact of completing every  </a:t>
            </a:r>
            <a:endParaRPr sz="2400" b="1"/>
          </a:p>
          <a:p>
            <a:pPr marL="0" lvl="0" indent="0" algn="l" rtl="0">
              <a:spcBef>
                <a:spcPts val="0"/>
              </a:spcBef>
              <a:spcAft>
                <a:spcPts val="0"/>
              </a:spcAft>
              <a:buNone/>
            </a:pPr>
            <a:r>
              <a:rPr lang="en" sz="2400" b="1"/>
              <a:t>                     additional training module on a salespersons</a:t>
            </a:r>
            <a:endParaRPr sz="2400" b="1"/>
          </a:p>
          <a:p>
            <a:pPr marL="0" lvl="0" indent="0" algn="l" rtl="0">
              <a:spcBef>
                <a:spcPts val="0"/>
              </a:spcBef>
              <a:spcAft>
                <a:spcPts val="0"/>
              </a:spcAft>
              <a:buNone/>
            </a:pPr>
            <a:r>
              <a:rPr lang="en" sz="2400" b="1"/>
              <a:t>                     sales and return performance?</a:t>
            </a:r>
            <a:endParaRPr sz="2400" b="1"/>
          </a:p>
        </p:txBody>
      </p:sp>
      <p:sp>
        <p:nvSpPr>
          <p:cNvPr id="154" name="Google Shape;154;p24"/>
          <p:cNvSpPr txBox="1"/>
          <p:nvPr/>
        </p:nvSpPr>
        <p:spPr>
          <a:xfrm>
            <a:off x="311700" y="1401375"/>
            <a:ext cx="7380300" cy="3768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2"/>
                </a:solidFill>
              </a:rPr>
              <a:t>Dependent Variable:              </a:t>
            </a:r>
            <a:r>
              <a:rPr lang="en" b="1">
                <a:solidFill>
                  <a:schemeClr val="dk2"/>
                </a:solidFill>
              </a:rPr>
              <a:t>1) Sales Value     2) Sales Quantity</a:t>
            </a:r>
            <a:endParaRPr b="1">
              <a:solidFill>
                <a:schemeClr val="dk2"/>
              </a:solidFill>
            </a:endParaRPr>
          </a:p>
          <a:p>
            <a:pPr marL="0" lvl="0" indent="0" algn="l" rtl="0">
              <a:lnSpc>
                <a:spcPct val="115000"/>
              </a:lnSpc>
              <a:spcBef>
                <a:spcPts val="1600"/>
              </a:spcBef>
              <a:spcAft>
                <a:spcPts val="0"/>
              </a:spcAft>
              <a:buNone/>
            </a:pPr>
            <a:r>
              <a:rPr lang="en" b="1">
                <a:solidFill>
                  <a:schemeClr val="dk2"/>
                </a:solidFill>
              </a:rPr>
              <a:t>                                               3) Return Value   4) Return Quantity</a:t>
            </a:r>
            <a:r>
              <a:rPr lang="en">
                <a:solidFill>
                  <a:schemeClr val="dk2"/>
                </a:solidFill>
              </a:rPr>
              <a:t> </a:t>
            </a:r>
            <a:endParaRPr>
              <a:solidFill>
                <a:schemeClr val="dk2"/>
              </a:solidFill>
            </a:endParaRPr>
          </a:p>
          <a:p>
            <a:pPr marL="0" lvl="0" indent="0" algn="l" rtl="0">
              <a:lnSpc>
                <a:spcPct val="115000"/>
              </a:lnSpc>
              <a:spcBef>
                <a:spcPts val="1600"/>
              </a:spcBef>
              <a:spcAft>
                <a:spcPts val="0"/>
              </a:spcAft>
              <a:buNone/>
            </a:pPr>
            <a:r>
              <a:rPr lang="en">
                <a:solidFill>
                  <a:schemeClr val="dk2"/>
                </a:solidFill>
              </a:rPr>
              <a:t>Key Independent Variable:     </a:t>
            </a:r>
            <a:r>
              <a:rPr lang="en" b="1">
                <a:solidFill>
                  <a:schemeClr val="dk2"/>
                </a:solidFill>
              </a:rPr>
              <a:t>Sum of training (amount of training a person takes)</a:t>
            </a:r>
            <a:endParaRPr>
              <a:solidFill>
                <a:schemeClr val="dk2"/>
              </a:solidFill>
            </a:endParaRPr>
          </a:p>
          <a:p>
            <a:pPr marL="0" lvl="0" indent="0" algn="l" rtl="0">
              <a:lnSpc>
                <a:spcPct val="115000"/>
              </a:lnSpc>
              <a:spcBef>
                <a:spcPts val="1600"/>
              </a:spcBef>
              <a:spcAft>
                <a:spcPts val="0"/>
              </a:spcAft>
              <a:buNone/>
            </a:pPr>
            <a:r>
              <a:rPr lang="en">
                <a:solidFill>
                  <a:schemeClr val="dk2"/>
                </a:solidFill>
              </a:rPr>
              <a:t>IV’s:                                        </a:t>
            </a:r>
            <a:r>
              <a:rPr lang="en" b="1">
                <a:solidFill>
                  <a:schemeClr val="dk2"/>
                </a:solidFill>
              </a:rPr>
              <a:t>Marital Status &amp; Dependent </a:t>
            </a:r>
            <a:r>
              <a:rPr lang="en">
                <a:solidFill>
                  <a:schemeClr val="dk2"/>
                </a:solidFill>
              </a:rPr>
              <a:t> </a:t>
            </a:r>
            <a:endParaRPr>
              <a:solidFill>
                <a:schemeClr val="dk2"/>
              </a:solidFill>
            </a:endParaRPr>
          </a:p>
          <a:p>
            <a:pPr marL="2743200" lvl="0" indent="0" algn="l" rtl="0">
              <a:lnSpc>
                <a:spcPct val="115000"/>
              </a:lnSpc>
              <a:spcBef>
                <a:spcPts val="1600"/>
              </a:spcBef>
              <a:spcAft>
                <a:spcPts val="0"/>
              </a:spcAft>
              <a:buNone/>
            </a:pPr>
            <a:r>
              <a:rPr lang="en">
                <a:solidFill>
                  <a:schemeClr val="dk2"/>
                </a:solidFill>
              </a:rPr>
              <a:t>    (depends on the model)</a:t>
            </a:r>
            <a:endParaRPr>
              <a:solidFill>
                <a:schemeClr val="dk2"/>
              </a:solidFill>
            </a:endParaRPr>
          </a:p>
          <a:p>
            <a:pPr marL="0" lvl="0" indent="0" algn="l" rtl="0">
              <a:lnSpc>
                <a:spcPct val="115000"/>
              </a:lnSpc>
              <a:spcBef>
                <a:spcPts val="1600"/>
              </a:spcBef>
              <a:spcAft>
                <a:spcPts val="0"/>
              </a:spcAft>
              <a:buNone/>
            </a:pPr>
            <a:r>
              <a:rPr lang="en">
                <a:solidFill>
                  <a:schemeClr val="dk2"/>
                </a:solidFill>
              </a:rPr>
              <a:t>Control Variables:                  store_number, year of service, rate of pay, etc.</a:t>
            </a:r>
            <a:endParaRPr>
              <a:solidFill>
                <a:schemeClr val="dk2"/>
              </a:solidFill>
            </a:endParaRPr>
          </a:p>
          <a:p>
            <a:pPr marL="0" lvl="0" indent="0" algn="l" rtl="0">
              <a:lnSpc>
                <a:spcPct val="115000"/>
              </a:lnSpc>
              <a:spcBef>
                <a:spcPts val="1600"/>
              </a:spcBef>
              <a:spcAft>
                <a:spcPts val="1600"/>
              </a:spcAft>
              <a:buNone/>
            </a:pPr>
            <a:r>
              <a:rPr lang="en">
                <a:solidFill>
                  <a:schemeClr val="dk2"/>
                </a:solidFill>
              </a:rPr>
              <a:t>Two Groups:                          salespeople</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3501600" y="760800"/>
            <a:ext cx="3561899" cy="2785275"/>
          </a:xfrm>
          <a:prstGeom prst="rect">
            <a:avLst/>
          </a:prstGeom>
          <a:noFill/>
          <a:ln>
            <a:noFill/>
          </a:ln>
        </p:spPr>
      </p:pic>
      <p:grpSp>
        <p:nvGrpSpPr>
          <p:cNvPr id="160" name="Google Shape;160;p25"/>
          <p:cNvGrpSpPr/>
          <p:nvPr/>
        </p:nvGrpSpPr>
        <p:grpSpPr>
          <a:xfrm>
            <a:off x="411696" y="760791"/>
            <a:ext cx="2660788" cy="2600974"/>
            <a:chOff x="152400" y="152400"/>
            <a:chExt cx="4444275" cy="4639625"/>
          </a:xfrm>
        </p:grpSpPr>
        <p:pic>
          <p:nvPicPr>
            <p:cNvPr id="161" name="Google Shape;161;p25"/>
            <p:cNvPicPr preferRelativeResize="0"/>
            <p:nvPr/>
          </p:nvPicPr>
          <p:blipFill>
            <a:blip r:embed="rId4">
              <a:alphaModFix/>
            </a:blip>
            <a:stretch>
              <a:fillRect/>
            </a:stretch>
          </p:blipFill>
          <p:spPr>
            <a:xfrm>
              <a:off x="152400" y="152400"/>
              <a:ext cx="4444275" cy="2466031"/>
            </a:xfrm>
            <a:prstGeom prst="rect">
              <a:avLst/>
            </a:prstGeom>
            <a:noFill/>
            <a:ln>
              <a:noFill/>
            </a:ln>
          </p:spPr>
        </p:pic>
        <p:pic>
          <p:nvPicPr>
            <p:cNvPr id="162" name="Google Shape;162;p25"/>
            <p:cNvPicPr preferRelativeResize="0"/>
            <p:nvPr/>
          </p:nvPicPr>
          <p:blipFill>
            <a:blip r:embed="rId5">
              <a:alphaModFix/>
            </a:blip>
            <a:stretch>
              <a:fillRect/>
            </a:stretch>
          </p:blipFill>
          <p:spPr>
            <a:xfrm>
              <a:off x="201363" y="2571756"/>
              <a:ext cx="4346345" cy="2220269"/>
            </a:xfrm>
            <a:prstGeom prst="rect">
              <a:avLst/>
            </a:prstGeom>
            <a:noFill/>
            <a:ln>
              <a:noFill/>
            </a:ln>
          </p:spPr>
        </p:pic>
      </p:grpSp>
      <p:sp>
        <p:nvSpPr>
          <p:cNvPr id="163" name="Google Shape;163;p25"/>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rPr>
              <a:t>Impact of additional training to sales</a:t>
            </a:r>
            <a:endParaRPr sz="1800" b="1">
              <a:solidFill>
                <a:srgbClr val="666666"/>
              </a:solidFill>
            </a:endParaRPr>
          </a:p>
        </p:txBody>
      </p:sp>
      <p:sp>
        <p:nvSpPr>
          <p:cNvPr id="164" name="Google Shape;164;p25"/>
          <p:cNvSpPr txBox="1">
            <a:spLocks noGrp="1"/>
          </p:cNvSpPr>
          <p:nvPr>
            <p:ph type="body" idx="1"/>
          </p:nvPr>
        </p:nvSpPr>
        <p:spPr>
          <a:xfrm>
            <a:off x="411700" y="3708575"/>
            <a:ext cx="7724400" cy="11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Taking up to 4 training will result in increase in sales. </a:t>
            </a:r>
            <a:endParaRPr sz="1400"/>
          </a:p>
          <a:p>
            <a:pPr marL="0" lvl="0" indent="0" algn="l" rtl="0">
              <a:spcBef>
                <a:spcPts val="1600"/>
              </a:spcBef>
              <a:spcAft>
                <a:spcPts val="0"/>
              </a:spcAft>
              <a:buClr>
                <a:schemeClr val="dk1"/>
              </a:buClr>
              <a:buSzPts val="1100"/>
              <a:buFont typeface="Arial"/>
              <a:buNone/>
            </a:pPr>
            <a:r>
              <a:rPr lang="en" sz="1400"/>
              <a:t>Taking more than 4 training will result in a decrease in sales</a:t>
            </a:r>
            <a:endParaRPr sz="1400"/>
          </a:p>
          <a:p>
            <a:pPr marL="0" lvl="0" indent="0" algn="l" rtl="0">
              <a:spcBef>
                <a:spcPts val="1600"/>
              </a:spcBef>
              <a:spcAft>
                <a:spcPts val="1600"/>
              </a:spcAft>
              <a:buClr>
                <a:schemeClr val="dk1"/>
              </a:buClr>
              <a:buSzPts val="1100"/>
              <a:buFont typeface="Arial"/>
              <a:buNone/>
            </a:pPr>
            <a:r>
              <a:rPr lang="en" sz="1400"/>
              <a:t>Suggestion: Salesperson should only take a max for 4 training module</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r="1351" b="1806"/>
          <a:stretch/>
        </p:blipFill>
        <p:spPr>
          <a:xfrm>
            <a:off x="3654725" y="792900"/>
            <a:ext cx="3584275" cy="2790024"/>
          </a:xfrm>
          <a:prstGeom prst="rect">
            <a:avLst/>
          </a:prstGeom>
          <a:noFill/>
          <a:ln>
            <a:noFill/>
          </a:ln>
        </p:spPr>
      </p:pic>
      <p:grpSp>
        <p:nvGrpSpPr>
          <p:cNvPr id="170" name="Google Shape;170;p26"/>
          <p:cNvGrpSpPr/>
          <p:nvPr/>
        </p:nvGrpSpPr>
        <p:grpSpPr>
          <a:xfrm>
            <a:off x="447362" y="801064"/>
            <a:ext cx="2938807" cy="2824853"/>
            <a:chOff x="127800" y="363263"/>
            <a:chExt cx="4143834" cy="4383695"/>
          </a:xfrm>
        </p:grpSpPr>
        <p:pic>
          <p:nvPicPr>
            <p:cNvPr id="171" name="Google Shape;171;p26"/>
            <p:cNvPicPr preferRelativeResize="0"/>
            <p:nvPr/>
          </p:nvPicPr>
          <p:blipFill>
            <a:blip r:embed="rId4">
              <a:alphaModFix/>
            </a:blip>
            <a:stretch>
              <a:fillRect/>
            </a:stretch>
          </p:blipFill>
          <p:spPr>
            <a:xfrm>
              <a:off x="127800" y="2655925"/>
              <a:ext cx="4143825" cy="2091034"/>
            </a:xfrm>
            <a:prstGeom prst="rect">
              <a:avLst/>
            </a:prstGeom>
            <a:noFill/>
            <a:ln>
              <a:noFill/>
            </a:ln>
          </p:spPr>
        </p:pic>
        <p:pic>
          <p:nvPicPr>
            <p:cNvPr id="172" name="Google Shape;172;p26"/>
            <p:cNvPicPr preferRelativeResize="0"/>
            <p:nvPr/>
          </p:nvPicPr>
          <p:blipFill>
            <a:blip r:embed="rId5">
              <a:alphaModFix/>
            </a:blip>
            <a:stretch>
              <a:fillRect/>
            </a:stretch>
          </p:blipFill>
          <p:spPr>
            <a:xfrm>
              <a:off x="152400" y="363263"/>
              <a:ext cx="4119234" cy="2292662"/>
            </a:xfrm>
            <a:prstGeom prst="rect">
              <a:avLst/>
            </a:prstGeom>
            <a:noFill/>
            <a:ln>
              <a:noFill/>
            </a:ln>
          </p:spPr>
        </p:pic>
      </p:grpSp>
      <p:sp>
        <p:nvSpPr>
          <p:cNvPr id="173" name="Google Shape;173;p26"/>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rPr>
              <a:t>Impact of additional training to return</a:t>
            </a:r>
            <a:endParaRPr sz="1800" b="1">
              <a:solidFill>
                <a:srgbClr val="666666"/>
              </a:solidFill>
            </a:endParaRPr>
          </a:p>
        </p:txBody>
      </p:sp>
      <p:sp>
        <p:nvSpPr>
          <p:cNvPr id="174" name="Google Shape;174;p26"/>
          <p:cNvSpPr txBox="1">
            <a:spLocks noGrp="1"/>
          </p:cNvSpPr>
          <p:nvPr>
            <p:ph type="body" idx="1"/>
          </p:nvPr>
        </p:nvSpPr>
        <p:spPr>
          <a:xfrm>
            <a:off x="447350" y="3868350"/>
            <a:ext cx="7197300" cy="115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t>Taking up to 4 training will result in increase in returns. </a:t>
            </a: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 sz="1400"/>
              <a:t>Taking more than 4 training will result in a decrease in returns</a:t>
            </a: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 sz="1400"/>
              <a:t>Suggestion: Salesperson should only take more than 4 training module</a:t>
            </a:r>
            <a:endParaRPr sz="1400"/>
          </a:p>
          <a:p>
            <a:pPr marL="0" lvl="0" indent="0" algn="l" rtl="0">
              <a:spcBef>
                <a:spcPts val="0"/>
              </a:spcBef>
              <a:spcAft>
                <a:spcPts val="1600"/>
              </a:spcAft>
              <a:buClr>
                <a:schemeClr val="dk1"/>
              </a:buClr>
              <a:buSzPts val="1100"/>
              <a:buFont typeface="Arial"/>
              <a:buNone/>
            </a:pP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3731175" y="835875"/>
            <a:ext cx="3833525" cy="2997651"/>
          </a:xfrm>
          <a:prstGeom prst="rect">
            <a:avLst/>
          </a:prstGeom>
          <a:noFill/>
          <a:ln>
            <a:noFill/>
          </a:ln>
        </p:spPr>
      </p:pic>
      <p:grpSp>
        <p:nvGrpSpPr>
          <p:cNvPr id="180" name="Google Shape;180;p27"/>
          <p:cNvGrpSpPr/>
          <p:nvPr/>
        </p:nvGrpSpPr>
        <p:grpSpPr>
          <a:xfrm>
            <a:off x="480599" y="801044"/>
            <a:ext cx="2844104" cy="2763273"/>
            <a:chOff x="480575" y="164700"/>
            <a:chExt cx="4590225" cy="4536650"/>
          </a:xfrm>
        </p:grpSpPr>
        <p:pic>
          <p:nvPicPr>
            <p:cNvPr id="181" name="Google Shape;181;p27"/>
            <p:cNvPicPr preferRelativeResize="0"/>
            <p:nvPr/>
          </p:nvPicPr>
          <p:blipFill>
            <a:blip r:embed="rId4">
              <a:alphaModFix/>
            </a:blip>
            <a:stretch>
              <a:fillRect/>
            </a:stretch>
          </p:blipFill>
          <p:spPr>
            <a:xfrm>
              <a:off x="480575" y="2659675"/>
              <a:ext cx="4590225" cy="2041675"/>
            </a:xfrm>
            <a:prstGeom prst="rect">
              <a:avLst/>
            </a:prstGeom>
            <a:noFill/>
            <a:ln>
              <a:noFill/>
            </a:ln>
          </p:spPr>
        </p:pic>
        <p:pic>
          <p:nvPicPr>
            <p:cNvPr id="182" name="Google Shape;182;p27"/>
            <p:cNvPicPr preferRelativeResize="0"/>
            <p:nvPr/>
          </p:nvPicPr>
          <p:blipFill>
            <a:blip r:embed="rId5">
              <a:alphaModFix/>
            </a:blip>
            <a:stretch>
              <a:fillRect/>
            </a:stretch>
          </p:blipFill>
          <p:spPr>
            <a:xfrm>
              <a:off x="480575" y="164700"/>
              <a:ext cx="4475525" cy="2396119"/>
            </a:xfrm>
            <a:prstGeom prst="rect">
              <a:avLst/>
            </a:prstGeom>
            <a:noFill/>
            <a:ln>
              <a:noFill/>
            </a:ln>
          </p:spPr>
        </p:pic>
      </p:grpSp>
      <p:sp>
        <p:nvSpPr>
          <p:cNvPr id="183" name="Google Shape;183;p27"/>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rPr>
              <a:t>Impact of additional training to reutn quantity</a:t>
            </a:r>
            <a:endParaRPr sz="1800" b="1">
              <a:solidFill>
                <a:srgbClr val="666666"/>
              </a:solidFill>
            </a:endParaRPr>
          </a:p>
        </p:txBody>
      </p:sp>
      <p:sp>
        <p:nvSpPr>
          <p:cNvPr id="184" name="Google Shape;184;p27"/>
          <p:cNvSpPr txBox="1">
            <a:spLocks noGrp="1"/>
          </p:cNvSpPr>
          <p:nvPr>
            <p:ph type="body" idx="1"/>
          </p:nvPr>
        </p:nvSpPr>
        <p:spPr>
          <a:xfrm>
            <a:off x="447350" y="3868350"/>
            <a:ext cx="5832900" cy="117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t>Taking up to 5 training will result in increase in returns quantity. </a:t>
            </a: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 sz="1400"/>
              <a:t>Taking more than 5 training will result in a decrease in returns quantity</a:t>
            </a: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 sz="1400"/>
              <a:t>Suggestion: Salesperson should only take more than 5 training module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11700" y="232275"/>
            <a:ext cx="8520600" cy="12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Question 4: Who benefits more from training: Full time or</a:t>
            </a:r>
            <a:endParaRPr sz="2400" b="1"/>
          </a:p>
          <a:p>
            <a:pPr marL="0" lvl="0" indent="0" algn="l" rtl="0">
              <a:spcBef>
                <a:spcPts val="0"/>
              </a:spcBef>
              <a:spcAft>
                <a:spcPts val="0"/>
              </a:spcAft>
              <a:buNone/>
            </a:pPr>
            <a:r>
              <a:rPr lang="en" sz="2400" b="1"/>
              <a:t>                     Part time employees</a:t>
            </a:r>
            <a:endParaRPr sz="2400" b="1"/>
          </a:p>
        </p:txBody>
      </p:sp>
      <p:sp>
        <p:nvSpPr>
          <p:cNvPr id="190" name="Google Shape;190;p28"/>
          <p:cNvSpPr txBox="1"/>
          <p:nvPr/>
        </p:nvSpPr>
        <p:spPr>
          <a:xfrm>
            <a:off x="311700" y="1401375"/>
            <a:ext cx="7380300" cy="3768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2"/>
                </a:solidFill>
              </a:rPr>
              <a:t>Dependent Variable:              </a:t>
            </a:r>
            <a:r>
              <a:rPr lang="en" b="1">
                <a:solidFill>
                  <a:schemeClr val="dk2"/>
                </a:solidFill>
              </a:rPr>
              <a:t>1) Sales Value     2) Sales Quantity</a:t>
            </a:r>
            <a:endParaRPr b="1">
              <a:solidFill>
                <a:schemeClr val="dk2"/>
              </a:solidFill>
            </a:endParaRPr>
          </a:p>
          <a:p>
            <a:pPr marL="0" lvl="0" indent="0" algn="l" rtl="0">
              <a:lnSpc>
                <a:spcPct val="115000"/>
              </a:lnSpc>
              <a:spcBef>
                <a:spcPts val="1600"/>
              </a:spcBef>
              <a:spcAft>
                <a:spcPts val="0"/>
              </a:spcAft>
              <a:buNone/>
            </a:pPr>
            <a:r>
              <a:rPr lang="en" b="1">
                <a:solidFill>
                  <a:schemeClr val="dk2"/>
                </a:solidFill>
              </a:rPr>
              <a:t>                                               3) Return Value   4) Return Quantity</a:t>
            </a:r>
            <a:r>
              <a:rPr lang="en">
                <a:solidFill>
                  <a:schemeClr val="dk2"/>
                </a:solidFill>
              </a:rPr>
              <a:t> </a:t>
            </a:r>
            <a:endParaRPr>
              <a:solidFill>
                <a:schemeClr val="dk2"/>
              </a:solidFill>
            </a:endParaRPr>
          </a:p>
          <a:p>
            <a:pPr marL="0" lvl="0" indent="0" algn="l" rtl="0">
              <a:lnSpc>
                <a:spcPct val="115000"/>
              </a:lnSpc>
              <a:spcBef>
                <a:spcPts val="1600"/>
              </a:spcBef>
              <a:spcAft>
                <a:spcPts val="0"/>
              </a:spcAft>
              <a:buNone/>
            </a:pPr>
            <a:r>
              <a:rPr lang="en">
                <a:solidFill>
                  <a:schemeClr val="dk2"/>
                </a:solidFill>
              </a:rPr>
              <a:t>Key Independent Variable:     </a:t>
            </a:r>
            <a:r>
              <a:rPr lang="en" b="1">
                <a:solidFill>
                  <a:schemeClr val="dk2"/>
                </a:solidFill>
              </a:rPr>
              <a:t>Group </a:t>
            </a:r>
            <a:r>
              <a:rPr lang="en">
                <a:solidFill>
                  <a:schemeClr val="dk2"/>
                </a:solidFill>
              </a:rPr>
              <a:t>(1 if completed at least 1 module, 0 otherwise)</a:t>
            </a:r>
            <a:endParaRPr>
              <a:solidFill>
                <a:schemeClr val="dk2"/>
              </a:solidFill>
            </a:endParaRPr>
          </a:p>
          <a:p>
            <a:pPr marL="0" lvl="0" indent="0" algn="l" rtl="0">
              <a:lnSpc>
                <a:spcPct val="115000"/>
              </a:lnSpc>
              <a:spcBef>
                <a:spcPts val="1600"/>
              </a:spcBef>
              <a:spcAft>
                <a:spcPts val="0"/>
              </a:spcAft>
              <a:buNone/>
            </a:pPr>
            <a:r>
              <a:rPr lang="en">
                <a:solidFill>
                  <a:schemeClr val="dk2"/>
                </a:solidFill>
              </a:rPr>
              <a:t>IV’s:                                        </a:t>
            </a:r>
            <a:r>
              <a:rPr lang="en" b="1">
                <a:solidFill>
                  <a:schemeClr val="dk2"/>
                </a:solidFill>
              </a:rPr>
              <a:t>Marital Status &amp; Dependent </a:t>
            </a:r>
            <a:r>
              <a:rPr lang="en">
                <a:solidFill>
                  <a:schemeClr val="dk2"/>
                </a:solidFill>
              </a:rPr>
              <a:t> </a:t>
            </a:r>
            <a:endParaRPr>
              <a:solidFill>
                <a:schemeClr val="dk2"/>
              </a:solidFill>
            </a:endParaRPr>
          </a:p>
          <a:p>
            <a:pPr marL="2743200" lvl="0" indent="0" algn="l" rtl="0">
              <a:lnSpc>
                <a:spcPct val="115000"/>
              </a:lnSpc>
              <a:spcBef>
                <a:spcPts val="1600"/>
              </a:spcBef>
              <a:spcAft>
                <a:spcPts val="0"/>
              </a:spcAft>
              <a:buNone/>
            </a:pPr>
            <a:r>
              <a:rPr lang="en">
                <a:solidFill>
                  <a:schemeClr val="dk2"/>
                </a:solidFill>
              </a:rPr>
              <a:t>    (depends on the model)</a:t>
            </a:r>
            <a:endParaRPr>
              <a:solidFill>
                <a:schemeClr val="dk2"/>
              </a:solidFill>
            </a:endParaRPr>
          </a:p>
          <a:p>
            <a:pPr marL="0" lvl="0" indent="0" algn="l" rtl="0">
              <a:lnSpc>
                <a:spcPct val="115000"/>
              </a:lnSpc>
              <a:spcBef>
                <a:spcPts val="1600"/>
              </a:spcBef>
              <a:spcAft>
                <a:spcPts val="0"/>
              </a:spcAft>
              <a:buNone/>
            </a:pPr>
            <a:r>
              <a:rPr lang="en">
                <a:solidFill>
                  <a:schemeClr val="dk2"/>
                </a:solidFill>
              </a:rPr>
              <a:t>Control Variables:                  store_number, year of service, rate of pay, etc.</a:t>
            </a:r>
            <a:endParaRPr>
              <a:solidFill>
                <a:schemeClr val="dk2"/>
              </a:solidFill>
            </a:endParaRPr>
          </a:p>
          <a:p>
            <a:pPr marL="0" lvl="0" indent="0" algn="l" rtl="0">
              <a:lnSpc>
                <a:spcPct val="115000"/>
              </a:lnSpc>
              <a:spcBef>
                <a:spcPts val="1600"/>
              </a:spcBef>
              <a:spcAft>
                <a:spcPts val="1600"/>
              </a:spcAft>
              <a:buNone/>
            </a:pPr>
            <a:r>
              <a:rPr lang="en">
                <a:solidFill>
                  <a:schemeClr val="dk2"/>
                </a:solidFill>
              </a:rPr>
              <a:t>Two Groups:                          salespeople</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3677400" y="801050"/>
            <a:ext cx="3450975" cy="2698550"/>
          </a:xfrm>
          <a:prstGeom prst="rect">
            <a:avLst/>
          </a:prstGeom>
          <a:noFill/>
          <a:ln>
            <a:noFill/>
          </a:ln>
        </p:spPr>
      </p:pic>
      <p:grpSp>
        <p:nvGrpSpPr>
          <p:cNvPr id="196" name="Google Shape;196;p29"/>
          <p:cNvGrpSpPr/>
          <p:nvPr/>
        </p:nvGrpSpPr>
        <p:grpSpPr>
          <a:xfrm>
            <a:off x="311701" y="801964"/>
            <a:ext cx="2779185" cy="2528974"/>
            <a:chOff x="148100" y="229225"/>
            <a:chExt cx="2949050" cy="2610150"/>
          </a:xfrm>
        </p:grpSpPr>
        <p:pic>
          <p:nvPicPr>
            <p:cNvPr id="197" name="Google Shape;197;p29"/>
            <p:cNvPicPr preferRelativeResize="0"/>
            <p:nvPr/>
          </p:nvPicPr>
          <p:blipFill>
            <a:blip r:embed="rId4">
              <a:alphaModFix/>
            </a:blip>
            <a:stretch>
              <a:fillRect/>
            </a:stretch>
          </p:blipFill>
          <p:spPr>
            <a:xfrm>
              <a:off x="172650" y="1052825"/>
              <a:ext cx="2899925" cy="1786550"/>
            </a:xfrm>
            <a:prstGeom prst="rect">
              <a:avLst/>
            </a:prstGeom>
            <a:noFill/>
            <a:ln>
              <a:noFill/>
            </a:ln>
          </p:spPr>
        </p:pic>
        <p:pic>
          <p:nvPicPr>
            <p:cNvPr id="198" name="Google Shape;198;p29"/>
            <p:cNvPicPr preferRelativeResize="0"/>
            <p:nvPr/>
          </p:nvPicPr>
          <p:blipFill>
            <a:blip r:embed="rId5">
              <a:alphaModFix/>
            </a:blip>
            <a:stretch>
              <a:fillRect/>
            </a:stretch>
          </p:blipFill>
          <p:spPr>
            <a:xfrm>
              <a:off x="148100" y="229225"/>
              <a:ext cx="2949050" cy="907400"/>
            </a:xfrm>
            <a:prstGeom prst="rect">
              <a:avLst/>
            </a:prstGeom>
            <a:noFill/>
            <a:ln>
              <a:noFill/>
            </a:ln>
          </p:spPr>
        </p:pic>
      </p:grpSp>
      <p:sp>
        <p:nvSpPr>
          <p:cNvPr id="199" name="Google Shape;199;p29"/>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rPr>
              <a:t>Impact of sales on part time &amp; full time</a:t>
            </a:r>
            <a:endParaRPr sz="1800" b="1">
              <a:solidFill>
                <a:srgbClr val="666666"/>
              </a:solidFill>
            </a:endParaRPr>
          </a:p>
        </p:txBody>
      </p:sp>
      <p:sp>
        <p:nvSpPr>
          <p:cNvPr id="200" name="Google Shape;200;p29"/>
          <p:cNvSpPr txBox="1">
            <a:spLocks noGrp="1"/>
          </p:cNvSpPr>
          <p:nvPr>
            <p:ph type="body" idx="1"/>
          </p:nvPr>
        </p:nvSpPr>
        <p:spPr>
          <a:xfrm>
            <a:off x="447350" y="3715950"/>
            <a:ext cx="7006800" cy="11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Part time: Training will result in the increase in sales</a:t>
            </a:r>
            <a:endParaRPr sz="1400"/>
          </a:p>
          <a:p>
            <a:pPr marL="0" lvl="0" indent="0" algn="l" rtl="0">
              <a:spcBef>
                <a:spcPts val="1600"/>
              </a:spcBef>
              <a:spcAft>
                <a:spcPts val="0"/>
              </a:spcAft>
              <a:buClr>
                <a:schemeClr val="dk1"/>
              </a:buClr>
              <a:buSzPts val="1100"/>
              <a:buFont typeface="Arial"/>
              <a:buNone/>
            </a:pPr>
            <a:r>
              <a:rPr lang="en" sz="1400"/>
              <a:t>Full time: Training will result in the increase in sales</a:t>
            </a:r>
            <a:endParaRPr sz="1400"/>
          </a:p>
          <a:p>
            <a:pPr marL="0" lvl="0" indent="0" algn="l" rtl="0">
              <a:spcBef>
                <a:spcPts val="1600"/>
              </a:spcBef>
              <a:spcAft>
                <a:spcPts val="1600"/>
              </a:spcAft>
              <a:buClr>
                <a:schemeClr val="dk1"/>
              </a:buClr>
              <a:buSzPts val="1100"/>
              <a:buFont typeface="Arial"/>
              <a:buNone/>
            </a:pPr>
            <a:r>
              <a:rPr lang="en" sz="1400"/>
              <a:t>Training on full time employees is more impactful than training on part time employees</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pSp>
        <p:nvGrpSpPr>
          <p:cNvPr id="205" name="Google Shape;205;p30"/>
          <p:cNvGrpSpPr/>
          <p:nvPr/>
        </p:nvGrpSpPr>
        <p:grpSpPr>
          <a:xfrm>
            <a:off x="363469" y="828299"/>
            <a:ext cx="2857257" cy="2570083"/>
            <a:chOff x="152400" y="152400"/>
            <a:chExt cx="4139753" cy="3974150"/>
          </a:xfrm>
        </p:grpSpPr>
        <p:pic>
          <p:nvPicPr>
            <p:cNvPr id="206" name="Google Shape;206;p30"/>
            <p:cNvPicPr preferRelativeResize="0"/>
            <p:nvPr/>
          </p:nvPicPr>
          <p:blipFill>
            <a:blip r:embed="rId3">
              <a:alphaModFix/>
            </a:blip>
            <a:stretch>
              <a:fillRect/>
            </a:stretch>
          </p:blipFill>
          <p:spPr>
            <a:xfrm>
              <a:off x="152400" y="152400"/>
              <a:ext cx="4139750" cy="1326207"/>
            </a:xfrm>
            <a:prstGeom prst="rect">
              <a:avLst/>
            </a:prstGeom>
            <a:noFill/>
            <a:ln>
              <a:noFill/>
            </a:ln>
          </p:spPr>
        </p:pic>
        <p:pic>
          <p:nvPicPr>
            <p:cNvPr id="207" name="Google Shape;207;p30"/>
            <p:cNvPicPr preferRelativeResize="0"/>
            <p:nvPr/>
          </p:nvPicPr>
          <p:blipFill>
            <a:blip r:embed="rId4">
              <a:alphaModFix/>
            </a:blip>
            <a:stretch>
              <a:fillRect/>
            </a:stretch>
          </p:blipFill>
          <p:spPr>
            <a:xfrm>
              <a:off x="152400" y="1478600"/>
              <a:ext cx="4139753" cy="2647950"/>
            </a:xfrm>
            <a:prstGeom prst="rect">
              <a:avLst/>
            </a:prstGeom>
            <a:noFill/>
            <a:ln>
              <a:noFill/>
            </a:ln>
          </p:spPr>
        </p:pic>
      </p:grpSp>
      <p:pic>
        <p:nvPicPr>
          <p:cNvPr id="208" name="Google Shape;208;p30"/>
          <p:cNvPicPr preferRelativeResize="0"/>
          <p:nvPr/>
        </p:nvPicPr>
        <p:blipFill>
          <a:blip r:embed="rId5">
            <a:alphaModFix/>
          </a:blip>
          <a:stretch>
            <a:fillRect/>
          </a:stretch>
        </p:blipFill>
        <p:spPr>
          <a:xfrm>
            <a:off x="3750000" y="675900"/>
            <a:ext cx="3436150" cy="2686951"/>
          </a:xfrm>
          <a:prstGeom prst="rect">
            <a:avLst/>
          </a:prstGeom>
          <a:noFill/>
          <a:ln>
            <a:noFill/>
          </a:ln>
        </p:spPr>
      </p:pic>
      <p:sp>
        <p:nvSpPr>
          <p:cNvPr id="209" name="Google Shape;209;p30"/>
          <p:cNvSpPr txBox="1"/>
          <p:nvPr/>
        </p:nvSpPr>
        <p:spPr>
          <a:xfrm>
            <a:off x="255300" y="15240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2"/>
                </a:solidFill>
              </a:rPr>
              <a:t>Impact of return on part time &amp; full time</a:t>
            </a:r>
            <a:endParaRPr sz="1800" b="1">
              <a:solidFill>
                <a:srgbClr val="666666"/>
              </a:solidFill>
            </a:endParaRPr>
          </a:p>
        </p:txBody>
      </p:sp>
      <p:sp>
        <p:nvSpPr>
          <p:cNvPr id="210" name="Google Shape;210;p30"/>
          <p:cNvSpPr txBox="1">
            <a:spLocks noGrp="1"/>
          </p:cNvSpPr>
          <p:nvPr>
            <p:ph type="body" idx="1"/>
          </p:nvPr>
        </p:nvSpPr>
        <p:spPr>
          <a:xfrm>
            <a:off x="447350" y="3715950"/>
            <a:ext cx="7006800" cy="115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t>Part time: Training will result in the increase in sales</a:t>
            </a: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 sz="1400"/>
              <a:t>Full time: Training will result in the increase in sales</a:t>
            </a: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 sz="1400"/>
              <a:t>Training on full time employees is more impactful than training on part time employees</a:t>
            </a:r>
            <a:endParaRPr sz="1400"/>
          </a:p>
          <a:p>
            <a:pPr marL="0" lvl="0" indent="0" algn="l" rtl="0">
              <a:spcBef>
                <a:spcPts val="0"/>
              </a:spcBef>
              <a:spcAft>
                <a:spcPts val="1600"/>
              </a:spcAft>
              <a:buClr>
                <a:schemeClr val="dk1"/>
              </a:buClr>
              <a:buSzPts val="1100"/>
              <a:buFont typeface="Arial"/>
              <a:buNone/>
            </a:pP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3490500" y="780550"/>
            <a:ext cx="3210600" cy="2510550"/>
          </a:xfrm>
          <a:prstGeom prst="rect">
            <a:avLst/>
          </a:prstGeom>
          <a:noFill/>
          <a:ln>
            <a:noFill/>
          </a:ln>
        </p:spPr>
      </p:pic>
      <p:grpSp>
        <p:nvGrpSpPr>
          <p:cNvPr id="216" name="Google Shape;216;p31"/>
          <p:cNvGrpSpPr/>
          <p:nvPr/>
        </p:nvGrpSpPr>
        <p:grpSpPr>
          <a:xfrm>
            <a:off x="311710" y="832703"/>
            <a:ext cx="2791735" cy="2406235"/>
            <a:chOff x="509750" y="937211"/>
            <a:chExt cx="4418700" cy="3936259"/>
          </a:xfrm>
        </p:grpSpPr>
        <p:pic>
          <p:nvPicPr>
            <p:cNvPr id="217" name="Google Shape;217;p31"/>
            <p:cNvPicPr preferRelativeResize="0"/>
            <p:nvPr/>
          </p:nvPicPr>
          <p:blipFill>
            <a:blip r:embed="rId4">
              <a:alphaModFix/>
            </a:blip>
            <a:stretch>
              <a:fillRect/>
            </a:stretch>
          </p:blipFill>
          <p:spPr>
            <a:xfrm>
              <a:off x="509750" y="937211"/>
              <a:ext cx="4418700" cy="1322964"/>
            </a:xfrm>
            <a:prstGeom prst="rect">
              <a:avLst/>
            </a:prstGeom>
            <a:noFill/>
            <a:ln>
              <a:noFill/>
            </a:ln>
          </p:spPr>
        </p:pic>
        <p:pic>
          <p:nvPicPr>
            <p:cNvPr id="218" name="Google Shape;218;p31"/>
            <p:cNvPicPr preferRelativeResize="0"/>
            <p:nvPr/>
          </p:nvPicPr>
          <p:blipFill>
            <a:blip r:embed="rId5">
              <a:alphaModFix/>
            </a:blip>
            <a:stretch>
              <a:fillRect/>
            </a:stretch>
          </p:blipFill>
          <p:spPr>
            <a:xfrm>
              <a:off x="509756" y="2260188"/>
              <a:ext cx="4390857" cy="2613282"/>
            </a:xfrm>
            <a:prstGeom prst="rect">
              <a:avLst/>
            </a:prstGeom>
            <a:noFill/>
            <a:ln>
              <a:noFill/>
            </a:ln>
          </p:spPr>
        </p:pic>
      </p:grpSp>
      <p:sp>
        <p:nvSpPr>
          <p:cNvPr id="219" name="Google Shape;219;p31"/>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2"/>
                </a:solidFill>
              </a:rPr>
              <a:t>Impact of sales quantity on part time &amp; full time</a:t>
            </a:r>
            <a:endParaRPr sz="1800" b="1">
              <a:solidFill>
                <a:srgbClr val="666666"/>
              </a:solidFill>
            </a:endParaRPr>
          </a:p>
        </p:txBody>
      </p:sp>
      <p:sp>
        <p:nvSpPr>
          <p:cNvPr id="220" name="Google Shape;220;p31"/>
          <p:cNvSpPr txBox="1">
            <a:spLocks noGrp="1"/>
          </p:cNvSpPr>
          <p:nvPr>
            <p:ph type="body" idx="1"/>
          </p:nvPr>
        </p:nvSpPr>
        <p:spPr>
          <a:xfrm>
            <a:off x="447350" y="3715950"/>
            <a:ext cx="7443000" cy="13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Part time: Training will result in the increase decrease in sales quantity</a:t>
            </a:r>
            <a:endParaRPr sz="1400"/>
          </a:p>
          <a:p>
            <a:pPr marL="0" lvl="0" indent="0" algn="l" rtl="0">
              <a:spcBef>
                <a:spcPts val="1600"/>
              </a:spcBef>
              <a:spcAft>
                <a:spcPts val="0"/>
              </a:spcAft>
              <a:buClr>
                <a:schemeClr val="dk1"/>
              </a:buClr>
              <a:buSzPts val="1100"/>
              <a:buFont typeface="Arial"/>
              <a:buNone/>
            </a:pPr>
            <a:r>
              <a:rPr lang="en" sz="1400"/>
              <a:t>Full time: Training will result in the increase in sales</a:t>
            </a:r>
            <a:endParaRPr sz="1400"/>
          </a:p>
          <a:p>
            <a:pPr marL="0" lvl="0" indent="0" algn="l" rtl="0">
              <a:spcBef>
                <a:spcPts val="1600"/>
              </a:spcBef>
              <a:spcAft>
                <a:spcPts val="1600"/>
              </a:spcAft>
              <a:buClr>
                <a:schemeClr val="dk1"/>
              </a:buClr>
              <a:buSzPts val="1100"/>
              <a:buFont typeface="Arial"/>
              <a:buNone/>
            </a:pPr>
            <a:r>
              <a:rPr lang="en" sz="1400"/>
              <a:t>Suggestion: Only train full time employees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 </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national jewelry retailer has employees’ sales and return performance data for three years 2011, 2012, &amp; 2013. </a:t>
            </a:r>
            <a:endParaRPr/>
          </a:p>
          <a:p>
            <a:pPr marL="457200" lvl="0" indent="-342900" algn="l" rtl="0">
              <a:spcBef>
                <a:spcPts val="0"/>
              </a:spcBef>
              <a:spcAft>
                <a:spcPts val="0"/>
              </a:spcAft>
              <a:buSzPts val="1800"/>
              <a:buChar char="❏"/>
            </a:pPr>
            <a:r>
              <a:rPr lang="en"/>
              <a:t>In 2011, no training program was offered. </a:t>
            </a:r>
            <a:endParaRPr/>
          </a:p>
          <a:p>
            <a:pPr marL="457200" lvl="0" indent="-342900" algn="l" rtl="0">
              <a:spcBef>
                <a:spcPts val="0"/>
              </a:spcBef>
              <a:spcAft>
                <a:spcPts val="0"/>
              </a:spcAft>
              <a:buSzPts val="1800"/>
              <a:buChar char="❏"/>
            </a:pPr>
            <a:r>
              <a:rPr lang="en"/>
              <a:t>In 2012, three training modules were offered: warranty, credit, special events.</a:t>
            </a:r>
            <a:endParaRPr/>
          </a:p>
          <a:p>
            <a:pPr marL="457200" lvl="0" indent="-342900" algn="l" rtl="0">
              <a:spcBef>
                <a:spcPts val="0"/>
              </a:spcBef>
              <a:spcAft>
                <a:spcPts val="0"/>
              </a:spcAft>
              <a:buSzPts val="1800"/>
              <a:buChar char="❏"/>
            </a:pPr>
            <a:r>
              <a:rPr lang="en"/>
              <a:t>In 2013, five additional training modules were offered: celebrity brand, celebration, watches, color, &amp; service skill.</a:t>
            </a:r>
            <a:endParaRPr/>
          </a:p>
          <a:p>
            <a:pPr marL="457200" lvl="0" indent="-342900" algn="l" rtl="0">
              <a:spcBef>
                <a:spcPts val="0"/>
              </a:spcBef>
              <a:spcAft>
                <a:spcPts val="0"/>
              </a:spcAft>
              <a:buSzPts val="1800"/>
              <a:buChar char="❏"/>
            </a:pPr>
            <a:r>
              <a:rPr lang="en"/>
              <a:t>Employees can take any training modules in 2012 and 2013. </a:t>
            </a:r>
            <a:endParaRPr/>
          </a:p>
          <a:p>
            <a:pPr marL="457200" lvl="0" indent="-342900" algn="l" rtl="0">
              <a:spcBef>
                <a:spcPts val="0"/>
              </a:spcBef>
              <a:spcAft>
                <a:spcPts val="0"/>
              </a:spcAft>
              <a:buSzPts val="1800"/>
              <a:buChar char="❏"/>
            </a:pPr>
            <a:r>
              <a:rPr lang="en"/>
              <a:t>Goal: the retailer want to understand the impact of the training program on the sales and return performance. </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grpSp>
        <p:nvGrpSpPr>
          <p:cNvPr id="225" name="Google Shape;225;p32"/>
          <p:cNvGrpSpPr/>
          <p:nvPr/>
        </p:nvGrpSpPr>
        <p:grpSpPr>
          <a:xfrm>
            <a:off x="311697" y="801050"/>
            <a:ext cx="3018795" cy="2609656"/>
            <a:chOff x="70450" y="152400"/>
            <a:chExt cx="4290500" cy="3898500"/>
          </a:xfrm>
        </p:grpSpPr>
        <p:pic>
          <p:nvPicPr>
            <p:cNvPr id="226" name="Google Shape;226;p32"/>
            <p:cNvPicPr preferRelativeResize="0"/>
            <p:nvPr/>
          </p:nvPicPr>
          <p:blipFill>
            <a:blip r:embed="rId3">
              <a:alphaModFix/>
            </a:blip>
            <a:stretch>
              <a:fillRect/>
            </a:stretch>
          </p:blipFill>
          <p:spPr>
            <a:xfrm>
              <a:off x="152400" y="152400"/>
              <a:ext cx="4208550" cy="1390325"/>
            </a:xfrm>
            <a:prstGeom prst="rect">
              <a:avLst/>
            </a:prstGeom>
            <a:noFill/>
            <a:ln>
              <a:noFill/>
            </a:ln>
          </p:spPr>
        </p:pic>
        <p:pic>
          <p:nvPicPr>
            <p:cNvPr id="227" name="Google Shape;227;p32"/>
            <p:cNvPicPr preferRelativeResize="0"/>
            <p:nvPr/>
          </p:nvPicPr>
          <p:blipFill>
            <a:blip r:embed="rId4">
              <a:alphaModFix/>
            </a:blip>
            <a:stretch>
              <a:fillRect/>
            </a:stretch>
          </p:blipFill>
          <p:spPr>
            <a:xfrm>
              <a:off x="70450" y="1479150"/>
              <a:ext cx="4290494" cy="2571750"/>
            </a:xfrm>
            <a:prstGeom prst="rect">
              <a:avLst/>
            </a:prstGeom>
            <a:noFill/>
            <a:ln>
              <a:noFill/>
            </a:ln>
          </p:spPr>
        </p:pic>
      </p:grpSp>
      <p:pic>
        <p:nvPicPr>
          <p:cNvPr id="228" name="Google Shape;228;p32"/>
          <p:cNvPicPr preferRelativeResize="0"/>
          <p:nvPr/>
        </p:nvPicPr>
        <p:blipFill>
          <a:blip r:embed="rId5">
            <a:alphaModFix/>
          </a:blip>
          <a:stretch>
            <a:fillRect/>
          </a:stretch>
        </p:blipFill>
        <p:spPr>
          <a:xfrm>
            <a:off x="3712418" y="801047"/>
            <a:ext cx="3337307" cy="2609650"/>
          </a:xfrm>
          <a:prstGeom prst="rect">
            <a:avLst/>
          </a:prstGeom>
          <a:noFill/>
          <a:ln>
            <a:noFill/>
          </a:ln>
        </p:spPr>
      </p:pic>
      <p:sp>
        <p:nvSpPr>
          <p:cNvPr id="229" name="Google Shape;229;p32"/>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2"/>
                </a:solidFill>
              </a:rPr>
              <a:t>Impact of return quantity on part time &amp; full time</a:t>
            </a:r>
            <a:endParaRPr sz="1800" b="1">
              <a:solidFill>
                <a:srgbClr val="666666"/>
              </a:solidFill>
            </a:endParaRPr>
          </a:p>
        </p:txBody>
      </p:sp>
      <p:sp>
        <p:nvSpPr>
          <p:cNvPr id="230" name="Google Shape;230;p32"/>
          <p:cNvSpPr txBox="1">
            <a:spLocks noGrp="1"/>
          </p:cNvSpPr>
          <p:nvPr>
            <p:ph type="body" idx="1"/>
          </p:nvPr>
        </p:nvSpPr>
        <p:spPr>
          <a:xfrm>
            <a:off x="447350" y="3715950"/>
            <a:ext cx="7117500" cy="12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Part time: Training will result in the increase in sales quantity</a:t>
            </a:r>
            <a:endParaRPr sz="1400"/>
          </a:p>
          <a:p>
            <a:pPr marL="0" lvl="0" indent="0" algn="l" rtl="0">
              <a:spcBef>
                <a:spcPts val="1600"/>
              </a:spcBef>
              <a:spcAft>
                <a:spcPts val="0"/>
              </a:spcAft>
              <a:buClr>
                <a:schemeClr val="dk1"/>
              </a:buClr>
              <a:buSzPts val="1100"/>
              <a:buFont typeface="Arial"/>
              <a:buNone/>
            </a:pPr>
            <a:r>
              <a:rPr lang="en" sz="1400"/>
              <a:t>Full time: Training will result in the slight increase in sales quantity</a:t>
            </a:r>
            <a:endParaRPr sz="1400"/>
          </a:p>
          <a:p>
            <a:pPr marL="0" lvl="0" indent="0" algn="l" rtl="0">
              <a:spcBef>
                <a:spcPts val="1600"/>
              </a:spcBef>
              <a:spcAft>
                <a:spcPts val="1600"/>
              </a:spcAft>
              <a:buClr>
                <a:schemeClr val="dk1"/>
              </a:buClr>
              <a:buSzPts val="1100"/>
              <a:buFont typeface="Arial"/>
              <a:buNone/>
            </a:pPr>
            <a:r>
              <a:rPr lang="en" sz="1400"/>
              <a:t>Training on full time employees is more impactful than training on part time employees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311700" y="232275"/>
            <a:ext cx="8520600" cy="12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Question 5: Who benefits from the training more:more experienced employees or less experienced employees?</a:t>
            </a:r>
            <a:endParaRPr sz="2400" b="1"/>
          </a:p>
        </p:txBody>
      </p:sp>
      <p:sp>
        <p:nvSpPr>
          <p:cNvPr id="236" name="Google Shape;236;p33"/>
          <p:cNvSpPr txBox="1">
            <a:spLocks noGrp="1"/>
          </p:cNvSpPr>
          <p:nvPr>
            <p:ph type="body" idx="1"/>
          </p:nvPr>
        </p:nvSpPr>
        <p:spPr>
          <a:xfrm>
            <a:off x="311700" y="1489275"/>
            <a:ext cx="8748900" cy="26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Dependent Variable:              </a:t>
            </a:r>
            <a:r>
              <a:rPr lang="en" b="1"/>
              <a:t>1) Sales Value     2) Sales Quantity</a:t>
            </a:r>
            <a:endParaRPr b="1"/>
          </a:p>
          <a:p>
            <a:pPr marL="0" lvl="0" indent="0" algn="l" rtl="0">
              <a:spcBef>
                <a:spcPts val="1600"/>
              </a:spcBef>
              <a:spcAft>
                <a:spcPts val="0"/>
              </a:spcAft>
              <a:buClr>
                <a:schemeClr val="dk1"/>
              </a:buClr>
              <a:buSzPts val="1100"/>
              <a:buFont typeface="Arial"/>
              <a:buNone/>
            </a:pPr>
            <a:r>
              <a:rPr lang="en" b="1"/>
              <a:t>                                               3) Return Value   4) Return Quantity</a:t>
            </a:r>
            <a:r>
              <a:rPr lang="en"/>
              <a:t> </a:t>
            </a:r>
            <a:endParaRPr/>
          </a:p>
          <a:p>
            <a:pPr marL="0" lvl="0" indent="0" algn="l" rtl="0">
              <a:spcBef>
                <a:spcPts val="1600"/>
              </a:spcBef>
              <a:spcAft>
                <a:spcPts val="0"/>
              </a:spcAft>
              <a:buNone/>
            </a:pPr>
            <a:r>
              <a:rPr lang="en"/>
              <a:t>Key Independent Variable:     sum of training  modules*service year </a:t>
            </a:r>
            <a:endParaRPr/>
          </a:p>
          <a:p>
            <a:pPr marL="0" lvl="0" indent="0" algn="l" rtl="0">
              <a:spcBef>
                <a:spcPts val="1600"/>
              </a:spcBef>
              <a:spcAft>
                <a:spcPts val="0"/>
              </a:spcAft>
              <a:buNone/>
            </a:pPr>
            <a:r>
              <a:rPr lang="en"/>
              <a:t>IV’s:                                        </a:t>
            </a:r>
            <a:r>
              <a:rPr lang="en" b="1"/>
              <a:t>Marital Status &amp; Dependent </a:t>
            </a:r>
            <a:r>
              <a:rPr lang="en"/>
              <a:t> </a:t>
            </a:r>
            <a:endParaRPr/>
          </a:p>
          <a:p>
            <a:pPr marL="2743200" lvl="0" indent="0" algn="l" rtl="0">
              <a:spcBef>
                <a:spcPts val="1600"/>
              </a:spcBef>
              <a:spcAft>
                <a:spcPts val="0"/>
              </a:spcAft>
              <a:buNone/>
            </a:pPr>
            <a:r>
              <a:rPr lang="en"/>
              <a:t>    (depends on the model)</a:t>
            </a:r>
            <a:endParaRPr/>
          </a:p>
          <a:p>
            <a:pPr marL="0" lvl="0" indent="0" algn="l" rtl="0">
              <a:spcBef>
                <a:spcPts val="1600"/>
              </a:spcBef>
              <a:spcAft>
                <a:spcPts val="0"/>
              </a:spcAft>
              <a:buClr>
                <a:schemeClr val="dk1"/>
              </a:buClr>
              <a:buSzPts val="1100"/>
              <a:buFont typeface="Arial"/>
              <a:buNone/>
            </a:pPr>
            <a:r>
              <a:rPr lang="en"/>
              <a:t>Control Variables:                  store_number, year of service, rate of pay, etc.</a:t>
            </a:r>
            <a:endParaRPr/>
          </a:p>
          <a:p>
            <a:pPr marL="0" lvl="0" indent="0" algn="l" rtl="0">
              <a:spcBef>
                <a:spcPts val="1600"/>
              </a:spcBef>
              <a:spcAft>
                <a:spcPts val="1600"/>
              </a:spcAft>
              <a:buClr>
                <a:schemeClr val="dk1"/>
              </a:buClr>
              <a:buSzPts val="1100"/>
              <a:buFont typeface="Arial"/>
              <a:buNone/>
            </a:pPr>
            <a:r>
              <a:rPr lang="en"/>
              <a:t>Two Groups:                          store managers, salespeople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rPr>
              <a:t>Impact of Training Modules on Experienced Salespeople &amp; Less Experienced Salespeople on Sales Values</a:t>
            </a:r>
            <a:endParaRPr sz="1800" b="1">
              <a:solidFill>
                <a:srgbClr val="666666"/>
              </a:solidFill>
            </a:endParaRPr>
          </a:p>
        </p:txBody>
      </p:sp>
      <p:pic>
        <p:nvPicPr>
          <p:cNvPr id="242" name="Google Shape;242;p34"/>
          <p:cNvPicPr preferRelativeResize="0"/>
          <p:nvPr/>
        </p:nvPicPr>
        <p:blipFill>
          <a:blip r:embed="rId3">
            <a:alphaModFix/>
          </a:blip>
          <a:stretch>
            <a:fillRect/>
          </a:stretch>
        </p:blipFill>
        <p:spPr>
          <a:xfrm>
            <a:off x="225125" y="726975"/>
            <a:ext cx="5028200" cy="2136825"/>
          </a:xfrm>
          <a:prstGeom prst="rect">
            <a:avLst/>
          </a:prstGeom>
          <a:noFill/>
          <a:ln>
            <a:noFill/>
          </a:ln>
        </p:spPr>
      </p:pic>
      <p:pic>
        <p:nvPicPr>
          <p:cNvPr id="243" name="Google Shape;243;p34"/>
          <p:cNvPicPr preferRelativeResize="0"/>
          <p:nvPr/>
        </p:nvPicPr>
        <p:blipFill>
          <a:blip r:embed="rId4">
            <a:alphaModFix/>
          </a:blip>
          <a:stretch>
            <a:fillRect/>
          </a:stretch>
        </p:blipFill>
        <p:spPr>
          <a:xfrm>
            <a:off x="225125" y="2863800"/>
            <a:ext cx="5028200" cy="2200300"/>
          </a:xfrm>
          <a:prstGeom prst="rect">
            <a:avLst/>
          </a:prstGeom>
          <a:noFill/>
          <a:ln>
            <a:noFill/>
          </a:ln>
        </p:spPr>
      </p:pic>
      <p:pic>
        <p:nvPicPr>
          <p:cNvPr id="244" name="Google Shape;244;p34"/>
          <p:cNvPicPr preferRelativeResize="0"/>
          <p:nvPr/>
        </p:nvPicPr>
        <p:blipFill>
          <a:blip r:embed="rId5">
            <a:alphaModFix/>
          </a:blip>
          <a:stretch>
            <a:fillRect/>
          </a:stretch>
        </p:blipFill>
        <p:spPr>
          <a:xfrm>
            <a:off x="5753300" y="726975"/>
            <a:ext cx="2894375" cy="3160125"/>
          </a:xfrm>
          <a:prstGeom prst="rect">
            <a:avLst/>
          </a:prstGeom>
          <a:noFill/>
          <a:ln>
            <a:noFill/>
          </a:ln>
        </p:spPr>
      </p:pic>
      <p:sp>
        <p:nvSpPr>
          <p:cNvPr id="245" name="Google Shape;245;p34"/>
          <p:cNvSpPr txBox="1">
            <a:spLocks noGrp="1"/>
          </p:cNvSpPr>
          <p:nvPr>
            <p:ph type="body" idx="1"/>
          </p:nvPr>
        </p:nvSpPr>
        <p:spPr>
          <a:xfrm>
            <a:off x="5465100" y="3704200"/>
            <a:ext cx="3678900" cy="135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T</a:t>
            </a:r>
            <a:r>
              <a:rPr lang="en" sz="1400"/>
              <a:t>he impact of  training modules on sales values is greater on experienced salespeople than on less  experienced salespeople.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rPr>
              <a:t>Impact of Training Modules on Experienced Employee &amp; Less Experienced Employee on Sales Quantity</a:t>
            </a:r>
            <a:endParaRPr sz="1800" b="1">
              <a:solidFill>
                <a:srgbClr val="666666"/>
              </a:solidFill>
            </a:endParaRPr>
          </a:p>
        </p:txBody>
      </p:sp>
      <p:pic>
        <p:nvPicPr>
          <p:cNvPr id="251" name="Google Shape;251;p35"/>
          <p:cNvPicPr preferRelativeResize="0"/>
          <p:nvPr/>
        </p:nvPicPr>
        <p:blipFill>
          <a:blip r:embed="rId3">
            <a:alphaModFix/>
          </a:blip>
          <a:stretch>
            <a:fillRect/>
          </a:stretch>
        </p:blipFill>
        <p:spPr>
          <a:xfrm>
            <a:off x="653574" y="1602021"/>
            <a:ext cx="2906575" cy="1077525"/>
          </a:xfrm>
          <a:prstGeom prst="rect">
            <a:avLst/>
          </a:prstGeom>
          <a:noFill/>
          <a:ln>
            <a:noFill/>
          </a:ln>
        </p:spPr>
      </p:pic>
      <p:pic>
        <p:nvPicPr>
          <p:cNvPr id="252" name="Google Shape;252;p35"/>
          <p:cNvPicPr preferRelativeResize="0"/>
          <p:nvPr/>
        </p:nvPicPr>
        <p:blipFill>
          <a:blip r:embed="rId4">
            <a:alphaModFix/>
          </a:blip>
          <a:stretch>
            <a:fillRect/>
          </a:stretch>
        </p:blipFill>
        <p:spPr>
          <a:xfrm>
            <a:off x="653575" y="801050"/>
            <a:ext cx="2906574" cy="633870"/>
          </a:xfrm>
          <a:prstGeom prst="rect">
            <a:avLst/>
          </a:prstGeom>
          <a:noFill/>
          <a:ln>
            <a:noFill/>
          </a:ln>
        </p:spPr>
      </p:pic>
      <p:pic>
        <p:nvPicPr>
          <p:cNvPr id="253" name="Google Shape;253;p35"/>
          <p:cNvPicPr preferRelativeResize="0"/>
          <p:nvPr/>
        </p:nvPicPr>
        <p:blipFill>
          <a:blip r:embed="rId4">
            <a:alphaModFix/>
          </a:blip>
          <a:stretch>
            <a:fillRect/>
          </a:stretch>
        </p:blipFill>
        <p:spPr>
          <a:xfrm>
            <a:off x="4907398" y="863588"/>
            <a:ext cx="3099276" cy="675900"/>
          </a:xfrm>
          <a:prstGeom prst="rect">
            <a:avLst/>
          </a:prstGeom>
          <a:noFill/>
          <a:ln>
            <a:noFill/>
          </a:ln>
        </p:spPr>
      </p:pic>
      <p:pic>
        <p:nvPicPr>
          <p:cNvPr id="254" name="Google Shape;254;p35"/>
          <p:cNvPicPr preferRelativeResize="0"/>
          <p:nvPr/>
        </p:nvPicPr>
        <p:blipFill>
          <a:blip r:embed="rId5">
            <a:alphaModFix/>
          </a:blip>
          <a:stretch>
            <a:fillRect/>
          </a:stretch>
        </p:blipFill>
        <p:spPr>
          <a:xfrm>
            <a:off x="4907400" y="1602025"/>
            <a:ext cx="3099274" cy="1077525"/>
          </a:xfrm>
          <a:prstGeom prst="rect">
            <a:avLst/>
          </a:prstGeom>
          <a:noFill/>
          <a:ln>
            <a:noFill/>
          </a:ln>
        </p:spPr>
      </p:pic>
      <p:sp>
        <p:nvSpPr>
          <p:cNvPr id="255" name="Google Shape;255;p35"/>
          <p:cNvSpPr txBox="1"/>
          <p:nvPr/>
        </p:nvSpPr>
        <p:spPr>
          <a:xfrm>
            <a:off x="653575" y="1013750"/>
            <a:ext cx="1153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D85C6"/>
                </a:solidFill>
              </a:rPr>
              <a:t>Salespeople</a:t>
            </a:r>
            <a:endParaRPr sz="1200">
              <a:solidFill>
                <a:srgbClr val="3D85C6"/>
              </a:solidFill>
            </a:endParaRPr>
          </a:p>
        </p:txBody>
      </p:sp>
      <p:sp>
        <p:nvSpPr>
          <p:cNvPr id="256" name="Google Shape;256;p35"/>
          <p:cNvSpPr txBox="1"/>
          <p:nvPr/>
        </p:nvSpPr>
        <p:spPr>
          <a:xfrm>
            <a:off x="4799550" y="1100125"/>
            <a:ext cx="1396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D85C6"/>
                </a:solidFill>
              </a:rPr>
              <a:t>Store Manager</a:t>
            </a:r>
            <a:endParaRPr sz="1200">
              <a:solidFill>
                <a:srgbClr val="3D85C6"/>
              </a:solidFill>
            </a:endParaRPr>
          </a:p>
        </p:txBody>
      </p:sp>
      <p:pic>
        <p:nvPicPr>
          <p:cNvPr id="257" name="Google Shape;257;p35"/>
          <p:cNvPicPr preferRelativeResize="0"/>
          <p:nvPr/>
        </p:nvPicPr>
        <p:blipFill>
          <a:blip r:embed="rId6">
            <a:alphaModFix/>
          </a:blip>
          <a:stretch>
            <a:fillRect/>
          </a:stretch>
        </p:blipFill>
        <p:spPr>
          <a:xfrm>
            <a:off x="60600" y="2846646"/>
            <a:ext cx="1977589" cy="2159154"/>
          </a:xfrm>
          <a:prstGeom prst="rect">
            <a:avLst/>
          </a:prstGeom>
          <a:noFill/>
          <a:ln>
            <a:noFill/>
          </a:ln>
        </p:spPr>
      </p:pic>
      <p:sp>
        <p:nvSpPr>
          <p:cNvPr id="258" name="Google Shape;258;p35"/>
          <p:cNvSpPr txBox="1"/>
          <p:nvPr/>
        </p:nvSpPr>
        <p:spPr>
          <a:xfrm>
            <a:off x="6675600" y="3280050"/>
            <a:ext cx="7354200" cy="8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59" name="Google Shape;259;p35"/>
          <p:cNvPicPr preferRelativeResize="0"/>
          <p:nvPr/>
        </p:nvPicPr>
        <p:blipFill>
          <a:blip r:embed="rId7">
            <a:alphaModFix/>
          </a:blip>
          <a:stretch>
            <a:fillRect/>
          </a:stretch>
        </p:blipFill>
        <p:spPr>
          <a:xfrm>
            <a:off x="6029089" y="2742071"/>
            <a:ext cx="1977589" cy="2159154"/>
          </a:xfrm>
          <a:prstGeom prst="rect">
            <a:avLst/>
          </a:prstGeom>
          <a:noFill/>
          <a:ln>
            <a:noFill/>
          </a:ln>
        </p:spPr>
      </p:pic>
      <p:sp>
        <p:nvSpPr>
          <p:cNvPr id="260" name="Google Shape;260;p35"/>
          <p:cNvSpPr txBox="1">
            <a:spLocks noGrp="1"/>
          </p:cNvSpPr>
          <p:nvPr>
            <p:ph type="body" idx="1"/>
          </p:nvPr>
        </p:nvSpPr>
        <p:spPr>
          <a:xfrm>
            <a:off x="3258588" y="3063925"/>
            <a:ext cx="2906700" cy="260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a:t>Training on experienced employees is more impactful than training on less experienced employees.</a:t>
            </a:r>
            <a:endParaRPr sz="1400"/>
          </a:p>
        </p:txBody>
      </p:sp>
      <p:pic>
        <p:nvPicPr>
          <p:cNvPr id="261" name="Google Shape;261;p35"/>
          <p:cNvPicPr preferRelativeResize="0"/>
          <p:nvPr/>
        </p:nvPicPr>
        <p:blipFill>
          <a:blip r:embed="rId8">
            <a:alphaModFix/>
          </a:blip>
          <a:stretch>
            <a:fillRect/>
          </a:stretch>
        </p:blipFill>
        <p:spPr>
          <a:xfrm>
            <a:off x="8175900" y="3392118"/>
            <a:ext cx="968100" cy="633875"/>
          </a:xfrm>
          <a:prstGeom prst="rect">
            <a:avLst/>
          </a:prstGeom>
          <a:noFill/>
          <a:ln>
            <a:noFill/>
          </a:ln>
        </p:spPr>
      </p:pic>
      <p:pic>
        <p:nvPicPr>
          <p:cNvPr id="262" name="Google Shape;262;p35"/>
          <p:cNvPicPr preferRelativeResize="0"/>
          <p:nvPr/>
        </p:nvPicPr>
        <p:blipFill>
          <a:blip r:embed="rId8">
            <a:alphaModFix/>
          </a:blip>
          <a:stretch>
            <a:fillRect/>
          </a:stretch>
        </p:blipFill>
        <p:spPr>
          <a:xfrm>
            <a:off x="2038200" y="3480518"/>
            <a:ext cx="710075" cy="4649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title"/>
          </p:nvPr>
        </p:nvSpPr>
        <p:spPr>
          <a:xfrm>
            <a:off x="311700" y="232275"/>
            <a:ext cx="8520600" cy="1257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r>
              <a:rPr lang="en" sz="2400" b="1"/>
              <a:t>Question 6:</a:t>
            </a:r>
            <a:r>
              <a:rPr lang="en" sz="1800" b="1">
                <a:solidFill>
                  <a:schemeClr val="dk2"/>
                </a:solidFill>
              </a:rPr>
              <a:t>Is the impact of training on salesperformance different for employees who completed the service and selling training?</a:t>
            </a:r>
            <a:endParaRPr sz="1800" b="1"/>
          </a:p>
        </p:txBody>
      </p:sp>
      <p:sp>
        <p:nvSpPr>
          <p:cNvPr id="268" name="Google Shape;268;p36"/>
          <p:cNvSpPr txBox="1">
            <a:spLocks noGrp="1"/>
          </p:cNvSpPr>
          <p:nvPr>
            <p:ph type="body" idx="1"/>
          </p:nvPr>
        </p:nvSpPr>
        <p:spPr>
          <a:xfrm>
            <a:off x="311700" y="1489275"/>
            <a:ext cx="8748900" cy="26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Dependent Variable:              </a:t>
            </a:r>
            <a:r>
              <a:rPr lang="en" b="1"/>
              <a:t>1) Sales Value     2) Sales Quantity</a:t>
            </a:r>
            <a:endParaRPr b="1"/>
          </a:p>
          <a:p>
            <a:pPr marL="0" lvl="0" indent="0" algn="l" rtl="0">
              <a:spcBef>
                <a:spcPts val="1600"/>
              </a:spcBef>
              <a:spcAft>
                <a:spcPts val="0"/>
              </a:spcAft>
              <a:buClr>
                <a:schemeClr val="dk1"/>
              </a:buClr>
              <a:buSzPts val="1100"/>
              <a:buFont typeface="Arial"/>
              <a:buNone/>
            </a:pPr>
            <a:r>
              <a:rPr lang="en" b="1"/>
              <a:t>                                               3) Return Value   4) Return Quantity</a:t>
            </a:r>
            <a:r>
              <a:rPr lang="en"/>
              <a:t> </a:t>
            </a:r>
            <a:endParaRPr/>
          </a:p>
          <a:p>
            <a:pPr marL="0" lvl="0" indent="0" algn="l" rtl="0">
              <a:spcBef>
                <a:spcPts val="1600"/>
              </a:spcBef>
              <a:spcAft>
                <a:spcPts val="0"/>
              </a:spcAft>
              <a:buNone/>
            </a:pPr>
            <a:r>
              <a:rPr lang="en"/>
              <a:t>Key Independent Variable:     product knowledge*service_selling  module</a:t>
            </a:r>
            <a:endParaRPr/>
          </a:p>
          <a:p>
            <a:pPr marL="0" lvl="0" indent="0" algn="l" rtl="0">
              <a:spcBef>
                <a:spcPts val="1600"/>
              </a:spcBef>
              <a:spcAft>
                <a:spcPts val="0"/>
              </a:spcAft>
              <a:buNone/>
            </a:pPr>
            <a:r>
              <a:rPr lang="en"/>
              <a:t>IV’s:                                        </a:t>
            </a:r>
            <a:r>
              <a:rPr lang="en" b="1"/>
              <a:t>Marital Status &amp; Dependent </a:t>
            </a:r>
            <a:r>
              <a:rPr lang="en"/>
              <a:t> </a:t>
            </a:r>
            <a:endParaRPr/>
          </a:p>
          <a:p>
            <a:pPr marL="2743200" lvl="0" indent="0" algn="l" rtl="0">
              <a:spcBef>
                <a:spcPts val="1600"/>
              </a:spcBef>
              <a:spcAft>
                <a:spcPts val="0"/>
              </a:spcAft>
              <a:buNone/>
            </a:pPr>
            <a:r>
              <a:rPr lang="en"/>
              <a:t>    (depends on the model)</a:t>
            </a:r>
            <a:endParaRPr/>
          </a:p>
          <a:p>
            <a:pPr marL="0" lvl="0" indent="0" algn="l" rtl="0">
              <a:spcBef>
                <a:spcPts val="1600"/>
              </a:spcBef>
              <a:spcAft>
                <a:spcPts val="0"/>
              </a:spcAft>
              <a:buClr>
                <a:schemeClr val="dk1"/>
              </a:buClr>
              <a:buSzPts val="1100"/>
              <a:buFont typeface="Arial"/>
              <a:buNone/>
            </a:pPr>
            <a:r>
              <a:rPr lang="en"/>
              <a:t>Control Variables:                  store_number, year of service, rate of pay, etc.</a:t>
            </a:r>
            <a:endParaRPr/>
          </a:p>
          <a:p>
            <a:pPr marL="0" lvl="0" indent="0" algn="l" rtl="0">
              <a:spcBef>
                <a:spcPts val="1600"/>
              </a:spcBef>
              <a:spcAft>
                <a:spcPts val="1600"/>
              </a:spcAft>
              <a:buClr>
                <a:schemeClr val="dk1"/>
              </a:buClr>
              <a:buSzPts val="1100"/>
              <a:buFont typeface="Arial"/>
              <a:buNone/>
            </a:pPr>
            <a:r>
              <a:rPr lang="en"/>
              <a:t>Two Groups:                          store managers, salespeople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p:nvPr/>
        </p:nvSpPr>
        <p:spPr>
          <a:xfrm>
            <a:off x="376375" y="81025"/>
            <a:ext cx="2782800" cy="9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t>Conclusion</a:t>
            </a:r>
            <a:endParaRPr sz="3600"/>
          </a:p>
        </p:txBody>
      </p:sp>
      <p:sp>
        <p:nvSpPr>
          <p:cNvPr id="274" name="Google Shape;274;p37"/>
          <p:cNvSpPr txBox="1">
            <a:spLocks noGrp="1"/>
          </p:cNvSpPr>
          <p:nvPr>
            <p:ph type="body" idx="1"/>
          </p:nvPr>
        </p:nvSpPr>
        <p:spPr>
          <a:xfrm>
            <a:off x="217725" y="689425"/>
            <a:ext cx="8926200" cy="22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a:t>
            </a:r>
            <a:r>
              <a:rPr lang="en" sz="1400"/>
              <a:t>he impact of training has no statistically significant impact on salesperformance from employee(store manager &amp; salespeople) who take the service and selling training to who did not.  Different from what you assumed? The multicollinearity  and lack of data(both variables and observation)might be two of the reasons.</a:t>
            </a:r>
            <a:endParaRPr sz="1400"/>
          </a:p>
          <a:p>
            <a:pPr marL="0" lvl="0" indent="0" algn="l" rtl="0">
              <a:spcBef>
                <a:spcPts val="1600"/>
              </a:spcBef>
              <a:spcAft>
                <a:spcPts val="1600"/>
              </a:spcAft>
              <a:buClr>
                <a:schemeClr val="dk1"/>
              </a:buClr>
              <a:buSzPts val="1100"/>
              <a:buFont typeface="Arial"/>
              <a:buNone/>
            </a:pPr>
            <a:endParaRPr sz="1400"/>
          </a:p>
        </p:txBody>
      </p:sp>
      <p:pic>
        <p:nvPicPr>
          <p:cNvPr id="275" name="Google Shape;275;p37"/>
          <p:cNvPicPr preferRelativeResize="0"/>
          <p:nvPr/>
        </p:nvPicPr>
        <p:blipFill>
          <a:blip r:embed="rId3">
            <a:alphaModFix/>
          </a:blip>
          <a:stretch>
            <a:fillRect/>
          </a:stretch>
        </p:blipFill>
        <p:spPr>
          <a:xfrm>
            <a:off x="705550" y="1853275"/>
            <a:ext cx="3250850" cy="3172299"/>
          </a:xfrm>
          <a:prstGeom prst="rect">
            <a:avLst/>
          </a:prstGeom>
          <a:noFill/>
          <a:ln>
            <a:noFill/>
          </a:ln>
        </p:spPr>
      </p:pic>
      <p:pic>
        <p:nvPicPr>
          <p:cNvPr id="276" name="Google Shape;276;p37"/>
          <p:cNvPicPr preferRelativeResize="0"/>
          <p:nvPr/>
        </p:nvPicPr>
        <p:blipFill>
          <a:blip r:embed="rId4">
            <a:alphaModFix/>
          </a:blip>
          <a:stretch>
            <a:fillRect/>
          </a:stretch>
        </p:blipFill>
        <p:spPr>
          <a:xfrm>
            <a:off x="5414150" y="1865825"/>
            <a:ext cx="3250850" cy="2805689"/>
          </a:xfrm>
          <a:prstGeom prst="rect">
            <a:avLst/>
          </a:prstGeom>
          <a:noFill/>
          <a:ln>
            <a:noFill/>
          </a:ln>
        </p:spPr>
      </p:pic>
      <p:sp>
        <p:nvSpPr>
          <p:cNvPr id="277" name="Google Shape;277;p37"/>
          <p:cNvSpPr txBox="1"/>
          <p:nvPr/>
        </p:nvSpPr>
        <p:spPr>
          <a:xfrm>
            <a:off x="286175" y="1911800"/>
            <a:ext cx="1153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D85C6"/>
                </a:solidFill>
              </a:rPr>
              <a:t>Salespeople</a:t>
            </a:r>
            <a:endParaRPr sz="1200">
              <a:solidFill>
                <a:srgbClr val="3D85C6"/>
              </a:solidFill>
            </a:endParaRPr>
          </a:p>
        </p:txBody>
      </p:sp>
      <p:sp>
        <p:nvSpPr>
          <p:cNvPr id="278" name="Google Shape;278;p37"/>
          <p:cNvSpPr txBox="1"/>
          <p:nvPr/>
        </p:nvSpPr>
        <p:spPr>
          <a:xfrm>
            <a:off x="4935600" y="1853275"/>
            <a:ext cx="1396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D85C6"/>
                </a:solidFill>
              </a:rPr>
              <a:t>Store Manager</a:t>
            </a:r>
            <a:endParaRPr sz="1200">
              <a:solidFill>
                <a:srgbClr val="3D85C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Suggestion</a:t>
            </a:r>
            <a:endParaRPr/>
          </a:p>
        </p:txBody>
      </p:sp>
      <p:sp>
        <p:nvSpPr>
          <p:cNvPr id="284" name="Google Shape;28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Prioritize the training budget for full time employees.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Prioritize the training budget for experienced salespeople and store managers.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290" name="Google Shape;29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More data on salespeople would increase the accuracy of final model. </a:t>
            </a:r>
            <a:endParaRPr/>
          </a:p>
          <a:p>
            <a:pPr marL="457200" lvl="0" indent="-342900" algn="l" rtl="0">
              <a:spcBef>
                <a:spcPts val="0"/>
              </a:spcBef>
              <a:spcAft>
                <a:spcPts val="0"/>
              </a:spcAft>
              <a:buSzPts val="1800"/>
              <a:buChar char="❏"/>
            </a:pPr>
            <a:r>
              <a:rPr lang="en"/>
              <a:t>Not enough data for store managers. </a:t>
            </a:r>
            <a:endParaRPr/>
          </a:p>
          <a:p>
            <a:pPr marL="457200" lvl="0" indent="-342900" algn="l" rtl="0">
              <a:spcBef>
                <a:spcPts val="0"/>
              </a:spcBef>
              <a:spcAft>
                <a:spcPts val="0"/>
              </a:spcAft>
              <a:buSzPts val="1800"/>
              <a:buChar char="❏"/>
            </a:pPr>
            <a:r>
              <a:rPr lang="en"/>
              <a:t>Not enough variables to choose feasible IVs. </a:t>
            </a:r>
            <a:endParaRPr/>
          </a:p>
          <a:p>
            <a:pPr marL="457200" lvl="0" indent="-342900" algn="l" rtl="0">
              <a:spcBef>
                <a:spcPts val="0"/>
              </a:spcBef>
              <a:spcAft>
                <a:spcPts val="0"/>
              </a:spcAft>
              <a:buSzPts val="1800"/>
              <a:buChar char="❏"/>
            </a:pPr>
            <a:r>
              <a:rPr lang="en"/>
              <a:t>Missing data on geographic related store informations, limited the quality of final models.</a:t>
            </a:r>
            <a:endParaRPr/>
          </a:p>
          <a:p>
            <a:pPr marL="457200" lvl="0" indent="-342900" algn="l" rtl="0">
              <a:spcBef>
                <a:spcPts val="0"/>
              </a:spcBef>
              <a:spcAft>
                <a:spcPts val="0"/>
              </a:spcAft>
              <a:buSzPts val="1800"/>
              <a:buChar char="❏"/>
            </a:pPr>
            <a:r>
              <a:rPr lang="en"/>
              <a:t>Severe multicollinearity exist in the question 6, may be improve when we have larger dataset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6351275" y="262800"/>
            <a:ext cx="2480700" cy="430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Raw data plots</a:t>
            </a:r>
            <a:endParaRPr/>
          </a:p>
          <a:p>
            <a:pPr marL="457200" lvl="0" indent="-342900" algn="l" rtl="0">
              <a:spcBef>
                <a:spcPts val="0"/>
              </a:spcBef>
              <a:spcAft>
                <a:spcPts val="0"/>
              </a:spcAft>
              <a:buSzPts val="1800"/>
              <a:buChar char="❖"/>
            </a:pPr>
            <a:r>
              <a:rPr lang="en"/>
              <a:t>Need further analysis to derive valuable insights </a:t>
            </a:r>
            <a:endParaRPr/>
          </a:p>
          <a:p>
            <a:pPr marL="0" lvl="0" indent="0" algn="l" rtl="0">
              <a:spcBef>
                <a:spcPts val="1600"/>
              </a:spcBef>
              <a:spcAft>
                <a:spcPts val="1600"/>
              </a:spcAft>
              <a:buNone/>
            </a:pPr>
            <a:r>
              <a:rPr lang="en"/>
              <a:t>  </a:t>
            </a:r>
            <a:endParaRPr/>
          </a:p>
        </p:txBody>
      </p:sp>
      <p:pic>
        <p:nvPicPr>
          <p:cNvPr id="67" name="Google Shape;67;p15"/>
          <p:cNvPicPr preferRelativeResize="0"/>
          <p:nvPr/>
        </p:nvPicPr>
        <p:blipFill>
          <a:blip r:embed="rId3">
            <a:alphaModFix/>
          </a:blip>
          <a:stretch>
            <a:fillRect/>
          </a:stretch>
        </p:blipFill>
        <p:spPr>
          <a:xfrm>
            <a:off x="25888" y="2571750"/>
            <a:ext cx="3138840" cy="2571750"/>
          </a:xfrm>
          <a:prstGeom prst="rect">
            <a:avLst/>
          </a:prstGeom>
          <a:noFill/>
          <a:ln>
            <a:noFill/>
          </a:ln>
        </p:spPr>
      </p:pic>
      <p:pic>
        <p:nvPicPr>
          <p:cNvPr id="68" name="Google Shape;68;p15"/>
          <p:cNvPicPr preferRelativeResize="0"/>
          <p:nvPr/>
        </p:nvPicPr>
        <p:blipFill>
          <a:blip r:embed="rId4">
            <a:alphaModFix/>
          </a:blip>
          <a:stretch>
            <a:fillRect/>
          </a:stretch>
        </p:blipFill>
        <p:spPr>
          <a:xfrm>
            <a:off x="3220725" y="0"/>
            <a:ext cx="3241124" cy="2655540"/>
          </a:xfrm>
          <a:prstGeom prst="rect">
            <a:avLst/>
          </a:prstGeom>
          <a:noFill/>
          <a:ln>
            <a:noFill/>
          </a:ln>
        </p:spPr>
      </p:pic>
      <p:pic>
        <p:nvPicPr>
          <p:cNvPr id="69" name="Google Shape;69;p15"/>
          <p:cNvPicPr preferRelativeResize="0"/>
          <p:nvPr/>
        </p:nvPicPr>
        <p:blipFill>
          <a:blip r:embed="rId5">
            <a:alphaModFix/>
          </a:blip>
          <a:stretch>
            <a:fillRect/>
          </a:stretch>
        </p:blipFill>
        <p:spPr>
          <a:xfrm>
            <a:off x="38100" y="0"/>
            <a:ext cx="3241124" cy="2655543"/>
          </a:xfrm>
          <a:prstGeom prst="rect">
            <a:avLst/>
          </a:prstGeom>
          <a:noFill/>
          <a:ln>
            <a:noFill/>
          </a:ln>
        </p:spPr>
      </p:pic>
      <p:pic>
        <p:nvPicPr>
          <p:cNvPr id="70" name="Google Shape;70;p15"/>
          <p:cNvPicPr preferRelativeResize="0"/>
          <p:nvPr/>
        </p:nvPicPr>
        <p:blipFill>
          <a:blip r:embed="rId6">
            <a:alphaModFix/>
          </a:blip>
          <a:stretch>
            <a:fillRect/>
          </a:stretch>
        </p:blipFill>
        <p:spPr>
          <a:xfrm>
            <a:off x="3331312" y="2620463"/>
            <a:ext cx="3019959" cy="247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57300"/>
            <a:ext cx="8748900" cy="11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Question 1: Impact of Training Program on </a:t>
            </a:r>
            <a:endParaRPr sz="2400" b="1"/>
          </a:p>
          <a:p>
            <a:pPr marL="0" lvl="0" indent="0" algn="l" rtl="0">
              <a:spcBef>
                <a:spcPts val="0"/>
              </a:spcBef>
              <a:spcAft>
                <a:spcPts val="0"/>
              </a:spcAft>
              <a:buNone/>
            </a:pPr>
            <a:r>
              <a:rPr lang="en" sz="2400" b="1"/>
              <a:t>                     Salesperson Sales and Return Performance</a:t>
            </a:r>
            <a:endParaRPr sz="2400" b="1"/>
          </a:p>
        </p:txBody>
      </p:sp>
      <p:sp>
        <p:nvSpPr>
          <p:cNvPr id="76" name="Google Shape;76;p16"/>
          <p:cNvSpPr txBox="1">
            <a:spLocks noGrp="1"/>
          </p:cNvSpPr>
          <p:nvPr>
            <p:ph type="body" idx="1"/>
          </p:nvPr>
        </p:nvSpPr>
        <p:spPr>
          <a:xfrm>
            <a:off x="311700" y="1401500"/>
            <a:ext cx="8520600" cy="36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Dependent Variable:              </a:t>
            </a:r>
            <a:r>
              <a:rPr lang="en" b="1"/>
              <a:t>1) Sales Value     2) Sales Quantity</a:t>
            </a:r>
            <a:endParaRPr b="1"/>
          </a:p>
          <a:p>
            <a:pPr marL="0" lvl="0" indent="0" algn="l" rtl="0">
              <a:spcBef>
                <a:spcPts val="1600"/>
              </a:spcBef>
              <a:spcAft>
                <a:spcPts val="0"/>
              </a:spcAft>
              <a:buNone/>
            </a:pPr>
            <a:r>
              <a:rPr lang="en" b="1"/>
              <a:t>                                               3) Return Value   4) Return Quantity</a:t>
            </a:r>
            <a:r>
              <a:rPr lang="en"/>
              <a:t> </a:t>
            </a:r>
            <a:endParaRPr/>
          </a:p>
          <a:p>
            <a:pPr marL="0" lvl="0" indent="0" algn="l" rtl="0">
              <a:spcBef>
                <a:spcPts val="1600"/>
              </a:spcBef>
              <a:spcAft>
                <a:spcPts val="0"/>
              </a:spcAft>
              <a:buNone/>
            </a:pPr>
            <a:r>
              <a:rPr lang="en"/>
              <a:t>Key Independent Variable:     </a:t>
            </a:r>
            <a:r>
              <a:rPr lang="en" b="1"/>
              <a:t>Program   </a:t>
            </a:r>
            <a:r>
              <a:rPr lang="en"/>
              <a:t>         (0 for 2011,1 for 2012 &amp; 2013) </a:t>
            </a:r>
            <a:endParaRPr/>
          </a:p>
          <a:p>
            <a:pPr marL="0" lvl="0" indent="0" algn="l" rtl="0">
              <a:spcBef>
                <a:spcPts val="1600"/>
              </a:spcBef>
              <a:spcAft>
                <a:spcPts val="0"/>
              </a:spcAft>
              <a:buNone/>
            </a:pPr>
            <a:r>
              <a:rPr lang="en"/>
              <a:t>Interaction Term:                    </a:t>
            </a:r>
            <a:r>
              <a:rPr lang="en" b="1"/>
              <a:t>Group </a:t>
            </a:r>
            <a:r>
              <a:rPr lang="en"/>
              <a:t>               (if that employee take at least one </a:t>
            </a:r>
            <a:endParaRPr/>
          </a:p>
          <a:p>
            <a:pPr marL="2743200" lvl="0" indent="0" algn="l" rtl="0">
              <a:spcBef>
                <a:spcPts val="1600"/>
              </a:spcBef>
              <a:spcAft>
                <a:spcPts val="0"/>
              </a:spcAft>
              <a:buNone/>
            </a:pPr>
            <a:r>
              <a:rPr lang="en"/>
              <a:t>    training module in year 2012 or 2013)</a:t>
            </a:r>
            <a:endParaRPr/>
          </a:p>
          <a:p>
            <a:pPr marL="0" lvl="0" indent="0" algn="l" rtl="0">
              <a:spcBef>
                <a:spcPts val="1600"/>
              </a:spcBef>
              <a:spcAft>
                <a:spcPts val="0"/>
              </a:spcAft>
              <a:buNone/>
            </a:pPr>
            <a:r>
              <a:rPr lang="en"/>
              <a:t>Control Variables:                  store_number, year of service, rate of pay, etc.</a:t>
            </a:r>
            <a:endParaRPr/>
          </a:p>
          <a:p>
            <a:pPr marL="0" lvl="0" indent="0" algn="l" rtl="0">
              <a:spcBef>
                <a:spcPts val="1600"/>
              </a:spcBef>
              <a:spcAft>
                <a:spcPts val="0"/>
              </a:spcAft>
              <a:buNone/>
            </a:pPr>
            <a:r>
              <a:rPr lang="en"/>
              <a:t>Two Groups:                          store managers, salespeople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234875"/>
            <a:ext cx="87120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chemeClr val="dk2"/>
                </a:solidFill>
              </a:rPr>
              <a:t>Impact of Training Program on Return Value of Salespeople </a:t>
            </a:r>
            <a:endParaRPr b="1"/>
          </a:p>
        </p:txBody>
      </p:sp>
      <p:sp>
        <p:nvSpPr>
          <p:cNvPr id="82" name="Google Shape;82;p17"/>
          <p:cNvSpPr txBox="1">
            <a:spLocks noGrp="1"/>
          </p:cNvSpPr>
          <p:nvPr>
            <p:ph type="body" idx="1"/>
          </p:nvPr>
        </p:nvSpPr>
        <p:spPr>
          <a:xfrm>
            <a:off x="311700" y="4079750"/>
            <a:ext cx="8520600" cy="72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impact of training program on return value is less on salespeople who took the training module.  </a:t>
            </a:r>
            <a:endParaRPr/>
          </a:p>
        </p:txBody>
      </p:sp>
      <p:pic>
        <p:nvPicPr>
          <p:cNvPr id="83" name="Google Shape;83;p17"/>
          <p:cNvPicPr preferRelativeResize="0"/>
          <p:nvPr/>
        </p:nvPicPr>
        <p:blipFill>
          <a:blip r:embed="rId3">
            <a:alphaModFix/>
          </a:blip>
          <a:stretch>
            <a:fillRect/>
          </a:stretch>
        </p:blipFill>
        <p:spPr>
          <a:xfrm>
            <a:off x="395625" y="1921338"/>
            <a:ext cx="3937525" cy="2020013"/>
          </a:xfrm>
          <a:prstGeom prst="rect">
            <a:avLst/>
          </a:prstGeom>
          <a:noFill/>
          <a:ln>
            <a:noFill/>
          </a:ln>
        </p:spPr>
      </p:pic>
      <p:pic>
        <p:nvPicPr>
          <p:cNvPr id="84" name="Google Shape;84;p17"/>
          <p:cNvPicPr preferRelativeResize="0"/>
          <p:nvPr/>
        </p:nvPicPr>
        <p:blipFill>
          <a:blip r:embed="rId4">
            <a:alphaModFix/>
          </a:blip>
          <a:stretch>
            <a:fillRect/>
          </a:stretch>
        </p:blipFill>
        <p:spPr>
          <a:xfrm>
            <a:off x="395626" y="920188"/>
            <a:ext cx="3937520" cy="1001175"/>
          </a:xfrm>
          <a:prstGeom prst="rect">
            <a:avLst/>
          </a:prstGeom>
          <a:noFill/>
          <a:ln>
            <a:noFill/>
          </a:ln>
        </p:spPr>
      </p:pic>
      <p:pic>
        <p:nvPicPr>
          <p:cNvPr id="85" name="Google Shape;85;p17"/>
          <p:cNvPicPr preferRelativeResize="0"/>
          <p:nvPr/>
        </p:nvPicPr>
        <p:blipFill>
          <a:blip r:embed="rId5">
            <a:alphaModFix/>
          </a:blip>
          <a:stretch>
            <a:fillRect/>
          </a:stretch>
        </p:blipFill>
        <p:spPr>
          <a:xfrm>
            <a:off x="4972475" y="1010150"/>
            <a:ext cx="3495675" cy="2867025"/>
          </a:xfrm>
          <a:prstGeom prst="rect">
            <a:avLst/>
          </a:prstGeom>
          <a:noFill/>
          <a:ln>
            <a:noFill/>
          </a:ln>
        </p:spPr>
      </p:pic>
      <p:cxnSp>
        <p:nvCxnSpPr>
          <p:cNvPr id="86" name="Google Shape;86;p17"/>
          <p:cNvCxnSpPr/>
          <p:nvPr/>
        </p:nvCxnSpPr>
        <p:spPr>
          <a:xfrm>
            <a:off x="2415350" y="2114975"/>
            <a:ext cx="287700"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3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Impact of Training Program on Return Quantity of Salespeople </a:t>
            </a:r>
            <a:endParaRPr/>
          </a:p>
        </p:txBody>
      </p:sp>
      <p:sp>
        <p:nvSpPr>
          <p:cNvPr id="92" name="Google Shape;92;p18"/>
          <p:cNvSpPr txBox="1">
            <a:spLocks noGrp="1"/>
          </p:cNvSpPr>
          <p:nvPr>
            <p:ph type="body" idx="1"/>
          </p:nvPr>
        </p:nvSpPr>
        <p:spPr>
          <a:xfrm>
            <a:off x="199075" y="4192400"/>
            <a:ext cx="8520600" cy="76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The impact of training program on return quantity is more on salespeople who took the training module.  </a:t>
            </a:r>
            <a:endParaRPr/>
          </a:p>
        </p:txBody>
      </p:sp>
      <p:pic>
        <p:nvPicPr>
          <p:cNvPr id="93" name="Google Shape;93;p18"/>
          <p:cNvPicPr preferRelativeResize="0"/>
          <p:nvPr/>
        </p:nvPicPr>
        <p:blipFill>
          <a:blip r:embed="rId3">
            <a:alphaModFix/>
          </a:blip>
          <a:stretch>
            <a:fillRect/>
          </a:stretch>
        </p:blipFill>
        <p:spPr>
          <a:xfrm>
            <a:off x="5224000" y="964763"/>
            <a:ext cx="3495675" cy="2867025"/>
          </a:xfrm>
          <a:prstGeom prst="rect">
            <a:avLst/>
          </a:prstGeom>
          <a:noFill/>
          <a:ln>
            <a:noFill/>
          </a:ln>
        </p:spPr>
      </p:pic>
      <p:pic>
        <p:nvPicPr>
          <p:cNvPr id="94" name="Google Shape;94;p18"/>
          <p:cNvPicPr preferRelativeResize="0"/>
          <p:nvPr/>
        </p:nvPicPr>
        <p:blipFill>
          <a:blip r:embed="rId4">
            <a:alphaModFix/>
          </a:blip>
          <a:stretch>
            <a:fillRect/>
          </a:stretch>
        </p:blipFill>
        <p:spPr>
          <a:xfrm>
            <a:off x="311700" y="964775"/>
            <a:ext cx="3630400" cy="1014650"/>
          </a:xfrm>
          <a:prstGeom prst="rect">
            <a:avLst/>
          </a:prstGeom>
          <a:noFill/>
          <a:ln>
            <a:noFill/>
          </a:ln>
        </p:spPr>
      </p:pic>
      <p:pic>
        <p:nvPicPr>
          <p:cNvPr id="95" name="Google Shape;95;p18"/>
          <p:cNvPicPr preferRelativeResize="0"/>
          <p:nvPr/>
        </p:nvPicPr>
        <p:blipFill>
          <a:blip r:embed="rId5">
            <a:alphaModFix/>
          </a:blip>
          <a:stretch>
            <a:fillRect/>
          </a:stretch>
        </p:blipFill>
        <p:spPr>
          <a:xfrm>
            <a:off x="311700" y="1853875"/>
            <a:ext cx="3567826" cy="1919600"/>
          </a:xfrm>
          <a:prstGeom prst="rect">
            <a:avLst/>
          </a:prstGeom>
          <a:noFill/>
          <a:ln>
            <a:noFill/>
          </a:ln>
        </p:spPr>
      </p:pic>
      <p:cxnSp>
        <p:nvCxnSpPr>
          <p:cNvPr id="96" name="Google Shape;96;p18"/>
          <p:cNvCxnSpPr/>
          <p:nvPr/>
        </p:nvCxnSpPr>
        <p:spPr>
          <a:xfrm rot="10800000" flipH="1">
            <a:off x="1814625" y="1989725"/>
            <a:ext cx="588300" cy="126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impact of training program on sales value and sales quantity cannot be interpreted based on the current data. We do not have a reliable model to make the analysis. </a:t>
            </a:r>
            <a:endParaRPr/>
          </a:p>
          <a:p>
            <a:pPr marL="457200" lvl="0" indent="-342900" algn="l" rtl="0">
              <a:spcBef>
                <a:spcPts val="0"/>
              </a:spcBef>
              <a:spcAft>
                <a:spcPts val="0"/>
              </a:spcAft>
              <a:buSzPts val="1800"/>
              <a:buChar char="❏"/>
            </a:pPr>
            <a:r>
              <a:rPr lang="en"/>
              <a:t>Based on the analysis, we can conclude that by implementing the training program, people who take the training modules would incur less return values but more return quantity. This may due the increased selling skill of the salespeople, so they oversell. Customers will eventually return the products if they do not like the products.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232275"/>
            <a:ext cx="8520600" cy="12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Question 2: Impact of completing at least one </a:t>
            </a:r>
            <a:endParaRPr sz="2400" b="1"/>
          </a:p>
          <a:p>
            <a:pPr marL="0" lvl="0" indent="0" algn="l" rtl="0">
              <a:spcBef>
                <a:spcPts val="0"/>
              </a:spcBef>
              <a:spcAft>
                <a:spcPts val="0"/>
              </a:spcAft>
              <a:buNone/>
            </a:pPr>
            <a:r>
              <a:rPr lang="en" sz="2400" b="1"/>
              <a:t>                     training module on salesperson sales and </a:t>
            </a:r>
            <a:endParaRPr sz="2400" b="1"/>
          </a:p>
          <a:p>
            <a:pPr marL="0" lvl="0" indent="0" algn="l" rtl="0">
              <a:spcBef>
                <a:spcPts val="0"/>
              </a:spcBef>
              <a:spcAft>
                <a:spcPts val="0"/>
              </a:spcAft>
              <a:buNone/>
            </a:pPr>
            <a:r>
              <a:rPr lang="en" sz="2400" b="1"/>
              <a:t>                     return performance?</a:t>
            </a:r>
            <a:endParaRPr sz="2400" b="1"/>
          </a:p>
        </p:txBody>
      </p:sp>
      <p:sp>
        <p:nvSpPr>
          <p:cNvPr id="108" name="Google Shape;108;p20"/>
          <p:cNvSpPr txBox="1">
            <a:spLocks noGrp="1"/>
          </p:cNvSpPr>
          <p:nvPr>
            <p:ph type="body" idx="1"/>
          </p:nvPr>
        </p:nvSpPr>
        <p:spPr>
          <a:xfrm>
            <a:off x="311700" y="1489275"/>
            <a:ext cx="8748900" cy="26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Dependent Variable:              </a:t>
            </a:r>
            <a:r>
              <a:rPr lang="en" b="1"/>
              <a:t>1) Sales Value     2) Sales Quantity</a:t>
            </a:r>
            <a:endParaRPr b="1"/>
          </a:p>
          <a:p>
            <a:pPr marL="0" lvl="0" indent="0" algn="l" rtl="0">
              <a:spcBef>
                <a:spcPts val="1600"/>
              </a:spcBef>
              <a:spcAft>
                <a:spcPts val="0"/>
              </a:spcAft>
              <a:buClr>
                <a:schemeClr val="dk1"/>
              </a:buClr>
              <a:buSzPts val="1100"/>
              <a:buFont typeface="Arial"/>
              <a:buNone/>
            </a:pPr>
            <a:r>
              <a:rPr lang="en" b="1"/>
              <a:t>                                               3) Return Value   4) Return Quantity</a:t>
            </a:r>
            <a:r>
              <a:rPr lang="en"/>
              <a:t> </a:t>
            </a:r>
            <a:endParaRPr/>
          </a:p>
          <a:p>
            <a:pPr marL="0" lvl="0" indent="0" algn="l" rtl="0">
              <a:spcBef>
                <a:spcPts val="1600"/>
              </a:spcBef>
              <a:spcAft>
                <a:spcPts val="0"/>
              </a:spcAft>
              <a:buNone/>
            </a:pPr>
            <a:r>
              <a:rPr lang="en"/>
              <a:t>Key Independent Variable:     </a:t>
            </a:r>
            <a:r>
              <a:rPr lang="en" b="1"/>
              <a:t>Group </a:t>
            </a:r>
            <a:r>
              <a:rPr lang="en"/>
              <a:t>(1 if completed at least 1 module, 0 otherwise) </a:t>
            </a:r>
            <a:endParaRPr/>
          </a:p>
          <a:p>
            <a:pPr marL="0" lvl="0" indent="0" algn="l" rtl="0">
              <a:spcBef>
                <a:spcPts val="1600"/>
              </a:spcBef>
              <a:spcAft>
                <a:spcPts val="0"/>
              </a:spcAft>
              <a:buNone/>
            </a:pPr>
            <a:r>
              <a:rPr lang="en"/>
              <a:t>IV’s:                                        </a:t>
            </a:r>
            <a:r>
              <a:rPr lang="en" b="1"/>
              <a:t>Marital Status &amp; Dependent </a:t>
            </a:r>
            <a:r>
              <a:rPr lang="en"/>
              <a:t> </a:t>
            </a:r>
            <a:endParaRPr/>
          </a:p>
          <a:p>
            <a:pPr marL="2743200" lvl="0" indent="0" algn="l" rtl="0">
              <a:spcBef>
                <a:spcPts val="1600"/>
              </a:spcBef>
              <a:spcAft>
                <a:spcPts val="0"/>
              </a:spcAft>
              <a:buNone/>
            </a:pPr>
            <a:r>
              <a:rPr lang="en"/>
              <a:t>    (depends on the model)</a:t>
            </a:r>
            <a:endParaRPr/>
          </a:p>
          <a:p>
            <a:pPr marL="0" lvl="0" indent="0" algn="l" rtl="0">
              <a:spcBef>
                <a:spcPts val="1600"/>
              </a:spcBef>
              <a:spcAft>
                <a:spcPts val="0"/>
              </a:spcAft>
              <a:buClr>
                <a:schemeClr val="dk1"/>
              </a:buClr>
              <a:buSzPts val="1100"/>
              <a:buFont typeface="Arial"/>
              <a:buNone/>
            </a:pPr>
            <a:r>
              <a:rPr lang="en"/>
              <a:t>Control Variables:                  store_number, year of service, rate of pay, etc.</a:t>
            </a:r>
            <a:endParaRPr/>
          </a:p>
          <a:p>
            <a:pPr marL="0" lvl="0" indent="0" algn="l" rtl="0">
              <a:spcBef>
                <a:spcPts val="1600"/>
              </a:spcBef>
              <a:spcAft>
                <a:spcPts val="1600"/>
              </a:spcAft>
              <a:buClr>
                <a:schemeClr val="dk1"/>
              </a:buClr>
              <a:buSzPts val="1100"/>
              <a:buFont typeface="Arial"/>
              <a:buNone/>
            </a:pPr>
            <a:r>
              <a:rPr lang="en"/>
              <a:t>Two Groups:                          store managers, salespeople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body" idx="1"/>
          </p:nvPr>
        </p:nvSpPr>
        <p:spPr>
          <a:xfrm>
            <a:off x="311700" y="3766900"/>
            <a:ext cx="8520600" cy="125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For salespeople, take at least one training module, will increase the sales value by 898%. For store managers, take at least one training module, will increase the sales value by 193%. We can conclude that taking at least one training module will increase the sales value. </a:t>
            </a:r>
            <a:endParaRPr/>
          </a:p>
        </p:txBody>
      </p:sp>
      <p:sp>
        <p:nvSpPr>
          <p:cNvPr id="114" name="Google Shape;114;p21"/>
          <p:cNvSpPr txBox="1"/>
          <p:nvPr/>
        </p:nvSpPr>
        <p:spPr>
          <a:xfrm>
            <a:off x="311700" y="125150"/>
            <a:ext cx="8736300" cy="67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rPr>
              <a:t>Impact of Taken At Least One Training Module on Sales Value</a:t>
            </a:r>
            <a:endParaRPr sz="1800" b="1">
              <a:solidFill>
                <a:srgbClr val="666666"/>
              </a:solidFill>
            </a:endParaRPr>
          </a:p>
        </p:txBody>
      </p:sp>
      <p:pic>
        <p:nvPicPr>
          <p:cNvPr id="115" name="Google Shape;115;p21"/>
          <p:cNvPicPr preferRelativeResize="0"/>
          <p:nvPr/>
        </p:nvPicPr>
        <p:blipFill>
          <a:blip r:embed="rId3">
            <a:alphaModFix/>
          </a:blip>
          <a:stretch>
            <a:fillRect/>
          </a:stretch>
        </p:blipFill>
        <p:spPr>
          <a:xfrm>
            <a:off x="311700" y="1809675"/>
            <a:ext cx="2386375" cy="1957225"/>
          </a:xfrm>
          <a:prstGeom prst="rect">
            <a:avLst/>
          </a:prstGeom>
          <a:noFill/>
          <a:ln>
            <a:noFill/>
          </a:ln>
        </p:spPr>
      </p:pic>
      <p:pic>
        <p:nvPicPr>
          <p:cNvPr id="116" name="Google Shape;116;p21"/>
          <p:cNvPicPr preferRelativeResize="0"/>
          <p:nvPr/>
        </p:nvPicPr>
        <p:blipFill>
          <a:blip r:embed="rId4">
            <a:alphaModFix/>
          </a:blip>
          <a:stretch>
            <a:fillRect/>
          </a:stretch>
        </p:blipFill>
        <p:spPr>
          <a:xfrm>
            <a:off x="374025" y="695925"/>
            <a:ext cx="3004349" cy="1113738"/>
          </a:xfrm>
          <a:prstGeom prst="rect">
            <a:avLst/>
          </a:prstGeom>
          <a:noFill/>
          <a:ln>
            <a:noFill/>
          </a:ln>
        </p:spPr>
      </p:pic>
      <p:pic>
        <p:nvPicPr>
          <p:cNvPr id="117" name="Google Shape;117;p21"/>
          <p:cNvPicPr preferRelativeResize="0"/>
          <p:nvPr/>
        </p:nvPicPr>
        <p:blipFill>
          <a:blip r:embed="rId5">
            <a:alphaModFix/>
          </a:blip>
          <a:stretch>
            <a:fillRect/>
          </a:stretch>
        </p:blipFill>
        <p:spPr>
          <a:xfrm>
            <a:off x="3737774" y="1911177"/>
            <a:ext cx="2144075" cy="1758500"/>
          </a:xfrm>
          <a:prstGeom prst="rect">
            <a:avLst/>
          </a:prstGeom>
          <a:noFill/>
          <a:ln>
            <a:noFill/>
          </a:ln>
        </p:spPr>
      </p:pic>
      <p:pic>
        <p:nvPicPr>
          <p:cNvPr id="118" name="Google Shape;118;p21"/>
          <p:cNvPicPr preferRelativeResize="0"/>
          <p:nvPr/>
        </p:nvPicPr>
        <p:blipFill>
          <a:blip r:embed="rId6">
            <a:alphaModFix/>
          </a:blip>
          <a:stretch>
            <a:fillRect/>
          </a:stretch>
        </p:blipFill>
        <p:spPr>
          <a:xfrm>
            <a:off x="3628345" y="685000"/>
            <a:ext cx="3004351" cy="1135600"/>
          </a:xfrm>
          <a:prstGeom prst="rect">
            <a:avLst/>
          </a:prstGeom>
          <a:noFill/>
          <a:ln>
            <a:noFill/>
          </a:ln>
        </p:spPr>
      </p:pic>
      <p:sp>
        <p:nvSpPr>
          <p:cNvPr id="119" name="Google Shape;119;p21"/>
          <p:cNvSpPr txBox="1"/>
          <p:nvPr/>
        </p:nvSpPr>
        <p:spPr>
          <a:xfrm>
            <a:off x="311700" y="951100"/>
            <a:ext cx="12891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Salespeople</a:t>
            </a:r>
            <a:endParaRPr>
              <a:solidFill>
                <a:srgbClr val="3D85C6"/>
              </a:solidFill>
            </a:endParaRPr>
          </a:p>
        </p:txBody>
      </p:sp>
      <p:sp>
        <p:nvSpPr>
          <p:cNvPr id="120" name="Google Shape;120;p21"/>
          <p:cNvSpPr txBox="1"/>
          <p:nvPr/>
        </p:nvSpPr>
        <p:spPr>
          <a:xfrm>
            <a:off x="3540775" y="964300"/>
            <a:ext cx="15768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Store Managers</a:t>
            </a:r>
            <a:endParaRPr>
              <a:solidFill>
                <a:srgbClr val="3D85C6"/>
              </a:solidFill>
            </a:endParaRPr>
          </a:p>
        </p:txBody>
      </p:sp>
      <p:cxnSp>
        <p:nvCxnSpPr>
          <p:cNvPr id="121" name="Google Shape;121;p21"/>
          <p:cNvCxnSpPr/>
          <p:nvPr/>
        </p:nvCxnSpPr>
        <p:spPr>
          <a:xfrm>
            <a:off x="1601875" y="1664450"/>
            <a:ext cx="513000" cy="0"/>
          </a:xfrm>
          <a:prstGeom prst="straightConnector1">
            <a:avLst/>
          </a:prstGeom>
          <a:noFill/>
          <a:ln w="9525" cap="flat" cmpd="sng">
            <a:solidFill>
              <a:srgbClr val="FF0000"/>
            </a:solidFill>
            <a:prstDash val="solid"/>
            <a:round/>
            <a:headEnd type="none" w="med" len="med"/>
            <a:tailEnd type="triangle" w="med" len="med"/>
          </a:ln>
        </p:spPr>
      </p:cxnSp>
      <p:cxnSp>
        <p:nvCxnSpPr>
          <p:cNvPr id="122" name="Google Shape;122;p21"/>
          <p:cNvCxnSpPr/>
          <p:nvPr/>
        </p:nvCxnSpPr>
        <p:spPr>
          <a:xfrm rot="10800000" flipH="1">
            <a:off x="4880700" y="1614600"/>
            <a:ext cx="513300" cy="123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1613</Words>
  <Application>Microsoft Macintosh PowerPoint</Application>
  <PresentationFormat>On-screen Show (16:9)</PresentationFormat>
  <Paragraphs>146</Paragraphs>
  <Slides>27</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  SALESPERSON TRAINING IN RETAIL STORES </vt:lpstr>
      <vt:lpstr>Background </vt:lpstr>
      <vt:lpstr>PowerPoint Presentation</vt:lpstr>
      <vt:lpstr>Question 1: Impact of Training Program on                       Salesperson Sales and Return Performance</vt:lpstr>
      <vt:lpstr>Impact of Training Program on Return Value of Salespeople </vt:lpstr>
      <vt:lpstr>Impact of Training Program on Return Quantity of Salespeople </vt:lpstr>
      <vt:lpstr>Insights</vt:lpstr>
      <vt:lpstr>Question 2: Impact of completing at least one                       training module on salesperson sales and                       return performance?</vt:lpstr>
      <vt:lpstr>PowerPoint Presentation</vt:lpstr>
      <vt:lpstr>Impact of Taken At Least One Training Module on Sales Quantity  </vt:lpstr>
      <vt:lpstr>Impact of Taken At Least One Training Module on Return Value for Salespeople    </vt:lpstr>
      <vt:lpstr>Question 3: What is the impact of completing every                        additional training module on a salespersons                      sales and return performance?</vt:lpstr>
      <vt:lpstr>PowerPoint Presentation</vt:lpstr>
      <vt:lpstr>PowerPoint Presentation</vt:lpstr>
      <vt:lpstr>PowerPoint Presentation</vt:lpstr>
      <vt:lpstr>Question 4: Who benefits more from training: Full time or                      Part time employees</vt:lpstr>
      <vt:lpstr>PowerPoint Presentation</vt:lpstr>
      <vt:lpstr>PowerPoint Presentation</vt:lpstr>
      <vt:lpstr>PowerPoint Presentation</vt:lpstr>
      <vt:lpstr>PowerPoint Presentation</vt:lpstr>
      <vt:lpstr>Question 5: Who benefits from the training more:more experienced employees or less experienced employees?</vt:lpstr>
      <vt:lpstr>PowerPoint Presentation</vt:lpstr>
      <vt:lpstr>PowerPoint Presentation</vt:lpstr>
      <vt:lpstr>Question 6:Is the impact of training on salesperformance different for employees who completed the service and selling training?</vt:lpstr>
      <vt:lpstr>PowerPoint Presentation</vt:lpstr>
      <vt:lpstr>Suggestion</vt:lpstr>
      <vt:lpstr>Limitations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SALESPERSON TRAINING IN RETAIL STORES </dc:title>
  <cp:lastModifiedBy>Jonathan Ang</cp:lastModifiedBy>
  <cp:revision>1</cp:revision>
  <dcterms:modified xsi:type="dcterms:W3CDTF">2018-12-01T07:46:59Z</dcterms:modified>
</cp:coreProperties>
</file>