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5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FFF2CC"/>
    <a:srgbClr val="E2D9CA"/>
    <a:srgbClr val="DCB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0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130F9-7B04-4C76-99F7-EDA04D7924EF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94AD0-846C-4FE1-AEAE-6B6CB1713F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5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4AD0-846C-4FE1-AEAE-6B6CB1713FC7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70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94AD0-846C-4FE1-AEAE-6B6CB1713FC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EF97-074A-0EFD-5D7F-438829C8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9D2-E789-61DF-976E-369BCDDA2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40BF-FDAC-ED0F-6826-5507D5EE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32DB-4A2F-1164-243B-C0307189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E44C-F9D5-F3EE-779E-454E68F2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75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DF49-EF25-9DB2-414F-C53FB29E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32D3-0267-BCC4-5396-77F5E0A1E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D603-2F57-F089-385D-0A1DFBD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5C47-7E8F-A75A-EA8E-C2BCF5DF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7141-82F8-67B6-CAEF-09E1A53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7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CD908-5AE9-D6CC-B78B-08FE69E08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07B9-D740-7588-519C-AD717B38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AF09-AB66-C75D-A021-F0999384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7D6E-9C1E-BA5E-A1F0-FCF7AE2C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4193-0783-1423-E3E3-D1DB46E6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4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A2C5-CA33-4D08-6E08-4D8A66E6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2846-AA7B-31FD-1E93-0A1386E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E229-3FE0-6BFC-46D5-D85C1AEB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DCC6-B046-DAFE-B408-5D6732E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5877-AA1A-8116-865A-6CEA9F3C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1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BDC1-C8A8-AB2E-A372-5E439ECA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99DDC-2482-74D3-AF19-329E00C9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9354-6DEA-56CA-2ED5-67946AB2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FD913-7643-3B3B-5895-C38BC0BA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4E3F-9C00-9FA4-0F3D-0328DFDA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08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000-7134-69FC-647C-D6E32FFF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5464-0B83-E390-FD2F-68C56EA15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442A-0563-EB4B-3733-9F16EC1C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B71C-A6F9-9A78-C2C9-9A834C7E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6D4E-D1A9-C904-9B58-CE0C78BF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73BD7-F920-4C55-81F8-5D0B7D0B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8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744F-DDA5-F2B4-6D2A-03758E25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2983-89F3-3EDF-A9EE-FC1EC9A1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5C8F8-C7B3-49EE-08B9-A7EBFF83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5198-A0A3-5B0B-06C0-C9B1C549F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F1A6C-C93F-A34F-7A30-467C5F16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F01A1-15E8-805F-0786-D5448920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3C0CB-F51E-BA7D-2D31-9E9B9865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1D8EE-0810-037E-12AE-675C4804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26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6F94-584C-B43D-967B-0D1AF3BA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D2608-1415-CD21-3438-E20B9800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0A8C7-EE36-004E-4BF6-1384A44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428F5-F9EC-3F52-77B7-258E7DB4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75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6675B-81AC-DAAD-EF21-C362FE8D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4B783-3AAA-BB90-7995-CB944EA0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5631D-65CA-3485-D5BB-55E182C9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FC6F-B463-D42D-3E2E-653C191B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CF25-F3C4-18E2-E4A3-550BBC5A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AAFFA-6470-17A6-FE7D-F2A2A03A7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EDEF-F952-C60A-66BF-4A938443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C58D-1F2F-1F08-12C8-7BA2E0E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DDB3D-3CFA-DE93-BE18-447BF766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42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48FA-6189-B568-59D6-6CBFC0E9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7F198-040C-D219-7C8B-F897E70DF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09861-DC34-3F5F-B6A7-8FC804458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3923B-FA5B-D14A-07D9-C6244C16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ED721-9A63-E1A0-B17F-9CE73C02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5E43-6A89-5766-0EE3-4EB4D70D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2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0A9D2-89DE-BF27-5A23-662866EB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826F-9530-54C7-9483-E64D3E6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192B-A589-766B-C1D8-99F34C3C9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56BDE-421C-4CFA-A773-2C7368D94786}" type="datetimeFigureOut">
              <a:rPr lang="en-SG" smtClean="0"/>
              <a:t>20/11/2024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D72B-E837-DE74-79E3-FBBA504E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9AD2-6CAB-D850-9680-3778DB7C2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C825-13C6-4398-9BFB-14B3B6D3D76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49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dollarsandsense.sg/here-are-your-odds-of-winning-the-hong-bao-draw-for-tot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C9C8004-0D6C-C535-0E06-2E1537771DEA}"/>
              </a:ext>
            </a:extLst>
          </p:cNvPr>
          <p:cNvGrpSpPr/>
          <p:nvPr/>
        </p:nvGrpSpPr>
        <p:grpSpPr>
          <a:xfrm>
            <a:off x="1748975" y="579120"/>
            <a:ext cx="7781105" cy="5699760"/>
            <a:chOff x="1525455" y="487680"/>
            <a:chExt cx="7781105" cy="5699760"/>
          </a:xfrm>
          <a:blipFill>
            <a:blip r:embed="rId2"/>
            <a:tile tx="0" ty="0" sx="100000" sy="100000" flip="none" algn="tl"/>
          </a:blip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4133E-120E-80F6-57A9-79C3938B0EF4}"/>
                </a:ext>
              </a:extLst>
            </p:cNvPr>
            <p:cNvSpPr txBox="1"/>
            <p:nvPr/>
          </p:nvSpPr>
          <p:spPr>
            <a:xfrm>
              <a:off x="1935480" y="487680"/>
              <a:ext cx="7371080" cy="5699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1485DF-3607-D03C-AAB5-E721BA18949C}"/>
                </a:ext>
              </a:extLst>
            </p:cNvPr>
            <p:cNvGrpSpPr/>
            <p:nvPr/>
          </p:nvGrpSpPr>
          <p:grpSpPr>
            <a:xfrm>
              <a:off x="1561242" y="824496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B4ADB0-FE24-8F31-7D95-89C10E8D6CFE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46FFBA27-5DAE-306E-A2C1-186DFA03A51C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B37175-2096-06CE-2B93-AAAB8488FE2A}"/>
                </a:ext>
              </a:extLst>
            </p:cNvPr>
            <p:cNvGrpSpPr/>
            <p:nvPr/>
          </p:nvGrpSpPr>
          <p:grpSpPr>
            <a:xfrm>
              <a:off x="1561242" y="1976361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693883-74CB-8E11-762E-36E007FC3B6E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D79D6F5F-3B1B-B885-6DB1-FDF6217C0F77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8EEC3-2508-C24D-AB0B-536FE9A96DD4}"/>
                </a:ext>
              </a:extLst>
            </p:cNvPr>
            <p:cNvGrpSpPr/>
            <p:nvPr/>
          </p:nvGrpSpPr>
          <p:grpSpPr>
            <a:xfrm>
              <a:off x="1525455" y="3090533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C1CBA2-E880-E38F-41FB-D3C08DADB494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3BAA712A-5146-FA96-5C8D-F0652D5EBFD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2EDDD1-8FC6-53F5-2A71-8B9215E24D17}"/>
                </a:ext>
              </a:extLst>
            </p:cNvPr>
            <p:cNvGrpSpPr/>
            <p:nvPr/>
          </p:nvGrpSpPr>
          <p:grpSpPr>
            <a:xfrm>
              <a:off x="1553284" y="4296317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1FA220-8F72-59A2-FB40-6CF07ABAB85A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A967DA3-5C69-C3DC-E305-503004E233B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774347-92D9-25AF-8F6B-17B438DBC580}"/>
                </a:ext>
              </a:extLst>
            </p:cNvPr>
            <p:cNvGrpSpPr/>
            <p:nvPr/>
          </p:nvGrpSpPr>
          <p:grpSpPr>
            <a:xfrm>
              <a:off x="1589071" y="5434861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A2EB0B0-106A-0F03-FB1C-94A709D72FD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A30A2063-2123-D322-AAFA-F95CDCF4931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0" name="Picture 39" descr="Calendar&#10;&#10;Description automatically generated">
            <a:extLst>
              <a:ext uri="{FF2B5EF4-FFF2-40B4-BE49-F238E27FC236}">
                <a16:creationId xmlns:a16="http://schemas.microsoft.com/office/drawing/2014/main" id="{573AC4D1-5B0F-58A4-02DA-8A92FF577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4200155">
            <a:off x="7719583" y="1008339"/>
            <a:ext cx="3177543" cy="1440596"/>
          </a:xfrm>
          <a:prstGeom prst="rect">
            <a:avLst/>
          </a:prstGeom>
        </p:spPr>
      </p:pic>
      <p:pic>
        <p:nvPicPr>
          <p:cNvPr id="41" name="Google Shape;319;p50">
            <a:extLst>
              <a:ext uri="{FF2B5EF4-FFF2-40B4-BE49-F238E27FC236}">
                <a16:creationId xmlns:a16="http://schemas.microsoft.com/office/drawing/2014/main" id="{9DF0214F-DB71-4F85-20DE-B04ACDE860E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970" r="8892" b="21025"/>
          <a:stretch/>
        </p:blipFill>
        <p:spPr>
          <a:xfrm>
            <a:off x="8511655" y="5315738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320;p50">
            <a:extLst>
              <a:ext uri="{FF2B5EF4-FFF2-40B4-BE49-F238E27FC236}">
                <a16:creationId xmlns:a16="http://schemas.microsoft.com/office/drawing/2014/main" id="{F97AFBE5-1AB9-4C27-110F-0FA4AC542B7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734" r="8892" b="18300"/>
          <a:stretch/>
        </p:blipFill>
        <p:spPr>
          <a:xfrm>
            <a:off x="8511655" y="4767615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FFC39DD-F235-53E5-1DA8-CE83A3BCE4CC}"/>
              </a:ext>
            </a:extLst>
          </p:cNvPr>
          <p:cNvSpPr txBox="1"/>
          <p:nvPr/>
        </p:nvSpPr>
        <p:spPr>
          <a:xfrm>
            <a:off x="4034090" y="2458698"/>
            <a:ext cx="3791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/>
              <a:t>Toto Number Guidebook</a:t>
            </a:r>
          </a:p>
        </p:txBody>
      </p:sp>
      <p:sp>
        <p:nvSpPr>
          <p:cNvPr id="46" name="Google Shape;315;p50">
            <a:extLst>
              <a:ext uri="{FF2B5EF4-FFF2-40B4-BE49-F238E27FC236}">
                <a16:creationId xmlns:a16="http://schemas.microsoft.com/office/drawing/2014/main" id="{221E83E8-A86C-EE56-5546-F9627A120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7800" y="3930993"/>
            <a:ext cx="439909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Based on 2014-2020 data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7005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DB8974-E46C-6180-CA4D-B6C22278400D}"/>
              </a:ext>
            </a:extLst>
          </p:cNvPr>
          <p:cNvSpPr txBox="1"/>
          <p:nvPr/>
        </p:nvSpPr>
        <p:spPr>
          <a:xfrm>
            <a:off x="503738" y="559419"/>
            <a:ext cx="11658550" cy="60439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F741D6-0FE8-DDBB-80EB-94A9841DB63E}"/>
              </a:ext>
            </a:extLst>
          </p:cNvPr>
          <p:cNvGrpSpPr/>
          <p:nvPr/>
        </p:nvGrpSpPr>
        <p:grpSpPr>
          <a:xfrm>
            <a:off x="0" y="811707"/>
            <a:ext cx="1069752" cy="5245738"/>
            <a:chOff x="1748975" y="915936"/>
            <a:chExt cx="1127877" cy="51986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27FE5-75A6-FA5A-1250-346D31196AA8}"/>
                </a:ext>
              </a:extLst>
            </p:cNvPr>
            <p:cNvGrpSpPr/>
            <p:nvPr/>
          </p:nvGrpSpPr>
          <p:grpSpPr>
            <a:xfrm>
              <a:off x="1784762" y="915936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AA5227-A5FA-C2C3-BCF0-E8A671970BC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5696876-0D58-558E-AA56-7495250AC076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A9FC7D-A58B-EF30-75EF-F3A21DCB1006}"/>
                </a:ext>
              </a:extLst>
            </p:cNvPr>
            <p:cNvGrpSpPr/>
            <p:nvPr/>
          </p:nvGrpSpPr>
          <p:grpSpPr>
            <a:xfrm>
              <a:off x="1784762" y="20678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4E89D-DEDE-A552-D4C4-014F0C8082F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14841AF8-0844-D92C-4447-C6277E61B1E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7CD973-DB2B-2F7B-2D40-8BF03078858C}"/>
                </a:ext>
              </a:extLst>
            </p:cNvPr>
            <p:cNvGrpSpPr/>
            <p:nvPr/>
          </p:nvGrpSpPr>
          <p:grpSpPr>
            <a:xfrm>
              <a:off x="1748975" y="3181973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30D548-1D8C-FAEF-BEA4-534B50A470EC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99C17B44-D660-BF19-8BE6-2EB4298B034A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E88809-5385-A983-E80A-1600BBD76A19}"/>
                </a:ext>
              </a:extLst>
            </p:cNvPr>
            <p:cNvGrpSpPr/>
            <p:nvPr/>
          </p:nvGrpSpPr>
          <p:grpSpPr>
            <a:xfrm>
              <a:off x="1776804" y="4387757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41695E-8524-F9AE-2516-F2C5B549E0F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BE43499A-A17C-27C3-4114-170E8C794EF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ED21C7-2B80-AE57-3F04-F5A5C6C2B204}"/>
                </a:ext>
              </a:extLst>
            </p:cNvPr>
            <p:cNvGrpSpPr/>
            <p:nvPr/>
          </p:nvGrpSpPr>
          <p:grpSpPr>
            <a:xfrm>
              <a:off x="1812591" y="55263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593A5-63D2-F514-A7D2-2B9EEC545150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EBD8F2D6-2290-7E05-38CF-F26605A772F9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Google Shape;325;p51">
            <a:extLst>
              <a:ext uri="{FF2B5EF4-FFF2-40B4-BE49-F238E27FC236}">
                <a16:creationId xmlns:a16="http://schemas.microsoft.com/office/drawing/2014/main" id="{3D5CA44E-B5E2-F347-86B8-7BB9EE717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066" y="550299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" sz="5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5400" b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FFD1-CF21-1772-881F-B626E83900D2}"/>
              </a:ext>
            </a:extLst>
          </p:cNvPr>
          <p:cNvSpPr txBox="1"/>
          <p:nvPr/>
        </p:nvSpPr>
        <p:spPr>
          <a:xfrm>
            <a:off x="1255457" y="1000283"/>
            <a:ext cx="10268253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6600"/>
              </a:buClr>
              <a:buSzPct val="130000"/>
              <a:buAutoNum type="arabicPeriod"/>
            </a:pPr>
            <a:r>
              <a:rPr lang="en-SG" dirty="0"/>
              <a:t>Change Date datatype from string to Datetime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SzPct val="130000"/>
              <a:buAutoNum type="arabicPeriod"/>
            </a:pPr>
            <a:r>
              <a:rPr lang="en-SG" dirty="0"/>
              <a:t> There was a change in Toto rule on 2014-10-07; since the data starts from 2014-11-13, there would not be inconsistency affecting the analysis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SzPct val="130000"/>
              <a:buAutoNum type="arabicPeriod"/>
            </a:pPr>
            <a:r>
              <a:rPr lang="en-SG" dirty="0"/>
              <a:t>No missing data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SzPct val="130000"/>
              <a:buAutoNum type="arabicPeriod"/>
            </a:pPr>
            <a:r>
              <a:rPr lang="en-SG" dirty="0"/>
              <a:t>Data error in entry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Repeated winning number 48 in a single draw on 2018-10-18. Since it is only 1 entry, dropping the data would not affect the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Rest of the data complies with the rule of no 0 or &gt;49 </a:t>
            </a:r>
          </a:p>
          <a:p>
            <a:pPr marL="342900" indent="-342900">
              <a:lnSpc>
                <a:spcPct val="150000"/>
              </a:lnSpc>
              <a:buClr>
                <a:srgbClr val="FF6600"/>
              </a:buClr>
              <a:buSzPct val="130000"/>
              <a:buFont typeface="+mj-lt"/>
              <a:buAutoNum type="arabicPeriod"/>
            </a:pPr>
            <a:r>
              <a:rPr lang="en-US" dirty="0"/>
              <a:t>Add 'Weekday' column to indicate if the draw is on Monday or Thursday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 data cleaning for Sunday and Friday data (no draw on these days)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 2016-12-15 (Friday) and 2018-07-08 (Sunday). There are Thursday and following Monday data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Replace the rest of Friday data to Thursday. There are missing Thursday data entry, hence safe to assume the draws result are for Thursday. </a:t>
            </a:r>
          </a:p>
        </p:txBody>
      </p:sp>
    </p:spTree>
    <p:extLst>
      <p:ext uri="{BB962C8B-B14F-4D97-AF65-F5344CB8AC3E}">
        <p14:creationId xmlns:p14="http://schemas.microsoft.com/office/powerpoint/2010/main" val="30483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0AB03-72B2-B40D-8414-EAE9477A309C}"/>
              </a:ext>
            </a:extLst>
          </p:cNvPr>
          <p:cNvSpPr txBox="1"/>
          <p:nvPr/>
        </p:nvSpPr>
        <p:spPr>
          <a:xfrm>
            <a:off x="503738" y="559419"/>
            <a:ext cx="11658550" cy="60439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F741D6-0FE8-DDBB-80EB-94A9841DB63E}"/>
              </a:ext>
            </a:extLst>
          </p:cNvPr>
          <p:cNvGrpSpPr/>
          <p:nvPr/>
        </p:nvGrpSpPr>
        <p:grpSpPr>
          <a:xfrm>
            <a:off x="0" y="811707"/>
            <a:ext cx="1069752" cy="5245738"/>
            <a:chOff x="1748975" y="915936"/>
            <a:chExt cx="1127877" cy="51986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27FE5-75A6-FA5A-1250-346D31196AA8}"/>
                </a:ext>
              </a:extLst>
            </p:cNvPr>
            <p:cNvGrpSpPr/>
            <p:nvPr/>
          </p:nvGrpSpPr>
          <p:grpSpPr>
            <a:xfrm>
              <a:off x="1784762" y="915936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AA5227-A5FA-C2C3-BCF0-E8A671970BC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5696876-0D58-558E-AA56-7495250AC076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A9FC7D-A58B-EF30-75EF-F3A21DCB1006}"/>
                </a:ext>
              </a:extLst>
            </p:cNvPr>
            <p:cNvGrpSpPr/>
            <p:nvPr/>
          </p:nvGrpSpPr>
          <p:grpSpPr>
            <a:xfrm>
              <a:off x="1784762" y="20678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4E89D-DEDE-A552-D4C4-014F0C8082F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14841AF8-0844-D92C-4447-C6277E61B1E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7CD973-DB2B-2F7B-2D40-8BF03078858C}"/>
                </a:ext>
              </a:extLst>
            </p:cNvPr>
            <p:cNvGrpSpPr/>
            <p:nvPr/>
          </p:nvGrpSpPr>
          <p:grpSpPr>
            <a:xfrm>
              <a:off x="1748975" y="3181973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30D548-1D8C-FAEF-BEA4-534B50A470EC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99C17B44-D660-BF19-8BE6-2EB4298B034A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E88809-5385-A983-E80A-1600BBD76A19}"/>
                </a:ext>
              </a:extLst>
            </p:cNvPr>
            <p:cNvGrpSpPr/>
            <p:nvPr/>
          </p:nvGrpSpPr>
          <p:grpSpPr>
            <a:xfrm>
              <a:off x="1776804" y="4387757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41695E-8524-F9AE-2516-F2C5B549E0F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BE43499A-A17C-27C3-4114-170E8C794EF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ED21C7-2B80-AE57-3F04-F5A5C6C2B204}"/>
                </a:ext>
              </a:extLst>
            </p:cNvPr>
            <p:cNvGrpSpPr/>
            <p:nvPr/>
          </p:nvGrpSpPr>
          <p:grpSpPr>
            <a:xfrm>
              <a:off x="1812591" y="55263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593A5-63D2-F514-A7D2-2B9EEC545150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EBD8F2D6-2290-7E05-38CF-F26605A772F9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Google Shape;326;p51">
            <a:extLst>
              <a:ext uri="{FF2B5EF4-FFF2-40B4-BE49-F238E27FC236}">
                <a16:creationId xmlns:a16="http://schemas.microsoft.com/office/drawing/2014/main" id="{533BDDE6-EDA7-150F-64A6-116C006A716F}"/>
              </a:ext>
            </a:extLst>
          </p:cNvPr>
          <p:cNvSpPr txBox="1">
            <a:spLocks/>
          </p:cNvSpPr>
          <p:nvPr/>
        </p:nvSpPr>
        <p:spPr>
          <a:xfrm>
            <a:off x="633049" y="1124430"/>
            <a:ext cx="3424815" cy="66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Clr>
                <a:srgbClr val="4D719D"/>
              </a:buClr>
              <a:buSzPts val="1100"/>
              <a:buFont typeface="Arial"/>
              <a:buNone/>
            </a:pPr>
            <a:r>
              <a:rPr lang="en-US" sz="16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12 Most Common Numbers</a:t>
            </a:r>
          </a:p>
          <a:p>
            <a:pPr marL="0" indent="0" algn="ctr">
              <a:buClr>
                <a:srgbClr val="4D719D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(Helpful table to fast pick numbers)</a:t>
            </a:r>
            <a:endParaRPr lang="en-US" sz="1600" u="sng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326;p51">
            <a:extLst>
              <a:ext uri="{FF2B5EF4-FFF2-40B4-BE49-F238E27FC236}">
                <a16:creationId xmlns:a16="http://schemas.microsoft.com/office/drawing/2014/main" id="{C942A54E-C8B4-6ECA-5A8E-CF787AB0A7F4}"/>
              </a:ext>
            </a:extLst>
          </p:cNvPr>
          <p:cNvSpPr txBox="1">
            <a:spLocks/>
          </p:cNvSpPr>
          <p:nvPr/>
        </p:nvSpPr>
        <p:spPr>
          <a:xfrm>
            <a:off x="3666296" y="1405020"/>
            <a:ext cx="7378723" cy="253870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7997878">
                  <a:custGeom>
                    <a:avLst/>
                    <a:gdLst>
                      <a:gd name="connsiteX0" fmla="*/ 0 w 7378723"/>
                      <a:gd name="connsiteY0" fmla="*/ 0 h 2538700"/>
                      <a:gd name="connsiteX1" fmla="*/ 597006 w 7378723"/>
                      <a:gd name="connsiteY1" fmla="*/ 0 h 2538700"/>
                      <a:gd name="connsiteX2" fmla="*/ 1341586 w 7378723"/>
                      <a:gd name="connsiteY2" fmla="*/ 0 h 2538700"/>
                      <a:gd name="connsiteX3" fmla="*/ 2159953 w 7378723"/>
                      <a:gd name="connsiteY3" fmla="*/ 0 h 2538700"/>
                      <a:gd name="connsiteX4" fmla="*/ 2756959 w 7378723"/>
                      <a:gd name="connsiteY4" fmla="*/ 0 h 2538700"/>
                      <a:gd name="connsiteX5" fmla="*/ 3501539 w 7378723"/>
                      <a:gd name="connsiteY5" fmla="*/ 0 h 2538700"/>
                      <a:gd name="connsiteX6" fmla="*/ 4098545 w 7378723"/>
                      <a:gd name="connsiteY6" fmla="*/ 0 h 2538700"/>
                      <a:gd name="connsiteX7" fmla="*/ 4916913 w 7378723"/>
                      <a:gd name="connsiteY7" fmla="*/ 0 h 2538700"/>
                      <a:gd name="connsiteX8" fmla="*/ 5735280 w 7378723"/>
                      <a:gd name="connsiteY8" fmla="*/ 0 h 2538700"/>
                      <a:gd name="connsiteX9" fmla="*/ 6184711 w 7378723"/>
                      <a:gd name="connsiteY9" fmla="*/ 0 h 2538700"/>
                      <a:gd name="connsiteX10" fmla="*/ 7378723 w 7378723"/>
                      <a:gd name="connsiteY10" fmla="*/ 0 h 2538700"/>
                      <a:gd name="connsiteX11" fmla="*/ 7378723 w 7378723"/>
                      <a:gd name="connsiteY11" fmla="*/ 634675 h 2538700"/>
                      <a:gd name="connsiteX12" fmla="*/ 7378723 w 7378723"/>
                      <a:gd name="connsiteY12" fmla="*/ 1243963 h 2538700"/>
                      <a:gd name="connsiteX13" fmla="*/ 7378723 w 7378723"/>
                      <a:gd name="connsiteY13" fmla="*/ 1827864 h 2538700"/>
                      <a:gd name="connsiteX14" fmla="*/ 7378723 w 7378723"/>
                      <a:gd name="connsiteY14" fmla="*/ 2538700 h 2538700"/>
                      <a:gd name="connsiteX15" fmla="*/ 6855504 w 7378723"/>
                      <a:gd name="connsiteY15" fmla="*/ 2538700 h 2538700"/>
                      <a:gd name="connsiteX16" fmla="*/ 6037137 w 7378723"/>
                      <a:gd name="connsiteY16" fmla="*/ 2538700 h 2538700"/>
                      <a:gd name="connsiteX17" fmla="*/ 5292557 w 7378723"/>
                      <a:gd name="connsiteY17" fmla="*/ 2538700 h 2538700"/>
                      <a:gd name="connsiteX18" fmla="*/ 4769338 w 7378723"/>
                      <a:gd name="connsiteY18" fmla="*/ 2538700 h 2538700"/>
                      <a:gd name="connsiteX19" fmla="*/ 4098545 w 7378723"/>
                      <a:gd name="connsiteY19" fmla="*/ 2538700 h 2538700"/>
                      <a:gd name="connsiteX20" fmla="*/ 3280178 w 7378723"/>
                      <a:gd name="connsiteY20" fmla="*/ 2538700 h 2538700"/>
                      <a:gd name="connsiteX21" fmla="*/ 2683172 w 7378723"/>
                      <a:gd name="connsiteY21" fmla="*/ 2538700 h 2538700"/>
                      <a:gd name="connsiteX22" fmla="*/ 2086166 w 7378723"/>
                      <a:gd name="connsiteY22" fmla="*/ 2538700 h 2538700"/>
                      <a:gd name="connsiteX23" fmla="*/ 1341586 w 7378723"/>
                      <a:gd name="connsiteY23" fmla="*/ 2538700 h 2538700"/>
                      <a:gd name="connsiteX24" fmla="*/ 670793 w 7378723"/>
                      <a:gd name="connsiteY24" fmla="*/ 2538700 h 2538700"/>
                      <a:gd name="connsiteX25" fmla="*/ 0 w 7378723"/>
                      <a:gd name="connsiteY25" fmla="*/ 2538700 h 2538700"/>
                      <a:gd name="connsiteX26" fmla="*/ 0 w 7378723"/>
                      <a:gd name="connsiteY26" fmla="*/ 1904025 h 2538700"/>
                      <a:gd name="connsiteX27" fmla="*/ 0 w 7378723"/>
                      <a:gd name="connsiteY27" fmla="*/ 1345511 h 2538700"/>
                      <a:gd name="connsiteX28" fmla="*/ 0 w 7378723"/>
                      <a:gd name="connsiteY28" fmla="*/ 710836 h 2538700"/>
                      <a:gd name="connsiteX29" fmla="*/ 0 w 7378723"/>
                      <a:gd name="connsiteY29" fmla="*/ 0 h 2538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7378723" h="2538700" extrusionOk="0">
                        <a:moveTo>
                          <a:pt x="0" y="0"/>
                        </a:moveTo>
                        <a:cubicBezTo>
                          <a:pt x="275600" y="-21711"/>
                          <a:pt x="406775" y="9356"/>
                          <a:pt x="597006" y="0"/>
                        </a:cubicBezTo>
                        <a:cubicBezTo>
                          <a:pt x="787237" y="-9356"/>
                          <a:pt x="1162751" y="-11181"/>
                          <a:pt x="1341586" y="0"/>
                        </a:cubicBezTo>
                        <a:cubicBezTo>
                          <a:pt x="1520421" y="11181"/>
                          <a:pt x="1793414" y="27801"/>
                          <a:pt x="2159953" y="0"/>
                        </a:cubicBezTo>
                        <a:cubicBezTo>
                          <a:pt x="2526492" y="-27801"/>
                          <a:pt x="2521614" y="755"/>
                          <a:pt x="2756959" y="0"/>
                        </a:cubicBezTo>
                        <a:cubicBezTo>
                          <a:pt x="2992304" y="-755"/>
                          <a:pt x="3227939" y="8186"/>
                          <a:pt x="3501539" y="0"/>
                        </a:cubicBezTo>
                        <a:cubicBezTo>
                          <a:pt x="3775139" y="-8186"/>
                          <a:pt x="3924239" y="21769"/>
                          <a:pt x="4098545" y="0"/>
                        </a:cubicBezTo>
                        <a:cubicBezTo>
                          <a:pt x="4272851" y="-21769"/>
                          <a:pt x="4618505" y="-28342"/>
                          <a:pt x="4916913" y="0"/>
                        </a:cubicBezTo>
                        <a:cubicBezTo>
                          <a:pt x="5215321" y="28342"/>
                          <a:pt x="5456291" y="35534"/>
                          <a:pt x="5735280" y="0"/>
                        </a:cubicBezTo>
                        <a:cubicBezTo>
                          <a:pt x="6014269" y="-35534"/>
                          <a:pt x="6046001" y="9645"/>
                          <a:pt x="6184711" y="0"/>
                        </a:cubicBezTo>
                        <a:cubicBezTo>
                          <a:pt x="6323421" y="-9645"/>
                          <a:pt x="6976966" y="-5317"/>
                          <a:pt x="7378723" y="0"/>
                        </a:cubicBezTo>
                        <a:cubicBezTo>
                          <a:pt x="7385057" y="256874"/>
                          <a:pt x="7347213" y="503220"/>
                          <a:pt x="7378723" y="634675"/>
                        </a:cubicBezTo>
                        <a:cubicBezTo>
                          <a:pt x="7410233" y="766131"/>
                          <a:pt x="7367534" y="1010328"/>
                          <a:pt x="7378723" y="1243963"/>
                        </a:cubicBezTo>
                        <a:cubicBezTo>
                          <a:pt x="7389912" y="1477598"/>
                          <a:pt x="7373043" y="1654029"/>
                          <a:pt x="7378723" y="1827864"/>
                        </a:cubicBezTo>
                        <a:cubicBezTo>
                          <a:pt x="7384403" y="2001699"/>
                          <a:pt x="7366211" y="2248863"/>
                          <a:pt x="7378723" y="2538700"/>
                        </a:cubicBezTo>
                        <a:cubicBezTo>
                          <a:pt x="7171576" y="2545807"/>
                          <a:pt x="6980508" y="2546937"/>
                          <a:pt x="6855504" y="2538700"/>
                        </a:cubicBezTo>
                        <a:cubicBezTo>
                          <a:pt x="6730500" y="2530463"/>
                          <a:pt x="6287339" y="2546279"/>
                          <a:pt x="6037137" y="2538700"/>
                        </a:cubicBezTo>
                        <a:cubicBezTo>
                          <a:pt x="5786935" y="2531121"/>
                          <a:pt x="5649296" y="2527718"/>
                          <a:pt x="5292557" y="2538700"/>
                        </a:cubicBezTo>
                        <a:cubicBezTo>
                          <a:pt x="4935818" y="2549682"/>
                          <a:pt x="4913453" y="2557117"/>
                          <a:pt x="4769338" y="2538700"/>
                        </a:cubicBezTo>
                        <a:cubicBezTo>
                          <a:pt x="4625223" y="2520283"/>
                          <a:pt x="4270473" y="2563673"/>
                          <a:pt x="4098545" y="2538700"/>
                        </a:cubicBezTo>
                        <a:cubicBezTo>
                          <a:pt x="3926617" y="2513727"/>
                          <a:pt x="3558166" y="2549069"/>
                          <a:pt x="3280178" y="2538700"/>
                        </a:cubicBezTo>
                        <a:cubicBezTo>
                          <a:pt x="3002190" y="2528331"/>
                          <a:pt x="2949351" y="2536495"/>
                          <a:pt x="2683172" y="2538700"/>
                        </a:cubicBezTo>
                        <a:cubicBezTo>
                          <a:pt x="2416993" y="2540905"/>
                          <a:pt x="2275113" y="2555442"/>
                          <a:pt x="2086166" y="2538700"/>
                        </a:cubicBezTo>
                        <a:cubicBezTo>
                          <a:pt x="1897219" y="2521958"/>
                          <a:pt x="1507100" y="2558901"/>
                          <a:pt x="1341586" y="2538700"/>
                        </a:cubicBezTo>
                        <a:cubicBezTo>
                          <a:pt x="1176072" y="2518499"/>
                          <a:pt x="920399" y="2547594"/>
                          <a:pt x="670793" y="2538700"/>
                        </a:cubicBezTo>
                        <a:cubicBezTo>
                          <a:pt x="421187" y="2529806"/>
                          <a:pt x="274855" y="2514812"/>
                          <a:pt x="0" y="2538700"/>
                        </a:cubicBezTo>
                        <a:cubicBezTo>
                          <a:pt x="-23332" y="2363416"/>
                          <a:pt x="-1492" y="2092144"/>
                          <a:pt x="0" y="1904025"/>
                        </a:cubicBezTo>
                        <a:cubicBezTo>
                          <a:pt x="1492" y="1715907"/>
                          <a:pt x="2103" y="1475462"/>
                          <a:pt x="0" y="1345511"/>
                        </a:cubicBezTo>
                        <a:cubicBezTo>
                          <a:pt x="-2103" y="1215560"/>
                          <a:pt x="-10291" y="899656"/>
                          <a:pt x="0" y="710836"/>
                        </a:cubicBezTo>
                        <a:cubicBezTo>
                          <a:pt x="10291" y="522017"/>
                          <a:pt x="4261" y="1432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Table is derived from counting the total occurrences of Num 1-49. These 12 number would be able to cover purchases under system 12. 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800" u="sng" dirty="0">
                <a:solidFill>
                  <a:schemeClr val="tx1"/>
                </a:solidFill>
                <a:latin typeface="+mn-lt"/>
              </a:rPr>
              <a:t>Disclaimer!: Chances of number appearing is low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Even though these are the most common winning number, the frequency of occurrences is only around 15-18% out of 586 draws. </a:t>
            </a:r>
          </a:p>
          <a:p>
            <a:pPr marL="628650" lvl="1" indent="-171450">
              <a:spcBef>
                <a:spcPts val="0"/>
              </a:spcBef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Frequency = Total count/ no. of draw</a:t>
            </a:r>
          </a:p>
          <a:p>
            <a:pPr marL="0" indent="0">
              <a:buClr>
                <a:srgbClr val="4D719D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8A3BE-DDD7-045D-47D6-DF8501DCD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05" y="1651643"/>
            <a:ext cx="2164796" cy="4731746"/>
          </a:xfrm>
          <a:prstGeom prst="rect">
            <a:avLst/>
          </a:prstGeom>
        </p:spPr>
      </p:pic>
      <p:sp>
        <p:nvSpPr>
          <p:cNvPr id="13" name="Google Shape;325;p51">
            <a:extLst>
              <a:ext uri="{FF2B5EF4-FFF2-40B4-BE49-F238E27FC236}">
                <a16:creationId xmlns:a16="http://schemas.microsoft.com/office/drawing/2014/main" id="{92ED0BC8-89F2-8187-21B2-A842B94051CB}"/>
              </a:ext>
            </a:extLst>
          </p:cNvPr>
          <p:cNvSpPr txBox="1">
            <a:spLocks/>
          </p:cNvSpPr>
          <p:nvPr/>
        </p:nvSpPr>
        <p:spPr>
          <a:xfrm>
            <a:off x="3186140" y="455832"/>
            <a:ext cx="54702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Winning Numbers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(What numbers to pick?) 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2D5F3F-D691-DB09-E8D6-BD7AE703AD9D}"/>
              </a:ext>
            </a:extLst>
          </p:cNvPr>
          <p:cNvGrpSpPr/>
          <p:nvPr/>
        </p:nvGrpSpPr>
        <p:grpSpPr>
          <a:xfrm>
            <a:off x="8061405" y="4044003"/>
            <a:ext cx="3674061" cy="2358166"/>
            <a:chOff x="8061405" y="4044003"/>
            <a:chExt cx="3674061" cy="235816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8B6E7C-16ED-996A-18E0-F873380AD736}"/>
                </a:ext>
              </a:extLst>
            </p:cNvPr>
            <p:cNvGrpSpPr/>
            <p:nvPr/>
          </p:nvGrpSpPr>
          <p:grpSpPr>
            <a:xfrm>
              <a:off x="8061405" y="4044003"/>
              <a:ext cx="3674061" cy="2358166"/>
              <a:chOff x="4084209" y="4568811"/>
              <a:chExt cx="3674061" cy="1790091"/>
            </a:xfrm>
          </p:grpSpPr>
          <p:sp>
            <p:nvSpPr>
              <p:cNvPr id="14" name="Google Shape;326;p51">
                <a:extLst>
                  <a:ext uri="{FF2B5EF4-FFF2-40B4-BE49-F238E27FC236}">
                    <a16:creationId xmlns:a16="http://schemas.microsoft.com/office/drawing/2014/main" id="{DA47148C-D446-53AB-7BCA-5A44AA52A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209" y="4568811"/>
                <a:ext cx="3674061" cy="179009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797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50"/>
                  <a:buFont typeface="Concert One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0">
                  <a:buClr>
                    <a:srgbClr val="4D719D"/>
                  </a:buClr>
                  <a:buSzPts val="1100"/>
                  <a:buNone/>
                </a:pP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D3931C2-C94D-9D8F-8F82-81E615BD9756}"/>
                  </a:ext>
                </a:extLst>
              </p:cNvPr>
              <p:cNvSpPr/>
              <p:nvPr/>
            </p:nvSpPr>
            <p:spPr>
              <a:xfrm>
                <a:off x="4084210" y="4568811"/>
                <a:ext cx="3674060" cy="3692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BF591C-0313-56AF-4D69-AF260360D3AD}"/>
                </a:ext>
              </a:extLst>
            </p:cNvPr>
            <p:cNvSpPr txBox="1"/>
            <p:nvPr/>
          </p:nvSpPr>
          <p:spPr>
            <a:xfrm>
              <a:off x="9350694" y="4102540"/>
              <a:ext cx="148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Method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C1414C-6936-C9EC-70BE-B1543377DD9D}"/>
                </a:ext>
              </a:extLst>
            </p:cNvPr>
            <p:cNvSpPr txBox="1"/>
            <p:nvPr/>
          </p:nvSpPr>
          <p:spPr>
            <a:xfrm>
              <a:off x="8207048" y="4645712"/>
              <a:ext cx="3382774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/>
                <a:t>Create empty </a:t>
              </a:r>
              <a:r>
                <a:rPr lang="en-SG" sz="1400" dirty="0" err="1"/>
                <a:t>dataframe</a:t>
              </a:r>
              <a:r>
                <a:rPr lang="en-SG" sz="1400" dirty="0"/>
                <a:t> with draw number 1-49 </a:t>
              </a:r>
            </a:p>
            <a:p>
              <a:pPr marL="342900" indent="-342900">
                <a:buAutoNum type="arabicPeriod"/>
              </a:pPr>
              <a:r>
                <a:rPr lang="en-SG" sz="1400" dirty="0"/>
                <a:t>Loop through each column to count each number as a new </a:t>
              </a:r>
              <a:r>
                <a:rPr lang="en-SG" sz="1400" dirty="0" err="1"/>
                <a:t>dataframe</a:t>
              </a:r>
              <a:endParaRPr lang="en-SG" sz="1400" dirty="0"/>
            </a:p>
            <a:p>
              <a:pPr marL="342900" indent="-342900">
                <a:buAutoNum type="arabicPeriod"/>
              </a:pPr>
              <a:r>
                <a:rPr lang="en-SG" sz="1400" dirty="0"/>
                <a:t>Merge to the empty </a:t>
              </a:r>
              <a:r>
                <a:rPr lang="en-SG" sz="1400" dirty="0" err="1"/>
                <a:t>dataframe</a:t>
              </a:r>
              <a:endParaRPr lang="en-SG" sz="1400" dirty="0"/>
            </a:p>
            <a:p>
              <a:pPr marL="342900" indent="-342900">
                <a:buAutoNum type="arabicPeriod"/>
              </a:pPr>
              <a:r>
                <a:rPr lang="en-SG" sz="1400" dirty="0"/>
                <a:t>Sum all count from Num1_6 and bonus to get total 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5F5A233-B3E1-1634-4BCD-7A248A5B5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375" y="4102540"/>
            <a:ext cx="4377562" cy="22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73E05B1-67CA-CC61-B9B4-29373F05C35A}"/>
              </a:ext>
            </a:extLst>
          </p:cNvPr>
          <p:cNvSpPr/>
          <p:nvPr/>
        </p:nvSpPr>
        <p:spPr>
          <a:xfrm>
            <a:off x="163791" y="361153"/>
            <a:ext cx="11864417" cy="63305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43551-3B32-DF08-D0FD-A9C4A7716C36}"/>
              </a:ext>
            </a:extLst>
          </p:cNvPr>
          <p:cNvSpPr txBox="1"/>
          <p:nvPr/>
        </p:nvSpPr>
        <p:spPr>
          <a:xfrm>
            <a:off x="351338" y="407019"/>
            <a:ext cx="11658550" cy="60439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F741D6-0FE8-DDBB-80EB-94A9841DB63E}"/>
              </a:ext>
            </a:extLst>
          </p:cNvPr>
          <p:cNvGrpSpPr/>
          <p:nvPr/>
        </p:nvGrpSpPr>
        <p:grpSpPr>
          <a:xfrm>
            <a:off x="0" y="811707"/>
            <a:ext cx="1069752" cy="5245738"/>
            <a:chOff x="1748975" y="915936"/>
            <a:chExt cx="1127877" cy="51986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27FE5-75A6-FA5A-1250-346D31196AA8}"/>
                </a:ext>
              </a:extLst>
            </p:cNvPr>
            <p:cNvGrpSpPr/>
            <p:nvPr/>
          </p:nvGrpSpPr>
          <p:grpSpPr>
            <a:xfrm>
              <a:off x="1784762" y="915936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AA5227-A5FA-C2C3-BCF0-E8A671970BC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5696876-0D58-558E-AA56-7495250AC076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A9FC7D-A58B-EF30-75EF-F3A21DCB1006}"/>
                </a:ext>
              </a:extLst>
            </p:cNvPr>
            <p:cNvGrpSpPr/>
            <p:nvPr/>
          </p:nvGrpSpPr>
          <p:grpSpPr>
            <a:xfrm>
              <a:off x="1784762" y="20678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4E89D-DEDE-A552-D4C4-014F0C8082F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14841AF8-0844-D92C-4447-C6277E61B1E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7CD973-DB2B-2F7B-2D40-8BF03078858C}"/>
                </a:ext>
              </a:extLst>
            </p:cNvPr>
            <p:cNvGrpSpPr/>
            <p:nvPr/>
          </p:nvGrpSpPr>
          <p:grpSpPr>
            <a:xfrm>
              <a:off x="1748975" y="3181973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30D548-1D8C-FAEF-BEA4-534B50A470EC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99C17B44-D660-BF19-8BE6-2EB4298B034A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E88809-5385-A983-E80A-1600BBD76A19}"/>
                </a:ext>
              </a:extLst>
            </p:cNvPr>
            <p:cNvGrpSpPr/>
            <p:nvPr/>
          </p:nvGrpSpPr>
          <p:grpSpPr>
            <a:xfrm>
              <a:off x="1776804" y="4387757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41695E-8524-F9AE-2516-F2C5B549E0F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BE43499A-A17C-27C3-4114-170E8C794EF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ED21C7-2B80-AE57-3F04-F5A5C6C2B204}"/>
                </a:ext>
              </a:extLst>
            </p:cNvPr>
            <p:cNvGrpSpPr/>
            <p:nvPr/>
          </p:nvGrpSpPr>
          <p:grpSpPr>
            <a:xfrm>
              <a:off x="1812591" y="55263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593A5-63D2-F514-A7D2-2B9EEC545150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EBD8F2D6-2290-7E05-38CF-F26605A772F9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FFF260D1-FA19-9F1A-CDA7-70711F45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62" y="1262432"/>
            <a:ext cx="9263716" cy="35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26;p51">
            <a:extLst>
              <a:ext uri="{FF2B5EF4-FFF2-40B4-BE49-F238E27FC236}">
                <a16:creationId xmlns:a16="http://schemas.microsoft.com/office/drawing/2014/main" id="{B3419760-B020-5687-B03F-59F94B950019}"/>
              </a:ext>
            </a:extLst>
          </p:cNvPr>
          <p:cNvSpPr txBox="1">
            <a:spLocks/>
          </p:cNvSpPr>
          <p:nvPr/>
        </p:nvSpPr>
        <p:spPr>
          <a:xfrm>
            <a:off x="1135678" y="5187653"/>
            <a:ext cx="4531304" cy="1287866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91621448">
                  <a:custGeom>
                    <a:avLst/>
                    <a:gdLst>
                      <a:gd name="connsiteX0" fmla="*/ 0 w 4531304"/>
                      <a:gd name="connsiteY0" fmla="*/ 0 h 1287866"/>
                      <a:gd name="connsiteX1" fmla="*/ 602016 w 4531304"/>
                      <a:gd name="connsiteY1" fmla="*/ 0 h 1287866"/>
                      <a:gd name="connsiteX2" fmla="*/ 1204032 w 4531304"/>
                      <a:gd name="connsiteY2" fmla="*/ 0 h 1287866"/>
                      <a:gd name="connsiteX3" fmla="*/ 1851361 w 4531304"/>
                      <a:gd name="connsiteY3" fmla="*/ 0 h 1287866"/>
                      <a:gd name="connsiteX4" fmla="*/ 2498690 w 4531304"/>
                      <a:gd name="connsiteY4" fmla="*/ 0 h 1287866"/>
                      <a:gd name="connsiteX5" fmla="*/ 3236646 w 4531304"/>
                      <a:gd name="connsiteY5" fmla="*/ 0 h 1287866"/>
                      <a:gd name="connsiteX6" fmla="*/ 3929288 w 4531304"/>
                      <a:gd name="connsiteY6" fmla="*/ 0 h 1287866"/>
                      <a:gd name="connsiteX7" fmla="*/ 4531304 w 4531304"/>
                      <a:gd name="connsiteY7" fmla="*/ 0 h 1287866"/>
                      <a:gd name="connsiteX8" fmla="*/ 4531304 w 4531304"/>
                      <a:gd name="connsiteY8" fmla="*/ 669690 h 1287866"/>
                      <a:gd name="connsiteX9" fmla="*/ 4531304 w 4531304"/>
                      <a:gd name="connsiteY9" fmla="*/ 1287866 h 1287866"/>
                      <a:gd name="connsiteX10" fmla="*/ 3838662 w 4531304"/>
                      <a:gd name="connsiteY10" fmla="*/ 1287866 h 1287866"/>
                      <a:gd name="connsiteX11" fmla="*/ 3146020 w 4531304"/>
                      <a:gd name="connsiteY11" fmla="*/ 1287866 h 1287866"/>
                      <a:gd name="connsiteX12" fmla="*/ 2408064 w 4531304"/>
                      <a:gd name="connsiteY12" fmla="*/ 1287866 h 1287866"/>
                      <a:gd name="connsiteX13" fmla="*/ 1896674 w 4531304"/>
                      <a:gd name="connsiteY13" fmla="*/ 1287866 h 1287866"/>
                      <a:gd name="connsiteX14" fmla="*/ 1158719 w 4531304"/>
                      <a:gd name="connsiteY14" fmla="*/ 1287866 h 1287866"/>
                      <a:gd name="connsiteX15" fmla="*/ 602016 w 4531304"/>
                      <a:gd name="connsiteY15" fmla="*/ 1287866 h 1287866"/>
                      <a:gd name="connsiteX16" fmla="*/ 0 w 4531304"/>
                      <a:gd name="connsiteY16" fmla="*/ 1287866 h 1287866"/>
                      <a:gd name="connsiteX17" fmla="*/ 0 w 4531304"/>
                      <a:gd name="connsiteY17" fmla="*/ 643933 h 1287866"/>
                      <a:gd name="connsiteX18" fmla="*/ 0 w 4531304"/>
                      <a:gd name="connsiteY18" fmla="*/ 0 h 1287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531304" h="1287866" extrusionOk="0">
                        <a:moveTo>
                          <a:pt x="0" y="0"/>
                        </a:moveTo>
                        <a:cubicBezTo>
                          <a:pt x="125844" y="18971"/>
                          <a:pt x="429026" y="19260"/>
                          <a:pt x="602016" y="0"/>
                        </a:cubicBezTo>
                        <a:cubicBezTo>
                          <a:pt x="775006" y="-19260"/>
                          <a:pt x="904015" y="-910"/>
                          <a:pt x="1204032" y="0"/>
                        </a:cubicBezTo>
                        <a:cubicBezTo>
                          <a:pt x="1504049" y="910"/>
                          <a:pt x="1566241" y="-9903"/>
                          <a:pt x="1851361" y="0"/>
                        </a:cubicBezTo>
                        <a:cubicBezTo>
                          <a:pt x="2136481" y="9903"/>
                          <a:pt x="2210794" y="4188"/>
                          <a:pt x="2498690" y="0"/>
                        </a:cubicBezTo>
                        <a:cubicBezTo>
                          <a:pt x="2786586" y="-4188"/>
                          <a:pt x="2879713" y="1935"/>
                          <a:pt x="3236646" y="0"/>
                        </a:cubicBezTo>
                        <a:cubicBezTo>
                          <a:pt x="3593579" y="-1935"/>
                          <a:pt x="3585457" y="10427"/>
                          <a:pt x="3929288" y="0"/>
                        </a:cubicBezTo>
                        <a:cubicBezTo>
                          <a:pt x="4273119" y="-10427"/>
                          <a:pt x="4233093" y="-27046"/>
                          <a:pt x="4531304" y="0"/>
                        </a:cubicBezTo>
                        <a:cubicBezTo>
                          <a:pt x="4507662" y="277605"/>
                          <a:pt x="4533399" y="409899"/>
                          <a:pt x="4531304" y="669690"/>
                        </a:cubicBezTo>
                        <a:cubicBezTo>
                          <a:pt x="4529210" y="929481"/>
                          <a:pt x="4537685" y="1151971"/>
                          <a:pt x="4531304" y="1287866"/>
                        </a:cubicBezTo>
                        <a:cubicBezTo>
                          <a:pt x="4186939" y="1302917"/>
                          <a:pt x="4124012" y="1293330"/>
                          <a:pt x="3838662" y="1287866"/>
                        </a:cubicBezTo>
                        <a:cubicBezTo>
                          <a:pt x="3553312" y="1282402"/>
                          <a:pt x="3401189" y="1258167"/>
                          <a:pt x="3146020" y="1287866"/>
                        </a:cubicBezTo>
                        <a:cubicBezTo>
                          <a:pt x="2890851" y="1317565"/>
                          <a:pt x="2556445" y="1292488"/>
                          <a:pt x="2408064" y="1287866"/>
                        </a:cubicBezTo>
                        <a:cubicBezTo>
                          <a:pt x="2259683" y="1283244"/>
                          <a:pt x="2056591" y="1282310"/>
                          <a:pt x="1896674" y="1287866"/>
                        </a:cubicBezTo>
                        <a:cubicBezTo>
                          <a:pt x="1736757" y="1293423"/>
                          <a:pt x="1442506" y="1271265"/>
                          <a:pt x="1158719" y="1287866"/>
                        </a:cubicBezTo>
                        <a:cubicBezTo>
                          <a:pt x="874932" y="1304467"/>
                          <a:pt x="842144" y="1313944"/>
                          <a:pt x="602016" y="1287866"/>
                        </a:cubicBezTo>
                        <a:cubicBezTo>
                          <a:pt x="361888" y="1261788"/>
                          <a:pt x="268158" y="1306027"/>
                          <a:pt x="0" y="1287866"/>
                        </a:cubicBezTo>
                        <a:cubicBezTo>
                          <a:pt x="6551" y="1053501"/>
                          <a:pt x="-21443" y="789525"/>
                          <a:pt x="0" y="643933"/>
                        </a:cubicBezTo>
                        <a:cubicBezTo>
                          <a:pt x="21443" y="498341"/>
                          <a:pt x="-2333" y="17925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171450" marR="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  <a:defRPr b="0" i="0" u="none" strike="noStrike" cap="none">
                <a:ea typeface="Roboto Mono Medium"/>
                <a:cs typeface="Roboto Mono Medium"/>
              </a:defRPr>
            </a:lvl1pPr>
            <a:lvl2pPr marL="628650" marR="0" lvl="1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  <a:defRPr sz="1600" b="0" i="0" u="none" strike="noStrike" cap="none">
                <a:ea typeface="Roboto Mono Medium"/>
                <a:cs typeface="Roboto Mono Medium"/>
              </a:defRPr>
            </a:lvl2pPr>
            <a:lvl3pPr marL="1371600" marR="0" lvl="2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3pPr>
            <a:lvl4pPr marL="1828800" marR="0" lvl="3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4pPr>
            <a:lvl5pPr marL="2286000" marR="0" lvl="4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5pPr>
            <a:lvl6pPr marL="2743200" marR="0" lvl="5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6pPr>
            <a:lvl7pPr marL="3200400" marR="0" lvl="6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7pPr>
            <a:lvl8pPr marL="3657600" marR="0" lvl="7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8pPr>
            <a:lvl9pPr marL="4114800" marR="0" lvl="8" indent="-2921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</a:defRPr>
            </a:lvl9pPr>
          </a:lstStyle>
          <a:p>
            <a:r>
              <a:rPr lang="en-US" dirty="0"/>
              <a:t>Completely random with no clear pattern</a:t>
            </a:r>
          </a:p>
          <a:p>
            <a:r>
              <a:rPr lang="en-US" dirty="0"/>
              <a:t>Numbers reconsider buying due to very low occurrences and below average count of 84:      </a:t>
            </a:r>
          </a:p>
          <a:p>
            <a:pPr marL="0" indent="0">
              <a:buNone/>
            </a:pPr>
            <a:r>
              <a:rPr lang="en-US" dirty="0"/>
              <a:t>    45, 42, 37, 10, 17 and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2A275-9255-7230-F638-76438078E62C}"/>
              </a:ext>
            </a:extLst>
          </p:cNvPr>
          <p:cNvSpPr txBox="1"/>
          <p:nvPr/>
        </p:nvSpPr>
        <p:spPr>
          <a:xfrm>
            <a:off x="1493224" y="1424456"/>
            <a:ext cx="1088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2">
                    <a:lumMod val="75000"/>
                  </a:schemeClr>
                </a:solidFill>
              </a:rPr>
              <a:t>Average: 84</a:t>
            </a:r>
          </a:p>
        </p:txBody>
      </p:sp>
      <p:sp>
        <p:nvSpPr>
          <p:cNvPr id="15" name="Google Shape;325;p51">
            <a:extLst>
              <a:ext uri="{FF2B5EF4-FFF2-40B4-BE49-F238E27FC236}">
                <a16:creationId xmlns:a16="http://schemas.microsoft.com/office/drawing/2014/main" id="{3C6B346F-48BD-48EC-CAD2-D8DC8EE33C13}"/>
              </a:ext>
            </a:extLst>
          </p:cNvPr>
          <p:cNvSpPr txBox="1">
            <a:spLocks/>
          </p:cNvSpPr>
          <p:nvPr/>
        </p:nvSpPr>
        <p:spPr>
          <a:xfrm>
            <a:off x="3186140" y="455832"/>
            <a:ext cx="54702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Winning Numbers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(What numbers to pick?) 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B7C167-2F0D-3B4D-AB5C-A9CAEFAB1101}"/>
              </a:ext>
            </a:extLst>
          </p:cNvPr>
          <p:cNvGrpSpPr/>
          <p:nvPr/>
        </p:nvGrpSpPr>
        <p:grpSpPr>
          <a:xfrm>
            <a:off x="9295026" y="93482"/>
            <a:ext cx="3383558" cy="983629"/>
            <a:chOff x="7975741" y="270131"/>
            <a:chExt cx="3383558" cy="983629"/>
          </a:xfrm>
        </p:grpSpPr>
        <p:pic>
          <p:nvPicPr>
            <p:cNvPr id="17" name="Google Shape;319;p50">
              <a:extLst>
                <a:ext uri="{FF2B5EF4-FFF2-40B4-BE49-F238E27FC236}">
                  <a16:creationId xmlns:a16="http://schemas.microsoft.com/office/drawing/2014/main" id="{ED71F701-76F7-98F9-DC26-D818C253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6970" r="8892" b="21025"/>
            <a:stretch/>
          </p:blipFill>
          <p:spPr>
            <a:xfrm>
              <a:off x="7975741" y="270131"/>
              <a:ext cx="3383558" cy="9836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326;p51">
              <a:extLst>
                <a:ext uri="{FF2B5EF4-FFF2-40B4-BE49-F238E27FC236}">
                  <a16:creationId xmlns:a16="http://schemas.microsoft.com/office/drawing/2014/main" id="{C3508B17-C7B2-9389-6AF8-AB8DEFE1F0FA}"/>
                </a:ext>
              </a:extLst>
            </p:cNvPr>
            <p:cNvSpPr txBox="1">
              <a:spLocks/>
            </p:cNvSpPr>
            <p:nvPr/>
          </p:nvSpPr>
          <p:spPr>
            <a:xfrm>
              <a:off x="8766522" y="478122"/>
              <a:ext cx="2281694" cy="664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7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50"/>
                <a:buFont typeface="Concert One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1pPr>
              <a:lvl2pPr marL="914400" marR="0" lvl="1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2pPr>
              <a:lvl3pPr marL="1371600" marR="0" lvl="2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3pPr>
              <a:lvl4pPr marL="1828800" marR="0" lvl="3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4pPr>
              <a:lvl5pPr marL="2286000" marR="0" lvl="4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5pPr>
              <a:lvl6pPr marL="2743200" marR="0" lvl="5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6pPr>
              <a:lvl7pPr marL="3200400" marR="0" lvl="6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7pPr>
              <a:lvl8pPr marL="3657600" marR="0" lvl="7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8pPr>
              <a:lvl9pPr marL="4114800" marR="0" lvl="8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9pPr>
            </a:lstStyle>
            <a:p>
              <a:pPr marL="0" indent="0" algn="ctr">
                <a:buClr>
                  <a:srgbClr val="4D719D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Helpful to eliminate too many numbers to buy dilemma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6FC573C4-842F-8F8B-CB42-C45D4D959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7195" y="1424456"/>
            <a:ext cx="910925" cy="3347652"/>
          </a:xfrm>
          <a:prstGeom prst="rect">
            <a:avLst/>
          </a:prstGeom>
        </p:spPr>
      </p:pic>
      <p:sp>
        <p:nvSpPr>
          <p:cNvPr id="48" name="Google Shape;326;p51">
            <a:extLst>
              <a:ext uri="{FF2B5EF4-FFF2-40B4-BE49-F238E27FC236}">
                <a16:creationId xmlns:a16="http://schemas.microsoft.com/office/drawing/2014/main" id="{85C8D600-1B75-3A19-1D7C-D6970CA07456}"/>
              </a:ext>
            </a:extLst>
          </p:cNvPr>
          <p:cNvSpPr txBox="1">
            <a:spLocks/>
          </p:cNvSpPr>
          <p:nvPr/>
        </p:nvSpPr>
        <p:spPr>
          <a:xfrm>
            <a:off x="10184904" y="942173"/>
            <a:ext cx="1735509" cy="52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Clr>
                <a:srgbClr val="4D719D"/>
              </a:buClr>
              <a:buSzPts val="1100"/>
              <a:buFont typeface="Arial"/>
              <a:buNone/>
            </a:pPr>
            <a:r>
              <a:rPr lang="en-US" sz="12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Pairs of number likely to appear together</a:t>
            </a:r>
            <a:endParaRPr lang="en-US" sz="1200" b="1" u="sng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F508B3-CDFD-DFB8-F865-D98343CF6F65}"/>
              </a:ext>
            </a:extLst>
          </p:cNvPr>
          <p:cNvGrpSpPr/>
          <p:nvPr/>
        </p:nvGrpSpPr>
        <p:grpSpPr>
          <a:xfrm rot="193926">
            <a:off x="4802188" y="4907630"/>
            <a:ext cx="1602291" cy="734718"/>
            <a:chOff x="4842931" y="4991814"/>
            <a:chExt cx="1602291" cy="734718"/>
          </a:xfrm>
        </p:grpSpPr>
        <p:pic>
          <p:nvPicPr>
            <p:cNvPr id="50" name="Google Shape;320;p50">
              <a:extLst>
                <a:ext uri="{FF2B5EF4-FFF2-40B4-BE49-F238E27FC236}">
                  <a16:creationId xmlns:a16="http://schemas.microsoft.com/office/drawing/2014/main" id="{D782475D-3402-9E7F-23B5-67348587129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16734" r="8892" b="18300"/>
            <a:stretch/>
          </p:blipFill>
          <p:spPr>
            <a:xfrm rot="1372805">
              <a:off x="4842931" y="4991814"/>
              <a:ext cx="1602291" cy="734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326;p51">
              <a:extLst>
                <a:ext uri="{FF2B5EF4-FFF2-40B4-BE49-F238E27FC236}">
                  <a16:creationId xmlns:a16="http://schemas.microsoft.com/office/drawing/2014/main" id="{7CFD8D57-1FDF-8F6F-21A7-76ACABE68A8D}"/>
                </a:ext>
              </a:extLst>
            </p:cNvPr>
            <p:cNvSpPr txBox="1">
              <a:spLocks/>
            </p:cNvSpPr>
            <p:nvPr/>
          </p:nvSpPr>
          <p:spPr>
            <a:xfrm rot="1387537">
              <a:off x="5299534" y="5161765"/>
              <a:ext cx="1070325" cy="411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7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50"/>
                <a:buFont typeface="Concert One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1pPr>
              <a:lvl2pPr marL="914400" marR="0" lvl="1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2pPr>
              <a:lvl3pPr marL="1371600" marR="0" lvl="2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3pPr>
              <a:lvl4pPr marL="1828800" marR="0" lvl="3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4pPr>
              <a:lvl5pPr marL="2286000" marR="0" lvl="4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5pPr>
              <a:lvl6pPr marL="2743200" marR="0" lvl="5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6pPr>
              <a:lvl7pPr marL="3200400" marR="0" lvl="6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7pPr>
              <a:lvl8pPr marL="3657600" marR="0" lvl="7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8pPr>
              <a:lvl9pPr marL="4114800" marR="0" lvl="8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9pPr>
            </a:lstStyle>
            <a:p>
              <a:pPr marL="0" indent="0" algn="ctr">
                <a:buClr>
                  <a:srgbClr val="4D719D"/>
                </a:buClr>
                <a:buSzPts val="1100"/>
                <a:buFont typeface="Arial"/>
                <a:buNone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rPr>
                <a:t>Is your lucky number winning?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F6E231-5B76-711D-75AA-5D4095332388}"/>
              </a:ext>
            </a:extLst>
          </p:cNvPr>
          <p:cNvGrpSpPr/>
          <p:nvPr/>
        </p:nvGrpSpPr>
        <p:grpSpPr>
          <a:xfrm>
            <a:off x="6230890" y="5021553"/>
            <a:ext cx="5689524" cy="1614748"/>
            <a:chOff x="4084209" y="4568811"/>
            <a:chExt cx="3674061" cy="1790091"/>
          </a:xfrm>
        </p:grpSpPr>
        <p:sp>
          <p:nvSpPr>
            <p:cNvPr id="58" name="Google Shape;326;p51">
              <a:extLst>
                <a:ext uri="{FF2B5EF4-FFF2-40B4-BE49-F238E27FC236}">
                  <a16:creationId xmlns:a16="http://schemas.microsoft.com/office/drawing/2014/main" id="{AFDEB97E-0764-0E6E-AF75-A6DB05D193FD}"/>
                </a:ext>
              </a:extLst>
            </p:cNvPr>
            <p:cNvSpPr txBox="1">
              <a:spLocks/>
            </p:cNvSpPr>
            <p:nvPr/>
          </p:nvSpPr>
          <p:spPr>
            <a:xfrm>
              <a:off x="4084209" y="4568811"/>
              <a:ext cx="3674061" cy="17900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7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50"/>
                <a:buFont typeface="Concert One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1pPr>
              <a:lvl2pPr marL="914400" marR="0" lvl="1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2pPr>
              <a:lvl3pPr marL="1371600" marR="0" lvl="2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3pPr>
              <a:lvl4pPr marL="1828800" marR="0" lvl="3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4pPr>
              <a:lvl5pPr marL="2286000" marR="0" lvl="4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5pPr>
              <a:lvl6pPr marL="2743200" marR="0" lvl="5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6pPr>
              <a:lvl7pPr marL="3200400" marR="0" lvl="6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7pPr>
              <a:lvl8pPr marL="3657600" marR="0" lvl="7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8pPr>
              <a:lvl9pPr marL="4114800" marR="0" lvl="8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9pPr>
            </a:lstStyle>
            <a:p>
              <a:pPr marL="0" indent="0">
                <a:buClr>
                  <a:srgbClr val="4D719D"/>
                </a:buClr>
                <a:buSzPts val="1100"/>
                <a:buNone/>
              </a:pP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D6A6DB-B523-7B52-6583-F4F8CF528B25}"/>
                </a:ext>
              </a:extLst>
            </p:cNvPr>
            <p:cNvSpPr/>
            <p:nvPr/>
          </p:nvSpPr>
          <p:spPr>
            <a:xfrm>
              <a:off x="4084210" y="4568811"/>
              <a:ext cx="3674060" cy="3692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A4789BB-63AC-1C2E-F7A4-27AD58C5A4B4}"/>
              </a:ext>
            </a:extLst>
          </p:cNvPr>
          <p:cNvSpPr txBox="1"/>
          <p:nvPr/>
        </p:nvSpPr>
        <p:spPr>
          <a:xfrm>
            <a:off x="7390797" y="5012084"/>
            <a:ext cx="348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Method for numbers pair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67A125-DAE8-BC5B-502B-305A360E1E84}"/>
              </a:ext>
            </a:extLst>
          </p:cNvPr>
          <p:cNvSpPr txBox="1"/>
          <p:nvPr/>
        </p:nvSpPr>
        <p:spPr>
          <a:xfrm>
            <a:off x="6253709" y="5426234"/>
            <a:ext cx="558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200" dirty="0"/>
              <a:t>Create a list of numbers 1-49. </a:t>
            </a:r>
          </a:p>
          <a:p>
            <a:pPr marL="342900" indent="-342900">
              <a:buAutoNum type="arabicPeriod"/>
            </a:pPr>
            <a:r>
              <a:rPr lang="en-SG" sz="1200" dirty="0"/>
              <a:t>Create a </a:t>
            </a:r>
            <a:r>
              <a:rPr lang="en-SG" sz="1200" dirty="0" err="1"/>
              <a:t>pair_count</a:t>
            </a:r>
            <a:r>
              <a:rPr lang="en-SG" sz="1200" dirty="0"/>
              <a:t> function: Use </a:t>
            </a:r>
            <a:r>
              <a:rPr lang="en-SG" sz="1200" dirty="0" err="1"/>
              <a:t>itertools</a:t>
            </a:r>
            <a:r>
              <a:rPr lang="en-SG" sz="1200" dirty="0"/>
              <a:t> package – chain and combinations to create pairs from number list. Collections package-Counter to quickly create dictionary. Set all dictionary value to zero. Output: {(1,2): 0, (1,3):0,….}</a:t>
            </a:r>
          </a:p>
          <a:p>
            <a:pPr marL="342900" indent="-342900">
              <a:buAutoNum type="arabicPeriod"/>
            </a:pPr>
            <a:r>
              <a:rPr lang="en-SG" sz="1200" dirty="0"/>
              <a:t>For loop to get each row draw number, use </a:t>
            </a:r>
            <a:r>
              <a:rPr lang="en-SG" sz="1200" dirty="0" err="1"/>
              <a:t>pair_count</a:t>
            </a:r>
            <a:r>
              <a:rPr lang="en-SG" sz="1200" dirty="0"/>
              <a:t> function to create pairs in that single draw and add count to keys.</a:t>
            </a:r>
          </a:p>
        </p:txBody>
      </p:sp>
    </p:spTree>
    <p:extLst>
      <p:ext uri="{BB962C8B-B14F-4D97-AF65-F5344CB8AC3E}">
        <p14:creationId xmlns:p14="http://schemas.microsoft.com/office/powerpoint/2010/main" val="294696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0343551-3B32-DF08-D0FD-A9C4A7716C36}"/>
              </a:ext>
            </a:extLst>
          </p:cNvPr>
          <p:cNvSpPr txBox="1"/>
          <p:nvPr/>
        </p:nvSpPr>
        <p:spPr>
          <a:xfrm>
            <a:off x="351338" y="407019"/>
            <a:ext cx="11658550" cy="60439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F741D6-0FE8-DDBB-80EB-94A9841DB63E}"/>
              </a:ext>
            </a:extLst>
          </p:cNvPr>
          <p:cNvGrpSpPr/>
          <p:nvPr/>
        </p:nvGrpSpPr>
        <p:grpSpPr>
          <a:xfrm>
            <a:off x="0" y="811707"/>
            <a:ext cx="1069752" cy="5245738"/>
            <a:chOff x="1748975" y="915936"/>
            <a:chExt cx="1127877" cy="51986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27FE5-75A6-FA5A-1250-346D31196AA8}"/>
                </a:ext>
              </a:extLst>
            </p:cNvPr>
            <p:cNvGrpSpPr/>
            <p:nvPr/>
          </p:nvGrpSpPr>
          <p:grpSpPr>
            <a:xfrm>
              <a:off x="1784762" y="915936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AA5227-A5FA-C2C3-BCF0-E8A671970BC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5696876-0D58-558E-AA56-7495250AC076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A9FC7D-A58B-EF30-75EF-F3A21DCB1006}"/>
                </a:ext>
              </a:extLst>
            </p:cNvPr>
            <p:cNvGrpSpPr/>
            <p:nvPr/>
          </p:nvGrpSpPr>
          <p:grpSpPr>
            <a:xfrm>
              <a:off x="1784762" y="20678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4E89D-DEDE-A552-D4C4-014F0C8082F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14841AF8-0844-D92C-4447-C6277E61B1E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7CD973-DB2B-2F7B-2D40-8BF03078858C}"/>
                </a:ext>
              </a:extLst>
            </p:cNvPr>
            <p:cNvGrpSpPr/>
            <p:nvPr/>
          </p:nvGrpSpPr>
          <p:grpSpPr>
            <a:xfrm>
              <a:off x="1748975" y="3181973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30D548-1D8C-FAEF-BEA4-534B50A470EC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99C17B44-D660-BF19-8BE6-2EB4298B034A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E88809-5385-A983-E80A-1600BBD76A19}"/>
                </a:ext>
              </a:extLst>
            </p:cNvPr>
            <p:cNvGrpSpPr/>
            <p:nvPr/>
          </p:nvGrpSpPr>
          <p:grpSpPr>
            <a:xfrm>
              <a:off x="1776804" y="4387757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41695E-8524-F9AE-2516-F2C5B549E0F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BE43499A-A17C-27C3-4114-170E8C794EF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ED21C7-2B80-AE57-3F04-F5A5C6C2B204}"/>
                </a:ext>
              </a:extLst>
            </p:cNvPr>
            <p:cNvGrpSpPr/>
            <p:nvPr/>
          </p:nvGrpSpPr>
          <p:grpSpPr>
            <a:xfrm>
              <a:off x="1812591" y="5526301"/>
              <a:ext cx="1064261" cy="588256"/>
              <a:chOff x="1719579" y="862976"/>
              <a:chExt cx="911861" cy="458848"/>
            </a:xfrm>
            <a:blipFill>
              <a:blip r:embed="rId2"/>
              <a:tile tx="0" ty="0" sx="100000" sy="100000" flip="none" algn="tl"/>
            </a:blip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593A5-63D2-F514-A7D2-2B9EEC545150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EBD8F2D6-2290-7E05-38CF-F26605A772F9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0349965B-0EFB-17EA-F61C-CB23B52196F9}"/>
              </a:ext>
            </a:extLst>
          </p:cNvPr>
          <p:cNvSpPr txBox="1">
            <a:spLocks/>
          </p:cNvSpPr>
          <p:nvPr/>
        </p:nvSpPr>
        <p:spPr>
          <a:xfrm>
            <a:off x="7852467" y="1292153"/>
            <a:ext cx="4037794" cy="324422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77754398">
                  <a:custGeom>
                    <a:avLst/>
                    <a:gdLst>
                      <a:gd name="connsiteX0" fmla="*/ 0 w 4037794"/>
                      <a:gd name="connsiteY0" fmla="*/ 0 h 3244221"/>
                      <a:gd name="connsiteX1" fmla="*/ 551832 w 4037794"/>
                      <a:gd name="connsiteY1" fmla="*/ 0 h 3244221"/>
                      <a:gd name="connsiteX2" fmla="*/ 1265175 w 4037794"/>
                      <a:gd name="connsiteY2" fmla="*/ 0 h 3244221"/>
                      <a:gd name="connsiteX3" fmla="*/ 1817007 w 4037794"/>
                      <a:gd name="connsiteY3" fmla="*/ 0 h 3244221"/>
                      <a:gd name="connsiteX4" fmla="*/ 2570729 w 4037794"/>
                      <a:gd name="connsiteY4" fmla="*/ 0 h 3244221"/>
                      <a:gd name="connsiteX5" fmla="*/ 3162939 w 4037794"/>
                      <a:gd name="connsiteY5" fmla="*/ 0 h 3244221"/>
                      <a:gd name="connsiteX6" fmla="*/ 4037794 w 4037794"/>
                      <a:gd name="connsiteY6" fmla="*/ 0 h 3244221"/>
                      <a:gd name="connsiteX7" fmla="*/ 4037794 w 4037794"/>
                      <a:gd name="connsiteY7" fmla="*/ 616402 h 3244221"/>
                      <a:gd name="connsiteX8" fmla="*/ 4037794 w 4037794"/>
                      <a:gd name="connsiteY8" fmla="*/ 1200362 h 3244221"/>
                      <a:gd name="connsiteX9" fmla="*/ 4037794 w 4037794"/>
                      <a:gd name="connsiteY9" fmla="*/ 1881648 h 3244221"/>
                      <a:gd name="connsiteX10" fmla="*/ 4037794 w 4037794"/>
                      <a:gd name="connsiteY10" fmla="*/ 2595377 h 3244221"/>
                      <a:gd name="connsiteX11" fmla="*/ 4037794 w 4037794"/>
                      <a:gd name="connsiteY11" fmla="*/ 3244221 h 3244221"/>
                      <a:gd name="connsiteX12" fmla="*/ 3485962 w 4037794"/>
                      <a:gd name="connsiteY12" fmla="*/ 3244221 h 3244221"/>
                      <a:gd name="connsiteX13" fmla="*/ 2732241 w 4037794"/>
                      <a:gd name="connsiteY13" fmla="*/ 3244221 h 3244221"/>
                      <a:gd name="connsiteX14" fmla="*/ 2059275 w 4037794"/>
                      <a:gd name="connsiteY14" fmla="*/ 3244221 h 3244221"/>
                      <a:gd name="connsiteX15" fmla="*/ 1426687 w 4037794"/>
                      <a:gd name="connsiteY15" fmla="*/ 3244221 h 3244221"/>
                      <a:gd name="connsiteX16" fmla="*/ 713344 w 4037794"/>
                      <a:gd name="connsiteY16" fmla="*/ 3244221 h 3244221"/>
                      <a:gd name="connsiteX17" fmla="*/ 0 w 4037794"/>
                      <a:gd name="connsiteY17" fmla="*/ 3244221 h 3244221"/>
                      <a:gd name="connsiteX18" fmla="*/ 0 w 4037794"/>
                      <a:gd name="connsiteY18" fmla="*/ 2692703 h 3244221"/>
                      <a:gd name="connsiteX19" fmla="*/ 0 w 4037794"/>
                      <a:gd name="connsiteY19" fmla="*/ 2141186 h 3244221"/>
                      <a:gd name="connsiteX20" fmla="*/ 0 w 4037794"/>
                      <a:gd name="connsiteY20" fmla="*/ 1524784 h 3244221"/>
                      <a:gd name="connsiteX21" fmla="*/ 0 w 4037794"/>
                      <a:gd name="connsiteY21" fmla="*/ 843497 h 3244221"/>
                      <a:gd name="connsiteX22" fmla="*/ 0 w 4037794"/>
                      <a:gd name="connsiteY22" fmla="*/ 0 h 3244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037794" h="3244221" extrusionOk="0">
                        <a:moveTo>
                          <a:pt x="0" y="0"/>
                        </a:moveTo>
                        <a:cubicBezTo>
                          <a:pt x="241213" y="27370"/>
                          <a:pt x="363152" y="9243"/>
                          <a:pt x="551832" y="0"/>
                        </a:cubicBezTo>
                        <a:cubicBezTo>
                          <a:pt x="740512" y="-9243"/>
                          <a:pt x="1031572" y="6879"/>
                          <a:pt x="1265175" y="0"/>
                        </a:cubicBezTo>
                        <a:cubicBezTo>
                          <a:pt x="1498778" y="-6879"/>
                          <a:pt x="1619602" y="17504"/>
                          <a:pt x="1817007" y="0"/>
                        </a:cubicBezTo>
                        <a:cubicBezTo>
                          <a:pt x="2014412" y="-17504"/>
                          <a:pt x="2379698" y="33431"/>
                          <a:pt x="2570729" y="0"/>
                        </a:cubicBezTo>
                        <a:cubicBezTo>
                          <a:pt x="2761760" y="-33431"/>
                          <a:pt x="2920741" y="6832"/>
                          <a:pt x="3162939" y="0"/>
                        </a:cubicBezTo>
                        <a:cubicBezTo>
                          <a:pt x="3405137" y="-6832"/>
                          <a:pt x="3847716" y="39710"/>
                          <a:pt x="4037794" y="0"/>
                        </a:cubicBezTo>
                        <a:cubicBezTo>
                          <a:pt x="4008569" y="160269"/>
                          <a:pt x="4038118" y="439814"/>
                          <a:pt x="4037794" y="616402"/>
                        </a:cubicBezTo>
                        <a:cubicBezTo>
                          <a:pt x="4037470" y="792990"/>
                          <a:pt x="4037027" y="1078022"/>
                          <a:pt x="4037794" y="1200362"/>
                        </a:cubicBezTo>
                        <a:cubicBezTo>
                          <a:pt x="4038561" y="1322702"/>
                          <a:pt x="4004294" y="1601362"/>
                          <a:pt x="4037794" y="1881648"/>
                        </a:cubicBezTo>
                        <a:cubicBezTo>
                          <a:pt x="4071294" y="2161934"/>
                          <a:pt x="4037580" y="2381286"/>
                          <a:pt x="4037794" y="2595377"/>
                        </a:cubicBezTo>
                        <a:cubicBezTo>
                          <a:pt x="4038008" y="2809468"/>
                          <a:pt x="4056505" y="3022548"/>
                          <a:pt x="4037794" y="3244221"/>
                        </a:cubicBezTo>
                        <a:cubicBezTo>
                          <a:pt x="3769410" y="3252512"/>
                          <a:pt x="3637843" y="3220647"/>
                          <a:pt x="3485962" y="3244221"/>
                        </a:cubicBezTo>
                        <a:cubicBezTo>
                          <a:pt x="3334081" y="3267795"/>
                          <a:pt x="2966027" y="3241581"/>
                          <a:pt x="2732241" y="3244221"/>
                        </a:cubicBezTo>
                        <a:cubicBezTo>
                          <a:pt x="2498455" y="3246861"/>
                          <a:pt x="2227035" y="3226753"/>
                          <a:pt x="2059275" y="3244221"/>
                        </a:cubicBezTo>
                        <a:cubicBezTo>
                          <a:pt x="1891515" y="3261689"/>
                          <a:pt x="1602145" y="3255773"/>
                          <a:pt x="1426687" y="3244221"/>
                        </a:cubicBezTo>
                        <a:cubicBezTo>
                          <a:pt x="1251229" y="3232669"/>
                          <a:pt x="1035282" y="3218839"/>
                          <a:pt x="713344" y="3244221"/>
                        </a:cubicBezTo>
                        <a:cubicBezTo>
                          <a:pt x="391406" y="3269603"/>
                          <a:pt x="318331" y="3244691"/>
                          <a:pt x="0" y="3244221"/>
                        </a:cubicBezTo>
                        <a:cubicBezTo>
                          <a:pt x="-7703" y="3040456"/>
                          <a:pt x="-25237" y="2965730"/>
                          <a:pt x="0" y="2692703"/>
                        </a:cubicBezTo>
                        <a:cubicBezTo>
                          <a:pt x="25237" y="2419676"/>
                          <a:pt x="21888" y="2285766"/>
                          <a:pt x="0" y="2141186"/>
                        </a:cubicBezTo>
                        <a:cubicBezTo>
                          <a:pt x="-21888" y="1996606"/>
                          <a:pt x="-24818" y="1700455"/>
                          <a:pt x="0" y="1524784"/>
                        </a:cubicBezTo>
                        <a:cubicBezTo>
                          <a:pt x="24818" y="1349113"/>
                          <a:pt x="13996" y="1002912"/>
                          <a:pt x="0" y="843497"/>
                        </a:cubicBezTo>
                        <a:cubicBezTo>
                          <a:pt x="-13996" y="684082"/>
                          <a:pt x="6799" y="2424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For certain numbers, buying on a particular day would have a higher chance of winning.</a:t>
            </a:r>
          </a:p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E.g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The most common winning number 46 would have a higher chances of appearing on Thursday (12% more likely) 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Large difference for number 6 with around 1.7 times more likely to win on Monday</a:t>
            </a:r>
          </a:p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There are also numbers with no apparent difference in buying on any day.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E.g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Number 30, 31 and 40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729B29-AEDC-7190-FB95-C045E5430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38" y="1251082"/>
            <a:ext cx="6614003" cy="49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25;p51">
            <a:extLst>
              <a:ext uri="{FF2B5EF4-FFF2-40B4-BE49-F238E27FC236}">
                <a16:creationId xmlns:a16="http://schemas.microsoft.com/office/drawing/2014/main" id="{BC7665AA-06CB-58BD-8775-64216AAF597C}"/>
              </a:ext>
            </a:extLst>
          </p:cNvPr>
          <p:cNvSpPr txBox="1">
            <a:spLocks/>
          </p:cNvSpPr>
          <p:nvPr/>
        </p:nvSpPr>
        <p:spPr>
          <a:xfrm>
            <a:off x="2936875" y="475238"/>
            <a:ext cx="631824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 between Mon/Thurs draw</a:t>
            </a:r>
            <a:b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(When to buy?) 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1074A-54B5-0CF0-E3E0-D0C417AE3293}"/>
              </a:ext>
            </a:extLst>
          </p:cNvPr>
          <p:cNvGrpSpPr/>
          <p:nvPr/>
        </p:nvGrpSpPr>
        <p:grpSpPr>
          <a:xfrm>
            <a:off x="7956936" y="4693159"/>
            <a:ext cx="3828856" cy="1601036"/>
            <a:chOff x="4084209" y="4568811"/>
            <a:chExt cx="3674061" cy="1790091"/>
          </a:xfrm>
        </p:grpSpPr>
        <p:sp>
          <p:nvSpPr>
            <p:cNvPr id="20" name="Google Shape;326;p51">
              <a:extLst>
                <a:ext uri="{FF2B5EF4-FFF2-40B4-BE49-F238E27FC236}">
                  <a16:creationId xmlns:a16="http://schemas.microsoft.com/office/drawing/2014/main" id="{8D3602AC-0ED9-38EB-DDBD-5630E59EE07E}"/>
                </a:ext>
              </a:extLst>
            </p:cNvPr>
            <p:cNvSpPr txBox="1">
              <a:spLocks/>
            </p:cNvSpPr>
            <p:nvPr/>
          </p:nvSpPr>
          <p:spPr>
            <a:xfrm>
              <a:off x="4084209" y="4568811"/>
              <a:ext cx="3674061" cy="17900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797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50"/>
                <a:buFont typeface="Concert One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1pPr>
              <a:lvl2pPr marL="914400" marR="0" lvl="1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2pPr>
              <a:lvl3pPr marL="1371600" marR="0" lvl="2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3pPr>
              <a:lvl4pPr marL="1828800" marR="0" lvl="3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4pPr>
              <a:lvl5pPr marL="2286000" marR="0" lvl="4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5pPr>
              <a:lvl6pPr marL="2743200" marR="0" lvl="5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6pPr>
              <a:lvl7pPr marL="3200400" marR="0" lvl="6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rabi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7pPr>
              <a:lvl8pPr marL="3657600" marR="0" lvl="7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D719D"/>
                </a:buClr>
                <a:buSzPts val="1000"/>
                <a:buFont typeface="Muli"/>
                <a:buAutoNum type="alpha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8pPr>
              <a:lvl9pPr marL="4114800" marR="0" lvl="8" indent="-2921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D719D"/>
                </a:buClr>
                <a:buSzPts val="1000"/>
                <a:buFont typeface="Muli"/>
                <a:buAutoNum type="romanLcPeriod"/>
                <a:defRPr sz="950" b="0" i="0" u="none" strike="noStrike" cap="none">
                  <a:solidFill>
                    <a:schemeClr val="dk2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defRPr>
              </a:lvl9pPr>
            </a:lstStyle>
            <a:p>
              <a:pPr marL="0" indent="0">
                <a:buClr>
                  <a:srgbClr val="4D719D"/>
                </a:buClr>
                <a:buSzPts val="1100"/>
                <a:buNone/>
              </a:pPr>
              <a:endParaRPr lang="en-US" sz="2000" dirty="0">
                <a:solidFill>
                  <a:schemeClr val="accent6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AF318B-6683-76C8-D255-79A0F5F7F7B7}"/>
                </a:ext>
              </a:extLst>
            </p:cNvPr>
            <p:cNvSpPr/>
            <p:nvPr/>
          </p:nvSpPr>
          <p:spPr>
            <a:xfrm>
              <a:off x="4084210" y="4568811"/>
              <a:ext cx="3674060" cy="3692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74EABA5-FE6F-21DC-B215-BD003579E041}"/>
              </a:ext>
            </a:extLst>
          </p:cNvPr>
          <p:cNvSpPr txBox="1"/>
          <p:nvPr/>
        </p:nvSpPr>
        <p:spPr>
          <a:xfrm>
            <a:off x="9306503" y="4699885"/>
            <a:ext cx="1551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Method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2D45F-AB7D-DEB3-BE5A-C6C45B474DAF}"/>
              </a:ext>
            </a:extLst>
          </p:cNvPr>
          <p:cNvSpPr txBox="1"/>
          <p:nvPr/>
        </p:nvSpPr>
        <p:spPr>
          <a:xfrm>
            <a:off x="8069322" y="5053384"/>
            <a:ext cx="35252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400" dirty="0"/>
              <a:t>Split Mon and </a:t>
            </a:r>
            <a:r>
              <a:rPr lang="en-SG" sz="1400" dirty="0" err="1"/>
              <a:t>Thur</a:t>
            </a:r>
            <a:r>
              <a:rPr lang="en-SG" sz="1400" dirty="0"/>
              <a:t> data as individual </a:t>
            </a:r>
            <a:r>
              <a:rPr lang="en-SG" sz="1400" dirty="0" err="1"/>
              <a:t>dataframe</a:t>
            </a:r>
            <a:endParaRPr lang="en-SG" sz="1400" dirty="0"/>
          </a:p>
          <a:p>
            <a:pPr marL="342900" indent="-342900">
              <a:buAutoNum type="arabicPeriod"/>
            </a:pPr>
            <a:r>
              <a:rPr lang="en-SG" sz="1400" dirty="0"/>
              <a:t>Apply the </a:t>
            </a:r>
            <a:r>
              <a:rPr lang="en-SG" sz="1400" dirty="0" err="1"/>
              <a:t>count_col</a:t>
            </a:r>
            <a:r>
              <a:rPr lang="en-SG" sz="1400" dirty="0"/>
              <a:t> function previously defined in slide 3</a:t>
            </a:r>
          </a:p>
          <a:p>
            <a:pPr marL="342900" indent="-342900">
              <a:buAutoNum type="arabicPeriod"/>
            </a:pPr>
            <a:r>
              <a:rPr lang="en-SG" sz="1400" dirty="0"/>
              <a:t>Plot Mon and </a:t>
            </a:r>
            <a:r>
              <a:rPr lang="en-SG" sz="1400" dirty="0" err="1"/>
              <a:t>Thur</a:t>
            </a:r>
            <a:r>
              <a:rPr lang="en-SG" sz="1400" dirty="0"/>
              <a:t> separately as subplot</a:t>
            </a:r>
          </a:p>
        </p:txBody>
      </p:sp>
    </p:spTree>
    <p:extLst>
      <p:ext uri="{BB962C8B-B14F-4D97-AF65-F5344CB8AC3E}">
        <p14:creationId xmlns:p14="http://schemas.microsoft.com/office/powerpoint/2010/main" val="20978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B358E-B3D8-80A2-4181-E4B5268D8460}"/>
              </a:ext>
            </a:extLst>
          </p:cNvPr>
          <p:cNvSpPr/>
          <p:nvPr/>
        </p:nvSpPr>
        <p:spPr>
          <a:xfrm>
            <a:off x="163791" y="361153"/>
            <a:ext cx="11864417" cy="63305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F741D6-0FE8-DDBB-80EB-94A9841DB63E}"/>
              </a:ext>
            </a:extLst>
          </p:cNvPr>
          <p:cNvGrpSpPr/>
          <p:nvPr/>
        </p:nvGrpSpPr>
        <p:grpSpPr>
          <a:xfrm>
            <a:off x="0" y="811707"/>
            <a:ext cx="1069752" cy="5245738"/>
            <a:chOff x="1748975" y="915936"/>
            <a:chExt cx="1127877" cy="51986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27FE5-75A6-FA5A-1250-346D31196AA8}"/>
                </a:ext>
              </a:extLst>
            </p:cNvPr>
            <p:cNvGrpSpPr/>
            <p:nvPr/>
          </p:nvGrpSpPr>
          <p:grpSpPr>
            <a:xfrm>
              <a:off x="1784762" y="915936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AA5227-A5FA-C2C3-BCF0-E8A671970BC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5696876-0D58-558E-AA56-7495250AC076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A9FC7D-A58B-EF30-75EF-F3A21DCB1006}"/>
                </a:ext>
              </a:extLst>
            </p:cNvPr>
            <p:cNvGrpSpPr/>
            <p:nvPr/>
          </p:nvGrpSpPr>
          <p:grpSpPr>
            <a:xfrm>
              <a:off x="1784762" y="2067801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4E89D-DEDE-A552-D4C4-014F0C8082F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14841AF8-0844-D92C-4447-C6277E61B1E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7CD973-DB2B-2F7B-2D40-8BF03078858C}"/>
                </a:ext>
              </a:extLst>
            </p:cNvPr>
            <p:cNvGrpSpPr/>
            <p:nvPr/>
          </p:nvGrpSpPr>
          <p:grpSpPr>
            <a:xfrm>
              <a:off x="1748975" y="3181973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30D548-1D8C-FAEF-BEA4-534B50A470EC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99C17B44-D660-BF19-8BE6-2EB4298B034A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E88809-5385-A983-E80A-1600BBD76A19}"/>
                </a:ext>
              </a:extLst>
            </p:cNvPr>
            <p:cNvGrpSpPr/>
            <p:nvPr/>
          </p:nvGrpSpPr>
          <p:grpSpPr>
            <a:xfrm>
              <a:off x="1776804" y="4387757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41695E-8524-F9AE-2516-F2C5B549E0F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BE43499A-A17C-27C3-4114-170E8C794EF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ED21C7-2B80-AE57-3F04-F5A5C6C2B204}"/>
                </a:ext>
              </a:extLst>
            </p:cNvPr>
            <p:cNvGrpSpPr/>
            <p:nvPr/>
          </p:nvGrpSpPr>
          <p:grpSpPr>
            <a:xfrm>
              <a:off x="1812591" y="5526301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593A5-63D2-F514-A7D2-2B9EEC545150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EBD8F2D6-2290-7E05-38CF-F26605A772F9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0349965B-0EFB-17EA-F61C-CB23B52196F9}"/>
              </a:ext>
            </a:extLst>
          </p:cNvPr>
          <p:cNvSpPr txBox="1">
            <a:spLocks/>
          </p:cNvSpPr>
          <p:nvPr/>
        </p:nvSpPr>
        <p:spPr>
          <a:xfrm>
            <a:off x="1130258" y="4247697"/>
            <a:ext cx="7878716" cy="2279063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77754398">
                  <a:custGeom>
                    <a:avLst/>
                    <a:gdLst>
                      <a:gd name="connsiteX0" fmla="*/ 0 w 7878716"/>
                      <a:gd name="connsiteY0" fmla="*/ 0 h 2279063"/>
                      <a:gd name="connsiteX1" fmla="*/ 420198 w 7878716"/>
                      <a:gd name="connsiteY1" fmla="*/ 0 h 2279063"/>
                      <a:gd name="connsiteX2" fmla="*/ 1155545 w 7878716"/>
                      <a:gd name="connsiteY2" fmla="*/ 0 h 2279063"/>
                      <a:gd name="connsiteX3" fmla="*/ 1575743 w 7878716"/>
                      <a:gd name="connsiteY3" fmla="*/ 0 h 2279063"/>
                      <a:gd name="connsiteX4" fmla="*/ 2389877 w 7878716"/>
                      <a:gd name="connsiteY4" fmla="*/ 0 h 2279063"/>
                      <a:gd name="connsiteX5" fmla="*/ 2888863 w 7878716"/>
                      <a:gd name="connsiteY5" fmla="*/ 0 h 2279063"/>
                      <a:gd name="connsiteX6" fmla="*/ 3624209 w 7878716"/>
                      <a:gd name="connsiteY6" fmla="*/ 0 h 2279063"/>
                      <a:gd name="connsiteX7" fmla="*/ 4201982 w 7878716"/>
                      <a:gd name="connsiteY7" fmla="*/ 0 h 2279063"/>
                      <a:gd name="connsiteX8" fmla="*/ 4700967 w 7878716"/>
                      <a:gd name="connsiteY8" fmla="*/ 0 h 2279063"/>
                      <a:gd name="connsiteX9" fmla="*/ 5515101 w 7878716"/>
                      <a:gd name="connsiteY9" fmla="*/ 0 h 2279063"/>
                      <a:gd name="connsiteX10" fmla="*/ 6014087 w 7878716"/>
                      <a:gd name="connsiteY10" fmla="*/ 0 h 2279063"/>
                      <a:gd name="connsiteX11" fmla="*/ 6828221 w 7878716"/>
                      <a:gd name="connsiteY11" fmla="*/ 0 h 2279063"/>
                      <a:gd name="connsiteX12" fmla="*/ 7878716 w 7878716"/>
                      <a:gd name="connsiteY12" fmla="*/ 0 h 2279063"/>
                      <a:gd name="connsiteX13" fmla="*/ 7878716 w 7878716"/>
                      <a:gd name="connsiteY13" fmla="*/ 501394 h 2279063"/>
                      <a:gd name="connsiteX14" fmla="*/ 7878716 w 7878716"/>
                      <a:gd name="connsiteY14" fmla="*/ 1002788 h 2279063"/>
                      <a:gd name="connsiteX15" fmla="*/ 7878716 w 7878716"/>
                      <a:gd name="connsiteY15" fmla="*/ 1526972 h 2279063"/>
                      <a:gd name="connsiteX16" fmla="*/ 7878716 w 7878716"/>
                      <a:gd name="connsiteY16" fmla="*/ 2279063 h 2279063"/>
                      <a:gd name="connsiteX17" fmla="*/ 7458518 w 7878716"/>
                      <a:gd name="connsiteY17" fmla="*/ 2279063 h 2279063"/>
                      <a:gd name="connsiteX18" fmla="*/ 7038320 w 7878716"/>
                      <a:gd name="connsiteY18" fmla="*/ 2279063 h 2279063"/>
                      <a:gd name="connsiteX19" fmla="*/ 6381760 w 7878716"/>
                      <a:gd name="connsiteY19" fmla="*/ 2279063 h 2279063"/>
                      <a:gd name="connsiteX20" fmla="*/ 5882775 w 7878716"/>
                      <a:gd name="connsiteY20" fmla="*/ 2279063 h 2279063"/>
                      <a:gd name="connsiteX21" fmla="*/ 5068641 w 7878716"/>
                      <a:gd name="connsiteY21" fmla="*/ 2279063 h 2279063"/>
                      <a:gd name="connsiteX22" fmla="*/ 4333294 w 7878716"/>
                      <a:gd name="connsiteY22" fmla="*/ 2279063 h 2279063"/>
                      <a:gd name="connsiteX23" fmla="*/ 3755521 w 7878716"/>
                      <a:gd name="connsiteY23" fmla="*/ 2279063 h 2279063"/>
                      <a:gd name="connsiteX24" fmla="*/ 3020174 w 7878716"/>
                      <a:gd name="connsiteY24" fmla="*/ 2279063 h 2279063"/>
                      <a:gd name="connsiteX25" fmla="*/ 2599976 w 7878716"/>
                      <a:gd name="connsiteY25" fmla="*/ 2279063 h 2279063"/>
                      <a:gd name="connsiteX26" fmla="*/ 1864629 w 7878716"/>
                      <a:gd name="connsiteY26" fmla="*/ 2279063 h 2279063"/>
                      <a:gd name="connsiteX27" fmla="*/ 1129283 w 7878716"/>
                      <a:gd name="connsiteY27" fmla="*/ 2279063 h 2279063"/>
                      <a:gd name="connsiteX28" fmla="*/ 0 w 7878716"/>
                      <a:gd name="connsiteY28" fmla="*/ 2279063 h 2279063"/>
                      <a:gd name="connsiteX29" fmla="*/ 0 w 7878716"/>
                      <a:gd name="connsiteY29" fmla="*/ 1732088 h 2279063"/>
                      <a:gd name="connsiteX30" fmla="*/ 0 w 7878716"/>
                      <a:gd name="connsiteY30" fmla="*/ 1207903 h 2279063"/>
                      <a:gd name="connsiteX31" fmla="*/ 0 w 7878716"/>
                      <a:gd name="connsiteY31" fmla="*/ 706510 h 2279063"/>
                      <a:gd name="connsiteX32" fmla="*/ 0 w 7878716"/>
                      <a:gd name="connsiteY32" fmla="*/ 0 h 2279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878716" h="2279063" extrusionOk="0">
                        <a:moveTo>
                          <a:pt x="0" y="0"/>
                        </a:moveTo>
                        <a:cubicBezTo>
                          <a:pt x="142939" y="-2135"/>
                          <a:pt x="286717" y="-13128"/>
                          <a:pt x="420198" y="0"/>
                        </a:cubicBezTo>
                        <a:cubicBezTo>
                          <a:pt x="553679" y="13128"/>
                          <a:pt x="844541" y="-36492"/>
                          <a:pt x="1155545" y="0"/>
                        </a:cubicBezTo>
                        <a:cubicBezTo>
                          <a:pt x="1466549" y="36492"/>
                          <a:pt x="1451157" y="1044"/>
                          <a:pt x="1575743" y="0"/>
                        </a:cubicBezTo>
                        <a:cubicBezTo>
                          <a:pt x="1700329" y="-1044"/>
                          <a:pt x="1994116" y="-17485"/>
                          <a:pt x="2389877" y="0"/>
                        </a:cubicBezTo>
                        <a:cubicBezTo>
                          <a:pt x="2785638" y="17485"/>
                          <a:pt x="2664438" y="12349"/>
                          <a:pt x="2888863" y="0"/>
                        </a:cubicBezTo>
                        <a:cubicBezTo>
                          <a:pt x="3113288" y="-12349"/>
                          <a:pt x="3259606" y="21812"/>
                          <a:pt x="3624209" y="0"/>
                        </a:cubicBezTo>
                        <a:cubicBezTo>
                          <a:pt x="3988812" y="-21812"/>
                          <a:pt x="4085761" y="-17053"/>
                          <a:pt x="4201982" y="0"/>
                        </a:cubicBezTo>
                        <a:cubicBezTo>
                          <a:pt x="4318203" y="17053"/>
                          <a:pt x="4521153" y="24063"/>
                          <a:pt x="4700967" y="0"/>
                        </a:cubicBezTo>
                        <a:cubicBezTo>
                          <a:pt x="4880781" y="-24063"/>
                          <a:pt x="5333953" y="18050"/>
                          <a:pt x="5515101" y="0"/>
                        </a:cubicBezTo>
                        <a:cubicBezTo>
                          <a:pt x="5696249" y="-18050"/>
                          <a:pt x="5847848" y="19167"/>
                          <a:pt x="6014087" y="0"/>
                        </a:cubicBezTo>
                        <a:cubicBezTo>
                          <a:pt x="6180326" y="-19167"/>
                          <a:pt x="6583547" y="22640"/>
                          <a:pt x="6828221" y="0"/>
                        </a:cubicBezTo>
                        <a:cubicBezTo>
                          <a:pt x="7072895" y="-22640"/>
                          <a:pt x="7668055" y="-50827"/>
                          <a:pt x="7878716" y="0"/>
                        </a:cubicBezTo>
                        <a:cubicBezTo>
                          <a:pt x="7862087" y="120484"/>
                          <a:pt x="7897043" y="375417"/>
                          <a:pt x="7878716" y="501394"/>
                        </a:cubicBezTo>
                        <a:cubicBezTo>
                          <a:pt x="7860389" y="627371"/>
                          <a:pt x="7900701" y="761759"/>
                          <a:pt x="7878716" y="1002788"/>
                        </a:cubicBezTo>
                        <a:cubicBezTo>
                          <a:pt x="7856731" y="1243817"/>
                          <a:pt x="7883269" y="1328668"/>
                          <a:pt x="7878716" y="1526972"/>
                        </a:cubicBezTo>
                        <a:cubicBezTo>
                          <a:pt x="7874163" y="1725276"/>
                          <a:pt x="7889725" y="2072279"/>
                          <a:pt x="7878716" y="2279063"/>
                        </a:cubicBezTo>
                        <a:cubicBezTo>
                          <a:pt x="7764051" y="2275055"/>
                          <a:pt x="7577765" y="2297330"/>
                          <a:pt x="7458518" y="2279063"/>
                        </a:cubicBezTo>
                        <a:cubicBezTo>
                          <a:pt x="7339271" y="2260796"/>
                          <a:pt x="7178049" y="2264165"/>
                          <a:pt x="7038320" y="2279063"/>
                        </a:cubicBezTo>
                        <a:cubicBezTo>
                          <a:pt x="6898591" y="2293961"/>
                          <a:pt x="6660716" y="2257767"/>
                          <a:pt x="6381760" y="2279063"/>
                        </a:cubicBezTo>
                        <a:cubicBezTo>
                          <a:pt x="6102804" y="2300359"/>
                          <a:pt x="6076418" y="2257349"/>
                          <a:pt x="5882775" y="2279063"/>
                        </a:cubicBezTo>
                        <a:cubicBezTo>
                          <a:pt x="5689132" y="2300777"/>
                          <a:pt x="5284239" y="2250102"/>
                          <a:pt x="5068641" y="2279063"/>
                        </a:cubicBezTo>
                        <a:cubicBezTo>
                          <a:pt x="4853043" y="2308024"/>
                          <a:pt x="4635092" y="2247185"/>
                          <a:pt x="4333294" y="2279063"/>
                        </a:cubicBezTo>
                        <a:cubicBezTo>
                          <a:pt x="4031496" y="2310941"/>
                          <a:pt x="3965693" y="2291363"/>
                          <a:pt x="3755521" y="2279063"/>
                        </a:cubicBezTo>
                        <a:cubicBezTo>
                          <a:pt x="3545349" y="2266763"/>
                          <a:pt x="3192912" y="2297397"/>
                          <a:pt x="3020174" y="2279063"/>
                        </a:cubicBezTo>
                        <a:cubicBezTo>
                          <a:pt x="2847436" y="2260729"/>
                          <a:pt x="2731027" y="2271744"/>
                          <a:pt x="2599976" y="2279063"/>
                        </a:cubicBezTo>
                        <a:cubicBezTo>
                          <a:pt x="2468925" y="2286382"/>
                          <a:pt x="2078145" y="2297859"/>
                          <a:pt x="1864629" y="2279063"/>
                        </a:cubicBezTo>
                        <a:cubicBezTo>
                          <a:pt x="1651113" y="2260267"/>
                          <a:pt x="1464161" y="2314442"/>
                          <a:pt x="1129283" y="2279063"/>
                        </a:cubicBezTo>
                        <a:cubicBezTo>
                          <a:pt x="794405" y="2243684"/>
                          <a:pt x="516172" y="2251965"/>
                          <a:pt x="0" y="2279063"/>
                        </a:cubicBezTo>
                        <a:cubicBezTo>
                          <a:pt x="17406" y="2090780"/>
                          <a:pt x="15608" y="1910701"/>
                          <a:pt x="0" y="1732088"/>
                        </a:cubicBezTo>
                        <a:cubicBezTo>
                          <a:pt x="-15608" y="1553475"/>
                          <a:pt x="-16112" y="1321401"/>
                          <a:pt x="0" y="1207903"/>
                        </a:cubicBezTo>
                        <a:cubicBezTo>
                          <a:pt x="16112" y="1094406"/>
                          <a:pt x="-23008" y="915940"/>
                          <a:pt x="0" y="706510"/>
                        </a:cubicBezTo>
                        <a:cubicBezTo>
                          <a:pt x="23008" y="497080"/>
                          <a:pt x="13811" y="2696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There are cases where numbers tend to repeat in consecutive draws. 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 top 12 numbers are more likely to appear in consecutive draws; This is expected given that the chances of them winning are higher than the rest (base win are higher). </a:t>
            </a: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There are exceptions such as 48, with high total count but low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prev_count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compared to the rest in top 12</a:t>
            </a: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Another exception Is no. 37 with lower total count (65) but have a rather high chance of appearing consecutively (11). A possible strategy to buy No.37 is to wait for it to occur in the previous draw. 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5" name="Google Shape;325;p51">
            <a:extLst>
              <a:ext uri="{FF2B5EF4-FFF2-40B4-BE49-F238E27FC236}">
                <a16:creationId xmlns:a16="http://schemas.microsoft.com/office/drawing/2014/main" id="{BC7665AA-06CB-58BD-8775-64216AAF597C}"/>
              </a:ext>
            </a:extLst>
          </p:cNvPr>
          <p:cNvSpPr txBox="1">
            <a:spLocks/>
          </p:cNvSpPr>
          <p:nvPr/>
        </p:nvSpPr>
        <p:spPr>
          <a:xfrm>
            <a:off x="2463611" y="415697"/>
            <a:ext cx="7052945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Likely to Repeat in the Next Draw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C03573-46CE-65C4-29BA-B0429F60F750}"/>
              </a:ext>
            </a:extLst>
          </p:cNvPr>
          <p:cNvGrpSpPr/>
          <p:nvPr/>
        </p:nvGrpSpPr>
        <p:grpSpPr>
          <a:xfrm>
            <a:off x="9148845" y="4247696"/>
            <a:ext cx="2689136" cy="2279063"/>
            <a:chOff x="9184310" y="4247697"/>
            <a:chExt cx="2689136" cy="22790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11074A-54B5-0CF0-E3E0-D0C417AE3293}"/>
                </a:ext>
              </a:extLst>
            </p:cNvPr>
            <p:cNvGrpSpPr/>
            <p:nvPr/>
          </p:nvGrpSpPr>
          <p:grpSpPr>
            <a:xfrm>
              <a:off x="9184310" y="4247697"/>
              <a:ext cx="2689136" cy="2279063"/>
              <a:chOff x="4084209" y="4568811"/>
              <a:chExt cx="3674061" cy="1790091"/>
            </a:xfrm>
          </p:grpSpPr>
          <p:sp>
            <p:nvSpPr>
              <p:cNvPr id="20" name="Google Shape;326;p51">
                <a:extLst>
                  <a:ext uri="{FF2B5EF4-FFF2-40B4-BE49-F238E27FC236}">
                    <a16:creationId xmlns:a16="http://schemas.microsoft.com/office/drawing/2014/main" id="{8D3602AC-0ED9-38EB-DDBD-5630E59EE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209" y="4568811"/>
                <a:ext cx="3674061" cy="179009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797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50"/>
                  <a:buFont typeface="Concert One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0">
                  <a:buClr>
                    <a:srgbClr val="4D719D"/>
                  </a:buClr>
                  <a:buSzPts val="1100"/>
                  <a:buNone/>
                </a:pP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AF318B-6683-76C8-D255-79A0F5F7F7B7}"/>
                  </a:ext>
                </a:extLst>
              </p:cNvPr>
              <p:cNvSpPr/>
              <p:nvPr/>
            </p:nvSpPr>
            <p:spPr>
              <a:xfrm>
                <a:off x="4084210" y="4568812"/>
                <a:ext cx="3674060" cy="2659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4EABA5-FE6F-21DC-B215-BD003579E041}"/>
                </a:ext>
              </a:extLst>
            </p:cNvPr>
            <p:cNvSpPr txBox="1"/>
            <p:nvPr/>
          </p:nvSpPr>
          <p:spPr>
            <a:xfrm>
              <a:off x="10061237" y="4289317"/>
              <a:ext cx="1551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Method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52D45F-AB7D-DEB3-BE5A-C6C45B474DAF}"/>
                </a:ext>
              </a:extLst>
            </p:cNvPr>
            <p:cNvSpPr txBox="1"/>
            <p:nvPr/>
          </p:nvSpPr>
          <p:spPr>
            <a:xfrm>
              <a:off x="9207250" y="4669374"/>
              <a:ext cx="26432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/>
                <a:t>Create empty dictionary with draw number as key, value=0</a:t>
              </a:r>
            </a:p>
            <a:p>
              <a:pPr marL="342900" indent="-342900">
                <a:buAutoNum type="arabicPeriod"/>
              </a:pPr>
              <a:r>
                <a:rPr lang="en-SG" sz="1400" dirty="0"/>
                <a:t>For loop to get previous row and current row. </a:t>
              </a:r>
            </a:p>
            <a:p>
              <a:pPr marL="342900" indent="-342900">
                <a:buAutoNum type="arabicPeriod"/>
              </a:pPr>
              <a:r>
                <a:rPr lang="en-SG" sz="1400" dirty="0"/>
                <a:t>Nested for loop, if </a:t>
              </a:r>
              <a:r>
                <a:rPr lang="en-SG" sz="1400" dirty="0" err="1"/>
                <a:t>num</a:t>
              </a:r>
              <a:r>
                <a:rPr lang="en-SG" sz="1400" dirty="0"/>
                <a:t> current row appear in </a:t>
              </a:r>
              <a:r>
                <a:rPr lang="en-SG" sz="1400" dirty="0" err="1"/>
                <a:t>prev</a:t>
              </a:r>
              <a:r>
                <a:rPr lang="en-SG" sz="1400" dirty="0"/>
                <a:t> row (n-1), add +1 to </a:t>
              </a:r>
              <a:r>
                <a:rPr lang="en-SG" sz="1400" dirty="0" err="1"/>
                <a:t>dict</a:t>
              </a:r>
              <a:r>
                <a:rPr lang="en-SG" sz="1400" dirty="0"/>
                <a:t> value according to </a:t>
              </a:r>
              <a:r>
                <a:rPr lang="en-SG" sz="1400" dirty="0" err="1"/>
                <a:t>num</a:t>
              </a:r>
              <a:r>
                <a:rPr lang="en-SG" sz="1400" dirty="0"/>
                <a:t> key</a:t>
              </a:r>
            </a:p>
          </p:txBody>
        </p:sp>
      </p:grpSp>
      <p:sp>
        <p:nvSpPr>
          <p:cNvPr id="8" name="Google Shape;326;p51">
            <a:extLst>
              <a:ext uri="{FF2B5EF4-FFF2-40B4-BE49-F238E27FC236}">
                <a16:creationId xmlns:a16="http://schemas.microsoft.com/office/drawing/2014/main" id="{C333A63C-753B-47ED-F77E-42DD93B06884}"/>
              </a:ext>
            </a:extLst>
          </p:cNvPr>
          <p:cNvSpPr txBox="1">
            <a:spLocks/>
          </p:cNvSpPr>
          <p:nvPr/>
        </p:nvSpPr>
        <p:spPr>
          <a:xfrm>
            <a:off x="552183" y="821780"/>
            <a:ext cx="3424815" cy="66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Clr>
                <a:srgbClr val="4D719D"/>
              </a:buClr>
              <a:buSzPts val="1100"/>
              <a:buFont typeface="Arial"/>
              <a:buNone/>
            </a:pPr>
            <a:r>
              <a:rPr lang="en-US" sz="12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12 Most Common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B3B68-58CD-B54F-7A9D-E44A5D4E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37" y="1167664"/>
            <a:ext cx="2010767" cy="29150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31ABA4F-6EFD-A78C-6314-B6FD996E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18" y="998470"/>
            <a:ext cx="8320946" cy="30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CB358E-B3D8-80A2-4181-E4B5268D8460}"/>
              </a:ext>
            </a:extLst>
          </p:cNvPr>
          <p:cNvSpPr/>
          <p:nvPr/>
        </p:nvSpPr>
        <p:spPr>
          <a:xfrm>
            <a:off x="163791" y="361153"/>
            <a:ext cx="11864417" cy="63305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F741D6-0FE8-DDBB-80EB-94A9841DB63E}"/>
              </a:ext>
            </a:extLst>
          </p:cNvPr>
          <p:cNvGrpSpPr/>
          <p:nvPr/>
        </p:nvGrpSpPr>
        <p:grpSpPr>
          <a:xfrm>
            <a:off x="0" y="811707"/>
            <a:ext cx="1069752" cy="5245738"/>
            <a:chOff x="1748975" y="915936"/>
            <a:chExt cx="1127877" cy="51986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E27FE5-75A6-FA5A-1250-346D31196AA8}"/>
                </a:ext>
              </a:extLst>
            </p:cNvPr>
            <p:cNvGrpSpPr/>
            <p:nvPr/>
          </p:nvGrpSpPr>
          <p:grpSpPr>
            <a:xfrm>
              <a:off x="1784762" y="915936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BAA5227-A5FA-C2C3-BCF0-E8A671970BC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5696876-0D58-558E-AA56-7495250AC076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A9FC7D-A58B-EF30-75EF-F3A21DCB1006}"/>
                </a:ext>
              </a:extLst>
            </p:cNvPr>
            <p:cNvGrpSpPr/>
            <p:nvPr/>
          </p:nvGrpSpPr>
          <p:grpSpPr>
            <a:xfrm>
              <a:off x="1784762" y="2067801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4E89D-DEDE-A552-D4C4-014F0C8082F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14841AF8-0844-D92C-4447-C6277E61B1E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7CD973-DB2B-2F7B-2D40-8BF03078858C}"/>
                </a:ext>
              </a:extLst>
            </p:cNvPr>
            <p:cNvGrpSpPr/>
            <p:nvPr/>
          </p:nvGrpSpPr>
          <p:grpSpPr>
            <a:xfrm>
              <a:off x="1748975" y="3181973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30D548-1D8C-FAEF-BEA4-534B50A470EC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99C17B44-D660-BF19-8BE6-2EB4298B034A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E88809-5385-A983-E80A-1600BBD76A19}"/>
                </a:ext>
              </a:extLst>
            </p:cNvPr>
            <p:cNvGrpSpPr/>
            <p:nvPr/>
          </p:nvGrpSpPr>
          <p:grpSpPr>
            <a:xfrm>
              <a:off x="1776804" y="4387757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41695E-8524-F9AE-2516-F2C5B549E0F1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BE43499A-A17C-27C3-4114-170E8C794EF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ED21C7-2B80-AE57-3F04-F5A5C6C2B204}"/>
                </a:ext>
              </a:extLst>
            </p:cNvPr>
            <p:cNvGrpSpPr/>
            <p:nvPr/>
          </p:nvGrpSpPr>
          <p:grpSpPr>
            <a:xfrm>
              <a:off x="1812591" y="5526301"/>
              <a:ext cx="1064261" cy="588256"/>
              <a:chOff x="1719579" y="862976"/>
              <a:chExt cx="911861" cy="458848"/>
            </a:xfrm>
            <a:blipFill>
              <a:blip r:embed="rId3"/>
              <a:tile tx="0" ty="0" sx="100000" sy="100000" flip="none" algn="tl"/>
            </a:blip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4593A5-63D2-F514-A7D2-2B9EEC545150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EBD8F2D6-2290-7E05-38CF-F26605A772F9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Google Shape;326;p51">
            <a:extLst>
              <a:ext uri="{FF2B5EF4-FFF2-40B4-BE49-F238E27FC236}">
                <a16:creationId xmlns:a16="http://schemas.microsoft.com/office/drawing/2014/main" id="{0349965B-0EFB-17EA-F61C-CB23B52196F9}"/>
              </a:ext>
            </a:extLst>
          </p:cNvPr>
          <p:cNvSpPr txBox="1">
            <a:spLocks/>
          </p:cNvSpPr>
          <p:nvPr/>
        </p:nvSpPr>
        <p:spPr>
          <a:xfrm>
            <a:off x="1130258" y="4247697"/>
            <a:ext cx="7878716" cy="2279063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77754398">
                  <a:custGeom>
                    <a:avLst/>
                    <a:gdLst>
                      <a:gd name="connsiteX0" fmla="*/ 0 w 7878716"/>
                      <a:gd name="connsiteY0" fmla="*/ 0 h 2279063"/>
                      <a:gd name="connsiteX1" fmla="*/ 420198 w 7878716"/>
                      <a:gd name="connsiteY1" fmla="*/ 0 h 2279063"/>
                      <a:gd name="connsiteX2" fmla="*/ 1155545 w 7878716"/>
                      <a:gd name="connsiteY2" fmla="*/ 0 h 2279063"/>
                      <a:gd name="connsiteX3" fmla="*/ 1575743 w 7878716"/>
                      <a:gd name="connsiteY3" fmla="*/ 0 h 2279063"/>
                      <a:gd name="connsiteX4" fmla="*/ 2389877 w 7878716"/>
                      <a:gd name="connsiteY4" fmla="*/ 0 h 2279063"/>
                      <a:gd name="connsiteX5" fmla="*/ 2888863 w 7878716"/>
                      <a:gd name="connsiteY5" fmla="*/ 0 h 2279063"/>
                      <a:gd name="connsiteX6" fmla="*/ 3624209 w 7878716"/>
                      <a:gd name="connsiteY6" fmla="*/ 0 h 2279063"/>
                      <a:gd name="connsiteX7" fmla="*/ 4201982 w 7878716"/>
                      <a:gd name="connsiteY7" fmla="*/ 0 h 2279063"/>
                      <a:gd name="connsiteX8" fmla="*/ 4700967 w 7878716"/>
                      <a:gd name="connsiteY8" fmla="*/ 0 h 2279063"/>
                      <a:gd name="connsiteX9" fmla="*/ 5515101 w 7878716"/>
                      <a:gd name="connsiteY9" fmla="*/ 0 h 2279063"/>
                      <a:gd name="connsiteX10" fmla="*/ 6014087 w 7878716"/>
                      <a:gd name="connsiteY10" fmla="*/ 0 h 2279063"/>
                      <a:gd name="connsiteX11" fmla="*/ 6828221 w 7878716"/>
                      <a:gd name="connsiteY11" fmla="*/ 0 h 2279063"/>
                      <a:gd name="connsiteX12" fmla="*/ 7878716 w 7878716"/>
                      <a:gd name="connsiteY12" fmla="*/ 0 h 2279063"/>
                      <a:gd name="connsiteX13" fmla="*/ 7878716 w 7878716"/>
                      <a:gd name="connsiteY13" fmla="*/ 501394 h 2279063"/>
                      <a:gd name="connsiteX14" fmla="*/ 7878716 w 7878716"/>
                      <a:gd name="connsiteY14" fmla="*/ 1002788 h 2279063"/>
                      <a:gd name="connsiteX15" fmla="*/ 7878716 w 7878716"/>
                      <a:gd name="connsiteY15" fmla="*/ 1526972 h 2279063"/>
                      <a:gd name="connsiteX16" fmla="*/ 7878716 w 7878716"/>
                      <a:gd name="connsiteY16" fmla="*/ 2279063 h 2279063"/>
                      <a:gd name="connsiteX17" fmla="*/ 7458518 w 7878716"/>
                      <a:gd name="connsiteY17" fmla="*/ 2279063 h 2279063"/>
                      <a:gd name="connsiteX18" fmla="*/ 7038320 w 7878716"/>
                      <a:gd name="connsiteY18" fmla="*/ 2279063 h 2279063"/>
                      <a:gd name="connsiteX19" fmla="*/ 6381760 w 7878716"/>
                      <a:gd name="connsiteY19" fmla="*/ 2279063 h 2279063"/>
                      <a:gd name="connsiteX20" fmla="*/ 5882775 w 7878716"/>
                      <a:gd name="connsiteY20" fmla="*/ 2279063 h 2279063"/>
                      <a:gd name="connsiteX21" fmla="*/ 5068641 w 7878716"/>
                      <a:gd name="connsiteY21" fmla="*/ 2279063 h 2279063"/>
                      <a:gd name="connsiteX22" fmla="*/ 4333294 w 7878716"/>
                      <a:gd name="connsiteY22" fmla="*/ 2279063 h 2279063"/>
                      <a:gd name="connsiteX23" fmla="*/ 3755521 w 7878716"/>
                      <a:gd name="connsiteY23" fmla="*/ 2279063 h 2279063"/>
                      <a:gd name="connsiteX24" fmla="*/ 3020174 w 7878716"/>
                      <a:gd name="connsiteY24" fmla="*/ 2279063 h 2279063"/>
                      <a:gd name="connsiteX25" fmla="*/ 2599976 w 7878716"/>
                      <a:gd name="connsiteY25" fmla="*/ 2279063 h 2279063"/>
                      <a:gd name="connsiteX26" fmla="*/ 1864629 w 7878716"/>
                      <a:gd name="connsiteY26" fmla="*/ 2279063 h 2279063"/>
                      <a:gd name="connsiteX27" fmla="*/ 1129283 w 7878716"/>
                      <a:gd name="connsiteY27" fmla="*/ 2279063 h 2279063"/>
                      <a:gd name="connsiteX28" fmla="*/ 0 w 7878716"/>
                      <a:gd name="connsiteY28" fmla="*/ 2279063 h 2279063"/>
                      <a:gd name="connsiteX29" fmla="*/ 0 w 7878716"/>
                      <a:gd name="connsiteY29" fmla="*/ 1732088 h 2279063"/>
                      <a:gd name="connsiteX30" fmla="*/ 0 w 7878716"/>
                      <a:gd name="connsiteY30" fmla="*/ 1207903 h 2279063"/>
                      <a:gd name="connsiteX31" fmla="*/ 0 w 7878716"/>
                      <a:gd name="connsiteY31" fmla="*/ 706510 h 2279063"/>
                      <a:gd name="connsiteX32" fmla="*/ 0 w 7878716"/>
                      <a:gd name="connsiteY32" fmla="*/ 0 h 2279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878716" h="2279063" extrusionOk="0">
                        <a:moveTo>
                          <a:pt x="0" y="0"/>
                        </a:moveTo>
                        <a:cubicBezTo>
                          <a:pt x="142939" y="-2135"/>
                          <a:pt x="286717" y="-13128"/>
                          <a:pt x="420198" y="0"/>
                        </a:cubicBezTo>
                        <a:cubicBezTo>
                          <a:pt x="553679" y="13128"/>
                          <a:pt x="844541" y="-36492"/>
                          <a:pt x="1155545" y="0"/>
                        </a:cubicBezTo>
                        <a:cubicBezTo>
                          <a:pt x="1466549" y="36492"/>
                          <a:pt x="1451157" y="1044"/>
                          <a:pt x="1575743" y="0"/>
                        </a:cubicBezTo>
                        <a:cubicBezTo>
                          <a:pt x="1700329" y="-1044"/>
                          <a:pt x="1994116" y="-17485"/>
                          <a:pt x="2389877" y="0"/>
                        </a:cubicBezTo>
                        <a:cubicBezTo>
                          <a:pt x="2785638" y="17485"/>
                          <a:pt x="2664438" y="12349"/>
                          <a:pt x="2888863" y="0"/>
                        </a:cubicBezTo>
                        <a:cubicBezTo>
                          <a:pt x="3113288" y="-12349"/>
                          <a:pt x="3259606" y="21812"/>
                          <a:pt x="3624209" y="0"/>
                        </a:cubicBezTo>
                        <a:cubicBezTo>
                          <a:pt x="3988812" y="-21812"/>
                          <a:pt x="4085761" y="-17053"/>
                          <a:pt x="4201982" y="0"/>
                        </a:cubicBezTo>
                        <a:cubicBezTo>
                          <a:pt x="4318203" y="17053"/>
                          <a:pt x="4521153" y="24063"/>
                          <a:pt x="4700967" y="0"/>
                        </a:cubicBezTo>
                        <a:cubicBezTo>
                          <a:pt x="4880781" y="-24063"/>
                          <a:pt x="5333953" y="18050"/>
                          <a:pt x="5515101" y="0"/>
                        </a:cubicBezTo>
                        <a:cubicBezTo>
                          <a:pt x="5696249" y="-18050"/>
                          <a:pt x="5847848" y="19167"/>
                          <a:pt x="6014087" y="0"/>
                        </a:cubicBezTo>
                        <a:cubicBezTo>
                          <a:pt x="6180326" y="-19167"/>
                          <a:pt x="6583547" y="22640"/>
                          <a:pt x="6828221" y="0"/>
                        </a:cubicBezTo>
                        <a:cubicBezTo>
                          <a:pt x="7072895" y="-22640"/>
                          <a:pt x="7668055" y="-50827"/>
                          <a:pt x="7878716" y="0"/>
                        </a:cubicBezTo>
                        <a:cubicBezTo>
                          <a:pt x="7862087" y="120484"/>
                          <a:pt x="7897043" y="375417"/>
                          <a:pt x="7878716" y="501394"/>
                        </a:cubicBezTo>
                        <a:cubicBezTo>
                          <a:pt x="7860389" y="627371"/>
                          <a:pt x="7900701" y="761759"/>
                          <a:pt x="7878716" y="1002788"/>
                        </a:cubicBezTo>
                        <a:cubicBezTo>
                          <a:pt x="7856731" y="1243817"/>
                          <a:pt x="7883269" y="1328668"/>
                          <a:pt x="7878716" y="1526972"/>
                        </a:cubicBezTo>
                        <a:cubicBezTo>
                          <a:pt x="7874163" y="1725276"/>
                          <a:pt x="7889725" y="2072279"/>
                          <a:pt x="7878716" y="2279063"/>
                        </a:cubicBezTo>
                        <a:cubicBezTo>
                          <a:pt x="7764051" y="2275055"/>
                          <a:pt x="7577765" y="2297330"/>
                          <a:pt x="7458518" y="2279063"/>
                        </a:cubicBezTo>
                        <a:cubicBezTo>
                          <a:pt x="7339271" y="2260796"/>
                          <a:pt x="7178049" y="2264165"/>
                          <a:pt x="7038320" y="2279063"/>
                        </a:cubicBezTo>
                        <a:cubicBezTo>
                          <a:pt x="6898591" y="2293961"/>
                          <a:pt x="6660716" y="2257767"/>
                          <a:pt x="6381760" y="2279063"/>
                        </a:cubicBezTo>
                        <a:cubicBezTo>
                          <a:pt x="6102804" y="2300359"/>
                          <a:pt x="6076418" y="2257349"/>
                          <a:pt x="5882775" y="2279063"/>
                        </a:cubicBezTo>
                        <a:cubicBezTo>
                          <a:pt x="5689132" y="2300777"/>
                          <a:pt x="5284239" y="2250102"/>
                          <a:pt x="5068641" y="2279063"/>
                        </a:cubicBezTo>
                        <a:cubicBezTo>
                          <a:pt x="4853043" y="2308024"/>
                          <a:pt x="4635092" y="2247185"/>
                          <a:pt x="4333294" y="2279063"/>
                        </a:cubicBezTo>
                        <a:cubicBezTo>
                          <a:pt x="4031496" y="2310941"/>
                          <a:pt x="3965693" y="2291363"/>
                          <a:pt x="3755521" y="2279063"/>
                        </a:cubicBezTo>
                        <a:cubicBezTo>
                          <a:pt x="3545349" y="2266763"/>
                          <a:pt x="3192912" y="2297397"/>
                          <a:pt x="3020174" y="2279063"/>
                        </a:cubicBezTo>
                        <a:cubicBezTo>
                          <a:pt x="2847436" y="2260729"/>
                          <a:pt x="2731027" y="2271744"/>
                          <a:pt x="2599976" y="2279063"/>
                        </a:cubicBezTo>
                        <a:cubicBezTo>
                          <a:pt x="2468925" y="2286382"/>
                          <a:pt x="2078145" y="2297859"/>
                          <a:pt x="1864629" y="2279063"/>
                        </a:cubicBezTo>
                        <a:cubicBezTo>
                          <a:pt x="1651113" y="2260267"/>
                          <a:pt x="1464161" y="2314442"/>
                          <a:pt x="1129283" y="2279063"/>
                        </a:cubicBezTo>
                        <a:cubicBezTo>
                          <a:pt x="794405" y="2243684"/>
                          <a:pt x="516172" y="2251965"/>
                          <a:pt x="0" y="2279063"/>
                        </a:cubicBezTo>
                        <a:cubicBezTo>
                          <a:pt x="17406" y="2090780"/>
                          <a:pt x="15608" y="1910701"/>
                          <a:pt x="0" y="1732088"/>
                        </a:cubicBezTo>
                        <a:cubicBezTo>
                          <a:pt x="-15608" y="1553475"/>
                          <a:pt x="-16112" y="1321401"/>
                          <a:pt x="0" y="1207903"/>
                        </a:cubicBezTo>
                        <a:cubicBezTo>
                          <a:pt x="16112" y="1094406"/>
                          <a:pt x="-23008" y="915940"/>
                          <a:pt x="0" y="706510"/>
                        </a:cubicBezTo>
                        <a:cubicBezTo>
                          <a:pt x="23008" y="497080"/>
                          <a:pt x="13811" y="2696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There are cases where numbers tend to repeat in consecutive draws. 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 top 12 numbers are more likely to appear in consecutive draws; This is expected given that the chances of them winning are higher than the rest (base win are higher). </a:t>
            </a: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There are exceptions such as 48, with high total count but low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prev_count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compared to the rest in top 12</a:t>
            </a: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rgbClr val="4D719D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Another exception Is no. 37 with lower total count (65) but have a rather high chance of appearing consecutively (11). A possible strategy to buy No.37 is to wait for it to occur in the previous draw. </a:t>
            </a:r>
          </a:p>
          <a:p>
            <a:pPr marL="0" indent="0">
              <a:buClr>
                <a:srgbClr val="4D719D"/>
              </a:buClr>
              <a:buSzPts val="1100"/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buClr>
                <a:srgbClr val="4D719D"/>
              </a:buClr>
              <a:buSzPts val="110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5" name="Google Shape;325;p51">
            <a:extLst>
              <a:ext uri="{FF2B5EF4-FFF2-40B4-BE49-F238E27FC236}">
                <a16:creationId xmlns:a16="http://schemas.microsoft.com/office/drawing/2014/main" id="{BC7665AA-06CB-58BD-8775-64216AAF597C}"/>
              </a:ext>
            </a:extLst>
          </p:cNvPr>
          <p:cNvSpPr txBox="1">
            <a:spLocks/>
          </p:cNvSpPr>
          <p:nvPr/>
        </p:nvSpPr>
        <p:spPr>
          <a:xfrm>
            <a:off x="2463611" y="415697"/>
            <a:ext cx="7052945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Likely to Repeat in the Next Draw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C03573-46CE-65C4-29BA-B0429F60F750}"/>
              </a:ext>
            </a:extLst>
          </p:cNvPr>
          <p:cNvGrpSpPr/>
          <p:nvPr/>
        </p:nvGrpSpPr>
        <p:grpSpPr>
          <a:xfrm>
            <a:off x="9148845" y="4247696"/>
            <a:ext cx="2689136" cy="2279063"/>
            <a:chOff x="9184310" y="4247697"/>
            <a:chExt cx="2689136" cy="22790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11074A-54B5-0CF0-E3E0-D0C417AE3293}"/>
                </a:ext>
              </a:extLst>
            </p:cNvPr>
            <p:cNvGrpSpPr/>
            <p:nvPr/>
          </p:nvGrpSpPr>
          <p:grpSpPr>
            <a:xfrm>
              <a:off x="9184310" y="4247697"/>
              <a:ext cx="2689136" cy="2279063"/>
              <a:chOff x="4084209" y="4568811"/>
              <a:chExt cx="3674061" cy="1790091"/>
            </a:xfrm>
          </p:grpSpPr>
          <p:sp>
            <p:nvSpPr>
              <p:cNvPr id="20" name="Google Shape;326;p51">
                <a:extLst>
                  <a:ext uri="{FF2B5EF4-FFF2-40B4-BE49-F238E27FC236}">
                    <a16:creationId xmlns:a16="http://schemas.microsoft.com/office/drawing/2014/main" id="{8D3602AC-0ED9-38EB-DDBD-5630E59EE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4209" y="4568811"/>
                <a:ext cx="3674061" cy="179009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797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250"/>
                  <a:buFont typeface="Concert One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rabi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D719D"/>
                  </a:buClr>
                  <a:buSzPts val="1000"/>
                  <a:buFont typeface="Muli"/>
                  <a:buAutoNum type="alpha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2921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D719D"/>
                  </a:buClr>
                  <a:buSzPts val="1000"/>
                  <a:buFont typeface="Muli"/>
                  <a:buAutoNum type="romanLcPeriod"/>
                  <a:defRPr sz="95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0">
                  <a:buClr>
                    <a:srgbClr val="4D719D"/>
                  </a:buClr>
                  <a:buSzPts val="1100"/>
                  <a:buNone/>
                </a:pPr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AF318B-6683-76C8-D255-79A0F5F7F7B7}"/>
                  </a:ext>
                </a:extLst>
              </p:cNvPr>
              <p:cNvSpPr/>
              <p:nvPr/>
            </p:nvSpPr>
            <p:spPr>
              <a:xfrm>
                <a:off x="4084210" y="4568812"/>
                <a:ext cx="3674060" cy="2659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4EABA5-FE6F-21DC-B215-BD003579E041}"/>
                </a:ext>
              </a:extLst>
            </p:cNvPr>
            <p:cNvSpPr txBox="1"/>
            <p:nvPr/>
          </p:nvSpPr>
          <p:spPr>
            <a:xfrm>
              <a:off x="10061237" y="4289317"/>
              <a:ext cx="1551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Method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52D45F-AB7D-DEB3-BE5A-C6C45B474DAF}"/>
                </a:ext>
              </a:extLst>
            </p:cNvPr>
            <p:cNvSpPr txBox="1"/>
            <p:nvPr/>
          </p:nvSpPr>
          <p:spPr>
            <a:xfrm>
              <a:off x="9207250" y="4669374"/>
              <a:ext cx="264325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SG" sz="1400" dirty="0"/>
                <a:t>Create empty dictionary with draw number as key, value=0</a:t>
              </a:r>
            </a:p>
            <a:p>
              <a:pPr marL="342900" indent="-342900">
                <a:buAutoNum type="arabicPeriod"/>
              </a:pPr>
              <a:r>
                <a:rPr lang="en-SG" sz="1400" dirty="0"/>
                <a:t>For loop to get previous row and current row. </a:t>
              </a:r>
            </a:p>
            <a:p>
              <a:pPr marL="342900" indent="-342900">
                <a:buAutoNum type="arabicPeriod"/>
              </a:pPr>
              <a:r>
                <a:rPr lang="en-SG" sz="1400" dirty="0"/>
                <a:t>Nested for loop, if </a:t>
              </a:r>
              <a:r>
                <a:rPr lang="en-SG" sz="1400" dirty="0" err="1"/>
                <a:t>num</a:t>
              </a:r>
              <a:r>
                <a:rPr lang="en-SG" sz="1400" dirty="0"/>
                <a:t> current row appear in </a:t>
              </a:r>
              <a:r>
                <a:rPr lang="en-SG" sz="1400" dirty="0" err="1"/>
                <a:t>prev</a:t>
              </a:r>
              <a:r>
                <a:rPr lang="en-SG" sz="1400" dirty="0"/>
                <a:t> row (n-1), add +1 to </a:t>
              </a:r>
              <a:r>
                <a:rPr lang="en-SG" sz="1400" dirty="0" err="1"/>
                <a:t>dict</a:t>
              </a:r>
              <a:r>
                <a:rPr lang="en-SG" sz="1400" dirty="0"/>
                <a:t> value according to </a:t>
              </a:r>
              <a:r>
                <a:rPr lang="en-SG" sz="1400" dirty="0" err="1"/>
                <a:t>num</a:t>
              </a:r>
              <a:r>
                <a:rPr lang="en-SG" sz="1400" dirty="0"/>
                <a:t> key</a:t>
              </a:r>
            </a:p>
          </p:txBody>
        </p:sp>
      </p:grpSp>
      <p:sp>
        <p:nvSpPr>
          <p:cNvPr id="8" name="Google Shape;326;p51">
            <a:extLst>
              <a:ext uri="{FF2B5EF4-FFF2-40B4-BE49-F238E27FC236}">
                <a16:creationId xmlns:a16="http://schemas.microsoft.com/office/drawing/2014/main" id="{C333A63C-753B-47ED-F77E-42DD93B06884}"/>
              </a:ext>
            </a:extLst>
          </p:cNvPr>
          <p:cNvSpPr txBox="1">
            <a:spLocks/>
          </p:cNvSpPr>
          <p:nvPr/>
        </p:nvSpPr>
        <p:spPr>
          <a:xfrm>
            <a:off x="552183" y="821780"/>
            <a:ext cx="3424815" cy="664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50"/>
              <a:buFont typeface="Concert One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rabi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Muli"/>
              <a:buAutoNum type="alpha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Muli"/>
              <a:buAutoNum type="romanLcPeriod"/>
              <a:defRPr sz="95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Clr>
                <a:srgbClr val="4D719D"/>
              </a:buClr>
              <a:buSzPts val="1100"/>
              <a:buFont typeface="Arial"/>
              <a:buNone/>
            </a:pPr>
            <a:r>
              <a:rPr lang="en-US" sz="1200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12 Most Common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B3B68-58CD-B54F-7A9D-E44A5D4E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37" y="1167664"/>
            <a:ext cx="2010767" cy="291505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31ABA4F-6EFD-A78C-6314-B6FD996E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18" y="998470"/>
            <a:ext cx="8320946" cy="30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C9C8004-0D6C-C535-0E06-2E1537771DEA}"/>
              </a:ext>
            </a:extLst>
          </p:cNvPr>
          <p:cNvGrpSpPr/>
          <p:nvPr/>
        </p:nvGrpSpPr>
        <p:grpSpPr>
          <a:xfrm>
            <a:off x="1748975" y="579120"/>
            <a:ext cx="7781105" cy="5699760"/>
            <a:chOff x="1525455" y="487680"/>
            <a:chExt cx="7781105" cy="5699760"/>
          </a:xfrm>
          <a:blipFill>
            <a:blip r:embed="rId2"/>
            <a:tile tx="0" ty="0" sx="100000" sy="100000" flip="none" algn="tl"/>
          </a:blip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4133E-120E-80F6-57A9-79C3938B0EF4}"/>
                </a:ext>
              </a:extLst>
            </p:cNvPr>
            <p:cNvSpPr txBox="1"/>
            <p:nvPr/>
          </p:nvSpPr>
          <p:spPr>
            <a:xfrm>
              <a:off x="1935480" y="487680"/>
              <a:ext cx="7371080" cy="5699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41485DF-3607-D03C-AAB5-E721BA18949C}"/>
                </a:ext>
              </a:extLst>
            </p:cNvPr>
            <p:cNvGrpSpPr/>
            <p:nvPr/>
          </p:nvGrpSpPr>
          <p:grpSpPr>
            <a:xfrm>
              <a:off x="1561242" y="824496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B4ADB0-FE24-8F31-7D95-89C10E8D6CFE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46FFBA27-5DAE-306E-A2C1-186DFA03A51C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9B37175-2096-06CE-2B93-AAAB8488FE2A}"/>
                </a:ext>
              </a:extLst>
            </p:cNvPr>
            <p:cNvGrpSpPr/>
            <p:nvPr/>
          </p:nvGrpSpPr>
          <p:grpSpPr>
            <a:xfrm>
              <a:off x="1561242" y="1976361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693883-74CB-8E11-762E-36E007FC3B6E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D79D6F5F-3B1B-B885-6DB1-FDF6217C0F77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8EEC3-2508-C24D-AB0B-536FE9A96DD4}"/>
                </a:ext>
              </a:extLst>
            </p:cNvPr>
            <p:cNvGrpSpPr/>
            <p:nvPr/>
          </p:nvGrpSpPr>
          <p:grpSpPr>
            <a:xfrm>
              <a:off x="1525455" y="3090533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C1CBA2-E880-E38F-41FB-D3C08DADB494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3BAA712A-5146-FA96-5C8D-F0652D5EBFD4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2EDDD1-8FC6-53F5-2A71-8B9215E24D17}"/>
                </a:ext>
              </a:extLst>
            </p:cNvPr>
            <p:cNvGrpSpPr/>
            <p:nvPr/>
          </p:nvGrpSpPr>
          <p:grpSpPr>
            <a:xfrm>
              <a:off x="1553284" y="4296317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1FA220-8F72-59A2-FB40-6CF07ABAB85A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8A967DA3-5C69-C3DC-E305-503004E233B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774347-92D9-25AF-8F6B-17B438DBC580}"/>
                </a:ext>
              </a:extLst>
            </p:cNvPr>
            <p:cNvGrpSpPr/>
            <p:nvPr/>
          </p:nvGrpSpPr>
          <p:grpSpPr>
            <a:xfrm>
              <a:off x="1589071" y="5434861"/>
              <a:ext cx="1064261" cy="588256"/>
              <a:chOff x="1719579" y="862976"/>
              <a:chExt cx="911861" cy="458848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A2EB0B0-106A-0F03-FB1C-94A709D72FD9}"/>
                  </a:ext>
                </a:extLst>
              </p:cNvPr>
              <p:cNvSpPr/>
              <p:nvPr/>
            </p:nvSpPr>
            <p:spPr>
              <a:xfrm>
                <a:off x="2204720" y="862976"/>
                <a:ext cx="426720" cy="40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A30A2063-2123-D322-AAFA-F95CDCF49312}"/>
                  </a:ext>
                </a:extLst>
              </p:cNvPr>
              <p:cNvSpPr/>
              <p:nvPr/>
            </p:nvSpPr>
            <p:spPr>
              <a:xfrm rot="541262">
                <a:off x="1719579" y="915424"/>
                <a:ext cx="701040" cy="406400"/>
              </a:xfrm>
              <a:prstGeom prst="blockArc">
                <a:avLst>
                  <a:gd name="adj1" fmla="val 5423612"/>
                  <a:gd name="adj2" fmla="val 1240465"/>
                  <a:gd name="adj3" fmla="val 1544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FFC39DD-F235-53E5-1DA8-CE83A3BCE4CC}"/>
              </a:ext>
            </a:extLst>
          </p:cNvPr>
          <p:cNvSpPr txBox="1"/>
          <p:nvPr/>
        </p:nvSpPr>
        <p:spPr>
          <a:xfrm>
            <a:off x="3954219" y="2067801"/>
            <a:ext cx="3791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b="1" dirty="0"/>
              <a:t>-End-</a:t>
            </a:r>
          </a:p>
          <a:p>
            <a:pPr algn="ctr"/>
            <a:r>
              <a:rPr lang="en-SG" sz="4400" b="1" dirty="0"/>
              <a:t>Thank you!</a:t>
            </a:r>
          </a:p>
        </p:txBody>
      </p:sp>
      <p:sp>
        <p:nvSpPr>
          <p:cNvPr id="46" name="Google Shape;315;p50">
            <a:extLst>
              <a:ext uri="{FF2B5EF4-FFF2-40B4-BE49-F238E27FC236}">
                <a16:creationId xmlns:a16="http://schemas.microsoft.com/office/drawing/2014/main" id="{221E83E8-A86C-EE56-5546-F9627A120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87929" y="3540096"/>
            <a:ext cx="439909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Best of luck!</a:t>
            </a:r>
            <a:endParaRPr b="0" dirty="0"/>
          </a:p>
        </p:txBody>
      </p:sp>
      <p:pic>
        <p:nvPicPr>
          <p:cNvPr id="3" name="Graphic 2" descr="Treasure chest outline">
            <a:extLst>
              <a:ext uri="{FF2B5EF4-FFF2-40B4-BE49-F238E27FC236}">
                <a16:creationId xmlns:a16="http://schemas.microsoft.com/office/drawing/2014/main" id="{69B2D0DD-B3E3-5307-7EF6-81B0261BD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2771" y="4003660"/>
            <a:ext cx="889778" cy="8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925</Words>
  <Application>Microsoft Office PowerPoint</Application>
  <PresentationFormat>Widescreen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Data Cleaning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Ting Tan</dc:creator>
  <cp:lastModifiedBy>Yi Ting Tan</cp:lastModifiedBy>
  <cp:revision>39</cp:revision>
  <dcterms:created xsi:type="dcterms:W3CDTF">2023-04-25T18:20:57Z</dcterms:created>
  <dcterms:modified xsi:type="dcterms:W3CDTF">2024-11-19T19:26:21Z</dcterms:modified>
</cp:coreProperties>
</file>