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40" autoAdjust="0"/>
  </p:normalViewPr>
  <p:slideViewPr>
    <p:cSldViewPr snapToGrid="0" snapToObjects="1">
      <p:cViewPr varScale="1">
        <p:scale>
          <a:sx n="90" d="100"/>
          <a:sy n="90" d="100"/>
        </p:scale>
        <p:origin x="-16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11/28/16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ltLang="zh-CN"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11/28/16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9624" y="2177023"/>
            <a:ext cx="6531967" cy="740791"/>
          </a:xfrm>
        </p:spPr>
        <p:txBody>
          <a:bodyPr/>
          <a:lstStyle/>
          <a:p>
            <a:r>
              <a:rPr lang="en-US" sz="6600" dirty="0" smtClean="0"/>
              <a:t>B351 Final Project:</a:t>
            </a:r>
            <a:br>
              <a:rPr lang="en-US" sz="6600" dirty="0" smtClean="0"/>
            </a:br>
            <a:r>
              <a:rPr lang="en-US" sz="6600" dirty="0" smtClean="0"/>
              <a:t>Important or not</a:t>
            </a:r>
            <a:endParaRPr lang="en-US" sz="6600" dirty="0"/>
          </a:p>
        </p:txBody>
      </p:sp>
      <p:sp>
        <p:nvSpPr>
          <p:cNvPr id="3" name="Subtitle 2"/>
          <p:cNvSpPr>
            <a:spLocks noGrp="1"/>
          </p:cNvSpPr>
          <p:nvPr>
            <p:ph type="subTitle" idx="1"/>
          </p:nvPr>
        </p:nvSpPr>
        <p:spPr>
          <a:xfrm>
            <a:off x="1073542" y="3552780"/>
            <a:ext cx="7151900" cy="1028039"/>
          </a:xfrm>
        </p:spPr>
        <p:txBody>
          <a:bodyPr>
            <a:normAutofit fontScale="55000" lnSpcReduction="20000"/>
          </a:bodyPr>
          <a:lstStyle/>
          <a:p>
            <a:r>
              <a:rPr lang="en-US" sz="6500" b="1" i="1" dirty="0" smtClean="0"/>
              <a:t>Team members</a:t>
            </a:r>
            <a:r>
              <a:rPr lang="en-US" sz="6500" i="1" dirty="0" smtClean="0"/>
              <a:t>:</a:t>
            </a:r>
            <a:endParaRPr lang="en-US" sz="4300" i="1" dirty="0" smtClean="0"/>
          </a:p>
          <a:p>
            <a:r>
              <a:rPr lang="en-US" sz="4600" i="1" dirty="0" err="1" smtClean="0"/>
              <a:t>Tian</a:t>
            </a:r>
            <a:r>
              <a:rPr lang="en-US" sz="4600" i="1" dirty="0" smtClean="0"/>
              <a:t> Jin, </a:t>
            </a:r>
            <a:r>
              <a:rPr lang="en-US" sz="4600" i="1" dirty="0" err="1" smtClean="0"/>
              <a:t>Yitian</a:t>
            </a:r>
            <a:r>
              <a:rPr lang="en-US" sz="4600" i="1" dirty="0" smtClean="0"/>
              <a:t> Zhang, Bokai Zhuang</a:t>
            </a:r>
            <a:endParaRPr lang="en-US" sz="4600" i="1" dirty="0"/>
          </a:p>
        </p:txBody>
      </p:sp>
    </p:spTree>
    <p:extLst>
      <p:ext uri="{BB962C8B-B14F-4D97-AF65-F5344CB8AC3E}">
        <p14:creationId xmlns:p14="http://schemas.microsoft.com/office/powerpoint/2010/main" val="30256836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9138"/>
            <a:ext cx="7543800" cy="1058275"/>
          </a:xfrm>
        </p:spPr>
        <p:txBody>
          <a:bodyPr>
            <a:normAutofit/>
          </a:bodyPr>
          <a:lstStyle/>
          <a:p>
            <a:r>
              <a:rPr lang="en-US" dirty="0" smtClean="0"/>
              <a:t>HOW TO PLAY THIS GAME?</a:t>
            </a:r>
            <a:endParaRPr lang="en-US" dirty="0"/>
          </a:p>
        </p:txBody>
      </p:sp>
      <p:sp>
        <p:nvSpPr>
          <p:cNvPr id="3" name="Content Placeholder 2"/>
          <p:cNvSpPr>
            <a:spLocks noGrp="1"/>
          </p:cNvSpPr>
          <p:nvPr>
            <p:ph idx="1"/>
          </p:nvPr>
        </p:nvSpPr>
        <p:spPr/>
        <p:txBody>
          <a:bodyPr>
            <a:normAutofit/>
          </a:bodyPr>
          <a:lstStyle/>
          <a:p>
            <a:pPr marL="0" indent="0">
              <a:buNone/>
            </a:pPr>
            <a:r>
              <a:rPr lang="en-US" sz="3200" b="1" i="1" dirty="0" smtClean="0"/>
              <a:t>Game introduction:</a:t>
            </a:r>
            <a:endParaRPr lang="en-US" sz="2800" i="1" dirty="0" smtClean="0"/>
          </a:p>
          <a:p>
            <a:pPr marL="0" indent="0">
              <a:buNone/>
            </a:pPr>
            <a:r>
              <a:rPr lang="en-US" i="1" dirty="0" smtClean="0"/>
              <a:t>This is a card game between two players who hold two groups of cards respectively, and which can be divided into even group [2,4,6,8] and odd group [1,3,5,7,9].</a:t>
            </a:r>
          </a:p>
        </p:txBody>
      </p:sp>
    </p:spTree>
    <p:extLst>
      <p:ext uri="{BB962C8B-B14F-4D97-AF65-F5344CB8AC3E}">
        <p14:creationId xmlns:p14="http://schemas.microsoft.com/office/powerpoint/2010/main" val="29998600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543800" cy="1098149"/>
          </a:xfrm>
        </p:spPr>
        <p:txBody>
          <a:bodyPr>
            <a:normAutofit/>
          </a:bodyPr>
          <a:lstStyle/>
          <a:p>
            <a:r>
              <a:rPr lang="en-US" dirty="0" smtClean="0"/>
              <a:t>HOW TO WIN THIS GAME?</a:t>
            </a:r>
            <a:endParaRPr lang="en-US" dirty="0"/>
          </a:p>
        </p:txBody>
      </p:sp>
      <p:sp>
        <p:nvSpPr>
          <p:cNvPr id="3" name="Content Placeholder 2"/>
          <p:cNvSpPr>
            <a:spLocks noGrp="1"/>
          </p:cNvSpPr>
          <p:nvPr>
            <p:ph idx="1"/>
          </p:nvPr>
        </p:nvSpPr>
        <p:spPr>
          <a:xfrm>
            <a:off x="762000" y="685799"/>
            <a:ext cx="7543800" cy="6691890"/>
          </a:xfrm>
        </p:spPr>
        <p:txBody>
          <a:bodyPr>
            <a:normAutofit/>
          </a:bodyPr>
          <a:lstStyle/>
          <a:p>
            <a:pPr marL="0" indent="0">
              <a:buNone/>
            </a:pPr>
            <a:r>
              <a:rPr lang="en-US" sz="3200" b="1" i="1" dirty="0" smtClean="0"/>
              <a:t>Game rule</a:t>
            </a:r>
            <a:r>
              <a:rPr lang="en-US" b="1" i="1" dirty="0"/>
              <a:t>:</a:t>
            </a:r>
            <a:endParaRPr lang="en-US" sz="3200" b="1" i="1" dirty="0" smtClean="0"/>
          </a:p>
          <a:p>
            <a:pPr marL="0" indent="0">
              <a:buNone/>
            </a:pPr>
            <a:r>
              <a:rPr lang="en-US" i="1" dirty="0" smtClean="0"/>
              <a:t>For each round, each player will draw a card in rotation while telling the opponent which group the card he drew is from. And they will keep doing that until all the cards are gone. When this is happening, there is a third party as referee to compare the cards the players draw each round, the bigger card wins for that round, accordingly, the winner for that round will earn one point. Of course, there might be tie, so every player earns one point under this circumstance. The final winner will be up to how many points they have earned in the end.</a:t>
            </a:r>
            <a:endParaRPr lang="en-US" i="1" dirty="0"/>
          </a:p>
        </p:txBody>
      </p:sp>
    </p:spTree>
    <p:extLst>
      <p:ext uri="{BB962C8B-B14F-4D97-AF65-F5344CB8AC3E}">
        <p14:creationId xmlns:p14="http://schemas.microsoft.com/office/powerpoint/2010/main" val="35504503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799"/>
            <a:ext cx="7543800" cy="1416757"/>
          </a:xfrm>
        </p:spPr>
        <p:txBody>
          <a:bodyPr>
            <a:normAutofit fontScale="90000"/>
          </a:bodyPr>
          <a:lstStyle/>
          <a:p>
            <a:r>
              <a:rPr lang="en-US" dirty="0" smtClean="0"/>
              <a:t>WHAT WE HAVE DONE FOR AI TO WIN?</a:t>
            </a:r>
            <a:endParaRPr lang="en-US" dirty="0"/>
          </a:p>
        </p:txBody>
      </p:sp>
      <p:sp>
        <p:nvSpPr>
          <p:cNvPr id="3" name="Content Placeholder 2"/>
          <p:cNvSpPr>
            <a:spLocks noGrp="1"/>
          </p:cNvSpPr>
          <p:nvPr>
            <p:ph idx="1"/>
          </p:nvPr>
        </p:nvSpPr>
        <p:spPr>
          <a:xfrm>
            <a:off x="762000" y="2102555"/>
            <a:ext cx="7543800" cy="4388555"/>
          </a:xfrm>
        </p:spPr>
        <p:txBody>
          <a:bodyPr>
            <a:normAutofit/>
          </a:bodyPr>
          <a:lstStyle/>
          <a:p>
            <a:pPr marL="457200" indent="-457200">
              <a:buAutoNum type="arabicPeriod"/>
            </a:pPr>
            <a:r>
              <a:rPr lang="en-US" i="1" dirty="0" smtClean="0"/>
              <a:t>We have created an algorithm by our own, which is </a:t>
            </a:r>
            <a:endParaRPr lang="en-US" b="1" i="1" dirty="0" smtClean="0"/>
          </a:p>
          <a:p>
            <a:pPr marL="0" indent="0">
              <a:buNone/>
            </a:pPr>
            <a:r>
              <a:rPr lang="en-US" b="1" i="1" dirty="0" smtClean="0"/>
              <a:t>   score = sensibility * wining rate</a:t>
            </a:r>
          </a:p>
          <a:p>
            <a:pPr lvl="0"/>
            <a:r>
              <a:rPr lang="en-US" sz="1800" b="1" i="1" dirty="0" smtClean="0"/>
              <a:t>Sensibility</a:t>
            </a:r>
            <a:r>
              <a:rPr lang="en-US" sz="1800" i="1" dirty="0"/>
              <a:t>: sensibility is how much information a card can fetch. For example, the card “5” has more sensibility than other cards. If you know opponent drew a card from odd group, and you lost with 5, then the information you know is the card opponent drew could be 7 or 9. If won with 5, then the cards could be 1or 3. Therefore we say 5 have more sensibility.</a:t>
            </a:r>
          </a:p>
          <a:p>
            <a:pPr lvl="0"/>
            <a:r>
              <a:rPr lang="en-US" sz="1800" b="1" i="1" dirty="0"/>
              <a:t>Winning rate</a:t>
            </a:r>
            <a:r>
              <a:rPr lang="en-US" sz="1800" i="1" dirty="0"/>
              <a:t>: the possibility to beat opponent with the card you drew. Such as winning rate for 5 here is 2/5 if opponent draws a card from even group.</a:t>
            </a:r>
          </a:p>
          <a:p>
            <a:pPr lvl="0"/>
            <a:r>
              <a:rPr lang="en-US" sz="1800" b="1" i="1" dirty="0"/>
              <a:t>Score</a:t>
            </a:r>
            <a:r>
              <a:rPr lang="en-US" sz="1800" i="1" dirty="0"/>
              <a:t>: score is the product of the winning rate and sensibility. The decision machine makes to decide which card should be drew is up to the scores. The highest score has the priority to be drawn first.</a:t>
            </a:r>
          </a:p>
          <a:p>
            <a:pPr marL="0" indent="0">
              <a:buNone/>
            </a:pPr>
            <a:endParaRPr lang="en-US" b="1" i="1" dirty="0"/>
          </a:p>
        </p:txBody>
      </p:sp>
    </p:spTree>
    <p:extLst>
      <p:ext uri="{BB962C8B-B14F-4D97-AF65-F5344CB8AC3E}">
        <p14:creationId xmlns:p14="http://schemas.microsoft.com/office/powerpoint/2010/main" val="20074702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685801"/>
            <a:ext cx="7632013" cy="838200"/>
          </a:xfrm>
        </p:spPr>
        <p:txBody>
          <a:bodyPr>
            <a:normAutofit fontScale="90000"/>
          </a:bodyPr>
          <a:lstStyle/>
          <a:p>
            <a:r>
              <a:rPr lang="en-US" dirty="0" smtClean="0"/>
              <a:t>SUCH AS </a:t>
            </a:r>
            <a:r>
              <a:rPr lang="en-US" sz="3600" b="1" dirty="0" smtClean="0">
                <a:latin typeface="+mn-lt"/>
              </a:rPr>
              <a:t>(for first two rounds) </a:t>
            </a:r>
            <a:r>
              <a:rPr lang="en-US" dirty="0" smtClean="0"/>
              <a:t>: </a:t>
            </a:r>
            <a:endParaRPr lang="en-US" dirty="0"/>
          </a:p>
        </p:txBody>
      </p:sp>
      <p:pic>
        <p:nvPicPr>
          <p:cNvPr id="7" name="Content Placeholder 6" descr="Screen Shot 2016-11-28 at 5.36.17 PM.png"/>
          <p:cNvPicPr>
            <a:picLocks noGrp="1" noChangeAspect="1"/>
          </p:cNvPicPr>
          <p:nvPr>
            <p:ph idx="1"/>
          </p:nvPr>
        </p:nvPicPr>
        <p:blipFill>
          <a:blip r:embed="rId2">
            <a:extLst>
              <a:ext uri="{28A0092B-C50C-407E-A947-70E740481C1C}">
                <a14:useLocalDpi xmlns:a14="http://schemas.microsoft.com/office/drawing/2010/main" val="0"/>
              </a:ext>
            </a:extLst>
          </a:blip>
          <a:srcRect l="-65167" r="-65167"/>
          <a:stretch>
            <a:fillRect/>
          </a:stretch>
        </p:blipFill>
        <p:spPr>
          <a:xfrm>
            <a:off x="-3295684" y="1378008"/>
            <a:ext cx="15499849" cy="4755445"/>
          </a:xfrm>
        </p:spPr>
      </p:pic>
    </p:spTree>
    <p:extLst>
      <p:ext uri="{BB962C8B-B14F-4D97-AF65-F5344CB8AC3E}">
        <p14:creationId xmlns:p14="http://schemas.microsoft.com/office/powerpoint/2010/main" val="3881326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60778"/>
            <a:ext cx="7543800" cy="1255889"/>
          </a:xfrm>
        </p:spPr>
        <p:txBody>
          <a:bodyPr>
            <a:normAutofit fontScale="90000"/>
          </a:bodyPr>
          <a:lstStyle/>
          <a:p>
            <a:r>
              <a:rPr lang="en-US" dirty="0" smtClean="0"/>
              <a:t>WHAT WE HAVE DONE FOR AI TO WIN?</a:t>
            </a:r>
            <a:endParaRPr lang="en-US" dirty="0"/>
          </a:p>
        </p:txBody>
      </p:sp>
      <p:sp>
        <p:nvSpPr>
          <p:cNvPr id="3" name="Content Placeholder 2"/>
          <p:cNvSpPr>
            <a:spLocks noGrp="1"/>
          </p:cNvSpPr>
          <p:nvPr>
            <p:ph idx="1"/>
          </p:nvPr>
        </p:nvSpPr>
        <p:spPr>
          <a:xfrm>
            <a:off x="762000" y="685800"/>
            <a:ext cx="7543800" cy="5480756"/>
          </a:xfrm>
        </p:spPr>
        <p:txBody>
          <a:bodyPr/>
          <a:lstStyle/>
          <a:p>
            <a:pPr marL="0" indent="0">
              <a:buNone/>
            </a:pPr>
            <a:r>
              <a:rPr lang="en-US" i="1" dirty="0" smtClean="0"/>
              <a:t>2. Searching method: BFS searching </a:t>
            </a:r>
          </a:p>
          <a:p>
            <a:pPr marL="0" indent="0">
              <a:buNone/>
            </a:pPr>
            <a:r>
              <a:rPr lang="en-US" i="1" dirty="0" smtClean="0"/>
              <a:t>Since we can use BFS tree to store the information that what cards the opponent has left so that we can predict what cards the opponent might draw in the next few rounds.</a:t>
            </a:r>
          </a:p>
          <a:p>
            <a:pPr marL="0" indent="0">
              <a:buNone/>
            </a:pPr>
            <a:endParaRPr lang="en-US" dirty="0"/>
          </a:p>
        </p:txBody>
      </p:sp>
    </p:spTree>
    <p:extLst>
      <p:ext uri="{BB962C8B-B14F-4D97-AF65-F5344CB8AC3E}">
        <p14:creationId xmlns:p14="http://schemas.microsoft.com/office/powerpoint/2010/main" val="101740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6222"/>
            <a:ext cx="6781800" cy="719668"/>
          </a:xfrm>
        </p:spPr>
        <p:txBody>
          <a:bodyPr>
            <a:normAutofit fontScale="90000"/>
          </a:bodyPr>
          <a:lstStyle/>
          <a:p>
            <a:r>
              <a:rPr lang="en-US" dirty="0" smtClean="0"/>
              <a:t>SUCH AS:</a:t>
            </a:r>
            <a:endParaRPr lang="en-US" dirty="0"/>
          </a:p>
        </p:txBody>
      </p:sp>
      <p:sp>
        <p:nvSpPr>
          <p:cNvPr id="17" name="TextBox 16"/>
          <p:cNvSpPr txBox="1"/>
          <p:nvPr/>
        </p:nvSpPr>
        <p:spPr>
          <a:xfrm>
            <a:off x="2865778" y="1923062"/>
            <a:ext cx="281000" cy="369332"/>
          </a:xfrm>
          <a:prstGeom prst="rect">
            <a:avLst/>
          </a:prstGeom>
          <a:noFill/>
        </p:spPr>
        <p:txBody>
          <a:bodyPr wrap="square" rtlCol="0">
            <a:spAutoFit/>
          </a:bodyPr>
          <a:lstStyle/>
          <a:p>
            <a:r>
              <a:rPr lang="en-US" b="1" dirty="0" smtClean="0"/>
              <a:t>/</a:t>
            </a:r>
            <a:endParaRPr lang="en-US" b="1" dirty="0"/>
          </a:p>
        </p:txBody>
      </p:sp>
      <p:pic>
        <p:nvPicPr>
          <p:cNvPr id="22" name="Content Placeholder 21" descr="Screen Shot 2016-11-29 at 10.22.01 PM.png"/>
          <p:cNvPicPr>
            <a:picLocks noGrp="1" noChangeAspect="1"/>
          </p:cNvPicPr>
          <p:nvPr>
            <p:ph idx="1"/>
          </p:nvPr>
        </p:nvPicPr>
        <p:blipFill>
          <a:blip r:embed="rId2">
            <a:extLst>
              <a:ext uri="{28A0092B-C50C-407E-A947-70E740481C1C}">
                <a14:useLocalDpi xmlns:a14="http://schemas.microsoft.com/office/drawing/2010/main" val="0"/>
              </a:ext>
            </a:extLst>
          </a:blip>
          <a:srcRect t="6885" b="6885"/>
          <a:stretch>
            <a:fillRect/>
          </a:stretch>
        </p:blipFill>
        <p:spPr>
          <a:xfrm>
            <a:off x="762000" y="1255890"/>
            <a:ext cx="7543800" cy="4825998"/>
          </a:xfrm>
        </p:spPr>
      </p:pic>
      <p:sp>
        <p:nvSpPr>
          <p:cNvPr id="23" name="TextBox 22"/>
          <p:cNvSpPr txBox="1"/>
          <p:nvPr/>
        </p:nvSpPr>
        <p:spPr>
          <a:xfrm>
            <a:off x="1255888" y="2737555"/>
            <a:ext cx="3908780" cy="1077218"/>
          </a:xfrm>
          <a:prstGeom prst="rect">
            <a:avLst/>
          </a:prstGeom>
          <a:noFill/>
        </p:spPr>
        <p:txBody>
          <a:bodyPr wrap="square" rtlCol="0">
            <a:spAutoFit/>
          </a:bodyPr>
          <a:lstStyle/>
          <a:p>
            <a:r>
              <a:rPr lang="en-US" sz="3200" dirty="0" smtClean="0">
                <a:solidFill>
                  <a:srgbClr val="FFFF00"/>
                </a:solidFill>
              </a:rPr>
              <a:t>EXAMPLE ON THE BLACKBOARD</a:t>
            </a:r>
            <a:endParaRPr lang="en-US" sz="3200" dirty="0">
              <a:solidFill>
                <a:srgbClr val="FFFF00"/>
              </a:solidFill>
            </a:endParaRPr>
          </a:p>
        </p:txBody>
      </p:sp>
    </p:spTree>
    <p:extLst>
      <p:ext uri="{BB962C8B-B14F-4D97-AF65-F5344CB8AC3E}">
        <p14:creationId xmlns:p14="http://schemas.microsoft.com/office/powerpoint/2010/main" val="354887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781800" cy="824089"/>
          </a:xfrm>
        </p:spPr>
        <p:txBody>
          <a:bodyPr>
            <a:normAutofit fontScale="90000"/>
          </a:bodyPr>
          <a:lstStyle/>
          <a:p>
            <a:r>
              <a:rPr lang="en-US" dirty="0" smtClean="0"/>
              <a:t>ROOM TO IMPROVE</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The current probability the AI wins is around 65% when we run 1000 times. If we want to increase the number to over 80%, we should train the AI to be capable of being more strategic. For example, using a small card to trick opponent so that the opponent would choose a big cards such as 8 or 9 to beat over 1 or 2. </a:t>
            </a:r>
            <a:endParaRPr lang="en-US" i="1" dirty="0"/>
          </a:p>
        </p:txBody>
      </p:sp>
    </p:spTree>
    <p:extLst>
      <p:ext uri="{BB962C8B-B14F-4D97-AF65-F5344CB8AC3E}">
        <p14:creationId xmlns:p14="http://schemas.microsoft.com/office/powerpoint/2010/main" val="3536172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3021</TotalTime>
  <Words>507</Words>
  <Application>Microsoft Macintosh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Newsprint</vt:lpstr>
      <vt:lpstr>B351 Final Project: Important or not</vt:lpstr>
      <vt:lpstr>HOW TO PLAY THIS GAME?</vt:lpstr>
      <vt:lpstr>HOW TO WIN THIS GAME?</vt:lpstr>
      <vt:lpstr>WHAT WE HAVE DONE FOR AI TO WIN?</vt:lpstr>
      <vt:lpstr>SUCH AS (for first two rounds) : </vt:lpstr>
      <vt:lpstr>WHAT WE HAVE DONE FOR AI TO WIN?</vt:lpstr>
      <vt:lpstr>SUCH AS:</vt:lpstr>
      <vt:lpstr>ROOM TO IMPROVE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B351 Final Project: Important or not</dc:title>
  <dc:creator>Zhuang Bokai</dc:creator>
  <cp:lastModifiedBy>Zhuang Bokai</cp:lastModifiedBy>
  <cp:revision>14</cp:revision>
  <dcterms:created xsi:type="dcterms:W3CDTF">2016-11-28T21:53:50Z</dcterms:created>
  <dcterms:modified xsi:type="dcterms:W3CDTF">2016-12-01T00:15:01Z</dcterms:modified>
</cp:coreProperties>
</file>